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F5B5-DDA1-425C-9E5F-13614BD4428E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379A-8EFF-4FD3-BC36-B000B0C05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15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1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9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3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69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22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63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48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9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6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4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7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4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4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0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5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379A-8EFF-4FD3-BC36-B000B0C05D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9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6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8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42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4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75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8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8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8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4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4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6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E8CA-7205-46B5-B3B8-490E81DBBD52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38C7EC-BF25-4E57-9E66-481E9A1E9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3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1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1998348" y="233405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Статическое тестирование алгоритмов для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ETL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10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3888733" y="-31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Инструменты</a:t>
            </a:r>
            <a:br>
              <a:rPr lang="ru-RU" b="1" dirty="0"/>
            </a:b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865447" y="1564290"/>
            <a:ext cx="980119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скрипты </a:t>
            </a:r>
            <a:r>
              <a:rPr lang="en-US" dirty="0" err="1" smtClean="0"/>
              <a:t>powerShell</a:t>
            </a:r>
            <a:endParaRPr lang="ru-RU" dirty="0" smtClean="0"/>
          </a:p>
          <a:p>
            <a:r>
              <a:rPr lang="en-US" dirty="0" err="1"/>
              <a:t>regexp+TotalCommander</a:t>
            </a:r>
            <a:r>
              <a:rPr lang="en-US" dirty="0"/>
              <a:t> </a:t>
            </a:r>
            <a:r>
              <a:rPr lang="ru-RU" dirty="0"/>
              <a:t>или </a:t>
            </a:r>
            <a:r>
              <a:rPr lang="en-US" dirty="0" smtClean="0"/>
              <a:t>Notepad</a:t>
            </a:r>
            <a:endParaRPr lang="ru-RU" dirty="0" smtClean="0"/>
          </a:p>
          <a:p>
            <a:r>
              <a:rPr lang="en-US" dirty="0" smtClean="0"/>
              <a:t>Atom hydrogen </a:t>
            </a:r>
            <a:endParaRPr lang="ru-RU" dirty="0" smtClean="0"/>
          </a:p>
          <a:p>
            <a:r>
              <a:rPr lang="ru-RU" dirty="0"/>
              <a:t>вспомогательные процедуры SQL для анализа </a:t>
            </a:r>
            <a:r>
              <a:rPr lang="ru-RU" dirty="0" smtClean="0"/>
              <a:t>данных</a:t>
            </a:r>
          </a:p>
          <a:p>
            <a:pPr lvl="1"/>
            <a:r>
              <a:rPr lang="ru-RU" dirty="0" smtClean="0"/>
              <a:t>Процент </a:t>
            </a:r>
            <a:r>
              <a:rPr lang="ru-RU" dirty="0" err="1" smtClean="0"/>
              <a:t>заполненности</a:t>
            </a:r>
            <a:endParaRPr lang="ru-RU" dirty="0" smtClean="0"/>
          </a:p>
          <a:p>
            <a:pPr lvl="1"/>
            <a:r>
              <a:rPr lang="ru-RU" dirty="0" smtClean="0"/>
              <a:t>Сквозные пустые поля</a:t>
            </a:r>
          </a:p>
          <a:p>
            <a:pPr lvl="1"/>
            <a:r>
              <a:rPr lang="ru-RU" dirty="0" smtClean="0"/>
              <a:t>Экстремальные значения 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5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11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1856047" y="27439"/>
            <a:ext cx="8063041" cy="1041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Техника тестирования на основании построения тестовых гипотез </a:t>
            </a:r>
            <a:r>
              <a:rPr lang="ru-RU" sz="2400" dirty="0" smtClean="0"/>
              <a:t>состоит из </a:t>
            </a:r>
            <a:r>
              <a:rPr lang="ru-RU" sz="2400" dirty="0"/>
              <a:t>следующих </a:t>
            </a:r>
            <a:r>
              <a:rPr lang="ru-RU" sz="2400" dirty="0" smtClean="0"/>
              <a:t>этапов:</a:t>
            </a:r>
            <a:endParaRPr lang="ru-RU" sz="2400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959955" y="88905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ru-RU" sz="1600" dirty="0"/>
              <a:t>Подготовка визуального </a:t>
            </a:r>
            <a:r>
              <a:rPr lang="ru-RU" sz="1600" dirty="0" smtClean="0"/>
              <a:t>представления потока для сущности</a:t>
            </a:r>
            <a:endParaRPr lang="ru-RU" sz="1500" dirty="0"/>
          </a:p>
          <a:p>
            <a:pPr>
              <a:buFont typeface="+mj-lt"/>
              <a:buAutoNum type="arabicPeriod"/>
            </a:pPr>
            <a:r>
              <a:rPr lang="ru-RU" sz="1500" dirty="0"/>
              <a:t>Выдвижение гипотезы</a:t>
            </a:r>
          </a:p>
          <a:p>
            <a:pPr>
              <a:buFont typeface="+mj-lt"/>
              <a:buAutoNum type="arabicPeriod"/>
            </a:pPr>
            <a:r>
              <a:rPr lang="ru-RU" sz="1500" dirty="0"/>
              <a:t>Построение множеств данных для проверки гипотезы (</a:t>
            </a:r>
            <a:r>
              <a:rPr lang="ru-RU" sz="1500" i="1" dirty="0"/>
              <a:t>матрица эквивалентности</a:t>
            </a:r>
            <a:r>
              <a:rPr lang="ru-RU" sz="1500" dirty="0"/>
              <a:t>)</a:t>
            </a:r>
          </a:p>
          <a:p>
            <a:pPr>
              <a:buFont typeface="+mj-lt"/>
              <a:buAutoNum type="arabicPeriod"/>
            </a:pPr>
            <a:r>
              <a:rPr lang="ru-RU" sz="1500" dirty="0" smtClean="0"/>
              <a:t>Составление </a:t>
            </a:r>
            <a:r>
              <a:rPr lang="ru-RU" sz="1500" dirty="0" smtClean="0"/>
              <a:t>запроса (вычитание множеств) для </a:t>
            </a:r>
            <a:r>
              <a:rPr lang="ru-RU" sz="1500" dirty="0"/>
              <a:t>проверки </a:t>
            </a:r>
            <a:r>
              <a:rPr lang="ru-RU" sz="1500" dirty="0" smtClean="0"/>
              <a:t>гипотезы</a:t>
            </a:r>
          </a:p>
          <a:p>
            <a:pPr>
              <a:buFont typeface="+mj-lt"/>
              <a:buAutoNum type="arabicPeriod"/>
            </a:pPr>
            <a:r>
              <a:rPr lang="ru-RU" sz="1500" dirty="0"/>
              <a:t>Точечная проверка гипотезы и запроса</a:t>
            </a:r>
            <a:endParaRPr lang="ru-RU" sz="1500" b="1" dirty="0"/>
          </a:p>
          <a:p>
            <a:pPr>
              <a:buFont typeface="+mj-lt"/>
              <a:buAutoNum type="arabicPeriod"/>
            </a:pPr>
            <a:r>
              <a:rPr lang="ru-RU" sz="1500" dirty="0"/>
              <a:t>Анализ результата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01246" y="3225211"/>
            <a:ext cx="4061254" cy="782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Анализ результата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938299" y="4178839"/>
            <a:ext cx="2594919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гипотеза верна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82774" y="4178838"/>
            <a:ext cx="2594919" cy="56017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гипотеза не </a:t>
            </a:r>
            <a:r>
              <a:rPr lang="ru-RU" dirty="0" smtClean="0"/>
              <a:t>верна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905741" y="4982404"/>
            <a:ext cx="1427963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Баг в ПО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27424" y="5003160"/>
            <a:ext cx="1427963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Баг в ТЗ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89347" y="5003159"/>
            <a:ext cx="1427963" cy="5601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Все </a:t>
            </a:r>
            <a:r>
              <a:rPr lang="ru-RU" dirty="0" err="1" smtClean="0"/>
              <a:t>ок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808038" y="4982403"/>
            <a:ext cx="1427963" cy="56017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п2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 flipH="1">
            <a:off x="2680234" y="4018183"/>
            <a:ext cx="2523094" cy="160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03328" y="4018183"/>
            <a:ext cx="2110690" cy="14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4"/>
            <a:endCxn id="15" idx="0"/>
          </p:cNvCxnSpPr>
          <p:nvPr/>
        </p:nvCxnSpPr>
        <p:spPr>
          <a:xfrm flipH="1">
            <a:off x="2522020" y="4739011"/>
            <a:ext cx="158214" cy="24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4"/>
            <a:endCxn id="14" idx="0"/>
          </p:cNvCxnSpPr>
          <p:nvPr/>
        </p:nvCxnSpPr>
        <p:spPr>
          <a:xfrm flipH="1">
            <a:off x="5203329" y="4739012"/>
            <a:ext cx="2032430" cy="264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4"/>
            <a:endCxn id="12" idx="0"/>
          </p:cNvCxnSpPr>
          <p:nvPr/>
        </p:nvCxnSpPr>
        <p:spPr>
          <a:xfrm>
            <a:off x="7235759" y="4739012"/>
            <a:ext cx="1383964" cy="24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0"/>
          </p:cNvCxnSpPr>
          <p:nvPr/>
        </p:nvCxnSpPr>
        <p:spPr>
          <a:xfrm flipH="1">
            <a:off x="6941406" y="4749389"/>
            <a:ext cx="292550" cy="25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5" idx="2"/>
          </p:cNvCxnSpPr>
          <p:nvPr/>
        </p:nvCxnSpPr>
        <p:spPr>
          <a:xfrm rot="10800000">
            <a:off x="595660" y="1655572"/>
            <a:ext cx="1212379" cy="36069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7490" y="1672047"/>
            <a:ext cx="492890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12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2386670" y="6621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Какие бывают алгоритмы</a:t>
            </a: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1598141" y="657225"/>
            <a:ext cx="9063922" cy="57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алгоритмы для обработки загрузки/выгрузки данных</a:t>
            </a:r>
          </a:p>
          <a:p>
            <a:r>
              <a:rPr lang="ru-RU" sz="1600" dirty="0"/>
              <a:t>алгоритмы очистки </a:t>
            </a:r>
            <a:r>
              <a:rPr lang="ru-RU" sz="1600" dirty="0" smtClean="0"/>
              <a:t>данных</a:t>
            </a:r>
          </a:p>
          <a:p>
            <a:r>
              <a:rPr lang="ru-RU" sz="1600" dirty="0"/>
              <a:t>а</a:t>
            </a:r>
            <a:r>
              <a:rPr lang="ru-RU" sz="1600" dirty="0" smtClean="0"/>
              <a:t>лгоритмы </a:t>
            </a:r>
            <a:r>
              <a:rPr lang="ru-RU" sz="1600" dirty="0" err="1" smtClean="0"/>
              <a:t>парсинга</a:t>
            </a:r>
            <a:r>
              <a:rPr lang="ru-RU" sz="1600" dirty="0" smtClean="0"/>
              <a:t> данных</a:t>
            </a:r>
            <a:endParaRPr lang="ru-RU" sz="1600" dirty="0"/>
          </a:p>
          <a:p>
            <a:r>
              <a:rPr lang="ru-RU" sz="1600" dirty="0"/>
              <a:t>алгоритмы для связывания данных</a:t>
            </a:r>
          </a:p>
          <a:p>
            <a:pPr lvl="1"/>
            <a:r>
              <a:rPr lang="ru-RU" dirty="0"/>
              <a:t>построение обратной связи</a:t>
            </a:r>
          </a:p>
          <a:p>
            <a:pPr lvl="1"/>
            <a:r>
              <a:rPr lang="ru-RU" dirty="0"/>
              <a:t>построение прямой связи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469020" y="2850292"/>
            <a:ext cx="9935908" cy="29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13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1172105" y="56348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Основные идеи для построения гипотез:</a:t>
            </a:r>
            <a:br>
              <a:rPr lang="ru-RU" b="1" dirty="0"/>
            </a:b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676805" y="122388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исследование дублей</a:t>
            </a:r>
          </a:p>
          <a:p>
            <a:r>
              <a:rPr lang="ru-RU" dirty="0"/>
              <a:t>исследование </a:t>
            </a:r>
            <a:r>
              <a:rPr lang="ru-RU" dirty="0" err="1"/>
              <a:t>консистентности</a:t>
            </a:r>
            <a:r>
              <a:rPr lang="ru-RU" dirty="0"/>
              <a:t> данных</a:t>
            </a:r>
          </a:p>
          <a:p>
            <a:r>
              <a:rPr lang="ru-RU" dirty="0"/>
              <a:t>исследование количества обработанных </a:t>
            </a:r>
            <a:r>
              <a:rPr lang="ru-RU" dirty="0" smtClean="0"/>
              <a:t>данных</a:t>
            </a:r>
            <a:endParaRPr lang="ru-RU" dirty="0"/>
          </a:p>
          <a:p>
            <a:r>
              <a:rPr lang="ru-RU" dirty="0"/>
              <a:t>исследование актуальных/неактуальных данных</a:t>
            </a:r>
          </a:p>
          <a:p>
            <a:r>
              <a:rPr lang="ru-RU" dirty="0"/>
              <a:t>исследование </a:t>
            </a:r>
            <a:r>
              <a:rPr lang="ru-RU" dirty="0" smtClean="0"/>
              <a:t>экстремумов</a:t>
            </a:r>
          </a:p>
          <a:p>
            <a:r>
              <a:rPr lang="ru-RU" dirty="0" smtClean="0"/>
              <a:t>Исследование ссылочной целостности</a:t>
            </a:r>
            <a:endParaRPr lang="ru-RU" dirty="0"/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6805" y="399292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Допущение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76805" y="4248071"/>
            <a:ext cx="8813443" cy="4321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Поскольку мы работаем с большим объемом данных, то предполагаем, что всевозможные негативные </a:t>
            </a:r>
            <a:r>
              <a:rPr lang="ru-RU" sz="1200" dirty="0" smtClean="0"/>
              <a:t>сценарии (формата данных) </a:t>
            </a:r>
            <a:r>
              <a:rPr lang="ru-RU" sz="1200" dirty="0"/>
              <a:t>уже есть в </a:t>
            </a:r>
            <a:r>
              <a:rPr lang="ru-RU" sz="1200" dirty="0" smtClean="0"/>
              <a:t>исследуемых данных</a:t>
            </a:r>
            <a:endParaRPr lang="ru-RU" sz="12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6805" y="4949786"/>
            <a:ext cx="8813443" cy="6400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Принцип</a:t>
            </a:r>
            <a:r>
              <a:rPr lang="ru-RU" sz="1600" dirty="0" smtClean="0"/>
              <a:t>: Что даст мне уверенность в том, что системные требования выполнены?</a:t>
            </a:r>
          </a:p>
          <a:p>
            <a:pPr marL="0" indent="0">
              <a:buNone/>
            </a:pPr>
            <a:r>
              <a:rPr lang="ru-RU" sz="1600" b="1" dirty="0" smtClean="0"/>
              <a:t>Структура гипотезы</a:t>
            </a:r>
            <a:r>
              <a:rPr lang="ru-RU" sz="1600" dirty="0" smtClean="0"/>
              <a:t>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Если</a:t>
            </a:r>
            <a:r>
              <a:rPr lang="ru-RU" sz="1600" dirty="0" smtClean="0"/>
              <a:t> требование … выполнено,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то</a:t>
            </a:r>
            <a:r>
              <a:rPr lang="ru-RU" sz="1600" dirty="0" smtClean="0"/>
              <a:t> должно быть выполнено условие 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532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14</a:t>
            </a:fld>
            <a:endParaRPr lang="ru-RU" sz="6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03" y="4524383"/>
            <a:ext cx="6207403" cy="1314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41" y="3129620"/>
            <a:ext cx="6215287" cy="1238250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/>
        </p:nvSpPr>
        <p:spPr>
          <a:xfrm>
            <a:off x="659027" y="872687"/>
            <a:ext cx="10956324" cy="1430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Родилась девочка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Иванова Наталья Ивановна</a:t>
            </a:r>
            <a:r>
              <a:rPr lang="ru-RU" dirty="0" smtClean="0"/>
              <a:t> </a:t>
            </a:r>
            <a:r>
              <a:rPr lang="ru-RU" b="1" dirty="0" smtClean="0"/>
              <a:t>01.01.1995</a:t>
            </a:r>
            <a:r>
              <a:rPr lang="ru-RU" dirty="0" smtClean="0"/>
              <a:t>. Ей присвоили СНИЛС </a:t>
            </a:r>
            <a:r>
              <a:rPr lang="ru-RU" b="1" dirty="0" smtClean="0"/>
              <a:t>123-123-123 12</a:t>
            </a:r>
          </a:p>
          <a:p>
            <a:r>
              <a:rPr lang="ru-RU" dirty="0" smtClean="0"/>
              <a:t>Вышла замуж </a:t>
            </a:r>
            <a:r>
              <a:rPr lang="ru-RU" b="1" dirty="0" smtClean="0">
                <a:solidFill>
                  <a:srgbClr val="FF0000"/>
                </a:solidFill>
              </a:rPr>
              <a:t>25.10.2019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и стала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Андреева Наталья Ивановна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Что произойдет в БД архитектуры </a:t>
            </a:r>
            <a:r>
              <a:rPr lang="en-US" dirty="0" err="1" smtClean="0"/>
              <a:t>DataVault</a:t>
            </a:r>
            <a:r>
              <a:rPr lang="en-US" dirty="0" smtClean="0"/>
              <a:t> </a:t>
            </a:r>
            <a:r>
              <a:rPr lang="ru-RU" dirty="0" smtClean="0"/>
              <a:t>и на витрине данных?</a:t>
            </a:r>
            <a:r>
              <a:rPr lang="en-US" dirty="0" smtClean="0"/>
              <a:t>      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							DWH          					        </a:t>
            </a:r>
            <a:r>
              <a:rPr lang="ru-RU" dirty="0" smtClean="0"/>
              <a:t>Витрина с данными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1280254" y="0"/>
            <a:ext cx="7616611" cy="1648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b="1" dirty="0" smtClean="0"/>
              <a:t>     Понятия</a:t>
            </a:r>
            <a:r>
              <a:rPr lang="ru-RU" sz="2800" b="1" dirty="0"/>
              <a:t>: актуальные и исторические данные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1681"/>
            <a:ext cx="1016795" cy="86351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7184952" y="1968318"/>
            <a:ext cx="0" cy="4589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828" y="3333596"/>
            <a:ext cx="4795799" cy="10096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2703" y="4914361"/>
            <a:ext cx="4834608" cy="933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311" y="4816533"/>
            <a:ext cx="1023415" cy="926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090" y="2100912"/>
            <a:ext cx="3390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15</a:t>
            </a:fld>
            <a:endParaRPr lang="ru-RU" sz="6000" dirty="0"/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20131" y="650102"/>
            <a:ext cx="9605318" cy="5557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Создание справочника фамилий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algn="just"/>
            <a:r>
              <a:rPr lang="ru-RU" dirty="0"/>
              <a:t>Выбираем все </a:t>
            </a:r>
            <a:r>
              <a:rPr lang="ru-RU" b="1" dirty="0"/>
              <a:t>актуальные</a:t>
            </a:r>
            <a:r>
              <a:rPr lang="ru-RU" dirty="0"/>
              <a:t> </a:t>
            </a:r>
            <a:r>
              <a:rPr lang="ru-RU" dirty="0" smtClean="0"/>
              <a:t>записи</a:t>
            </a:r>
            <a:r>
              <a:rPr lang="en-US" dirty="0" smtClean="0"/>
              <a:t> </a:t>
            </a:r>
            <a:r>
              <a:rPr lang="ru-RU" dirty="0" smtClean="0"/>
              <a:t>из </a:t>
            </a:r>
            <a:r>
              <a:rPr lang="en-US" dirty="0" err="1" smtClean="0"/>
              <a:t>Table_Names</a:t>
            </a:r>
            <a:r>
              <a:rPr lang="en-US" dirty="0" smtClean="0"/>
              <a:t> </a:t>
            </a:r>
            <a:r>
              <a:rPr lang="ru-RU" dirty="0" smtClean="0"/>
              <a:t>у </a:t>
            </a:r>
            <a:r>
              <a:rPr lang="ru-RU" dirty="0"/>
              <a:t>которых </a:t>
            </a:r>
            <a:r>
              <a:rPr lang="en-US" dirty="0"/>
              <a:t>REC_ID </a:t>
            </a:r>
            <a:r>
              <a:rPr lang="ru-RU" dirty="0"/>
              <a:t>больше, чем максимальное </a:t>
            </a:r>
            <a:r>
              <a:rPr lang="en-US" dirty="0"/>
              <a:t>REC_ID, </a:t>
            </a:r>
            <a:r>
              <a:rPr lang="ru-RU" dirty="0"/>
              <a:t>которые было на момент предыдущего заполнения </a:t>
            </a:r>
            <a:r>
              <a:rPr lang="ru-RU" dirty="0" smtClean="0"/>
              <a:t>справочника</a:t>
            </a:r>
            <a:endParaRPr lang="en-US" dirty="0"/>
          </a:p>
          <a:p>
            <a:pPr algn="just"/>
            <a:r>
              <a:rPr lang="ru-RU" dirty="0"/>
              <a:t>Очищаем </a:t>
            </a:r>
            <a:r>
              <a:rPr lang="ru-RU" dirty="0" smtClean="0"/>
              <a:t>поле </a:t>
            </a:r>
            <a:r>
              <a:rPr lang="en-US" b="1" dirty="0" err="1" smtClean="0"/>
              <a:t>Table_Names.Name</a:t>
            </a:r>
            <a:r>
              <a:rPr lang="en-US" dirty="0" smtClean="0"/>
              <a:t> </a:t>
            </a:r>
            <a:endParaRPr lang="en-US" dirty="0"/>
          </a:p>
          <a:p>
            <a:pPr lvl="1" algn="just"/>
            <a:r>
              <a:rPr lang="ru-RU" dirty="0"/>
              <a:t>Заменяем все двойные пробелы на одинарные, убираем лидирующие и завершающие пробелы</a:t>
            </a:r>
          </a:p>
          <a:p>
            <a:pPr lvl="1" algn="just"/>
            <a:r>
              <a:rPr lang="ru-RU" dirty="0"/>
              <a:t>Если значение не содержит ни одной </a:t>
            </a:r>
            <a:r>
              <a:rPr lang="ru-RU" dirty="0" smtClean="0"/>
              <a:t>буквы, </a:t>
            </a:r>
            <a:r>
              <a:rPr lang="ru-RU" dirty="0"/>
              <a:t>заменяем на </a:t>
            </a:r>
            <a:r>
              <a:rPr lang="en-US" dirty="0"/>
              <a:t>null</a:t>
            </a:r>
          </a:p>
          <a:p>
            <a:pPr algn="just"/>
            <a:r>
              <a:rPr lang="ru-RU" dirty="0"/>
              <a:t>Выбираем все записи, у которых </a:t>
            </a:r>
            <a:r>
              <a:rPr lang="en-US" dirty="0" smtClean="0"/>
              <a:t>Name </a:t>
            </a:r>
            <a:r>
              <a:rPr lang="ru-RU" dirty="0" smtClean="0"/>
              <a:t>не </a:t>
            </a:r>
            <a:r>
              <a:rPr lang="en-US" dirty="0"/>
              <a:t>null</a:t>
            </a:r>
          </a:p>
          <a:p>
            <a:pPr algn="just"/>
            <a:r>
              <a:rPr lang="ru-RU" dirty="0"/>
              <a:t>Группируем по </a:t>
            </a:r>
            <a:r>
              <a:rPr lang="en-US" dirty="0" smtClean="0"/>
              <a:t>Name, </a:t>
            </a:r>
            <a:r>
              <a:rPr lang="ru-RU" dirty="0"/>
              <a:t>выбрав запись с </a:t>
            </a:r>
            <a:r>
              <a:rPr lang="ru-RU" dirty="0" smtClean="0"/>
              <a:t>максимальным</a:t>
            </a:r>
            <a:r>
              <a:rPr lang="en-US" dirty="0" smtClean="0"/>
              <a:t> </a:t>
            </a:r>
            <a:r>
              <a:rPr lang="en-US" dirty="0" err="1"/>
              <a:t>Table_Names.REC_ID</a:t>
            </a:r>
            <a:endParaRPr lang="en-US" dirty="0"/>
          </a:p>
          <a:p>
            <a:pPr algn="just"/>
            <a:r>
              <a:rPr lang="ru-RU" dirty="0"/>
              <a:t>Ищем запись на витрине по условию </a:t>
            </a:r>
            <a:r>
              <a:rPr lang="en-US" b="1" dirty="0" smtClean="0"/>
              <a:t>data</a:t>
            </a:r>
            <a:r>
              <a:rPr lang="ru-RU" b="1" dirty="0" smtClean="0"/>
              <a:t>_</a:t>
            </a:r>
            <a:r>
              <a:rPr lang="en-US" b="1" dirty="0" err="1" smtClean="0"/>
              <a:t>Mart.Name</a:t>
            </a:r>
            <a:r>
              <a:rPr lang="en-US" b="1" dirty="0" smtClean="0"/>
              <a:t> = </a:t>
            </a:r>
            <a:r>
              <a:rPr lang="en-US" b="1" dirty="0" err="1" smtClean="0"/>
              <a:t>Table_Names.Name</a:t>
            </a:r>
            <a:r>
              <a:rPr lang="en-US" dirty="0" smtClean="0"/>
              <a:t> </a:t>
            </a:r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не нашли, добавляем запись на витрину, иначе - ничего не делаем</a:t>
            </a:r>
          </a:p>
          <a:p>
            <a:endParaRPr lang="ru-RU" dirty="0"/>
          </a:p>
        </p:txBody>
      </p:sp>
      <p:sp>
        <p:nvSpPr>
          <p:cNvPr id="9" name="TextBox 6"/>
          <p:cNvSpPr txBox="1"/>
          <p:nvPr/>
        </p:nvSpPr>
        <p:spPr>
          <a:xfrm>
            <a:off x="3190360" y="1018314"/>
            <a:ext cx="153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Table_Names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1945947" y="-33079"/>
            <a:ext cx="8596668" cy="1337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Пример разбора алгоритма и построение множеств для исследования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360" y="1401569"/>
            <a:ext cx="56959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16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3033342" y="-31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Матрица </a:t>
            </a:r>
            <a:r>
              <a:rPr lang="ru-RU" dirty="0" smtClean="0"/>
              <a:t>трассировки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69" y="950123"/>
            <a:ext cx="8895475" cy="46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60" y="825071"/>
            <a:ext cx="11029950" cy="5010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17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3033342" y="-31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Матрица </a:t>
            </a:r>
            <a:r>
              <a:rPr lang="ru-RU" dirty="0" smtClean="0"/>
              <a:t>трассировки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74292" y="2045641"/>
            <a:ext cx="7059827" cy="1060236"/>
          </a:xfrm>
          <a:prstGeom prst="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TextBox 6"/>
          <p:cNvSpPr txBox="1"/>
          <p:nvPr/>
        </p:nvSpPr>
        <p:spPr>
          <a:xfrm>
            <a:off x="7331676" y="1627623"/>
            <a:ext cx="382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Матрица эквивалентности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18</a:t>
            </a:fld>
            <a:endParaRPr lang="ru-RU" sz="6000" dirty="0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3033342" y="-31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Матрица </a:t>
            </a:r>
            <a:r>
              <a:rPr lang="ru-RU" dirty="0" smtClean="0"/>
              <a:t>трассировки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53" y="1317625"/>
            <a:ext cx="9153525" cy="38766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7253" y="5271993"/>
            <a:ext cx="839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Выполняем проверки для </a:t>
            </a:r>
            <a:r>
              <a:rPr lang="ru-RU" dirty="0" err="1" smtClean="0"/>
              <a:t>фулл</a:t>
            </a:r>
            <a:r>
              <a:rPr lang="ru-RU" dirty="0" smtClean="0"/>
              <a:t>-переноса и для инкрементального переноса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19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2524866" y="2893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/>
              <a:t>Автоматизация </a:t>
            </a:r>
            <a:r>
              <a:rPr lang="ru-RU" sz="2800" b="1" dirty="0" smtClean="0"/>
              <a:t>тестирования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887" y="804342"/>
            <a:ext cx="8596312" cy="2828463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794465" y="382082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В конце тестирования каждой </a:t>
            </a:r>
            <a:r>
              <a:rPr lang="ru-RU" sz="1400" dirty="0" err="1" smtClean="0"/>
              <a:t>фичи</a:t>
            </a:r>
            <a:r>
              <a:rPr lang="ru-RU" sz="1400" dirty="0" smtClean="0"/>
              <a:t> создаем файл с </a:t>
            </a:r>
            <a:r>
              <a:rPr lang="ru-RU" sz="1400" dirty="0" err="1" smtClean="0"/>
              <a:t>sql</a:t>
            </a:r>
            <a:r>
              <a:rPr lang="ru-RU" sz="1400" dirty="0" smtClean="0"/>
              <a:t>-скриптом проверки. Что проверяем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целостность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простые массовые проверки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8298" y="5188279"/>
            <a:ext cx="890667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dirty="0"/>
              <a:t>Проверки не должны логически зависеть от того, отработал </a:t>
            </a:r>
            <a:r>
              <a:rPr lang="ru-RU" dirty="0" err="1"/>
              <a:t>джоб</a:t>
            </a:r>
            <a:r>
              <a:rPr lang="ru-RU" dirty="0"/>
              <a:t> переноса данных/синхронизации или нет.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Порцию данных нужно ограничивать сверху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95332" y="479080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Требования для создания АТ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2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3218230" y="106376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/>
              <a:t>Об авторе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/>
        </p:nvSpPr>
        <p:spPr>
          <a:xfrm>
            <a:off x="976174" y="1693775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Власова Валентина </a:t>
            </a:r>
            <a:r>
              <a:rPr lang="ru-RU" dirty="0" smtClean="0"/>
              <a:t>Юрьевна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976174" y="2584808"/>
            <a:ext cx="3971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QA Lead </a:t>
            </a:r>
            <a:endParaRPr lang="ru-RU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Занимаюсь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разработкой продуктов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IT компании </a:t>
            </a:r>
            <a:endParaRPr lang="ru-RU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58" y="861645"/>
            <a:ext cx="3486637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2393" y="6041362"/>
            <a:ext cx="1851610" cy="365125"/>
          </a:xfrm>
        </p:spPr>
        <p:txBody>
          <a:bodyPr/>
          <a:lstStyle/>
          <a:p>
            <a:fld id="{0F38C7EC-BF25-4E57-9E66-481E9A1E9E32}" type="slidenum">
              <a:rPr lang="ru-RU" sz="6000" smtClean="0"/>
              <a:t>20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3832098" y="16063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Вопросы ???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541" y="2553546"/>
            <a:ext cx="3143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3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3398167" y="41444"/>
            <a:ext cx="8596668" cy="788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О нашем проекте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80" y="1313477"/>
            <a:ext cx="1076325" cy="1009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80" y="2647793"/>
            <a:ext cx="2757003" cy="784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703" y="2865539"/>
            <a:ext cx="3570560" cy="8114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6338" y="153834"/>
            <a:ext cx="628650" cy="4844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057" y="3811470"/>
            <a:ext cx="4552950" cy="93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580" y="4920587"/>
            <a:ext cx="4867275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3284" y="3018481"/>
            <a:ext cx="3209925" cy="70485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3272110" y="2114803"/>
            <a:ext cx="975117" cy="82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15433" y="3313404"/>
            <a:ext cx="480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900964" y="3627514"/>
            <a:ext cx="295208" cy="33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86422" y="1249741"/>
            <a:ext cx="655608" cy="161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616008" y="3282176"/>
            <a:ext cx="591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58971" y="3860713"/>
            <a:ext cx="1184264" cy="62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1081" y="6082637"/>
            <a:ext cx="885825" cy="3238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0908" y="6015246"/>
            <a:ext cx="885825" cy="3238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3820" y="728059"/>
            <a:ext cx="2349967" cy="8797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3460" y="1764191"/>
            <a:ext cx="2261534" cy="6807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53820" y="5249630"/>
            <a:ext cx="1333200" cy="6092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07703" y="3962276"/>
            <a:ext cx="3060319" cy="825850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6727591" y="3938952"/>
            <a:ext cx="968910" cy="156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4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748491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Что такое </a:t>
            </a:r>
            <a:r>
              <a:rPr lang="en-US" dirty="0" smtClean="0"/>
              <a:t>ETL </a:t>
            </a:r>
            <a:r>
              <a:rPr lang="ru-RU" dirty="0" smtClean="0"/>
              <a:t>процесс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631799" y="584557"/>
            <a:ext cx="9863206" cy="432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Extract</a:t>
            </a:r>
            <a:r>
              <a:rPr lang="ru-RU" dirty="0"/>
              <a:t>, </a:t>
            </a:r>
            <a:r>
              <a:rPr lang="ru-RU" dirty="0" err="1"/>
              <a:t>Transformation</a:t>
            </a:r>
            <a:r>
              <a:rPr lang="ru-RU" dirty="0"/>
              <a:t>, </a:t>
            </a:r>
            <a:r>
              <a:rPr lang="ru-RU" dirty="0" err="1"/>
              <a:t>Loading</a:t>
            </a:r>
            <a:r>
              <a:rPr lang="ru-RU" dirty="0"/>
              <a:t> - извлечение, трансформация, </a:t>
            </a:r>
            <a:r>
              <a:rPr lang="ru-RU" dirty="0" smtClean="0"/>
              <a:t>загрузка</a:t>
            </a:r>
          </a:p>
          <a:p>
            <a:r>
              <a:rPr lang="ru-RU" b="1" dirty="0" smtClean="0"/>
              <a:t>Поток данных </a:t>
            </a:r>
            <a:r>
              <a:rPr lang="ru-RU" dirty="0" smtClean="0"/>
              <a:t>– перемещение данных от источника к получателю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48491" y="1426775"/>
            <a:ext cx="8061717" cy="4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5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489397" y="0"/>
            <a:ext cx="101812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/>
              <a:t>С</a:t>
            </a:r>
            <a:r>
              <a:rPr lang="ru-RU" dirty="0" smtClean="0"/>
              <a:t>татическое тестирование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695459" y="1320800"/>
            <a:ext cx="9105364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/>
              <a:t>Статическое</a:t>
            </a:r>
            <a:r>
              <a:rPr lang="ru-RU" sz="2800" dirty="0"/>
              <a:t> </a:t>
            </a:r>
            <a:r>
              <a:rPr lang="ru-RU" sz="2800" b="1" dirty="0"/>
              <a:t>тестирование</a:t>
            </a:r>
            <a:r>
              <a:rPr lang="ru-RU" sz="2800" dirty="0"/>
              <a:t> – тестирование, при котором код программы не выполняется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3600" dirty="0" smtClean="0"/>
              <a:t>Код-</a:t>
            </a:r>
            <a:r>
              <a:rPr lang="ru-RU" sz="3600" dirty="0" err="1" smtClean="0"/>
              <a:t>ревью</a:t>
            </a:r>
            <a:endParaRPr lang="ru-RU" sz="3600" dirty="0" smtClean="0"/>
          </a:p>
          <a:p>
            <a:r>
              <a:rPr lang="ru-RU" sz="3600" dirty="0" err="1" smtClean="0"/>
              <a:t>Ревью</a:t>
            </a:r>
            <a:r>
              <a:rPr lang="ru-RU" sz="3600" dirty="0" smtClean="0"/>
              <a:t> требований</a:t>
            </a:r>
          </a:p>
          <a:p>
            <a:r>
              <a:rPr lang="ru-RU" sz="3600" b="1" dirty="0" smtClean="0"/>
              <a:t>Тестирование алгоритмов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088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6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4365786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Индукция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662930" y="738221"/>
            <a:ext cx="9234457" cy="617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Гипотеза </a:t>
            </a:r>
            <a:r>
              <a:rPr lang="ru-RU" dirty="0"/>
              <a:t>— </a:t>
            </a:r>
            <a:r>
              <a:rPr lang="ru-RU" b="1" dirty="0"/>
              <a:t>предположение</a:t>
            </a:r>
            <a:r>
              <a:rPr lang="ru-RU" dirty="0"/>
              <a:t> или догадка; утверждение, предполагающее доказательство, в отличие от аксиом, постулатов, не требующих доказательств</a:t>
            </a:r>
          </a:p>
          <a:p>
            <a:pPr marL="0" indent="0">
              <a:buNone/>
            </a:pPr>
            <a:r>
              <a:rPr lang="ru-RU" b="1" dirty="0"/>
              <a:t>Индукция</a:t>
            </a:r>
            <a:r>
              <a:rPr lang="ru-RU" dirty="0"/>
              <a:t> -  процесс логического вывода на основе перехода от частного положения к общему.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72475" y="2701381"/>
            <a:ext cx="87467" cy="115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89655" y="2402213"/>
            <a:ext cx="537263" cy="502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5"/>
            <a:endCxn id="10" idx="2"/>
          </p:cNvCxnSpPr>
          <p:nvPr/>
        </p:nvCxnSpPr>
        <p:spPr>
          <a:xfrm flipV="1">
            <a:off x="2947133" y="2653468"/>
            <a:ext cx="442522" cy="146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655" y="3045926"/>
            <a:ext cx="599633" cy="4726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001" y="3395292"/>
            <a:ext cx="599633" cy="472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547" y="3832669"/>
            <a:ext cx="599633" cy="472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521" y="4209232"/>
            <a:ext cx="599633" cy="4726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65" y="4619412"/>
            <a:ext cx="599633" cy="4726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538" y="5107112"/>
            <a:ext cx="599633" cy="472613"/>
          </a:xfrm>
          <a:prstGeom prst="rect">
            <a:avLst/>
          </a:prstGeom>
        </p:spPr>
      </p:pic>
      <p:sp>
        <p:nvSpPr>
          <p:cNvPr id="18" name="TextBox 8"/>
          <p:cNvSpPr txBox="1"/>
          <p:nvPr/>
        </p:nvSpPr>
        <p:spPr>
          <a:xfrm>
            <a:off x="4893967" y="38399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=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19" name="TextBox 22"/>
          <p:cNvSpPr txBox="1"/>
          <p:nvPr/>
        </p:nvSpPr>
        <p:spPr>
          <a:xfrm>
            <a:off x="5686102" y="3824916"/>
            <a:ext cx="323678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Вся неделя была дождливая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3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7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1158035" y="0"/>
            <a:ext cx="937273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Дедукция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804491" y="906163"/>
            <a:ext cx="9523669" cy="452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Дедукция</a:t>
            </a:r>
            <a:r>
              <a:rPr lang="ru-RU" dirty="0" smtClean="0"/>
              <a:t> </a:t>
            </a:r>
            <a:r>
              <a:rPr lang="ru-RU" dirty="0"/>
              <a:t>- метод мышления, следствием которого является логический вывод, в котором частное заключение выводится из общего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Посылка</a:t>
            </a:r>
            <a:r>
              <a:rPr lang="ru-RU" dirty="0"/>
              <a:t> — это утверждение, предназначенное для обоснования или объяснения некоторого аргумента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 логике </a:t>
            </a:r>
            <a:r>
              <a:rPr lang="ru-RU" b="1" dirty="0"/>
              <a:t>аргумент</a:t>
            </a:r>
            <a:r>
              <a:rPr lang="ru-RU" dirty="0"/>
              <a:t> — это множество предложений (или «суждений») одни из которых являются посылками, а другие утвердительные предложения (или суждения) — логическими выводами.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517809" y="3088821"/>
            <a:ext cx="545099" cy="527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66562" y="3179437"/>
            <a:ext cx="140043" cy="131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6"/>
            <a:endCxn id="10" idx="3"/>
          </p:cNvCxnSpPr>
          <p:nvPr/>
        </p:nvCxnSpPr>
        <p:spPr>
          <a:xfrm flipV="1">
            <a:off x="6062908" y="3291940"/>
            <a:ext cx="424163" cy="60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706" y="4217406"/>
            <a:ext cx="982946" cy="848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908" y="4385358"/>
            <a:ext cx="1066512" cy="700850"/>
          </a:xfrm>
          <a:prstGeom prst="rect">
            <a:avLst/>
          </a:prstGeom>
        </p:spPr>
      </p:pic>
      <p:sp>
        <p:nvSpPr>
          <p:cNvPr id="14" name="TextBox 22"/>
          <p:cNvSpPr txBox="1"/>
          <p:nvPr/>
        </p:nvSpPr>
        <p:spPr>
          <a:xfrm>
            <a:off x="4285670" y="5359600"/>
            <a:ext cx="350128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Акула не может жить без 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3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8</a:t>
            </a:fld>
            <a:endParaRPr lang="ru-RU" sz="60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2674996" y="8133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Предварительная подготовка к тестированию:</a:t>
            </a:r>
            <a:br>
              <a:rPr lang="ru-RU" b="1" dirty="0"/>
            </a:b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755580" y="126695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анализ системных и бизнес-требований</a:t>
            </a:r>
          </a:p>
          <a:p>
            <a:r>
              <a:rPr lang="ru-RU" dirty="0"/>
              <a:t>анализ источника</a:t>
            </a:r>
          </a:p>
          <a:p>
            <a:r>
              <a:rPr lang="ru-RU" dirty="0"/>
              <a:t>анализ данных в целевой </a:t>
            </a:r>
            <a:r>
              <a:rPr lang="ru-RU" dirty="0" smtClean="0"/>
              <a:t>базе данных</a:t>
            </a:r>
            <a:endParaRPr lang="ru-RU" dirty="0"/>
          </a:p>
          <a:p>
            <a:r>
              <a:rPr lang="ru-RU" dirty="0"/>
              <a:t>анализ схемы потока данных</a:t>
            </a:r>
          </a:p>
          <a:p>
            <a:endParaRPr lang="ru-RU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26266" y="306959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Критерии входа в тестирование: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65447" y="3902300"/>
            <a:ext cx="930100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есть порция данных источника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записались в целевую БД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статичны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1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0"/>
            <a:ext cx="990600" cy="65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34" y="6138734"/>
            <a:ext cx="2603058" cy="7192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7EC-BF25-4E57-9E66-481E9A1E9E32}" type="slidenum">
              <a:rPr lang="ru-RU" sz="6000" smtClean="0"/>
              <a:t>9</a:t>
            </a:fld>
            <a:endParaRPr lang="ru-RU" sz="6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735" y="1929008"/>
            <a:ext cx="2855470" cy="148766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2480891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Техники тест-дизайна</a:t>
            </a:r>
          </a:p>
        </p:txBody>
      </p:sp>
      <p:sp>
        <p:nvSpPr>
          <p:cNvPr id="9" name="Объект 2"/>
          <p:cNvSpPr>
            <a:spLocks noGrp="1"/>
          </p:cNvSpPr>
          <p:nvPr/>
        </p:nvSpPr>
        <p:spPr>
          <a:xfrm>
            <a:off x="1048537" y="634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Матрица </a:t>
            </a:r>
            <a:r>
              <a:rPr lang="ru-RU" b="1" dirty="0" smtClean="0"/>
              <a:t>эквивалентности</a:t>
            </a:r>
          </a:p>
          <a:p>
            <a:pPr>
              <a:buAutoNum type="arabicParenR"/>
            </a:pPr>
            <a:r>
              <a:rPr lang="ru-RU" dirty="0" smtClean="0"/>
              <a:t>с </a:t>
            </a:r>
            <a:r>
              <a:rPr lang="ru-RU" dirty="0"/>
              <a:t>одной стороны сумма </a:t>
            </a:r>
            <a:r>
              <a:rPr lang="ru-RU" dirty="0" smtClean="0"/>
              <a:t>подмножеств должна быть не меньше исходного множества</a:t>
            </a:r>
          </a:p>
          <a:p>
            <a:pPr>
              <a:buAutoNum type="arabicParenR"/>
            </a:pPr>
            <a:r>
              <a:rPr lang="ru-RU" dirty="0" smtClean="0"/>
              <a:t>с </a:t>
            </a:r>
            <a:r>
              <a:rPr lang="ru-RU" dirty="0"/>
              <a:t>другой стороны, чтобы каждое подмножество можно было покрыть максимально простыми SQL-запросами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25790" y="3335110"/>
            <a:ext cx="7824115" cy="715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Применение оценочных техник в тестировании: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11857" y="36517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Пример</a:t>
            </a:r>
            <a:r>
              <a:rPr lang="ru-RU" dirty="0" smtClean="0"/>
              <a:t>: Сравнить без вычисления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1476" y="4098132"/>
            <a:ext cx="827079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(12345  + 234 + 345)</a:t>
            </a:r>
            <a:r>
              <a:rPr lang="en-US" sz="3200" dirty="0" smtClean="0"/>
              <a:t>  </a:t>
            </a:r>
            <a:r>
              <a:rPr lang="ru-RU" sz="3200" dirty="0" smtClean="0"/>
              <a:t> </a:t>
            </a:r>
            <a:r>
              <a:rPr lang="en-US" sz="3200" b="1" dirty="0" smtClean="0"/>
              <a:t>V</a:t>
            </a:r>
            <a:r>
              <a:rPr lang="en-US" sz="3200" dirty="0" smtClean="0"/>
              <a:t> </a:t>
            </a:r>
            <a:r>
              <a:rPr lang="ru-RU" sz="3200" dirty="0" smtClean="0"/>
              <a:t> (12345 - </a:t>
            </a:r>
            <a:r>
              <a:rPr lang="ru-RU" sz="3200" dirty="0"/>
              <a:t>234 </a:t>
            </a:r>
            <a:r>
              <a:rPr lang="ru-RU" sz="3200" dirty="0" smtClean="0"/>
              <a:t>– 345)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25790" y="4829431"/>
            <a:ext cx="800460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Принцип построения проверок на основании гипотез можно сравнить с доказательством теорем, где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алгоритм</a:t>
            </a:r>
            <a:r>
              <a:rPr lang="ru-RU" dirty="0" smtClean="0"/>
              <a:t> - это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теорема</a:t>
            </a:r>
            <a:r>
              <a:rPr lang="ru-RU" dirty="0" smtClean="0"/>
              <a:t>, которую нужно доказать.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468</TotalTime>
  <Words>583</Words>
  <Application>Microsoft Office PowerPoint</Application>
  <PresentationFormat>Широкоэкранный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 Валентина Юрьевна</dc:creator>
  <cp:lastModifiedBy>Власова Валентина Юрьевна</cp:lastModifiedBy>
  <cp:revision>17</cp:revision>
  <dcterms:created xsi:type="dcterms:W3CDTF">2019-11-11T05:36:46Z</dcterms:created>
  <dcterms:modified xsi:type="dcterms:W3CDTF">2019-11-13T12:24:25Z</dcterms:modified>
</cp:coreProperties>
</file>