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5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Изображение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Изображение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">
    <p:bg>
      <p:bgPr>
        <a:solidFill>
          <a:srgbClr val="1B52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elka_forretouch (13 of 19).jpg"/>
          <p:cNvSpPr>
            <a:spLocks noGrp="1"/>
          </p:cNvSpPr>
          <p:nvPr>
            <p:ph type="pic" idx="21"/>
          </p:nvPr>
        </p:nvSpPr>
        <p:spPr>
          <a:xfrm>
            <a:off x="8428035" y="-2741683"/>
            <a:ext cx="28074449" cy="187136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Image"/>
          <p:cNvSpPr>
            <a:spLocks noGrp="1"/>
          </p:cNvSpPr>
          <p:nvPr>
            <p:ph type="pic" sz="half" idx="22"/>
          </p:nvPr>
        </p:nvSpPr>
        <p:spPr>
          <a:xfrm>
            <a:off x="8756495" y="-320312"/>
            <a:ext cx="8888726" cy="140660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69026" y="4085087"/>
            <a:ext cx="16674153" cy="5084881"/>
          </a:xfrm>
          <a:prstGeom prst="rect">
            <a:avLst/>
          </a:prstGeom>
        </p:spPr>
        <p:txBody>
          <a:bodyPr lIns="0" tIns="0" rIns="0" bIns="0"/>
          <a:lstStyle>
            <a:lvl1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7200">
                <a:solidFill>
                  <a:srgbClr val="141414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  <a:lvl2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7200">
                <a:solidFill>
                  <a:srgbClr val="141414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2pPr>
            <a:lvl3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7200">
                <a:solidFill>
                  <a:srgbClr val="141414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3pPr>
            <a:lvl4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7200">
                <a:solidFill>
                  <a:srgbClr val="141414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4pPr>
            <a:lvl5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7200">
                <a:solidFill>
                  <a:srgbClr val="141414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52" name="Group.png" descr="Gro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06" y="717372"/>
            <a:ext cx="3606802" cy="74930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2020"/>
          <p:cNvSpPr txBox="1">
            <a:spLocks noGrp="1"/>
          </p:cNvSpPr>
          <p:nvPr>
            <p:ph type="body" sz="quarter" idx="23"/>
          </p:nvPr>
        </p:nvSpPr>
        <p:spPr>
          <a:xfrm>
            <a:off x="993924" y="12345537"/>
            <a:ext cx="5213314" cy="520702"/>
          </a:xfrm>
          <a:prstGeom prst="rect">
            <a:avLst/>
          </a:prstGeom>
        </p:spPr>
        <p:txBody>
          <a:bodyPr lIns="0" tIns="0" rIns="0" bIns="0" anchor="b"/>
          <a:lstStyle/>
          <a:p>
            <a:pPr marL="0" indent="0" defTabSz="2438337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TT Norms Pro Regular"/>
                <a:ea typeface="TT Norms Pro Regular"/>
                <a:cs typeface="TT Norms Pro Regular"/>
                <a:sym typeface="TT Norms Pro Regular"/>
              </a:defRPr>
            </a:pPr>
            <a:endParaRPr/>
          </a:p>
        </p:txBody>
      </p:sp>
      <p:sp>
        <p:nvSpPr>
          <p:cNvPr id="1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32421" y="12985698"/>
            <a:ext cx="453332" cy="469901"/>
          </a:xfrm>
          <a:prstGeom prst="rect">
            <a:avLst/>
          </a:prstGeom>
        </p:spPr>
        <p:txBody>
          <a:bodyPr/>
          <a:lstStyle>
            <a:lvl1pPr algn="r">
              <a:defRPr sz="2400">
                <a:latin typeface="TT Norms Pro Regular"/>
                <a:ea typeface="TT Norms Pro Regular"/>
                <a:cs typeface="TT Norms Pro Regular"/>
                <a:sym typeface="TT Norms Pr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"/>
          <p:cNvSpPr/>
          <p:nvPr/>
        </p:nvSpPr>
        <p:spPr>
          <a:xfrm>
            <a:off x="-19735" y="-42551"/>
            <a:ext cx="24423470" cy="138011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-64">
                <a:solidFill>
                  <a:srgbClr val="1B52C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3495" y="12354410"/>
            <a:ext cx="538089" cy="558801"/>
          </a:xfrm>
          <a:prstGeom prst="rect">
            <a:avLst/>
          </a:prstGeom>
        </p:spPr>
        <p:txBody>
          <a:bodyPr/>
          <a:lstStyle>
            <a:lvl1pPr algn="r">
              <a:defRPr sz="3000">
                <a:latin typeface="TT Norms Pro Regular"/>
                <a:ea typeface="TT Norms Pro Regular"/>
                <a:cs typeface="TT Norms Pro Regular"/>
                <a:sym typeface="TT Norms Pr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3" name="Image"/>
          <p:cNvSpPr>
            <a:spLocks noGrp="1"/>
          </p:cNvSpPr>
          <p:nvPr>
            <p:ph type="pic" sz="quarter" idx="21"/>
          </p:nvPr>
        </p:nvSpPr>
        <p:spPr>
          <a:xfrm>
            <a:off x="-81783" y="-51057"/>
            <a:ext cx="2120539" cy="33556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 whith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"/>
          <p:cNvSpPr/>
          <p:nvPr/>
        </p:nvSpPr>
        <p:spPr>
          <a:xfrm>
            <a:off x="-19735" y="-42551"/>
            <a:ext cx="24423470" cy="138011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-64">
                <a:solidFill>
                  <a:srgbClr val="1B52C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3495" y="12345116"/>
            <a:ext cx="538089" cy="558801"/>
          </a:xfrm>
          <a:prstGeom prst="rect">
            <a:avLst/>
          </a:prstGeom>
        </p:spPr>
        <p:txBody>
          <a:bodyPr/>
          <a:lstStyle>
            <a:lvl1pPr algn="r">
              <a:defRPr sz="3000">
                <a:latin typeface="TT Norms Pro Regular"/>
                <a:ea typeface="TT Norms Pro Regular"/>
                <a:cs typeface="TT Norms Pro Regular"/>
                <a:sym typeface="TT Norms Pr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2" name="Прямоугольник"/>
          <p:cNvSpPr/>
          <p:nvPr/>
        </p:nvSpPr>
        <p:spPr>
          <a:xfrm>
            <a:off x="-64647" y="-24438"/>
            <a:ext cx="24630857" cy="2042339"/>
          </a:xfrm>
          <a:prstGeom prst="rect">
            <a:avLst/>
          </a:prstGeom>
          <a:solidFill>
            <a:srgbClr val="2B51B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3" name="Прямоугольник"/>
          <p:cNvSpPr/>
          <p:nvPr/>
        </p:nvSpPr>
        <p:spPr>
          <a:xfrm>
            <a:off x="-123429" y="13397788"/>
            <a:ext cx="24630858" cy="469901"/>
          </a:xfrm>
          <a:prstGeom prst="rect">
            <a:avLst/>
          </a:prstGeom>
          <a:solidFill>
            <a:srgbClr val="2B51B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"/>
          <p:cNvSpPr/>
          <p:nvPr/>
        </p:nvSpPr>
        <p:spPr>
          <a:xfrm>
            <a:off x="-19735" y="-42551"/>
            <a:ext cx="24423470" cy="138011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726270" y="12386622"/>
            <a:ext cx="453331" cy="469901"/>
          </a:xfrm>
          <a:prstGeom prst="rect">
            <a:avLst/>
          </a:prstGeom>
        </p:spPr>
        <p:txBody>
          <a:bodyPr/>
          <a:lstStyle>
            <a:lvl1pPr algn="r">
              <a:defRPr sz="2400">
                <a:latin typeface="TT Norms Pro Regular"/>
                <a:ea typeface="TT Norms Pro Regular"/>
                <a:cs typeface="TT Norms Pro Regular"/>
                <a:sym typeface="TT Norms Pr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1B52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77191" y="2260600"/>
            <a:ext cx="5283002" cy="1451197"/>
          </a:xfrm>
          <a:prstGeom prst="rect">
            <a:avLst/>
          </a:prstGeom>
        </p:spPr>
        <p:txBody>
          <a:bodyPr lIns="0" tIns="0" rIns="0" bIns="0"/>
          <a:lstStyle>
            <a:lvl1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88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  <a:lvl2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88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2pPr>
            <a:lvl3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88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3pPr>
            <a:lvl4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88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4pPr>
            <a:lvl5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88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9" name="Описание раздела на несколько предложений или строк, рассказывающее, что будет в этом разделе."/>
          <p:cNvSpPr txBox="1">
            <a:spLocks noGrp="1"/>
          </p:cNvSpPr>
          <p:nvPr>
            <p:ph type="body" sz="quarter" idx="21"/>
          </p:nvPr>
        </p:nvSpPr>
        <p:spPr>
          <a:xfrm>
            <a:off x="12391779" y="9264043"/>
            <a:ext cx="8890002" cy="1562102"/>
          </a:xfrm>
          <a:prstGeom prst="rect">
            <a:avLst/>
          </a:prstGeom>
        </p:spPr>
        <p:txBody>
          <a:bodyPr lIns="0" tIns="0" rIns="0" bIns="0" anchor="b"/>
          <a:lstStyle/>
          <a:p>
            <a:pPr marL="0" indent="0" defTabSz="2438337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TT Norms Pro Regular"/>
                <a:ea typeface="TT Norms Pro Regular"/>
                <a:cs typeface="TT Norms Pro Regular"/>
                <a:sym typeface="TT Norms Pro Regular"/>
              </a:defRPr>
            </a:pPr>
            <a:endParaRPr/>
          </a:p>
        </p:txBody>
      </p:sp>
      <p:sp>
        <p:nvSpPr>
          <p:cNvPr id="190" name="Название большого раздела в презентации"/>
          <p:cNvSpPr txBox="1">
            <a:spLocks noGrp="1"/>
          </p:cNvSpPr>
          <p:nvPr>
            <p:ph type="body" sz="quarter" idx="22"/>
          </p:nvPr>
        </p:nvSpPr>
        <p:spPr>
          <a:xfrm>
            <a:off x="969470" y="735157"/>
            <a:ext cx="4711448" cy="393702"/>
          </a:xfrm>
          <a:prstGeom prst="rect">
            <a:avLst/>
          </a:prstGeom>
        </p:spPr>
        <p:txBody>
          <a:bodyPr anchor="ctr"/>
          <a:lstStyle/>
          <a:p>
            <a:pPr marL="0" indent="0" defTabSz="2438337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TT Norms Pro Regular"/>
                <a:ea typeface="TT Norms Pro Regular"/>
                <a:cs typeface="TT Norms Pro Regular"/>
                <a:sym typeface="TT Norms Pro Regular"/>
              </a:defRPr>
            </a:pPr>
            <a:endParaRPr/>
          </a:p>
        </p:txBody>
      </p:sp>
      <p:sp>
        <p:nvSpPr>
          <p:cNvPr id="191" name="Название подраздела"/>
          <p:cNvSpPr txBox="1">
            <a:spLocks noGrp="1"/>
          </p:cNvSpPr>
          <p:nvPr>
            <p:ph type="body" sz="quarter" idx="23"/>
          </p:nvPr>
        </p:nvSpPr>
        <p:spPr>
          <a:xfrm>
            <a:off x="977191" y="3513666"/>
            <a:ext cx="10940744" cy="398035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88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</p:txBody>
      </p:sp>
      <p:sp>
        <p:nvSpPr>
          <p:cNvPr id="19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920565" y="12402815"/>
            <a:ext cx="453331" cy="469901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FFFFFF"/>
                </a:solidFill>
                <a:latin typeface="TT Norms Pro Regular"/>
                <a:ea typeface="TT Norms Pro Regular"/>
                <a:cs typeface="TT Norms Pro Regular"/>
                <a:sym typeface="TT Norms Pr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"/>
          <p:cNvSpPr/>
          <p:nvPr/>
        </p:nvSpPr>
        <p:spPr>
          <a:xfrm>
            <a:off x="-19735" y="-42551"/>
            <a:ext cx="24423470" cy="13801102"/>
          </a:xfrm>
          <a:prstGeom prst="rect">
            <a:avLst/>
          </a:prstGeom>
          <a:solidFill>
            <a:srgbClr val="1B52C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-64">
                <a:solidFill>
                  <a:srgbClr val="1B52C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726270" y="12386622"/>
            <a:ext cx="453331" cy="469901"/>
          </a:xfrm>
          <a:prstGeom prst="rect">
            <a:avLst/>
          </a:prstGeom>
        </p:spPr>
        <p:txBody>
          <a:bodyPr/>
          <a:lstStyle>
            <a:lvl1pPr algn="r">
              <a:defRPr sz="2400">
                <a:latin typeface="TT Norms Pro Regular"/>
                <a:ea typeface="TT Norms Pro Regular"/>
                <a:cs typeface="TT Norms Pro Regular"/>
                <a:sym typeface="TT Norms Pr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1B52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roup.png" descr="Gro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5039" y="717372"/>
            <a:ext cx="3606802" cy="749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Vector.png" descr="Vec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237" y="-35660"/>
            <a:ext cx="2832102" cy="435610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5282" y="6839419"/>
            <a:ext cx="16674152" cy="59986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116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  <a:lvl2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116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2pPr>
            <a:lvl3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116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3pPr>
            <a:lvl4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116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4pPr>
            <a:lvl5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116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0" name="2020"/>
          <p:cNvSpPr txBox="1">
            <a:spLocks noGrp="1"/>
          </p:cNvSpPr>
          <p:nvPr>
            <p:ph type="body" sz="quarter" idx="21"/>
          </p:nvPr>
        </p:nvSpPr>
        <p:spPr>
          <a:xfrm>
            <a:off x="18130459" y="12345537"/>
            <a:ext cx="5213312" cy="520702"/>
          </a:xfrm>
          <a:prstGeom prst="rect">
            <a:avLst/>
          </a:prstGeom>
        </p:spPr>
        <p:txBody>
          <a:bodyPr lIns="0" tIns="0" rIns="0" bIns="0" anchor="b"/>
          <a:lstStyle/>
          <a:p>
            <a:pPr marL="0" indent="0" algn="r" defTabSz="2438337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TT Norms Pro Regular"/>
                <a:ea typeface="TT Norms Pro Regular"/>
                <a:cs typeface="TT Norms Pro Regular"/>
                <a:sym typeface="TT Norms Pro Regular"/>
              </a:defRPr>
            </a:pPr>
            <a:endParaRPr/>
          </a:p>
        </p:txBody>
      </p:sp>
      <p:sp>
        <p:nvSpPr>
          <p:cNvPr id="2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32421" y="12985698"/>
            <a:ext cx="453332" cy="469901"/>
          </a:xfrm>
          <a:prstGeom prst="rect">
            <a:avLst/>
          </a:prstGeom>
        </p:spPr>
        <p:txBody>
          <a:bodyPr/>
          <a:lstStyle>
            <a:lvl1pPr algn="r">
              <a:defRPr sz="2400">
                <a:latin typeface="TT Norms Pro Regular"/>
                <a:ea typeface="TT Norms Pro Regular"/>
                <a:cs typeface="TT Norms Pro Regular"/>
                <a:sym typeface="TT Norms Pr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tif"/><Relationship Id="rId7" Type="http://schemas.openxmlformats.org/officeDocument/2006/relationships/image" Target="../media/image15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tif"/><Relationship Id="rId5" Type="http://schemas.openxmlformats.org/officeDocument/2006/relationships/image" Target="../media/image13.tif"/><Relationship Id="rId4" Type="http://schemas.openxmlformats.org/officeDocument/2006/relationships/image" Target="../media/image12.tif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le.com/ru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hyperlink" Target="https://github.com/d-shch/spring-reactor-tests/tree/main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user.i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user.id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spring.io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github.com/d-shch/spring-reactor-tests/tree/main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github.com/reactor/BlockHound" TargetMode="External"/><Relationship Id="rId5" Type="http://schemas.openxmlformats.org/officeDocument/2006/relationships/hyperlink" Target="https://github.com/allure-framework" TargetMode="External"/><Relationship Id="rId4" Type="http://schemas.openxmlformats.org/officeDocument/2006/relationships/hyperlink" Target="https://projectreactor.io/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t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Название презентации на пару строк"/>
          <p:cNvSpPr txBox="1">
            <a:spLocks noGrp="1"/>
          </p:cNvSpPr>
          <p:nvPr>
            <p:ph type="body" sz="half" idx="1"/>
          </p:nvPr>
        </p:nvSpPr>
        <p:spPr>
          <a:xfrm>
            <a:off x="955281" y="6839419"/>
            <a:ext cx="16674153" cy="5998673"/>
          </a:xfrm>
          <a:prstGeom prst="rect">
            <a:avLst/>
          </a:prstGeom>
        </p:spPr>
        <p:txBody>
          <a:bodyPr/>
          <a:lstStyle/>
          <a:p>
            <a:r>
              <a:t>Тестирование реактивной системы. Spring 5 и Reactor</a:t>
            </a:r>
          </a:p>
        </p:txBody>
      </p:sp>
      <p:pic>
        <p:nvPicPr>
          <p:cNvPr id="221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Предыстория"/>
          <p:cNvSpPr txBox="1">
            <a:spLocks noGrp="1"/>
          </p:cNvSpPr>
          <p:nvPr>
            <p:ph type="body" sz="quarter" idx="4294967295"/>
          </p:nvPr>
        </p:nvSpPr>
        <p:spPr>
          <a:xfrm>
            <a:off x="2200710" y="522658"/>
            <a:ext cx="12112725" cy="2505512"/>
          </a:xfrm>
          <a:prstGeom prst="rect">
            <a:avLst/>
          </a:prstGeom>
        </p:spPr>
        <p:txBody>
          <a:bodyPr lIns="0" tIns="0" rIns="0" bIns="0"/>
          <a:lstStyle>
            <a:lvl1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Предыстория</a:t>
            </a:r>
          </a:p>
        </p:txBody>
      </p:sp>
      <p:pic>
        <p:nvPicPr>
          <p:cNvPr id="283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8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6" name="Снять часть нагрузки с разработчиков и менеджеров…"/>
          <p:cNvSpPr txBox="1"/>
          <p:nvPr/>
        </p:nvSpPr>
        <p:spPr>
          <a:xfrm>
            <a:off x="6407246" y="6137454"/>
            <a:ext cx="14078150" cy="4155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648229" indent="-648229" algn="just" defTabSz="2438337">
              <a:lnSpc>
                <a:spcPct val="120000"/>
              </a:lnSpc>
              <a:buSzPct val="100000"/>
              <a:buAutoNum type="arabicParenR"/>
              <a:defRPr sz="40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Снять часть нагрузки с разработчиков и менеджеров</a:t>
            </a:r>
          </a:p>
          <a:p>
            <a:pPr marL="648229" indent="-648229" algn="just" defTabSz="2438337">
              <a:lnSpc>
                <a:spcPct val="120000"/>
              </a:lnSpc>
              <a:buSzPct val="100000"/>
              <a:buAutoNum type="arabicParenR"/>
              <a:defRPr sz="40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Улучшить качество проработки тестовых сценариев</a:t>
            </a:r>
          </a:p>
          <a:p>
            <a:pPr marL="648229" indent="-648229" algn="just" defTabSz="2438337">
              <a:lnSpc>
                <a:spcPct val="120000"/>
              </a:lnSpc>
              <a:buSzPct val="100000"/>
              <a:buAutoNum type="arabicParenR"/>
              <a:defRPr sz="40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Не все сценарии можно проверить через UI и API</a:t>
            </a:r>
          </a:p>
          <a:p>
            <a:pPr marL="648229" indent="-648229" algn="just" defTabSz="2438337">
              <a:lnSpc>
                <a:spcPct val="120000"/>
              </a:lnSpc>
              <a:buSzPct val="100000"/>
              <a:buAutoNum type="arabicParenR"/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algn="just" defTabSz="457200">
              <a:lnSpc>
                <a:spcPct val="120000"/>
              </a:lnSpc>
              <a:defRPr sz="3500" b="1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7" name="Мотивация:"/>
          <p:cNvSpPr txBox="1"/>
          <p:nvPr/>
        </p:nvSpPr>
        <p:spPr>
          <a:xfrm>
            <a:off x="9837114" y="3793561"/>
            <a:ext cx="4709772" cy="228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2438337">
              <a:lnSpc>
                <a:spcPct val="120000"/>
              </a:lnSpc>
              <a:defRPr sz="6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Мотивация: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Предыстория"/>
          <p:cNvSpPr txBox="1">
            <a:spLocks noGrp="1"/>
          </p:cNvSpPr>
          <p:nvPr>
            <p:ph type="body" sz="quarter" idx="4294967295"/>
          </p:nvPr>
        </p:nvSpPr>
        <p:spPr>
          <a:xfrm>
            <a:off x="2200710" y="522658"/>
            <a:ext cx="12112725" cy="2505512"/>
          </a:xfrm>
          <a:prstGeom prst="rect">
            <a:avLst/>
          </a:prstGeom>
        </p:spPr>
        <p:txBody>
          <a:bodyPr lIns="0" tIns="0" rIns="0" bIns="0"/>
          <a:lstStyle>
            <a:lvl1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Предыстория</a:t>
            </a:r>
          </a:p>
        </p:txBody>
      </p:sp>
      <p:sp>
        <p:nvSpPr>
          <p:cNvPr id="290" name="Я никогда не тестировал приложения на этом стеке…"/>
          <p:cNvSpPr txBox="1"/>
          <p:nvPr/>
        </p:nvSpPr>
        <p:spPr>
          <a:xfrm>
            <a:off x="3390218" y="4788889"/>
            <a:ext cx="17603564" cy="4138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438337">
              <a:lnSpc>
                <a:spcPct val="80000"/>
              </a:lnSpc>
              <a:defRPr sz="8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Я никогда не тестировал приложения на этом стеке…</a:t>
            </a:r>
          </a:p>
        </p:txBody>
      </p:sp>
      <p:pic>
        <p:nvPicPr>
          <p:cNvPr id="291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1586" y="12354410"/>
            <a:ext cx="509998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93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603" y="4365374"/>
            <a:ext cx="2154564" cy="2154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04" y="4612378"/>
            <a:ext cx="6460519" cy="1660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9433" y="4006457"/>
            <a:ext cx="2854903" cy="2854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2932" y="8123197"/>
            <a:ext cx="4025979" cy="2517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9185" y="8426857"/>
            <a:ext cx="5467045" cy="1909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Изображение" descr="Изображе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1631" y="8608693"/>
            <a:ext cx="5060738" cy="1546051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Сквиркл"/>
          <p:cNvSpPr/>
          <p:nvPr/>
        </p:nvSpPr>
        <p:spPr>
          <a:xfrm>
            <a:off x="3970041" y="3543694"/>
            <a:ext cx="4023687" cy="3489005"/>
          </a:xfrm>
          <a:prstGeom prst="roundRect">
            <a:avLst>
              <a:gd name="adj" fmla="val 15000"/>
            </a:avLst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2" name="Сквиркл"/>
          <p:cNvSpPr/>
          <p:nvPr/>
        </p:nvSpPr>
        <p:spPr>
          <a:xfrm>
            <a:off x="8617711" y="3543694"/>
            <a:ext cx="7148579" cy="3480258"/>
          </a:xfrm>
          <a:prstGeom prst="roundRect">
            <a:avLst>
              <a:gd name="adj" fmla="val 15038"/>
            </a:avLst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3" name="Сквиркл"/>
          <p:cNvSpPr/>
          <p:nvPr/>
        </p:nvSpPr>
        <p:spPr>
          <a:xfrm>
            <a:off x="16390272" y="3534947"/>
            <a:ext cx="4013227" cy="3489005"/>
          </a:xfrm>
          <a:prstGeom prst="roundRect">
            <a:avLst>
              <a:gd name="adj" fmla="val 15000"/>
            </a:avLst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4" name="Сквиркл"/>
          <p:cNvSpPr/>
          <p:nvPr/>
        </p:nvSpPr>
        <p:spPr>
          <a:xfrm>
            <a:off x="3874008" y="7637216"/>
            <a:ext cx="4971837" cy="3489005"/>
          </a:xfrm>
          <a:prstGeom prst="roundRect">
            <a:avLst>
              <a:gd name="adj" fmla="val 15000"/>
            </a:avLst>
          </a:prstGeom>
          <a:ln w="889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5" name="Сквиркл"/>
          <p:cNvSpPr/>
          <p:nvPr/>
        </p:nvSpPr>
        <p:spPr>
          <a:xfrm>
            <a:off x="9381468" y="7637216"/>
            <a:ext cx="5621064" cy="3489005"/>
          </a:xfrm>
          <a:prstGeom prst="roundRect">
            <a:avLst>
              <a:gd name="adj" fmla="val 15000"/>
            </a:avLst>
          </a:prstGeom>
          <a:ln w="889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6" name="Сквиркл"/>
          <p:cNvSpPr/>
          <p:nvPr/>
        </p:nvSpPr>
        <p:spPr>
          <a:xfrm>
            <a:off x="15538155" y="7637216"/>
            <a:ext cx="4971837" cy="3489005"/>
          </a:xfrm>
          <a:prstGeom prst="roundRect">
            <a:avLst>
              <a:gd name="adj" fmla="val 15000"/>
            </a:avLst>
          </a:prstGeom>
          <a:ln w="889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7" name="Предыстория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Предыстория</a:t>
            </a:r>
          </a:p>
        </p:txBody>
      </p:sp>
      <p:pic>
        <p:nvPicPr>
          <p:cNvPr id="308" name="logo.pdf" descr="logo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10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9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Предыстория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Предыстория</a:t>
            </a:r>
          </a:p>
        </p:txBody>
      </p:sp>
      <p:grpSp>
        <p:nvGrpSpPr>
          <p:cNvPr id="315" name="UI Tests…"/>
          <p:cNvGrpSpPr/>
          <p:nvPr/>
        </p:nvGrpSpPr>
        <p:grpSpPr>
          <a:xfrm>
            <a:off x="6923301" y="2784071"/>
            <a:ext cx="12859684" cy="9573609"/>
            <a:chOff x="0" y="0"/>
            <a:chExt cx="12859682" cy="9573607"/>
          </a:xfrm>
        </p:grpSpPr>
        <p:sp>
          <p:nvSpPr>
            <p:cNvPr id="314" name="UI Tests…"/>
            <p:cNvSpPr/>
            <p:nvPr/>
          </p:nvSpPr>
          <p:spPr>
            <a:xfrm>
              <a:off x="357421" y="341676"/>
              <a:ext cx="12144841" cy="904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UI Tests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API Tests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Intergation Test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Component Tests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Unit Tests</a:t>
              </a:r>
            </a:p>
          </p:txBody>
        </p:sp>
        <p:pic>
          <p:nvPicPr>
            <p:cNvPr id="313" name="UI Tests… UI TestsAPI TestsIntergation TestComponent TestsUnit Tests" descr="UI Tests… UI TestsAPI TestsIntergation TestComponent TestsUnit Tests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859683" cy="9573609"/>
            </a:xfrm>
            <a:prstGeom prst="rect">
              <a:avLst/>
            </a:prstGeom>
            <a:effectLst/>
          </p:spPr>
        </p:pic>
      </p:grpSp>
      <p:pic>
        <p:nvPicPr>
          <p:cNvPr id="316" name="logo.pdf" descr="log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1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4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UI Tests…"/>
          <p:cNvGrpSpPr/>
          <p:nvPr/>
        </p:nvGrpSpPr>
        <p:grpSpPr>
          <a:xfrm>
            <a:off x="6923301" y="2784071"/>
            <a:ext cx="12859684" cy="9573609"/>
            <a:chOff x="0" y="0"/>
            <a:chExt cx="12859682" cy="9573607"/>
          </a:xfrm>
        </p:grpSpPr>
        <p:sp>
          <p:nvSpPr>
            <p:cNvPr id="321" name="UI Tests…"/>
            <p:cNvSpPr/>
            <p:nvPr/>
          </p:nvSpPr>
          <p:spPr>
            <a:xfrm>
              <a:off x="357421" y="341676"/>
              <a:ext cx="12144841" cy="904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UI Tests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API Tests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Intergation Test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Component Tests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Unit Tests</a:t>
              </a:r>
            </a:p>
          </p:txBody>
        </p:sp>
        <p:pic>
          <p:nvPicPr>
            <p:cNvPr id="320" name="UI Tests… UI TestsAPI TestsIntergation TestComponent TestsUnit Tests" descr="UI Tests… UI TestsAPI TestsIntergation TestComponent TestsUnit Tests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859683" cy="9573609"/>
            </a:xfrm>
            <a:prstGeom prst="rect">
              <a:avLst/>
            </a:prstGeom>
            <a:effectLst/>
          </p:spPr>
        </p:pic>
      </p:grpSp>
      <p:sp>
        <p:nvSpPr>
          <p:cNvPr id="323" name="Тестировщики"/>
          <p:cNvSpPr txBox="1"/>
          <p:nvPr/>
        </p:nvSpPr>
        <p:spPr>
          <a:xfrm>
            <a:off x="16987287" y="4662091"/>
            <a:ext cx="7224091" cy="2161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6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Тестировщики</a:t>
            </a:r>
          </a:p>
        </p:txBody>
      </p:sp>
      <p:sp>
        <p:nvSpPr>
          <p:cNvPr id="324" name="Разработчики"/>
          <p:cNvSpPr txBox="1"/>
          <p:nvPr/>
        </p:nvSpPr>
        <p:spPr>
          <a:xfrm>
            <a:off x="1359985" y="9413830"/>
            <a:ext cx="6324064" cy="124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6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Разработчики</a:t>
            </a:r>
          </a:p>
        </p:txBody>
      </p:sp>
      <p:sp>
        <p:nvSpPr>
          <p:cNvPr id="325" name="Линия"/>
          <p:cNvSpPr/>
          <p:nvPr/>
        </p:nvSpPr>
        <p:spPr>
          <a:xfrm flipV="1">
            <a:off x="7025153" y="8197666"/>
            <a:ext cx="1" cy="4010996"/>
          </a:xfrm>
          <a:prstGeom prst="line">
            <a:avLst/>
          </a:prstGeom>
          <a:ln w="127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6" name="Линия"/>
          <p:cNvSpPr/>
          <p:nvPr/>
        </p:nvSpPr>
        <p:spPr>
          <a:xfrm flipV="1">
            <a:off x="16299115" y="2481561"/>
            <a:ext cx="1" cy="4936621"/>
          </a:xfrm>
          <a:prstGeom prst="lin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7" name="Предыстория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Предыстория</a:t>
            </a:r>
          </a:p>
        </p:txBody>
      </p:sp>
      <p:pic>
        <p:nvPicPr>
          <p:cNvPr id="328" name="logo.pdf" descr="log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30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4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UI Tests…"/>
          <p:cNvGrpSpPr/>
          <p:nvPr/>
        </p:nvGrpSpPr>
        <p:grpSpPr>
          <a:xfrm>
            <a:off x="6923301" y="2784071"/>
            <a:ext cx="12859684" cy="9573609"/>
            <a:chOff x="0" y="0"/>
            <a:chExt cx="12859682" cy="9573607"/>
          </a:xfrm>
        </p:grpSpPr>
        <p:sp>
          <p:nvSpPr>
            <p:cNvPr id="333" name="UI Tests…"/>
            <p:cNvSpPr/>
            <p:nvPr/>
          </p:nvSpPr>
          <p:spPr>
            <a:xfrm>
              <a:off x="357421" y="341676"/>
              <a:ext cx="12144841" cy="904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UI Tests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API Tests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Intergation Test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Component Tests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Unit Tests</a:t>
              </a:r>
            </a:p>
          </p:txBody>
        </p:sp>
        <p:pic>
          <p:nvPicPr>
            <p:cNvPr id="332" name="UI Tests… UI TestsAPI TestsIntergation TestComponent TestsUnit Tests" descr="UI Tests… UI TestsAPI TestsIntergation TestComponent TestsUnit Tests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859683" cy="9573609"/>
            </a:xfrm>
            <a:prstGeom prst="rect">
              <a:avLst/>
            </a:prstGeom>
            <a:effectLst/>
          </p:spPr>
        </p:pic>
      </p:grpSp>
      <p:sp>
        <p:nvSpPr>
          <p:cNvPr id="335" name="Тестировщики"/>
          <p:cNvSpPr txBox="1"/>
          <p:nvPr/>
        </p:nvSpPr>
        <p:spPr>
          <a:xfrm>
            <a:off x="16987287" y="4662091"/>
            <a:ext cx="7224091" cy="2161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6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Тестировщики</a:t>
            </a:r>
          </a:p>
        </p:txBody>
      </p:sp>
      <p:sp>
        <p:nvSpPr>
          <p:cNvPr id="336" name="Разработчики"/>
          <p:cNvSpPr txBox="1"/>
          <p:nvPr/>
        </p:nvSpPr>
        <p:spPr>
          <a:xfrm>
            <a:off x="1359985" y="9413830"/>
            <a:ext cx="6324064" cy="124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6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Разработчики</a:t>
            </a:r>
          </a:p>
        </p:txBody>
      </p:sp>
      <p:sp>
        <p:nvSpPr>
          <p:cNvPr id="337" name="Линия"/>
          <p:cNvSpPr/>
          <p:nvPr/>
        </p:nvSpPr>
        <p:spPr>
          <a:xfrm flipV="1">
            <a:off x="7025153" y="8197666"/>
            <a:ext cx="1" cy="4010996"/>
          </a:xfrm>
          <a:prstGeom prst="line">
            <a:avLst/>
          </a:prstGeom>
          <a:ln w="127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8" name="Линия"/>
          <p:cNvSpPr/>
          <p:nvPr/>
        </p:nvSpPr>
        <p:spPr>
          <a:xfrm flipV="1">
            <a:off x="16299115" y="2481561"/>
            <a:ext cx="1" cy="7495057"/>
          </a:xfrm>
          <a:prstGeom prst="lin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9" name="Предыстория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Предыстория</a:t>
            </a:r>
          </a:p>
        </p:txBody>
      </p:sp>
      <p:pic>
        <p:nvPicPr>
          <p:cNvPr id="340" name="logo.pdf" descr="log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42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43" name="Линия"/>
          <p:cNvSpPr/>
          <p:nvPr/>
        </p:nvSpPr>
        <p:spPr>
          <a:xfrm flipV="1">
            <a:off x="16299115" y="7610806"/>
            <a:ext cx="1" cy="3800972"/>
          </a:xfrm>
          <a:prstGeom prst="line">
            <a:avLst/>
          </a:prstGeom>
          <a:ln w="228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09" t="14650" r="42921" b="12055"/>
          <a:stretch>
            <a:fillRect/>
          </a:stretch>
        </p:blipFill>
        <p:spPr>
          <a:xfrm>
            <a:off x="8879888" y="-1"/>
            <a:ext cx="15572390" cy="13716001"/>
          </a:xfrm>
          <a:prstGeom prst="rect">
            <a:avLst/>
          </a:prstGeom>
        </p:spPr>
      </p:pic>
      <p:pic>
        <p:nvPicPr>
          <p:cNvPr id="346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47" name="Спасибо  за уделённое  время!"/>
          <p:cNvSpPr txBox="1">
            <a:spLocks noGrp="1"/>
          </p:cNvSpPr>
          <p:nvPr>
            <p:ph type="body" sz="quarter" idx="1"/>
          </p:nvPr>
        </p:nvSpPr>
        <p:spPr>
          <a:xfrm>
            <a:off x="779452" y="5239735"/>
            <a:ext cx="16674152" cy="2370337"/>
          </a:xfrm>
          <a:prstGeom prst="rect">
            <a:avLst/>
          </a:prstGeom>
        </p:spPr>
        <p:txBody>
          <a:bodyPr/>
          <a:lstStyle>
            <a:lvl1pPr defTabSz="2438337">
              <a:defRPr sz="11600">
                <a:solidFill>
                  <a:srgbClr val="FFFFFF"/>
                </a:solidFill>
              </a:defRPr>
            </a:lvl1pPr>
          </a:lstStyle>
          <a:p>
            <a:r>
              <a:t>ПРОБЛЕМЫ</a:t>
            </a:r>
          </a:p>
        </p:txBody>
      </p:sp>
      <p:pic>
        <p:nvPicPr>
          <p:cNvPr id="348" name="logo.pdf" descr="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Отсутствие понимания того, как работает Spring и Reactor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Отсутствие понимания того, как работает Spring и Reactor</a:t>
            </a:r>
          </a:p>
        </p:txBody>
      </p:sp>
      <p:sp>
        <p:nvSpPr>
          <p:cNvPr id="351" name="Проблемы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Проблемы</a:t>
            </a:r>
          </a:p>
        </p:txBody>
      </p:sp>
      <p:pic>
        <p:nvPicPr>
          <p:cNvPr id="352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54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Отсутствие понимания того, как работает Spring и Reactor…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Отсутствие понимания того, как работает Spring и Reactor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Отсутствие опыта тестирования и автоматизации приложений на Spring + Reactor</a:t>
            </a:r>
          </a:p>
        </p:txBody>
      </p:sp>
      <p:sp>
        <p:nvSpPr>
          <p:cNvPr id="357" name="Проблемы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Проблемы</a:t>
            </a:r>
          </a:p>
        </p:txBody>
      </p:sp>
      <p:pic>
        <p:nvPicPr>
          <p:cNvPr id="358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360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Отсутствие понимания того, как работает Spring и Reactor…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Отсутствие понимания того, как работает Spring и Reactor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Отсутствие опыта тестирования и автоматизации приложений на Spring + Reactor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Нет понимания того, какие тесты уже написаны, полное отсутствие отчетности</a:t>
            </a:r>
          </a:p>
        </p:txBody>
      </p:sp>
      <p:sp>
        <p:nvSpPr>
          <p:cNvPr id="363" name="Проблемы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Проблемы</a:t>
            </a:r>
          </a:p>
        </p:txBody>
      </p:sp>
      <p:pic>
        <p:nvPicPr>
          <p:cNvPr id="364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366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bRMDtTOmYNU (1).jpg" descr="bRMDtTOmYNU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231" y="0"/>
            <a:ext cx="929005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Щербаков Дмитрий"/>
          <p:cNvSpPr txBox="1">
            <a:spLocks noGrp="1"/>
          </p:cNvSpPr>
          <p:nvPr>
            <p:ph type="body" sz="quarter" idx="4294967295"/>
          </p:nvPr>
        </p:nvSpPr>
        <p:spPr>
          <a:xfrm>
            <a:off x="1057710" y="522658"/>
            <a:ext cx="10929995" cy="1618130"/>
          </a:xfrm>
          <a:prstGeom prst="rect">
            <a:avLst/>
          </a:prstGeom>
        </p:spPr>
        <p:txBody>
          <a:bodyPr lIns="0" tIns="0" rIns="0" bIns="0"/>
          <a:lstStyle>
            <a:lvl1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88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Щербаков Дмитрий</a:t>
            </a:r>
          </a:p>
        </p:txBody>
      </p:sp>
      <p:sp>
        <p:nvSpPr>
          <p:cNvPr id="225" name="Описание раздела на несколько предложений или строк, рассказывающее, что будет в этом разделе"/>
          <p:cNvSpPr txBox="1"/>
          <p:nvPr/>
        </p:nvSpPr>
        <p:spPr>
          <a:xfrm>
            <a:off x="1133910" y="3628813"/>
            <a:ext cx="9586262" cy="510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20842" indent="-320842" algn="l" defTabSz="2438337">
              <a:lnSpc>
                <a:spcPct val="110000"/>
              </a:lnSpc>
              <a:spcBef>
                <a:spcPts val="1900"/>
              </a:spcBef>
              <a:buSzPct val="100000"/>
              <a:buChar char="•"/>
              <a:defRPr sz="42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В IT c 2013 года</a:t>
            </a:r>
          </a:p>
          <a:p>
            <a:pPr marL="320842" indent="-320842" algn="l" defTabSz="2438337">
              <a:lnSpc>
                <a:spcPct val="110000"/>
              </a:lnSpc>
              <a:spcBef>
                <a:spcPts val="1900"/>
              </a:spcBef>
              <a:buSzPct val="100000"/>
              <a:buChar char="•"/>
              <a:defRPr sz="42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Ряды тестировщиков пополнил в 2016 году</a:t>
            </a:r>
          </a:p>
          <a:p>
            <a:pPr marL="320842" indent="-320842" algn="l" defTabSz="2438337">
              <a:lnSpc>
                <a:spcPct val="110000"/>
              </a:lnSpc>
              <a:spcBef>
                <a:spcPts val="1900"/>
              </a:spcBef>
              <a:buSzPct val="100000"/>
              <a:buChar char="•"/>
              <a:defRPr sz="42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Занимаюсь автоматизацией, CI/CD процессами и развитием отдела тестирования</a:t>
            </a:r>
          </a:p>
        </p:txBody>
      </p:sp>
      <p:pic>
        <p:nvPicPr>
          <p:cNvPr id="226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08" y="9967582"/>
            <a:ext cx="843313" cy="824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roup.png" descr="Grou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00" y="12444041"/>
            <a:ext cx="3606802" cy="74930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Описание раздела на несколько предложений или строк, рассказывающее, что будет в этом разделе"/>
          <p:cNvSpPr txBox="1"/>
          <p:nvPr/>
        </p:nvSpPr>
        <p:spPr>
          <a:xfrm>
            <a:off x="2149909" y="10086075"/>
            <a:ext cx="958626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2438337">
              <a:defRPr sz="4200">
                <a:solidFill>
                  <a:srgbClr val="FFFFFF"/>
                </a:solidFill>
                <a:latin typeface="TT Norms Pro Regular"/>
                <a:ea typeface="TT Norms Pro Regular"/>
                <a:cs typeface="TT Norms Pro Regular"/>
                <a:sym typeface="TT Norms Pro Regular"/>
              </a:defRPr>
            </a:lvl1pPr>
          </a:lstStyle>
          <a:p>
            <a:r>
              <a:t>d_shch</a:t>
            </a:r>
          </a:p>
        </p:txBody>
      </p:sp>
      <p:pic>
        <p:nvPicPr>
          <p:cNvPr id="229" name="logo.pdf" descr="logo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895785" y="12386622"/>
            <a:ext cx="283816" cy="469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Разобраться, как работает Spring и Reactor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Разобраться, как работает Spring и Reactor</a:t>
            </a:r>
          </a:p>
        </p:txBody>
      </p:sp>
      <p:sp>
        <p:nvSpPr>
          <p:cNvPr id="369" name="План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План</a:t>
            </a:r>
          </a:p>
        </p:txBody>
      </p:sp>
      <p:pic>
        <p:nvPicPr>
          <p:cNvPr id="370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372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Разобраться, как работает Spring и Reactor…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Разобраться, как работает Spring и Reactor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Приобрести опыт тестирования и автоматизации приложений на Spring + Reactor</a:t>
            </a:r>
          </a:p>
        </p:txBody>
      </p:sp>
      <p:sp>
        <p:nvSpPr>
          <p:cNvPr id="375" name="План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План</a:t>
            </a:r>
          </a:p>
        </p:txBody>
      </p:sp>
      <p:pic>
        <p:nvPicPr>
          <p:cNvPr id="376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37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Разобраться, как работает Spring и Reactor…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Разобраться, как работает Spring и Reactor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Приобрести опыт тестирования и автоматизации приложений на Spring + Reactor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Подключить и настроить систему отчетности</a:t>
            </a:r>
          </a:p>
        </p:txBody>
      </p:sp>
      <p:sp>
        <p:nvSpPr>
          <p:cNvPr id="381" name="План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План</a:t>
            </a:r>
          </a:p>
        </p:txBody>
      </p:sp>
      <p:pic>
        <p:nvPicPr>
          <p:cNvPr id="382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384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Разобраться, как работает Spring и Reactor…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Разобраться, как работает Spring и Reactor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Приобрести опыт тестирования и автоматизации приложений на Spring + Reactor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Подключить и настроить систему отчетности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Написать доклад</a:t>
            </a:r>
          </a:p>
        </p:txBody>
      </p:sp>
      <p:sp>
        <p:nvSpPr>
          <p:cNvPr id="387" name="План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План</a:t>
            </a:r>
          </a:p>
        </p:txBody>
      </p:sp>
      <p:pic>
        <p:nvPicPr>
          <p:cNvPr id="388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390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09" t="14650" r="42921" b="12055"/>
          <a:stretch>
            <a:fillRect/>
          </a:stretch>
        </p:blipFill>
        <p:spPr>
          <a:xfrm>
            <a:off x="8879888" y="-1"/>
            <a:ext cx="15572390" cy="13716001"/>
          </a:xfrm>
          <a:prstGeom prst="rect">
            <a:avLst/>
          </a:prstGeom>
        </p:spPr>
      </p:pic>
      <p:pic>
        <p:nvPicPr>
          <p:cNvPr id="393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94" name="Спасибо  за уделённое  время!"/>
          <p:cNvSpPr txBox="1">
            <a:spLocks noGrp="1"/>
          </p:cNvSpPr>
          <p:nvPr>
            <p:ph type="body" sz="quarter" idx="1"/>
          </p:nvPr>
        </p:nvSpPr>
        <p:spPr>
          <a:xfrm>
            <a:off x="779452" y="5239735"/>
            <a:ext cx="17311476" cy="3627409"/>
          </a:xfrm>
          <a:prstGeom prst="rect">
            <a:avLst/>
          </a:prstGeom>
        </p:spPr>
        <p:txBody>
          <a:bodyPr/>
          <a:lstStyle/>
          <a:p>
            <a:pPr defTabSz="2438337">
              <a:defRPr sz="11600">
                <a:solidFill>
                  <a:srgbClr val="FFFFFF"/>
                </a:solidFill>
              </a:defRPr>
            </a:pPr>
            <a:r>
              <a:t>Немного о Spring </a:t>
            </a:r>
          </a:p>
          <a:p>
            <a:pPr defTabSz="2438337">
              <a:defRPr sz="11600">
                <a:solidFill>
                  <a:srgbClr val="FFFFFF"/>
                </a:solidFill>
              </a:defRPr>
            </a:pPr>
            <a:r>
              <a:t>и Reactor</a:t>
            </a:r>
          </a:p>
        </p:txBody>
      </p:sp>
      <p:pic>
        <p:nvPicPr>
          <p:cNvPr id="395" name="logo.pdf" descr="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Основные понятия:…"/>
          <p:cNvSpPr txBox="1"/>
          <p:nvPr/>
        </p:nvSpPr>
        <p:spPr>
          <a:xfrm>
            <a:off x="14548764" y="3070460"/>
            <a:ext cx="9077487" cy="10905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just" defTabSz="2438337">
              <a:lnSpc>
                <a:spcPct val="120000"/>
              </a:lnSpc>
              <a:defRPr sz="3500" b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Основные понятия:</a:t>
            </a:r>
          </a:p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i="1" u="sng"/>
              <a:t>Bean</a:t>
            </a:r>
            <a:r>
              <a:t> </a:t>
            </a:r>
          </a:p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объект, создаваемый Spring, который можно внедрить в качестве значения поля в другой объект</a:t>
            </a:r>
          </a:p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i="1" u="sng"/>
              <a:t>ApplicationContext</a:t>
            </a:r>
            <a:r>
              <a:t> </a:t>
            </a:r>
          </a:p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контекст приложения или контейнер бинов</a:t>
            </a:r>
          </a:p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</p:txBody>
      </p:sp>
      <p:sp>
        <p:nvSpPr>
          <p:cNvPr id="398" name="Spring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Spring</a:t>
            </a:r>
          </a:p>
        </p:txBody>
      </p:sp>
      <p:pic>
        <p:nvPicPr>
          <p:cNvPr id="399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40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02" name="Spring…"/>
          <p:cNvSpPr txBox="1"/>
          <p:nvPr/>
        </p:nvSpPr>
        <p:spPr>
          <a:xfrm>
            <a:off x="719380" y="4283299"/>
            <a:ext cx="11533789" cy="953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i="1" u="sng"/>
              <a:t>Spring</a:t>
            </a:r>
            <a:r>
              <a:t> </a:t>
            </a:r>
          </a:p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набор библиотек (разработка веб-приложений, реализация авторизации, работа с БД, …) для эффективной разработки </a:t>
            </a:r>
            <a:br/>
            <a:endParaRPr/>
          </a:p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i="1" u="sng"/>
              <a:t>SpringApplication</a:t>
            </a:r>
            <a:r>
              <a:t> </a:t>
            </a:r>
          </a:p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набор компонентов (бинов), жизненным циклом которых управляет Spring</a:t>
            </a:r>
          </a:p>
          <a:p>
            <a:pPr algn="just" defTabSz="2438337">
              <a:lnSpc>
                <a:spcPct val="120000"/>
              </a:lnSpc>
              <a:defRPr sz="3500" b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</p:txBody>
      </p:sp>
      <p:sp>
        <p:nvSpPr>
          <p:cNvPr id="403" name="Аннотации: @Component, @Bean, @Configuration, @Autowired, …"/>
          <p:cNvSpPr txBox="1"/>
          <p:nvPr/>
        </p:nvSpPr>
        <p:spPr>
          <a:xfrm>
            <a:off x="5002206" y="10963432"/>
            <a:ext cx="176577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2438337">
              <a:lnSpc>
                <a:spcPct val="120000"/>
              </a:lnSpc>
              <a:defRPr sz="3500" b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b="0" i="1" u="sng"/>
              <a:t>Аннотации</a:t>
            </a:r>
            <a:r>
              <a:rPr b="0"/>
              <a:t>: @Component, @Bean, @Configuration, @Autowired, …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stClass"/>
          <p:cNvSpPr/>
          <p:nvPr/>
        </p:nvSpPr>
        <p:spPr>
          <a:xfrm>
            <a:off x="16225268" y="5226944"/>
            <a:ext cx="5663825" cy="2281437"/>
          </a:xfrm>
          <a:prstGeom prst="rect">
            <a:avLst/>
          </a:prstGeom>
          <a:ln w="152400">
            <a:solidFill>
              <a:schemeClr val="accent1">
                <a:lumOff val="-135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TestClass</a:t>
            </a:r>
          </a:p>
        </p:txBody>
      </p:sp>
      <p:sp>
        <p:nvSpPr>
          <p:cNvPr id="406" name="Spring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Spring</a:t>
            </a:r>
          </a:p>
        </p:txBody>
      </p:sp>
      <p:pic>
        <p:nvPicPr>
          <p:cNvPr id="407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409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10" name="@SpringBootTest"/>
          <p:cNvSpPr txBox="1"/>
          <p:nvPr/>
        </p:nvSpPr>
        <p:spPr>
          <a:xfrm>
            <a:off x="15570472" y="4100359"/>
            <a:ext cx="697341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@SpringBootTest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Овал"/>
          <p:cNvSpPr/>
          <p:nvPr/>
        </p:nvSpPr>
        <p:spPr>
          <a:xfrm>
            <a:off x="988230" y="2556797"/>
            <a:ext cx="8821553" cy="8602406"/>
          </a:xfrm>
          <a:prstGeom prst="ellipse">
            <a:avLst/>
          </a:prstGeom>
          <a:ln w="2159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3" name="TestClass"/>
          <p:cNvSpPr/>
          <p:nvPr/>
        </p:nvSpPr>
        <p:spPr>
          <a:xfrm>
            <a:off x="16225268" y="5226944"/>
            <a:ext cx="5663825" cy="2281437"/>
          </a:xfrm>
          <a:prstGeom prst="rect">
            <a:avLst/>
          </a:prstGeom>
          <a:ln w="152400">
            <a:solidFill>
              <a:schemeClr val="accent1">
                <a:lumOff val="-135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TestClass</a:t>
            </a:r>
          </a:p>
        </p:txBody>
      </p:sp>
      <p:sp>
        <p:nvSpPr>
          <p:cNvPr id="414" name="@SpringBootTest"/>
          <p:cNvSpPr txBox="1"/>
          <p:nvPr/>
        </p:nvSpPr>
        <p:spPr>
          <a:xfrm>
            <a:off x="15570472" y="4100359"/>
            <a:ext cx="697341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@SpringBootTest</a:t>
            </a:r>
          </a:p>
        </p:txBody>
      </p:sp>
      <p:sp>
        <p:nvSpPr>
          <p:cNvPr id="415" name="Application context"/>
          <p:cNvSpPr txBox="1"/>
          <p:nvPr/>
        </p:nvSpPr>
        <p:spPr>
          <a:xfrm>
            <a:off x="2236975" y="11575212"/>
            <a:ext cx="6324063" cy="124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5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Application context</a:t>
            </a:r>
          </a:p>
        </p:txBody>
      </p:sp>
      <p:sp>
        <p:nvSpPr>
          <p:cNvPr id="416" name="Spring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Spring</a:t>
            </a:r>
          </a:p>
        </p:txBody>
      </p:sp>
      <p:pic>
        <p:nvPicPr>
          <p:cNvPr id="417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419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stClass"/>
          <p:cNvSpPr/>
          <p:nvPr/>
        </p:nvSpPr>
        <p:spPr>
          <a:xfrm>
            <a:off x="16225268" y="5226944"/>
            <a:ext cx="5663825" cy="2281437"/>
          </a:xfrm>
          <a:prstGeom prst="rect">
            <a:avLst/>
          </a:prstGeom>
          <a:ln w="152400">
            <a:solidFill>
              <a:schemeClr val="accent1">
                <a:lumOff val="-135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TestClass</a:t>
            </a:r>
          </a:p>
        </p:txBody>
      </p:sp>
      <p:sp>
        <p:nvSpPr>
          <p:cNvPr id="422" name="Application context"/>
          <p:cNvSpPr txBox="1"/>
          <p:nvPr/>
        </p:nvSpPr>
        <p:spPr>
          <a:xfrm>
            <a:off x="2236975" y="11575212"/>
            <a:ext cx="6324063" cy="124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5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Application context</a:t>
            </a:r>
          </a:p>
        </p:txBody>
      </p:sp>
      <p:sp>
        <p:nvSpPr>
          <p:cNvPr id="423" name="Spring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Spring</a:t>
            </a:r>
          </a:p>
        </p:txBody>
      </p:sp>
      <p:pic>
        <p:nvPicPr>
          <p:cNvPr id="424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426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27" name="Овал"/>
          <p:cNvSpPr/>
          <p:nvPr/>
        </p:nvSpPr>
        <p:spPr>
          <a:xfrm>
            <a:off x="988230" y="2556797"/>
            <a:ext cx="8821553" cy="8602406"/>
          </a:xfrm>
          <a:prstGeom prst="ellipse">
            <a:avLst/>
          </a:prstGeom>
          <a:ln w="2159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8" name="bean"/>
          <p:cNvSpPr/>
          <p:nvPr/>
        </p:nvSpPr>
        <p:spPr>
          <a:xfrm>
            <a:off x="1683953" y="5163444"/>
            <a:ext cx="2248797" cy="2154437"/>
          </a:xfrm>
          <a:prstGeom prst="ellips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bean</a:t>
            </a:r>
          </a:p>
        </p:txBody>
      </p:sp>
      <p:sp>
        <p:nvSpPr>
          <p:cNvPr id="429" name="bean"/>
          <p:cNvSpPr/>
          <p:nvPr/>
        </p:nvSpPr>
        <p:spPr>
          <a:xfrm>
            <a:off x="4274608" y="3332127"/>
            <a:ext cx="2248797" cy="2154437"/>
          </a:xfrm>
          <a:prstGeom prst="ellips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bean</a:t>
            </a:r>
          </a:p>
        </p:txBody>
      </p:sp>
      <p:sp>
        <p:nvSpPr>
          <p:cNvPr id="430" name="bean"/>
          <p:cNvSpPr/>
          <p:nvPr/>
        </p:nvSpPr>
        <p:spPr>
          <a:xfrm>
            <a:off x="6304827" y="5290444"/>
            <a:ext cx="2248798" cy="2154437"/>
          </a:xfrm>
          <a:prstGeom prst="ellips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bean</a:t>
            </a:r>
          </a:p>
        </p:txBody>
      </p:sp>
      <p:sp>
        <p:nvSpPr>
          <p:cNvPr id="431" name="bean"/>
          <p:cNvSpPr/>
          <p:nvPr/>
        </p:nvSpPr>
        <p:spPr>
          <a:xfrm>
            <a:off x="2981043" y="8002099"/>
            <a:ext cx="2248797" cy="2154437"/>
          </a:xfrm>
          <a:prstGeom prst="ellips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bean</a:t>
            </a:r>
          </a:p>
        </p:txBody>
      </p:sp>
      <p:sp>
        <p:nvSpPr>
          <p:cNvPr id="432" name="bean"/>
          <p:cNvSpPr/>
          <p:nvPr/>
        </p:nvSpPr>
        <p:spPr>
          <a:xfrm>
            <a:off x="5901982" y="8062969"/>
            <a:ext cx="2248797" cy="2154437"/>
          </a:xfrm>
          <a:prstGeom prst="ellips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bean</a:t>
            </a:r>
          </a:p>
        </p:txBody>
      </p:sp>
      <p:sp>
        <p:nvSpPr>
          <p:cNvPr id="433" name="@SpringBootTest"/>
          <p:cNvSpPr txBox="1"/>
          <p:nvPr/>
        </p:nvSpPr>
        <p:spPr>
          <a:xfrm>
            <a:off x="15570472" y="4100359"/>
            <a:ext cx="697341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@SpringBootTest</a:t>
            </a:r>
          </a:p>
        </p:txBody>
      </p:sp>
      <p:sp>
        <p:nvSpPr>
          <p:cNvPr id="434" name="@Component"/>
          <p:cNvSpPr txBox="1"/>
          <p:nvPr/>
        </p:nvSpPr>
        <p:spPr>
          <a:xfrm>
            <a:off x="1649800" y="4547340"/>
            <a:ext cx="27026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@Component</a:t>
            </a:r>
          </a:p>
        </p:txBody>
      </p:sp>
      <p:sp>
        <p:nvSpPr>
          <p:cNvPr id="435" name="@Bean"/>
          <p:cNvSpPr txBox="1"/>
          <p:nvPr/>
        </p:nvSpPr>
        <p:spPr>
          <a:xfrm>
            <a:off x="6350281" y="7531581"/>
            <a:ext cx="27026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@Bean</a:t>
            </a:r>
          </a:p>
        </p:txBody>
      </p:sp>
      <p:sp>
        <p:nvSpPr>
          <p:cNvPr id="436" name="@Repository"/>
          <p:cNvSpPr txBox="1"/>
          <p:nvPr/>
        </p:nvSpPr>
        <p:spPr>
          <a:xfrm>
            <a:off x="2965824" y="7441903"/>
            <a:ext cx="27026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@Repository</a:t>
            </a:r>
          </a:p>
        </p:txBody>
      </p:sp>
      <p:sp>
        <p:nvSpPr>
          <p:cNvPr id="437" name="@Service"/>
          <p:cNvSpPr txBox="1"/>
          <p:nvPr/>
        </p:nvSpPr>
        <p:spPr>
          <a:xfrm>
            <a:off x="4501931" y="2774413"/>
            <a:ext cx="27026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@Service</a:t>
            </a:r>
          </a:p>
        </p:txBody>
      </p:sp>
      <p:sp>
        <p:nvSpPr>
          <p:cNvPr id="438" name="@Component"/>
          <p:cNvSpPr txBox="1"/>
          <p:nvPr/>
        </p:nvSpPr>
        <p:spPr>
          <a:xfrm>
            <a:off x="6516159" y="4712440"/>
            <a:ext cx="27026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@Component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Овал"/>
          <p:cNvSpPr/>
          <p:nvPr/>
        </p:nvSpPr>
        <p:spPr>
          <a:xfrm>
            <a:off x="988230" y="2556797"/>
            <a:ext cx="8821553" cy="8602406"/>
          </a:xfrm>
          <a:prstGeom prst="ellipse">
            <a:avLst/>
          </a:prstGeom>
          <a:ln w="2159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1" name="bean"/>
          <p:cNvSpPr/>
          <p:nvPr/>
        </p:nvSpPr>
        <p:spPr>
          <a:xfrm>
            <a:off x="1683953" y="5163444"/>
            <a:ext cx="2248797" cy="2154437"/>
          </a:xfrm>
          <a:prstGeom prst="ellips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bean</a:t>
            </a:r>
          </a:p>
        </p:txBody>
      </p:sp>
      <p:sp>
        <p:nvSpPr>
          <p:cNvPr id="442" name="bean"/>
          <p:cNvSpPr/>
          <p:nvPr/>
        </p:nvSpPr>
        <p:spPr>
          <a:xfrm>
            <a:off x="4274608" y="3332127"/>
            <a:ext cx="2248797" cy="2154437"/>
          </a:xfrm>
          <a:prstGeom prst="ellips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bean</a:t>
            </a:r>
          </a:p>
        </p:txBody>
      </p:sp>
      <p:sp>
        <p:nvSpPr>
          <p:cNvPr id="443" name="bean"/>
          <p:cNvSpPr/>
          <p:nvPr/>
        </p:nvSpPr>
        <p:spPr>
          <a:xfrm>
            <a:off x="6304827" y="5290444"/>
            <a:ext cx="2248798" cy="2154437"/>
          </a:xfrm>
          <a:prstGeom prst="ellips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bean</a:t>
            </a:r>
          </a:p>
        </p:txBody>
      </p:sp>
      <p:sp>
        <p:nvSpPr>
          <p:cNvPr id="444" name="bean"/>
          <p:cNvSpPr/>
          <p:nvPr/>
        </p:nvSpPr>
        <p:spPr>
          <a:xfrm>
            <a:off x="2981043" y="8002099"/>
            <a:ext cx="2248797" cy="2154437"/>
          </a:xfrm>
          <a:prstGeom prst="ellips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bean</a:t>
            </a:r>
          </a:p>
        </p:txBody>
      </p:sp>
      <p:sp>
        <p:nvSpPr>
          <p:cNvPr id="445" name="bean"/>
          <p:cNvSpPr/>
          <p:nvPr/>
        </p:nvSpPr>
        <p:spPr>
          <a:xfrm>
            <a:off x="5901982" y="8062969"/>
            <a:ext cx="2248797" cy="2154437"/>
          </a:xfrm>
          <a:prstGeom prst="ellips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bean</a:t>
            </a:r>
          </a:p>
        </p:txBody>
      </p:sp>
      <p:sp>
        <p:nvSpPr>
          <p:cNvPr id="446" name="@Autowired"/>
          <p:cNvSpPr txBox="1"/>
          <p:nvPr/>
        </p:nvSpPr>
        <p:spPr>
          <a:xfrm>
            <a:off x="9304001" y="3356306"/>
            <a:ext cx="544916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808002"/>
                </a:solidFill>
              </a:rPr>
              <a:t>@Autowired</a:t>
            </a:r>
          </a:p>
        </p:txBody>
      </p:sp>
      <p:sp>
        <p:nvSpPr>
          <p:cNvPr id="447" name="Линия"/>
          <p:cNvSpPr/>
          <p:nvPr/>
        </p:nvSpPr>
        <p:spPr>
          <a:xfrm>
            <a:off x="8588698" y="6307691"/>
            <a:ext cx="7588797" cy="1"/>
          </a:xfrm>
          <a:prstGeom prst="line">
            <a:avLst/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8" name="Линия"/>
          <p:cNvSpPr/>
          <p:nvPr/>
        </p:nvSpPr>
        <p:spPr>
          <a:xfrm>
            <a:off x="6557140" y="4428929"/>
            <a:ext cx="9587924" cy="1179650"/>
          </a:xfrm>
          <a:prstGeom prst="line">
            <a:avLst/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9" name="TestClass"/>
          <p:cNvSpPr/>
          <p:nvPr/>
        </p:nvSpPr>
        <p:spPr>
          <a:xfrm>
            <a:off x="16225268" y="5226944"/>
            <a:ext cx="5663825" cy="2281437"/>
          </a:xfrm>
          <a:prstGeom prst="rect">
            <a:avLst/>
          </a:prstGeom>
          <a:ln w="152400">
            <a:solidFill>
              <a:schemeClr val="accent1">
                <a:lumOff val="-135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TestClass</a:t>
            </a:r>
          </a:p>
        </p:txBody>
      </p:sp>
      <p:sp>
        <p:nvSpPr>
          <p:cNvPr id="450" name="Линия"/>
          <p:cNvSpPr/>
          <p:nvPr/>
        </p:nvSpPr>
        <p:spPr>
          <a:xfrm flipV="1">
            <a:off x="8188456" y="6956957"/>
            <a:ext cx="8017604" cy="2003281"/>
          </a:xfrm>
          <a:prstGeom prst="line">
            <a:avLst/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51" name="Application context"/>
          <p:cNvSpPr txBox="1"/>
          <p:nvPr/>
        </p:nvSpPr>
        <p:spPr>
          <a:xfrm>
            <a:off x="2236975" y="11575212"/>
            <a:ext cx="6324063" cy="124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5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Application context</a:t>
            </a:r>
          </a:p>
        </p:txBody>
      </p:sp>
      <p:sp>
        <p:nvSpPr>
          <p:cNvPr id="452" name="Spring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Spring</a:t>
            </a:r>
          </a:p>
        </p:txBody>
      </p:sp>
      <p:pic>
        <p:nvPicPr>
          <p:cNvPr id="453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45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56" name="@SpringBootTest"/>
          <p:cNvSpPr txBox="1"/>
          <p:nvPr/>
        </p:nvSpPr>
        <p:spPr>
          <a:xfrm>
            <a:off x="15570472" y="4100359"/>
            <a:ext cx="697341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@SpringBootTest</a:t>
            </a:r>
          </a:p>
        </p:txBody>
      </p:sp>
      <p:sp>
        <p:nvSpPr>
          <p:cNvPr id="457" name="@Component"/>
          <p:cNvSpPr txBox="1"/>
          <p:nvPr/>
        </p:nvSpPr>
        <p:spPr>
          <a:xfrm>
            <a:off x="1649800" y="4547340"/>
            <a:ext cx="27026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@Component</a:t>
            </a:r>
          </a:p>
        </p:txBody>
      </p:sp>
      <p:sp>
        <p:nvSpPr>
          <p:cNvPr id="458" name="@Bean"/>
          <p:cNvSpPr txBox="1"/>
          <p:nvPr/>
        </p:nvSpPr>
        <p:spPr>
          <a:xfrm>
            <a:off x="6350281" y="7531581"/>
            <a:ext cx="27026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@Bean</a:t>
            </a:r>
          </a:p>
        </p:txBody>
      </p:sp>
      <p:sp>
        <p:nvSpPr>
          <p:cNvPr id="459" name="@Repository"/>
          <p:cNvSpPr txBox="1"/>
          <p:nvPr/>
        </p:nvSpPr>
        <p:spPr>
          <a:xfrm>
            <a:off x="2965824" y="7441903"/>
            <a:ext cx="27026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@Repository</a:t>
            </a:r>
          </a:p>
        </p:txBody>
      </p:sp>
      <p:sp>
        <p:nvSpPr>
          <p:cNvPr id="460" name="@Service"/>
          <p:cNvSpPr txBox="1"/>
          <p:nvPr/>
        </p:nvSpPr>
        <p:spPr>
          <a:xfrm>
            <a:off x="4501931" y="2774413"/>
            <a:ext cx="27026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@Service</a:t>
            </a:r>
          </a:p>
        </p:txBody>
      </p:sp>
      <p:sp>
        <p:nvSpPr>
          <p:cNvPr id="461" name="@Component"/>
          <p:cNvSpPr txBox="1"/>
          <p:nvPr/>
        </p:nvSpPr>
        <p:spPr>
          <a:xfrm>
            <a:off x="6516159" y="4712440"/>
            <a:ext cx="27026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@Component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object 9"/>
          <p:cNvSpPr/>
          <p:nvPr/>
        </p:nvSpPr>
        <p:spPr>
          <a:xfrm>
            <a:off x="9686363" y="3874982"/>
            <a:ext cx="2520006" cy="252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9994" y="30"/>
                </a:lnTo>
                <a:lnTo>
                  <a:pt x="9204" y="117"/>
                </a:lnTo>
                <a:lnTo>
                  <a:pt x="8432" y="260"/>
                </a:lnTo>
                <a:lnTo>
                  <a:pt x="7681" y="457"/>
                </a:lnTo>
                <a:lnTo>
                  <a:pt x="6952" y="706"/>
                </a:lnTo>
                <a:lnTo>
                  <a:pt x="6247" y="1004"/>
                </a:lnTo>
                <a:lnTo>
                  <a:pt x="5569" y="1349"/>
                </a:lnTo>
                <a:lnTo>
                  <a:pt x="4919" y="1740"/>
                </a:lnTo>
                <a:lnTo>
                  <a:pt x="4300" y="2174"/>
                </a:lnTo>
                <a:lnTo>
                  <a:pt x="3714" y="2649"/>
                </a:lnTo>
                <a:lnTo>
                  <a:pt x="3163" y="3163"/>
                </a:lnTo>
                <a:lnTo>
                  <a:pt x="2649" y="3714"/>
                </a:lnTo>
                <a:lnTo>
                  <a:pt x="2174" y="4300"/>
                </a:lnTo>
                <a:lnTo>
                  <a:pt x="1740" y="4919"/>
                </a:lnTo>
                <a:lnTo>
                  <a:pt x="1349" y="5569"/>
                </a:lnTo>
                <a:lnTo>
                  <a:pt x="1004" y="6247"/>
                </a:lnTo>
                <a:lnTo>
                  <a:pt x="706" y="6952"/>
                </a:lnTo>
                <a:lnTo>
                  <a:pt x="457" y="7681"/>
                </a:lnTo>
                <a:lnTo>
                  <a:pt x="260" y="8432"/>
                </a:lnTo>
                <a:lnTo>
                  <a:pt x="117" y="9204"/>
                </a:lnTo>
                <a:lnTo>
                  <a:pt x="30" y="9994"/>
                </a:lnTo>
                <a:lnTo>
                  <a:pt x="0" y="10800"/>
                </a:lnTo>
                <a:lnTo>
                  <a:pt x="30" y="11606"/>
                </a:lnTo>
                <a:lnTo>
                  <a:pt x="117" y="12396"/>
                </a:lnTo>
                <a:lnTo>
                  <a:pt x="260" y="13168"/>
                </a:lnTo>
                <a:lnTo>
                  <a:pt x="457" y="13919"/>
                </a:lnTo>
                <a:lnTo>
                  <a:pt x="706" y="14648"/>
                </a:lnTo>
                <a:lnTo>
                  <a:pt x="1004" y="15353"/>
                </a:lnTo>
                <a:lnTo>
                  <a:pt x="1349" y="16031"/>
                </a:lnTo>
                <a:lnTo>
                  <a:pt x="1740" y="16681"/>
                </a:lnTo>
                <a:lnTo>
                  <a:pt x="2174" y="17300"/>
                </a:lnTo>
                <a:lnTo>
                  <a:pt x="2649" y="17886"/>
                </a:lnTo>
                <a:lnTo>
                  <a:pt x="3163" y="18437"/>
                </a:lnTo>
                <a:lnTo>
                  <a:pt x="3714" y="18951"/>
                </a:lnTo>
                <a:lnTo>
                  <a:pt x="4300" y="19426"/>
                </a:lnTo>
                <a:lnTo>
                  <a:pt x="4919" y="19860"/>
                </a:lnTo>
                <a:lnTo>
                  <a:pt x="5569" y="20251"/>
                </a:lnTo>
                <a:lnTo>
                  <a:pt x="6247" y="20596"/>
                </a:lnTo>
                <a:lnTo>
                  <a:pt x="6952" y="20894"/>
                </a:lnTo>
                <a:lnTo>
                  <a:pt x="7681" y="21143"/>
                </a:lnTo>
                <a:lnTo>
                  <a:pt x="8432" y="21340"/>
                </a:lnTo>
                <a:lnTo>
                  <a:pt x="9204" y="21483"/>
                </a:lnTo>
                <a:lnTo>
                  <a:pt x="9994" y="21570"/>
                </a:lnTo>
                <a:lnTo>
                  <a:pt x="10800" y="21600"/>
                </a:lnTo>
                <a:lnTo>
                  <a:pt x="11606" y="21570"/>
                </a:lnTo>
                <a:lnTo>
                  <a:pt x="12396" y="21483"/>
                </a:lnTo>
                <a:lnTo>
                  <a:pt x="13168" y="21340"/>
                </a:lnTo>
                <a:lnTo>
                  <a:pt x="13919" y="21143"/>
                </a:lnTo>
                <a:lnTo>
                  <a:pt x="14648" y="20894"/>
                </a:lnTo>
                <a:lnTo>
                  <a:pt x="15353" y="20596"/>
                </a:lnTo>
                <a:lnTo>
                  <a:pt x="16031" y="20251"/>
                </a:lnTo>
                <a:lnTo>
                  <a:pt x="16681" y="19860"/>
                </a:lnTo>
                <a:lnTo>
                  <a:pt x="17300" y="19426"/>
                </a:lnTo>
                <a:lnTo>
                  <a:pt x="17886" y="18951"/>
                </a:lnTo>
                <a:lnTo>
                  <a:pt x="18437" y="18437"/>
                </a:lnTo>
                <a:lnTo>
                  <a:pt x="18951" y="17886"/>
                </a:lnTo>
                <a:lnTo>
                  <a:pt x="19426" y="17300"/>
                </a:lnTo>
                <a:lnTo>
                  <a:pt x="19860" y="16681"/>
                </a:lnTo>
                <a:lnTo>
                  <a:pt x="20251" y="16031"/>
                </a:lnTo>
                <a:lnTo>
                  <a:pt x="20596" y="15353"/>
                </a:lnTo>
                <a:lnTo>
                  <a:pt x="20894" y="14648"/>
                </a:lnTo>
                <a:lnTo>
                  <a:pt x="21143" y="13919"/>
                </a:lnTo>
                <a:lnTo>
                  <a:pt x="21340" y="13168"/>
                </a:lnTo>
                <a:lnTo>
                  <a:pt x="21483" y="12396"/>
                </a:lnTo>
                <a:lnTo>
                  <a:pt x="21570" y="11606"/>
                </a:lnTo>
                <a:lnTo>
                  <a:pt x="21600" y="10800"/>
                </a:lnTo>
                <a:lnTo>
                  <a:pt x="21570" y="9994"/>
                </a:lnTo>
                <a:lnTo>
                  <a:pt x="21483" y="9204"/>
                </a:lnTo>
                <a:lnTo>
                  <a:pt x="21340" y="8432"/>
                </a:lnTo>
                <a:lnTo>
                  <a:pt x="21143" y="7681"/>
                </a:lnTo>
                <a:lnTo>
                  <a:pt x="20894" y="6952"/>
                </a:lnTo>
                <a:lnTo>
                  <a:pt x="20596" y="6247"/>
                </a:lnTo>
                <a:lnTo>
                  <a:pt x="20251" y="5569"/>
                </a:lnTo>
                <a:lnTo>
                  <a:pt x="19860" y="4919"/>
                </a:lnTo>
                <a:lnTo>
                  <a:pt x="19426" y="4300"/>
                </a:lnTo>
                <a:lnTo>
                  <a:pt x="18951" y="3714"/>
                </a:lnTo>
                <a:lnTo>
                  <a:pt x="18437" y="3163"/>
                </a:lnTo>
                <a:lnTo>
                  <a:pt x="17886" y="2649"/>
                </a:lnTo>
                <a:lnTo>
                  <a:pt x="17300" y="2174"/>
                </a:lnTo>
                <a:lnTo>
                  <a:pt x="16681" y="1740"/>
                </a:lnTo>
                <a:lnTo>
                  <a:pt x="16031" y="1349"/>
                </a:lnTo>
                <a:lnTo>
                  <a:pt x="15353" y="1004"/>
                </a:lnTo>
                <a:lnTo>
                  <a:pt x="14648" y="706"/>
                </a:lnTo>
                <a:lnTo>
                  <a:pt x="13919" y="457"/>
                </a:lnTo>
                <a:lnTo>
                  <a:pt x="13168" y="260"/>
                </a:lnTo>
                <a:lnTo>
                  <a:pt x="12396" y="117"/>
                </a:lnTo>
                <a:lnTo>
                  <a:pt x="11606" y="30"/>
                </a:lnTo>
                <a:lnTo>
                  <a:pt x="10800" y="0"/>
                </a:lnTo>
                <a:close/>
              </a:path>
            </a:pathLst>
          </a:custGeom>
          <a:solidFill>
            <a:srgbClr val="2D2D2D"/>
          </a:solidFill>
          <a:ln w="12700">
            <a:miter lim="400000"/>
          </a:ln>
        </p:spPr>
        <p:txBody>
          <a:bodyPr lIns="91436" tIns="91436" rIns="91436" bIns="91436"/>
          <a:lstStyle/>
          <a:p>
            <a:pPr algn="l" defTabSz="1828800">
              <a:defRPr sz="3600">
                <a:solidFill>
                  <a:srgbClr val="3F679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33" name="Group.png" descr="Gro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800100"/>
            <a:ext cx="6326400" cy="1314289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1.3 млн"/>
          <p:cNvSpPr txBox="1">
            <a:spLocks noGrp="1"/>
          </p:cNvSpPr>
          <p:nvPr>
            <p:ph type="title" idx="4294967295"/>
          </p:nvPr>
        </p:nvSpPr>
        <p:spPr>
          <a:xfrm>
            <a:off x="9851418" y="4103745"/>
            <a:ext cx="5104889" cy="2062479"/>
          </a:xfrm>
          <a:prstGeom prst="rect">
            <a:avLst/>
          </a:prstGeom>
        </p:spPr>
        <p:txBody>
          <a:bodyPr lIns="0" tIns="0" rIns="0" bIns="0"/>
          <a:lstStyle>
            <a:lvl1pPr indent="22198" defTabSz="1598368">
              <a:lnSpc>
                <a:spcPct val="100000"/>
              </a:lnSpc>
              <a:defRPr sz="11400" b="0" spc="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1.3 млн</a:t>
            </a:r>
          </a:p>
        </p:txBody>
      </p:sp>
      <p:sp>
        <p:nvSpPr>
          <p:cNvPr id="235" name="object 10"/>
          <p:cNvSpPr/>
          <p:nvPr/>
        </p:nvSpPr>
        <p:spPr>
          <a:xfrm>
            <a:off x="18458288" y="3759081"/>
            <a:ext cx="2520006" cy="252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9994" y="30"/>
                </a:lnTo>
                <a:lnTo>
                  <a:pt x="9204" y="117"/>
                </a:lnTo>
                <a:lnTo>
                  <a:pt x="8432" y="260"/>
                </a:lnTo>
                <a:lnTo>
                  <a:pt x="7681" y="457"/>
                </a:lnTo>
                <a:lnTo>
                  <a:pt x="6952" y="706"/>
                </a:lnTo>
                <a:lnTo>
                  <a:pt x="6247" y="1004"/>
                </a:lnTo>
                <a:lnTo>
                  <a:pt x="5569" y="1349"/>
                </a:lnTo>
                <a:lnTo>
                  <a:pt x="4919" y="1740"/>
                </a:lnTo>
                <a:lnTo>
                  <a:pt x="4300" y="2174"/>
                </a:lnTo>
                <a:lnTo>
                  <a:pt x="3714" y="2649"/>
                </a:lnTo>
                <a:lnTo>
                  <a:pt x="3163" y="3163"/>
                </a:lnTo>
                <a:lnTo>
                  <a:pt x="2649" y="3714"/>
                </a:lnTo>
                <a:lnTo>
                  <a:pt x="2174" y="4300"/>
                </a:lnTo>
                <a:lnTo>
                  <a:pt x="1740" y="4919"/>
                </a:lnTo>
                <a:lnTo>
                  <a:pt x="1349" y="5569"/>
                </a:lnTo>
                <a:lnTo>
                  <a:pt x="1004" y="6247"/>
                </a:lnTo>
                <a:lnTo>
                  <a:pt x="706" y="6952"/>
                </a:lnTo>
                <a:lnTo>
                  <a:pt x="457" y="7681"/>
                </a:lnTo>
                <a:lnTo>
                  <a:pt x="260" y="8432"/>
                </a:lnTo>
                <a:lnTo>
                  <a:pt x="117" y="9204"/>
                </a:lnTo>
                <a:lnTo>
                  <a:pt x="30" y="9994"/>
                </a:lnTo>
                <a:lnTo>
                  <a:pt x="0" y="10800"/>
                </a:lnTo>
                <a:lnTo>
                  <a:pt x="30" y="11606"/>
                </a:lnTo>
                <a:lnTo>
                  <a:pt x="117" y="12396"/>
                </a:lnTo>
                <a:lnTo>
                  <a:pt x="260" y="13168"/>
                </a:lnTo>
                <a:lnTo>
                  <a:pt x="457" y="13919"/>
                </a:lnTo>
                <a:lnTo>
                  <a:pt x="706" y="14648"/>
                </a:lnTo>
                <a:lnTo>
                  <a:pt x="1004" y="15353"/>
                </a:lnTo>
                <a:lnTo>
                  <a:pt x="1349" y="16031"/>
                </a:lnTo>
                <a:lnTo>
                  <a:pt x="1740" y="16681"/>
                </a:lnTo>
                <a:lnTo>
                  <a:pt x="2174" y="17300"/>
                </a:lnTo>
                <a:lnTo>
                  <a:pt x="2649" y="17886"/>
                </a:lnTo>
                <a:lnTo>
                  <a:pt x="3163" y="18437"/>
                </a:lnTo>
                <a:lnTo>
                  <a:pt x="3714" y="18951"/>
                </a:lnTo>
                <a:lnTo>
                  <a:pt x="4300" y="19426"/>
                </a:lnTo>
                <a:lnTo>
                  <a:pt x="4919" y="19860"/>
                </a:lnTo>
                <a:lnTo>
                  <a:pt x="5569" y="20251"/>
                </a:lnTo>
                <a:lnTo>
                  <a:pt x="6247" y="20596"/>
                </a:lnTo>
                <a:lnTo>
                  <a:pt x="6952" y="20894"/>
                </a:lnTo>
                <a:lnTo>
                  <a:pt x="7681" y="21143"/>
                </a:lnTo>
                <a:lnTo>
                  <a:pt x="8432" y="21340"/>
                </a:lnTo>
                <a:lnTo>
                  <a:pt x="9204" y="21483"/>
                </a:lnTo>
                <a:lnTo>
                  <a:pt x="9994" y="21570"/>
                </a:lnTo>
                <a:lnTo>
                  <a:pt x="10800" y="21600"/>
                </a:lnTo>
                <a:lnTo>
                  <a:pt x="11606" y="21570"/>
                </a:lnTo>
                <a:lnTo>
                  <a:pt x="12396" y="21483"/>
                </a:lnTo>
                <a:lnTo>
                  <a:pt x="13168" y="21340"/>
                </a:lnTo>
                <a:lnTo>
                  <a:pt x="13919" y="21143"/>
                </a:lnTo>
                <a:lnTo>
                  <a:pt x="14648" y="20894"/>
                </a:lnTo>
                <a:lnTo>
                  <a:pt x="15353" y="20596"/>
                </a:lnTo>
                <a:lnTo>
                  <a:pt x="16031" y="20251"/>
                </a:lnTo>
                <a:lnTo>
                  <a:pt x="16681" y="19860"/>
                </a:lnTo>
                <a:lnTo>
                  <a:pt x="17300" y="19426"/>
                </a:lnTo>
                <a:lnTo>
                  <a:pt x="17886" y="18951"/>
                </a:lnTo>
                <a:lnTo>
                  <a:pt x="18437" y="18437"/>
                </a:lnTo>
                <a:lnTo>
                  <a:pt x="18951" y="17886"/>
                </a:lnTo>
                <a:lnTo>
                  <a:pt x="19426" y="17300"/>
                </a:lnTo>
                <a:lnTo>
                  <a:pt x="19860" y="16681"/>
                </a:lnTo>
                <a:lnTo>
                  <a:pt x="20251" y="16031"/>
                </a:lnTo>
                <a:lnTo>
                  <a:pt x="20596" y="15353"/>
                </a:lnTo>
                <a:lnTo>
                  <a:pt x="20894" y="14648"/>
                </a:lnTo>
                <a:lnTo>
                  <a:pt x="21143" y="13919"/>
                </a:lnTo>
                <a:lnTo>
                  <a:pt x="21340" y="13168"/>
                </a:lnTo>
                <a:lnTo>
                  <a:pt x="21483" y="12396"/>
                </a:lnTo>
                <a:lnTo>
                  <a:pt x="21570" y="11606"/>
                </a:lnTo>
                <a:lnTo>
                  <a:pt x="21600" y="10800"/>
                </a:lnTo>
                <a:lnTo>
                  <a:pt x="21570" y="9994"/>
                </a:lnTo>
                <a:lnTo>
                  <a:pt x="21483" y="9204"/>
                </a:lnTo>
                <a:lnTo>
                  <a:pt x="21340" y="8432"/>
                </a:lnTo>
                <a:lnTo>
                  <a:pt x="21143" y="7681"/>
                </a:lnTo>
                <a:lnTo>
                  <a:pt x="20894" y="6952"/>
                </a:lnTo>
                <a:lnTo>
                  <a:pt x="20596" y="6247"/>
                </a:lnTo>
                <a:lnTo>
                  <a:pt x="20251" y="5569"/>
                </a:lnTo>
                <a:lnTo>
                  <a:pt x="19860" y="4919"/>
                </a:lnTo>
                <a:lnTo>
                  <a:pt x="19426" y="4300"/>
                </a:lnTo>
                <a:lnTo>
                  <a:pt x="18951" y="3714"/>
                </a:lnTo>
                <a:lnTo>
                  <a:pt x="18437" y="3163"/>
                </a:lnTo>
                <a:lnTo>
                  <a:pt x="17886" y="2649"/>
                </a:lnTo>
                <a:lnTo>
                  <a:pt x="17300" y="2174"/>
                </a:lnTo>
                <a:lnTo>
                  <a:pt x="16681" y="1740"/>
                </a:lnTo>
                <a:lnTo>
                  <a:pt x="16031" y="1349"/>
                </a:lnTo>
                <a:lnTo>
                  <a:pt x="15353" y="1004"/>
                </a:lnTo>
                <a:lnTo>
                  <a:pt x="14648" y="706"/>
                </a:lnTo>
                <a:lnTo>
                  <a:pt x="13919" y="457"/>
                </a:lnTo>
                <a:lnTo>
                  <a:pt x="13168" y="260"/>
                </a:lnTo>
                <a:lnTo>
                  <a:pt x="12396" y="117"/>
                </a:lnTo>
                <a:lnTo>
                  <a:pt x="11606" y="30"/>
                </a:lnTo>
                <a:lnTo>
                  <a:pt x="10800" y="0"/>
                </a:lnTo>
                <a:close/>
              </a:path>
            </a:pathLst>
          </a:custGeom>
          <a:solidFill>
            <a:srgbClr val="00BAD6"/>
          </a:solidFill>
          <a:ln w="12700">
            <a:miter lim="400000"/>
          </a:ln>
        </p:spPr>
        <p:txBody>
          <a:bodyPr lIns="91436" tIns="91436" rIns="91436" bIns="91436"/>
          <a:lstStyle/>
          <a:p>
            <a:pPr algn="l" defTabSz="1828800">
              <a:defRPr sz="3600">
                <a:solidFill>
                  <a:srgbClr val="3F679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6" name="object 11"/>
          <p:cNvSpPr/>
          <p:nvPr/>
        </p:nvSpPr>
        <p:spPr>
          <a:xfrm>
            <a:off x="1269193" y="3759081"/>
            <a:ext cx="2520003" cy="252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9994" y="30"/>
                </a:lnTo>
                <a:lnTo>
                  <a:pt x="9204" y="117"/>
                </a:lnTo>
                <a:lnTo>
                  <a:pt x="8432" y="260"/>
                </a:lnTo>
                <a:lnTo>
                  <a:pt x="7681" y="457"/>
                </a:lnTo>
                <a:lnTo>
                  <a:pt x="6952" y="706"/>
                </a:lnTo>
                <a:lnTo>
                  <a:pt x="6247" y="1004"/>
                </a:lnTo>
                <a:lnTo>
                  <a:pt x="5569" y="1349"/>
                </a:lnTo>
                <a:lnTo>
                  <a:pt x="4919" y="1740"/>
                </a:lnTo>
                <a:lnTo>
                  <a:pt x="4300" y="2174"/>
                </a:lnTo>
                <a:lnTo>
                  <a:pt x="3714" y="2649"/>
                </a:lnTo>
                <a:lnTo>
                  <a:pt x="3163" y="3163"/>
                </a:lnTo>
                <a:lnTo>
                  <a:pt x="2649" y="3714"/>
                </a:lnTo>
                <a:lnTo>
                  <a:pt x="2174" y="4300"/>
                </a:lnTo>
                <a:lnTo>
                  <a:pt x="1740" y="4919"/>
                </a:lnTo>
                <a:lnTo>
                  <a:pt x="1349" y="5569"/>
                </a:lnTo>
                <a:lnTo>
                  <a:pt x="1004" y="6247"/>
                </a:lnTo>
                <a:lnTo>
                  <a:pt x="706" y="6952"/>
                </a:lnTo>
                <a:lnTo>
                  <a:pt x="457" y="7681"/>
                </a:lnTo>
                <a:lnTo>
                  <a:pt x="260" y="8432"/>
                </a:lnTo>
                <a:lnTo>
                  <a:pt x="117" y="9204"/>
                </a:lnTo>
                <a:lnTo>
                  <a:pt x="30" y="9994"/>
                </a:lnTo>
                <a:lnTo>
                  <a:pt x="0" y="10800"/>
                </a:lnTo>
                <a:lnTo>
                  <a:pt x="30" y="11606"/>
                </a:lnTo>
                <a:lnTo>
                  <a:pt x="117" y="12396"/>
                </a:lnTo>
                <a:lnTo>
                  <a:pt x="260" y="13168"/>
                </a:lnTo>
                <a:lnTo>
                  <a:pt x="457" y="13919"/>
                </a:lnTo>
                <a:lnTo>
                  <a:pt x="706" y="14648"/>
                </a:lnTo>
                <a:lnTo>
                  <a:pt x="1004" y="15353"/>
                </a:lnTo>
                <a:lnTo>
                  <a:pt x="1349" y="16031"/>
                </a:lnTo>
                <a:lnTo>
                  <a:pt x="1740" y="16681"/>
                </a:lnTo>
                <a:lnTo>
                  <a:pt x="2174" y="17300"/>
                </a:lnTo>
                <a:lnTo>
                  <a:pt x="2649" y="17886"/>
                </a:lnTo>
                <a:lnTo>
                  <a:pt x="3163" y="18437"/>
                </a:lnTo>
                <a:lnTo>
                  <a:pt x="3714" y="18951"/>
                </a:lnTo>
                <a:lnTo>
                  <a:pt x="4300" y="19426"/>
                </a:lnTo>
                <a:lnTo>
                  <a:pt x="4919" y="19860"/>
                </a:lnTo>
                <a:lnTo>
                  <a:pt x="5569" y="20251"/>
                </a:lnTo>
                <a:lnTo>
                  <a:pt x="6247" y="20596"/>
                </a:lnTo>
                <a:lnTo>
                  <a:pt x="6952" y="20894"/>
                </a:lnTo>
                <a:lnTo>
                  <a:pt x="7681" y="21143"/>
                </a:lnTo>
                <a:lnTo>
                  <a:pt x="8432" y="21340"/>
                </a:lnTo>
                <a:lnTo>
                  <a:pt x="9204" y="21483"/>
                </a:lnTo>
                <a:lnTo>
                  <a:pt x="9994" y="21570"/>
                </a:lnTo>
                <a:lnTo>
                  <a:pt x="10800" y="21600"/>
                </a:lnTo>
                <a:lnTo>
                  <a:pt x="11606" y="21570"/>
                </a:lnTo>
                <a:lnTo>
                  <a:pt x="12396" y="21483"/>
                </a:lnTo>
                <a:lnTo>
                  <a:pt x="13168" y="21340"/>
                </a:lnTo>
                <a:lnTo>
                  <a:pt x="13919" y="21143"/>
                </a:lnTo>
                <a:lnTo>
                  <a:pt x="14648" y="20894"/>
                </a:lnTo>
                <a:lnTo>
                  <a:pt x="15353" y="20596"/>
                </a:lnTo>
                <a:lnTo>
                  <a:pt x="16031" y="20251"/>
                </a:lnTo>
                <a:lnTo>
                  <a:pt x="16681" y="19860"/>
                </a:lnTo>
                <a:lnTo>
                  <a:pt x="17300" y="19426"/>
                </a:lnTo>
                <a:lnTo>
                  <a:pt x="17886" y="18951"/>
                </a:lnTo>
                <a:lnTo>
                  <a:pt x="18437" y="18437"/>
                </a:lnTo>
                <a:lnTo>
                  <a:pt x="18951" y="17886"/>
                </a:lnTo>
                <a:lnTo>
                  <a:pt x="19426" y="17300"/>
                </a:lnTo>
                <a:lnTo>
                  <a:pt x="19860" y="16681"/>
                </a:lnTo>
                <a:lnTo>
                  <a:pt x="20251" y="16031"/>
                </a:lnTo>
                <a:lnTo>
                  <a:pt x="20596" y="15353"/>
                </a:lnTo>
                <a:lnTo>
                  <a:pt x="20894" y="14648"/>
                </a:lnTo>
                <a:lnTo>
                  <a:pt x="21143" y="13919"/>
                </a:lnTo>
                <a:lnTo>
                  <a:pt x="21340" y="13168"/>
                </a:lnTo>
                <a:lnTo>
                  <a:pt x="21483" y="12396"/>
                </a:lnTo>
                <a:lnTo>
                  <a:pt x="21570" y="11606"/>
                </a:lnTo>
                <a:lnTo>
                  <a:pt x="21600" y="10800"/>
                </a:lnTo>
                <a:lnTo>
                  <a:pt x="21570" y="9994"/>
                </a:lnTo>
                <a:lnTo>
                  <a:pt x="21483" y="9204"/>
                </a:lnTo>
                <a:lnTo>
                  <a:pt x="21340" y="8432"/>
                </a:lnTo>
                <a:lnTo>
                  <a:pt x="21143" y="7681"/>
                </a:lnTo>
                <a:lnTo>
                  <a:pt x="20894" y="6952"/>
                </a:lnTo>
                <a:lnTo>
                  <a:pt x="20596" y="6247"/>
                </a:lnTo>
                <a:lnTo>
                  <a:pt x="20251" y="5569"/>
                </a:lnTo>
                <a:lnTo>
                  <a:pt x="19860" y="4919"/>
                </a:lnTo>
                <a:lnTo>
                  <a:pt x="19426" y="4300"/>
                </a:lnTo>
                <a:lnTo>
                  <a:pt x="18951" y="3714"/>
                </a:lnTo>
                <a:lnTo>
                  <a:pt x="18437" y="3163"/>
                </a:lnTo>
                <a:lnTo>
                  <a:pt x="17886" y="2649"/>
                </a:lnTo>
                <a:lnTo>
                  <a:pt x="17300" y="2174"/>
                </a:lnTo>
                <a:lnTo>
                  <a:pt x="16681" y="1740"/>
                </a:lnTo>
                <a:lnTo>
                  <a:pt x="16031" y="1349"/>
                </a:lnTo>
                <a:lnTo>
                  <a:pt x="15353" y="1004"/>
                </a:lnTo>
                <a:lnTo>
                  <a:pt x="14648" y="706"/>
                </a:lnTo>
                <a:lnTo>
                  <a:pt x="13919" y="457"/>
                </a:lnTo>
                <a:lnTo>
                  <a:pt x="13168" y="260"/>
                </a:lnTo>
                <a:lnTo>
                  <a:pt x="12396" y="117"/>
                </a:lnTo>
                <a:lnTo>
                  <a:pt x="11606" y="30"/>
                </a:lnTo>
                <a:lnTo>
                  <a:pt x="10800" y="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91436" tIns="91436" rIns="91436" bIns="91436"/>
          <a:lstStyle/>
          <a:p>
            <a:pPr algn="l" defTabSz="1828800">
              <a:defRPr sz="3600">
                <a:solidFill>
                  <a:srgbClr val="3F679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7" name="object 12"/>
          <p:cNvSpPr txBox="1"/>
          <p:nvPr/>
        </p:nvSpPr>
        <p:spPr>
          <a:xfrm>
            <a:off x="1582678" y="3895133"/>
            <a:ext cx="3887475" cy="224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25400" algn="l" defTabSz="1828800">
              <a:spcBef>
                <a:spcPts val="200"/>
              </a:spcBef>
              <a:defRPr sz="13200" spc="2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5000</a:t>
            </a:r>
          </a:p>
        </p:txBody>
      </p:sp>
      <p:sp>
        <p:nvSpPr>
          <p:cNvPr id="238" name="object 13"/>
          <p:cNvSpPr txBox="1"/>
          <p:nvPr/>
        </p:nvSpPr>
        <p:spPr>
          <a:xfrm>
            <a:off x="1347373" y="7084671"/>
            <a:ext cx="3980181" cy="108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10160" indent="25400" algn="l" defTabSz="1828800">
              <a:lnSpc>
                <a:spcPts val="4200"/>
              </a:lnSpc>
              <a:spcBef>
                <a:spcPts val="400"/>
              </a:spcBef>
              <a:defRPr sz="3600" spc="-5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АВТОМОБИЛЕЙ</a:t>
            </a:r>
            <a:r>
              <a:rPr spc="-200"/>
              <a:t> </a:t>
            </a:r>
            <a:r>
              <a:rPr spc="-68"/>
              <a:t>В  </a:t>
            </a:r>
            <a:r>
              <a:rPr spc="-100"/>
              <a:t>ЯНВАРЕ 2021</a:t>
            </a:r>
          </a:p>
        </p:txBody>
      </p:sp>
      <p:sp>
        <p:nvSpPr>
          <p:cNvPr id="239" name="object 15"/>
          <p:cNvSpPr txBox="1"/>
          <p:nvPr/>
        </p:nvSpPr>
        <p:spPr>
          <a:xfrm>
            <a:off x="19213464" y="3895133"/>
            <a:ext cx="1009655" cy="224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25400" algn="l" defTabSz="1828800">
              <a:spcBef>
                <a:spcPts val="200"/>
              </a:spcBef>
              <a:defRPr sz="13200" spc="2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3</a:t>
            </a:r>
          </a:p>
        </p:txBody>
      </p:sp>
      <p:sp>
        <p:nvSpPr>
          <p:cNvPr id="240" name="object 16"/>
          <p:cNvSpPr/>
          <p:nvPr/>
        </p:nvSpPr>
        <p:spPr>
          <a:xfrm>
            <a:off x="1330787" y="6601152"/>
            <a:ext cx="4391258" cy="25402"/>
          </a:xfrm>
          <a:prstGeom prst="line">
            <a:avLst/>
          </a:prstGeom>
          <a:ln w="889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1" name="object 17"/>
          <p:cNvSpPr/>
          <p:nvPr/>
        </p:nvSpPr>
        <p:spPr>
          <a:xfrm>
            <a:off x="9885089" y="6601151"/>
            <a:ext cx="4391261" cy="25404"/>
          </a:xfrm>
          <a:prstGeom prst="line">
            <a:avLst/>
          </a:prstGeom>
          <a:ln w="889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2" name="object 18"/>
          <p:cNvSpPr/>
          <p:nvPr/>
        </p:nvSpPr>
        <p:spPr>
          <a:xfrm>
            <a:off x="18439396" y="6601151"/>
            <a:ext cx="4391261" cy="25404"/>
          </a:xfrm>
          <a:prstGeom prst="line">
            <a:avLst/>
          </a:prstGeom>
          <a:ln w="889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3" name="object 19"/>
          <p:cNvSpPr txBox="1"/>
          <p:nvPr/>
        </p:nvSpPr>
        <p:spPr>
          <a:xfrm>
            <a:off x="9982117" y="7061482"/>
            <a:ext cx="4419765" cy="1833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R="10160" indent="25400" algn="l" defTabSz="1828800">
              <a:lnSpc>
                <a:spcPct val="100400"/>
              </a:lnSpc>
              <a:defRPr sz="3600" spc="-3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ЧИСЛО ПОЛЬЗОВАТЕЛЕЙ НАШЕГО СЕРВИСА</a:t>
            </a:r>
          </a:p>
        </p:txBody>
      </p:sp>
      <p:sp>
        <p:nvSpPr>
          <p:cNvPr id="244" name="object 20"/>
          <p:cNvSpPr txBox="1"/>
          <p:nvPr/>
        </p:nvSpPr>
        <p:spPr>
          <a:xfrm>
            <a:off x="18551645" y="7084671"/>
            <a:ext cx="4166761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10160" indent="25400" algn="l" defTabSz="1828800">
              <a:spcBef>
                <a:spcPts val="200"/>
              </a:spcBef>
              <a:defRPr sz="3600" spc="-17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СЕГМЕНТА МАШИН:</a:t>
            </a:r>
          </a:p>
          <a:p>
            <a:pPr marL="469900" marR="10160" indent="-457200" algn="l" defTabSz="1828800">
              <a:spcBef>
                <a:spcPts val="200"/>
              </a:spcBef>
              <a:buSzPct val="100000"/>
              <a:buChar char="•"/>
              <a:defRPr sz="3600" spc="-17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Kia, Volkswagen</a:t>
            </a:r>
          </a:p>
          <a:p>
            <a:pPr marL="469900" marR="10160" indent="-457200" algn="l" defTabSz="1828800">
              <a:spcBef>
                <a:spcPts val="200"/>
              </a:spcBef>
              <a:buSzPct val="100000"/>
              <a:buChar char="•"/>
              <a:defRPr sz="3600" spc="-17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Renault Arkana</a:t>
            </a:r>
          </a:p>
          <a:p>
            <a:pPr marL="469900" marR="10160" indent="-457200" algn="l" defTabSz="1828800">
              <a:spcBef>
                <a:spcPts val="200"/>
              </a:spcBef>
              <a:buSzPct val="100000"/>
              <a:buChar char="•"/>
              <a:defRPr sz="3600" spc="-17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Mercedes</a:t>
            </a:r>
          </a:p>
        </p:txBody>
      </p:sp>
      <p:pic>
        <p:nvPicPr>
          <p:cNvPr id="245" name="logo.pdf" descr="log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lass UserControllerTests @Autowired constructor(…"/>
          <p:cNvSpPr txBox="1"/>
          <p:nvPr/>
        </p:nvSpPr>
        <p:spPr>
          <a:xfrm>
            <a:off x="4894671" y="5346699"/>
            <a:ext cx="14594658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class </a:t>
            </a:r>
            <a:r>
              <a:t>UserControllerTests </a:t>
            </a:r>
            <a:r>
              <a:rPr>
                <a:solidFill>
                  <a:srgbClr val="808002"/>
                </a:solidFill>
              </a:rPr>
              <a:t>@Autowired </a:t>
            </a:r>
            <a:r>
              <a:rPr b="1">
                <a:solidFill>
                  <a:srgbClr val="011480"/>
                </a:solidFill>
              </a:rPr>
              <a:t>constructor</a:t>
            </a:r>
            <a:r>
              <a:t>(</a:t>
            </a:r>
          </a:p>
          <a:p>
            <a:pPr algn="l" defTabSz="457200">
              <a:defRPr sz="38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        </a:t>
            </a:r>
            <a:r>
              <a:rPr>
                <a:solidFill>
                  <a:srgbClr val="011480"/>
                </a:solidFill>
              </a:rPr>
              <a:t>private val </a:t>
            </a:r>
            <a:r>
              <a:rPr>
                <a:solidFill>
                  <a:srgbClr val="66187A"/>
                </a:solidFill>
              </a:rPr>
              <a:t>webTestClient</a:t>
            </a:r>
            <a:r>
              <a:rPr b="0"/>
              <a:t>: WebTestClient,</a:t>
            </a:r>
          </a:p>
          <a:p>
            <a:pPr algn="l" defTabSz="457200">
              <a:defRPr sz="38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        </a:t>
            </a:r>
            <a:r>
              <a:rPr>
                <a:solidFill>
                  <a:srgbClr val="011480"/>
                </a:solidFill>
              </a:rPr>
              <a:t>private val </a:t>
            </a:r>
            <a:r>
              <a:rPr>
                <a:solidFill>
                  <a:srgbClr val="66187A"/>
                </a:solidFill>
              </a:rPr>
              <a:t>userRepository</a:t>
            </a:r>
            <a:r>
              <a:rPr b="0"/>
              <a:t>: UserRepository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)</a:t>
            </a:r>
          </a:p>
        </p:txBody>
      </p:sp>
      <p:sp>
        <p:nvSpPr>
          <p:cNvPr id="464" name="Spring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Spring</a:t>
            </a:r>
          </a:p>
        </p:txBody>
      </p:sp>
      <p:pic>
        <p:nvPicPr>
          <p:cNvPr id="465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467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Reactor…"/>
          <p:cNvSpPr txBox="1"/>
          <p:nvPr/>
        </p:nvSpPr>
        <p:spPr>
          <a:xfrm>
            <a:off x="852271" y="4030195"/>
            <a:ext cx="9700111" cy="917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i="1" u="sng"/>
              <a:t>Reactor</a:t>
            </a:r>
            <a:r>
              <a:t> </a:t>
            </a:r>
          </a:p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имплементация спецификации Reactive Streams (способ асинхронной обработки данных в потоковом стиле)</a:t>
            </a:r>
          </a:p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algn="just" defTabSz="2438337">
              <a:lnSpc>
                <a:spcPct val="120000"/>
              </a:lnSpc>
              <a:defRPr sz="3500" b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4 интерфейса:</a:t>
            </a:r>
          </a:p>
          <a:p>
            <a:pPr algn="just" defTabSz="2438337">
              <a:lnSpc>
                <a:spcPct val="120000"/>
              </a:lnSpc>
              <a:defRPr sz="3500" b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marL="592666" indent="-592666" algn="just" defTabSz="457200">
              <a:lnSpc>
                <a:spcPct val="120000"/>
              </a:lnSpc>
              <a:buSzPct val="100000"/>
              <a:buAutoNum type="arabicPeriod"/>
              <a:defRPr sz="3500" i="1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Publisher</a:t>
            </a:r>
          </a:p>
          <a:p>
            <a:pPr marL="592666" indent="-592666" algn="just" defTabSz="457200">
              <a:lnSpc>
                <a:spcPct val="120000"/>
              </a:lnSpc>
              <a:buSzPct val="100000"/>
              <a:buAutoNum type="arabicPeriod"/>
              <a:defRPr sz="3500" i="1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Subscriber</a:t>
            </a:r>
          </a:p>
          <a:p>
            <a:pPr marL="592666" indent="-592666" algn="just" defTabSz="457200">
              <a:lnSpc>
                <a:spcPct val="120000"/>
              </a:lnSpc>
              <a:buSzPct val="100000"/>
              <a:buAutoNum type="arabicPeriod"/>
              <a:defRPr sz="3500" i="1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Subscription</a:t>
            </a:r>
          </a:p>
          <a:p>
            <a:pPr marL="592666" indent="-592666" algn="just" defTabSz="457200">
              <a:lnSpc>
                <a:spcPct val="120000"/>
              </a:lnSpc>
              <a:buSzPct val="100000"/>
              <a:buAutoNum type="arabicPeriod"/>
              <a:defRPr sz="3500" i="1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Processor</a:t>
            </a:r>
          </a:p>
          <a:p>
            <a:pPr algn="just" defTabSz="457200">
              <a:lnSpc>
                <a:spcPct val="120000"/>
              </a:lnSpc>
              <a:defRPr sz="3500" b="1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br/>
            <a:endParaRPr/>
          </a:p>
        </p:txBody>
      </p:sp>
      <p:sp>
        <p:nvSpPr>
          <p:cNvPr id="470" name="Reactor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</a:t>
            </a:r>
          </a:p>
        </p:txBody>
      </p:sp>
      <p:pic>
        <p:nvPicPr>
          <p:cNvPr id="471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473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74" name="Основные понятия:…"/>
          <p:cNvSpPr txBox="1"/>
          <p:nvPr/>
        </p:nvSpPr>
        <p:spPr>
          <a:xfrm>
            <a:off x="11881990" y="3990339"/>
            <a:ext cx="12062945" cy="3728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2438337">
              <a:lnSpc>
                <a:spcPct val="120000"/>
              </a:lnSpc>
              <a:defRPr sz="3500" b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Основные понятия:</a:t>
            </a:r>
          </a:p>
          <a:p>
            <a:pPr algn="l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algn="l" defTabSz="2438337">
              <a:lnSpc>
                <a:spcPct val="17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Flux и Mono - это имплементация интерфейса </a:t>
            </a:r>
            <a:r>
              <a:rPr b="1"/>
              <a:t>Publisher</a:t>
            </a:r>
          </a:p>
          <a:p>
            <a:pPr algn="l" defTabSz="2438337">
              <a:lnSpc>
                <a:spcPct val="17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Flux - возвращает null..N</a:t>
            </a:r>
          </a:p>
          <a:p>
            <a:pPr algn="l" defTabSz="2438337">
              <a:lnSpc>
                <a:spcPct val="17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Mono - возвращает null или 1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Reactor"/>
          <p:cNvSpPr txBox="1"/>
          <p:nvPr/>
        </p:nvSpPr>
        <p:spPr>
          <a:xfrm>
            <a:off x="2197100" y="522658"/>
            <a:ext cx="20882963" cy="444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</a:t>
            </a:r>
          </a:p>
        </p:txBody>
      </p:sp>
      <p:pic>
        <p:nvPicPr>
          <p:cNvPr id="477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479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80" name="Линия"/>
          <p:cNvSpPr/>
          <p:nvPr/>
        </p:nvSpPr>
        <p:spPr>
          <a:xfrm>
            <a:off x="6503944" y="9385300"/>
            <a:ext cx="13503092" cy="0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1" name="Thread"/>
          <p:cNvSpPr txBox="1"/>
          <p:nvPr/>
        </p:nvSpPr>
        <p:spPr>
          <a:xfrm>
            <a:off x="4478201" y="9057640"/>
            <a:ext cx="4340778" cy="148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20000"/>
              </a:lnSpc>
              <a:defRPr sz="40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Thread</a:t>
            </a:r>
          </a:p>
        </p:txBody>
      </p:sp>
      <p:sp>
        <p:nvSpPr>
          <p:cNvPr id="482" name="Прямоугольник"/>
          <p:cNvSpPr/>
          <p:nvPr/>
        </p:nvSpPr>
        <p:spPr>
          <a:xfrm>
            <a:off x="7851604" y="8593685"/>
            <a:ext cx="1696366" cy="766216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3" name="Прямоугольник"/>
          <p:cNvSpPr/>
          <p:nvPr/>
        </p:nvSpPr>
        <p:spPr>
          <a:xfrm>
            <a:off x="15090604" y="8593685"/>
            <a:ext cx="1696366" cy="766216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4" name="отправили запрос во внешнюю систему"/>
          <p:cNvSpPr txBox="1"/>
          <p:nvPr/>
        </p:nvSpPr>
        <p:spPr>
          <a:xfrm>
            <a:off x="4423709" y="6706291"/>
            <a:ext cx="5147990" cy="1687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267654">
              <a:lnSpc>
                <a:spcPct val="120000"/>
              </a:lnSpc>
              <a:defRPr sz="3255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отправили запрос во внешнюю систему</a:t>
            </a:r>
          </a:p>
        </p:txBody>
      </p:sp>
      <p:sp>
        <p:nvSpPr>
          <p:cNvPr id="485" name="обработали ответ"/>
          <p:cNvSpPr txBox="1"/>
          <p:nvPr/>
        </p:nvSpPr>
        <p:spPr>
          <a:xfrm>
            <a:off x="16092273" y="6807584"/>
            <a:ext cx="4455825" cy="148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обработали ответ</a:t>
            </a:r>
          </a:p>
        </p:txBody>
      </p:sp>
      <p:sp>
        <p:nvSpPr>
          <p:cNvPr id="486" name="Линия"/>
          <p:cNvSpPr/>
          <p:nvPr/>
        </p:nvSpPr>
        <p:spPr>
          <a:xfrm flipV="1">
            <a:off x="8884166" y="6075669"/>
            <a:ext cx="1" cy="2370337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7" name="Линия"/>
          <p:cNvSpPr/>
          <p:nvPr/>
        </p:nvSpPr>
        <p:spPr>
          <a:xfrm>
            <a:off x="15665966" y="6075669"/>
            <a:ext cx="1" cy="2370337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8" name="Линия"/>
          <p:cNvSpPr/>
          <p:nvPr/>
        </p:nvSpPr>
        <p:spPr>
          <a:xfrm>
            <a:off x="8734948" y="5714806"/>
            <a:ext cx="6953900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9" name="Обработка внешней системой"/>
          <p:cNvSpPr txBox="1"/>
          <p:nvPr/>
        </p:nvSpPr>
        <p:spPr>
          <a:xfrm>
            <a:off x="8956957" y="4524795"/>
            <a:ext cx="6470085" cy="1517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389571">
              <a:lnSpc>
                <a:spcPct val="120000"/>
              </a:lnSpc>
              <a:defRPr sz="3528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Обработка внешней системой</a:t>
            </a:r>
          </a:p>
        </p:txBody>
      </p:sp>
      <p:sp>
        <p:nvSpPr>
          <p:cNvPr id="490" name="Прямоугольник"/>
          <p:cNvSpPr/>
          <p:nvPr/>
        </p:nvSpPr>
        <p:spPr>
          <a:xfrm>
            <a:off x="9934404" y="8593685"/>
            <a:ext cx="4769766" cy="766216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1" name="время простоя"/>
          <p:cNvSpPr txBox="1"/>
          <p:nvPr/>
        </p:nvSpPr>
        <p:spPr>
          <a:xfrm>
            <a:off x="10683612" y="7897403"/>
            <a:ext cx="5878476" cy="148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время простоя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Reactor"/>
          <p:cNvSpPr txBox="1"/>
          <p:nvPr/>
        </p:nvSpPr>
        <p:spPr>
          <a:xfrm>
            <a:off x="2197100" y="522658"/>
            <a:ext cx="20882963" cy="444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</a:t>
            </a:r>
          </a:p>
        </p:txBody>
      </p:sp>
      <p:pic>
        <p:nvPicPr>
          <p:cNvPr id="494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496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7" name="Линия"/>
          <p:cNvSpPr/>
          <p:nvPr/>
        </p:nvSpPr>
        <p:spPr>
          <a:xfrm>
            <a:off x="6503944" y="9385300"/>
            <a:ext cx="13503092" cy="0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8" name="Thread"/>
          <p:cNvSpPr txBox="1"/>
          <p:nvPr/>
        </p:nvSpPr>
        <p:spPr>
          <a:xfrm>
            <a:off x="4478201" y="9057640"/>
            <a:ext cx="4340778" cy="148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20000"/>
              </a:lnSpc>
              <a:defRPr sz="40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Thread</a:t>
            </a:r>
          </a:p>
        </p:txBody>
      </p:sp>
      <p:sp>
        <p:nvSpPr>
          <p:cNvPr id="499" name="Прямоугольник"/>
          <p:cNvSpPr/>
          <p:nvPr/>
        </p:nvSpPr>
        <p:spPr>
          <a:xfrm>
            <a:off x="7851604" y="8593685"/>
            <a:ext cx="1696366" cy="766216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0" name="Прямоугольник"/>
          <p:cNvSpPr/>
          <p:nvPr/>
        </p:nvSpPr>
        <p:spPr>
          <a:xfrm>
            <a:off x="15090604" y="8593685"/>
            <a:ext cx="1696366" cy="766216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1" name="отправили запрос во внешнюю систему"/>
          <p:cNvSpPr txBox="1"/>
          <p:nvPr/>
        </p:nvSpPr>
        <p:spPr>
          <a:xfrm>
            <a:off x="4423709" y="6706291"/>
            <a:ext cx="5147990" cy="1687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267654">
              <a:lnSpc>
                <a:spcPct val="120000"/>
              </a:lnSpc>
              <a:defRPr sz="3255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отправили запрос во внешнюю систему</a:t>
            </a:r>
          </a:p>
        </p:txBody>
      </p:sp>
      <p:sp>
        <p:nvSpPr>
          <p:cNvPr id="502" name="обработали ответ"/>
          <p:cNvSpPr txBox="1"/>
          <p:nvPr/>
        </p:nvSpPr>
        <p:spPr>
          <a:xfrm>
            <a:off x="16092273" y="6807584"/>
            <a:ext cx="4455825" cy="148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обработали ответ</a:t>
            </a:r>
          </a:p>
        </p:txBody>
      </p:sp>
      <p:sp>
        <p:nvSpPr>
          <p:cNvPr id="503" name="Линия"/>
          <p:cNvSpPr/>
          <p:nvPr/>
        </p:nvSpPr>
        <p:spPr>
          <a:xfrm flipV="1">
            <a:off x="8884166" y="6075669"/>
            <a:ext cx="1" cy="2370337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4" name="Линия"/>
          <p:cNvSpPr/>
          <p:nvPr/>
        </p:nvSpPr>
        <p:spPr>
          <a:xfrm>
            <a:off x="15665966" y="6075669"/>
            <a:ext cx="1" cy="2370337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5" name="Линия"/>
          <p:cNvSpPr/>
          <p:nvPr/>
        </p:nvSpPr>
        <p:spPr>
          <a:xfrm>
            <a:off x="8734948" y="5714806"/>
            <a:ext cx="6953900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6" name="Обработка внешней системой"/>
          <p:cNvSpPr txBox="1"/>
          <p:nvPr/>
        </p:nvSpPr>
        <p:spPr>
          <a:xfrm>
            <a:off x="8956957" y="4524795"/>
            <a:ext cx="6470085" cy="1517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389571">
              <a:lnSpc>
                <a:spcPct val="120000"/>
              </a:lnSpc>
              <a:defRPr sz="3528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Обработка внешней системой</a:t>
            </a:r>
          </a:p>
        </p:txBody>
      </p:sp>
      <p:sp>
        <p:nvSpPr>
          <p:cNvPr id="507" name="Прямоугольник"/>
          <p:cNvSpPr/>
          <p:nvPr/>
        </p:nvSpPr>
        <p:spPr>
          <a:xfrm>
            <a:off x="9934404" y="8593685"/>
            <a:ext cx="4769766" cy="766216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8" name="выполнение других операций"/>
          <p:cNvSpPr txBox="1"/>
          <p:nvPr/>
        </p:nvSpPr>
        <p:spPr>
          <a:xfrm>
            <a:off x="9627237" y="7274363"/>
            <a:ext cx="5571876" cy="231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438337">
              <a:lnSpc>
                <a:spcPct val="120000"/>
              </a:lnSpc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выполнение других операций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actor. BlockHond"/>
          <p:cNvSpPr txBox="1"/>
          <p:nvPr/>
        </p:nvSpPr>
        <p:spPr>
          <a:xfrm>
            <a:off x="2197100" y="522658"/>
            <a:ext cx="20882963" cy="444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Reactor. BlockHond</a:t>
            </a:r>
          </a:p>
        </p:txBody>
      </p:sp>
      <p:pic>
        <p:nvPicPr>
          <p:cNvPr id="511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513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14" name="Mono.delay(Duration.ofSeconds(1))…"/>
          <p:cNvSpPr txBox="1"/>
          <p:nvPr/>
        </p:nvSpPr>
        <p:spPr>
          <a:xfrm>
            <a:off x="6996707" y="3440915"/>
            <a:ext cx="10390586" cy="492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700"/>
              </a:lnSpc>
              <a:defRPr sz="3200">
                <a:solidFill>
                  <a:srgbClr val="24292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Mono.delay(Duration.ofSeconds(1))</a:t>
            </a:r>
          </a:p>
          <a:p>
            <a:pPr algn="l" defTabSz="457200">
              <a:lnSpc>
                <a:spcPts val="5700"/>
              </a:lnSpc>
              <a:defRPr sz="3200">
                <a:solidFill>
                  <a:srgbClr val="24292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.doOnNext(it -&gt; {</a:t>
            </a:r>
          </a:p>
          <a:p>
            <a:pPr algn="l" defTabSz="457200">
              <a:lnSpc>
                <a:spcPts val="5700"/>
              </a:lnSpc>
              <a:defRPr sz="3200">
                <a:solidFill>
                  <a:srgbClr val="24292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try {</a:t>
            </a:r>
          </a:p>
          <a:p>
            <a:pPr algn="l" defTabSz="457200">
              <a:lnSpc>
                <a:spcPts val="5700"/>
              </a:lnSpc>
              <a:defRPr sz="3200">
                <a:solidFill>
                  <a:srgbClr val="24292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Thread.sleep(10);</a:t>
            </a:r>
          </a:p>
          <a:p>
            <a:pPr algn="l" defTabSz="457200">
              <a:lnSpc>
                <a:spcPts val="5700"/>
              </a:lnSpc>
              <a:defRPr sz="3200">
                <a:solidFill>
                  <a:srgbClr val="24292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}</a:t>
            </a:r>
          </a:p>
          <a:p>
            <a:pPr algn="l" defTabSz="457200">
              <a:lnSpc>
                <a:spcPts val="5700"/>
              </a:lnSpc>
              <a:defRPr sz="3200">
                <a:solidFill>
                  <a:srgbClr val="24292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catch (InterruptedException e) {</a:t>
            </a:r>
          </a:p>
          <a:p>
            <a:pPr algn="l" defTabSz="457200">
              <a:lnSpc>
                <a:spcPts val="5700"/>
              </a:lnSpc>
              <a:defRPr sz="3200">
                <a:solidFill>
                  <a:srgbClr val="24292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    throw new RuntimeException(e);</a:t>
            </a:r>
          </a:p>
          <a:p>
            <a:pPr algn="l" defTabSz="457200">
              <a:lnSpc>
                <a:spcPts val="5700"/>
              </a:lnSpc>
              <a:defRPr sz="3200">
                <a:solidFill>
                  <a:srgbClr val="24292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}</a:t>
            </a:r>
          </a:p>
          <a:p>
            <a:pPr algn="l" defTabSz="457200">
              <a:lnSpc>
                <a:spcPts val="5700"/>
              </a:lnSpc>
              <a:defRPr sz="3200">
                <a:solidFill>
                  <a:srgbClr val="24292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})</a:t>
            </a:r>
          </a:p>
          <a:p>
            <a:pPr algn="l" defTabSz="457200">
              <a:lnSpc>
                <a:spcPts val="5700"/>
              </a:lnSpc>
              <a:defRPr sz="3200">
                <a:solidFill>
                  <a:srgbClr val="24292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.block();</a:t>
            </a:r>
          </a:p>
        </p:txBody>
      </p:sp>
      <p:sp>
        <p:nvSpPr>
          <p:cNvPr id="515" name="Линия"/>
          <p:cNvSpPr/>
          <p:nvPr/>
        </p:nvSpPr>
        <p:spPr>
          <a:xfrm flipV="1">
            <a:off x="10361647" y="7799126"/>
            <a:ext cx="1" cy="558801"/>
          </a:xfrm>
          <a:prstGeom prst="line">
            <a:avLst/>
          </a:prstGeom>
          <a:ln w="127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16" name="Линия"/>
          <p:cNvSpPr/>
          <p:nvPr/>
        </p:nvSpPr>
        <p:spPr>
          <a:xfrm flipV="1">
            <a:off x="14276697" y="4837653"/>
            <a:ext cx="1" cy="558801"/>
          </a:xfrm>
          <a:prstGeom prst="line">
            <a:avLst/>
          </a:prstGeom>
          <a:ln w="127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17" name="reactor.blockhound.BlockingOperationError: Blocking call! java.lang.Thread.sleep…"/>
          <p:cNvSpPr txBox="1"/>
          <p:nvPr/>
        </p:nvSpPr>
        <p:spPr>
          <a:xfrm>
            <a:off x="2794493" y="10097127"/>
            <a:ext cx="1968817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700"/>
              </a:lnSpc>
              <a:defRPr sz="3200">
                <a:solidFill>
                  <a:srgbClr val="24292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reactor.blockhound.BlockingOperationError: Blocking call! java.lang.Thread.sleep</a:t>
            </a:r>
          </a:p>
          <a:p>
            <a:pPr algn="l" defTabSz="457200">
              <a:lnSpc>
                <a:spcPts val="5700"/>
              </a:lnSpc>
              <a:defRPr sz="3200">
                <a:solidFill>
                  <a:srgbClr val="24292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	at java.base/java.lang.Thread.sleep(Native Method)</a:t>
            </a:r>
          </a:p>
          <a:p>
            <a:pPr algn="l" defTabSz="457200">
              <a:lnSpc>
                <a:spcPts val="5700"/>
              </a:lnSpc>
              <a:defRPr sz="3200">
                <a:solidFill>
                  <a:srgbClr val="24292E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	at com.example.Example.lambda$exampleTest$0(Example.java:16)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Линия"/>
          <p:cNvSpPr/>
          <p:nvPr/>
        </p:nvSpPr>
        <p:spPr>
          <a:xfrm>
            <a:off x="7442276" y="4635314"/>
            <a:ext cx="11867870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0" name="Линия"/>
          <p:cNvSpPr/>
          <p:nvPr/>
        </p:nvSpPr>
        <p:spPr>
          <a:xfrm flipV="1">
            <a:off x="8835796" y="5308094"/>
            <a:ext cx="1" cy="3099812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1" name="Кружок"/>
          <p:cNvSpPr/>
          <p:nvPr/>
        </p:nvSpPr>
        <p:spPr>
          <a:xfrm>
            <a:off x="12741211" y="4000314"/>
            <a:ext cx="1270001" cy="1270001"/>
          </a:xfrm>
          <a:prstGeom prst="ellipse">
            <a:avLst/>
          </a:prstGeom>
          <a:solidFill>
            <a:schemeClr val="accent3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2" name="Mono Timeline"/>
          <p:cNvSpPr txBox="1"/>
          <p:nvPr/>
        </p:nvSpPr>
        <p:spPr>
          <a:xfrm>
            <a:off x="1067108" y="4138858"/>
            <a:ext cx="6324064" cy="124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5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Mono Timeline</a:t>
            </a:r>
          </a:p>
        </p:txBody>
      </p:sp>
      <p:sp>
        <p:nvSpPr>
          <p:cNvPr id="523" name="Subscriber Timeline"/>
          <p:cNvSpPr txBox="1"/>
          <p:nvPr/>
        </p:nvSpPr>
        <p:spPr>
          <a:xfrm>
            <a:off x="1067108" y="8602371"/>
            <a:ext cx="6324064" cy="124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5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Subscriber Timeline</a:t>
            </a:r>
          </a:p>
        </p:txBody>
      </p:sp>
      <p:sp>
        <p:nvSpPr>
          <p:cNvPr id="524" name="Линия"/>
          <p:cNvSpPr/>
          <p:nvPr/>
        </p:nvSpPr>
        <p:spPr>
          <a:xfrm>
            <a:off x="17209281" y="5308094"/>
            <a:ext cx="1" cy="3099812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5" name="Линия"/>
          <p:cNvSpPr/>
          <p:nvPr/>
        </p:nvSpPr>
        <p:spPr>
          <a:xfrm>
            <a:off x="7442277" y="9080685"/>
            <a:ext cx="11867870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6" name="Подписались"/>
          <p:cNvSpPr txBox="1"/>
          <p:nvPr/>
        </p:nvSpPr>
        <p:spPr>
          <a:xfrm>
            <a:off x="4819717" y="6370615"/>
            <a:ext cx="6324064" cy="124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4600" i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Подписались</a:t>
            </a:r>
          </a:p>
        </p:txBody>
      </p:sp>
      <p:sp>
        <p:nvSpPr>
          <p:cNvPr id="527" name="Получили"/>
          <p:cNvSpPr txBox="1"/>
          <p:nvPr/>
        </p:nvSpPr>
        <p:spPr>
          <a:xfrm>
            <a:off x="17434928" y="6370615"/>
            <a:ext cx="6324063" cy="124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4600" i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Получили</a:t>
            </a:r>
          </a:p>
        </p:txBody>
      </p:sp>
      <p:sp>
        <p:nvSpPr>
          <p:cNvPr id="528" name="Элемент"/>
          <p:cNvSpPr txBox="1"/>
          <p:nvPr/>
        </p:nvSpPr>
        <p:spPr>
          <a:xfrm>
            <a:off x="12221633" y="3085276"/>
            <a:ext cx="6324063" cy="124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4600" i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Элемент</a:t>
            </a:r>
          </a:p>
        </p:txBody>
      </p:sp>
      <p:sp>
        <p:nvSpPr>
          <p:cNvPr id="529" name="Reactor. Mono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Reactor. Mono</a:t>
            </a:r>
          </a:p>
        </p:txBody>
      </p:sp>
      <p:pic>
        <p:nvPicPr>
          <p:cNvPr id="530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532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Reactor. Mono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Reactor. Mono</a:t>
            </a:r>
          </a:p>
        </p:txBody>
      </p:sp>
      <p:sp>
        <p:nvSpPr>
          <p:cNvPr id="535" name="val mono: Mono&lt;Int&gt; = Mono.just(1)…"/>
          <p:cNvSpPr txBox="1"/>
          <p:nvPr/>
        </p:nvSpPr>
        <p:spPr>
          <a:xfrm>
            <a:off x="7211528" y="4178300"/>
            <a:ext cx="13182792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val </a:t>
            </a:r>
            <a:r>
              <a:t>mono: Mono&lt;Int&gt; = Mono.just(</a:t>
            </a:r>
            <a:r>
              <a:rPr>
                <a:solidFill>
                  <a:srgbClr val="0432FF"/>
                </a:solidFill>
              </a:rPr>
              <a:t>1</a:t>
            </a:r>
            <a:r>
              <a:t>)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mono.subscribe() // ничего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mono.subscribe { </a:t>
            </a:r>
            <a:r>
              <a:rPr i="1"/>
              <a:t>println</a:t>
            </a:r>
            <a:r>
              <a:t>(</a:t>
            </a:r>
            <a:r>
              <a:rPr b="1"/>
              <a:t>it</a:t>
            </a:r>
            <a:r>
              <a:t>) } // 1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mono.map </a:t>
            </a:r>
            <a:r>
              <a:rPr b="1"/>
              <a:t>{ it + 1</a:t>
            </a:r>
            <a:r>
              <a:t> </a:t>
            </a:r>
            <a:r>
              <a:rPr b="1"/>
              <a:t>}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/>
              <a:t>    </a:t>
            </a:r>
            <a:r>
              <a:t>.subscribe { </a:t>
            </a:r>
            <a:r>
              <a:rPr i="1"/>
              <a:t>println</a:t>
            </a:r>
            <a:r>
              <a:t>(</a:t>
            </a:r>
            <a:r>
              <a:rPr b="1"/>
              <a:t>it</a:t>
            </a:r>
            <a:r>
              <a:t>) } // 2</a:t>
            </a:r>
          </a:p>
        </p:txBody>
      </p:sp>
      <p:pic>
        <p:nvPicPr>
          <p:cNvPr id="536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53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Линия"/>
          <p:cNvSpPr/>
          <p:nvPr/>
        </p:nvSpPr>
        <p:spPr>
          <a:xfrm>
            <a:off x="7442276" y="4635314"/>
            <a:ext cx="11867870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41" name="Линия"/>
          <p:cNvSpPr/>
          <p:nvPr/>
        </p:nvSpPr>
        <p:spPr>
          <a:xfrm flipV="1">
            <a:off x="8835796" y="5308094"/>
            <a:ext cx="1" cy="3099812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42" name="Кружок"/>
          <p:cNvSpPr/>
          <p:nvPr/>
        </p:nvSpPr>
        <p:spPr>
          <a:xfrm>
            <a:off x="12480546" y="3997332"/>
            <a:ext cx="1270001" cy="1270001"/>
          </a:xfrm>
          <a:prstGeom prst="ellipse">
            <a:avLst/>
          </a:prstGeom>
          <a:solidFill>
            <a:schemeClr val="accent3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43" name="Линия"/>
          <p:cNvSpPr/>
          <p:nvPr/>
        </p:nvSpPr>
        <p:spPr>
          <a:xfrm>
            <a:off x="17209281" y="5308094"/>
            <a:ext cx="1" cy="3099812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44" name="Линия"/>
          <p:cNvSpPr/>
          <p:nvPr/>
        </p:nvSpPr>
        <p:spPr>
          <a:xfrm>
            <a:off x="7442277" y="9080685"/>
            <a:ext cx="11867870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45" name="Подписались"/>
          <p:cNvSpPr txBox="1"/>
          <p:nvPr/>
        </p:nvSpPr>
        <p:spPr>
          <a:xfrm>
            <a:off x="4819717" y="6370615"/>
            <a:ext cx="6324064" cy="124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4600" i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Подписались</a:t>
            </a:r>
          </a:p>
        </p:txBody>
      </p:sp>
      <p:sp>
        <p:nvSpPr>
          <p:cNvPr id="546" name="Получили"/>
          <p:cNvSpPr txBox="1"/>
          <p:nvPr/>
        </p:nvSpPr>
        <p:spPr>
          <a:xfrm>
            <a:off x="17434928" y="6370615"/>
            <a:ext cx="6324063" cy="124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4600" i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Получили</a:t>
            </a:r>
          </a:p>
        </p:txBody>
      </p:sp>
      <p:sp>
        <p:nvSpPr>
          <p:cNvPr id="547" name="Кружок"/>
          <p:cNvSpPr/>
          <p:nvPr/>
        </p:nvSpPr>
        <p:spPr>
          <a:xfrm>
            <a:off x="9525127" y="3997332"/>
            <a:ext cx="1270001" cy="1270001"/>
          </a:xfrm>
          <a:prstGeom prst="ellipse">
            <a:avLst/>
          </a:prstGeom>
          <a:solidFill>
            <a:schemeClr val="accent3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48" name="Кружок"/>
          <p:cNvSpPr/>
          <p:nvPr/>
        </p:nvSpPr>
        <p:spPr>
          <a:xfrm>
            <a:off x="15435966" y="3997332"/>
            <a:ext cx="1270001" cy="1270001"/>
          </a:xfrm>
          <a:prstGeom prst="ellipse">
            <a:avLst/>
          </a:prstGeom>
          <a:solidFill>
            <a:schemeClr val="accent3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49" name="Элемент"/>
          <p:cNvSpPr txBox="1"/>
          <p:nvPr/>
        </p:nvSpPr>
        <p:spPr>
          <a:xfrm>
            <a:off x="8861687" y="3100984"/>
            <a:ext cx="2596879" cy="124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4600" i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Элемент</a:t>
            </a:r>
          </a:p>
        </p:txBody>
      </p:sp>
      <p:sp>
        <p:nvSpPr>
          <p:cNvPr id="550" name="Элемент"/>
          <p:cNvSpPr txBox="1"/>
          <p:nvPr/>
        </p:nvSpPr>
        <p:spPr>
          <a:xfrm>
            <a:off x="11817107" y="3100984"/>
            <a:ext cx="2596879" cy="124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4600" i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Элемент</a:t>
            </a:r>
          </a:p>
        </p:txBody>
      </p:sp>
      <p:sp>
        <p:nvSpPr>
          <p:cNvPr id="551" name="Элемент"/>
          <p:cNvSpPr txBox="1"/>
          <p:nvPr/>
        </p:nvSpPr>
        <p:spPr>
          <a:xfrm>
            <a:off x="14772527" y="3100984"/>
            <a:ext cx="2596879" cy="124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4600" i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Элемент</a:t>
            </a:r>
          </a:p>
        </p:txBody>
      </p:sp>
      <p:sp>
        <p:nvSpPr>
          <p:cNvPr id="552" name="Reactor. Flux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Reactor. Flux</a:t>
            </a:r>
          </a:p>
        </p:txBody>
      </p:sp>
      <p:pic>
        <p:nvPicPr>
          <p:cNvPr id="553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Flux Timeline"/>
          <p:cNvSpPr txBox="1"/>
          <p:nvPr/>
        </p:nvSpPr>
        <p:spPr>
          <a:xfrm>
            <a:off x="1067108" y="4138858"/>
            <a:ext cx="6324064" cy="124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5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Flux Timeline</a:t>
            </a:r>
          </a:p>
        </p:txBody>
      </p:sp>
      <p:sp>
        <p:nvSpPr>
          <p:cNvPr id="555" name="Subscriber Timeline"/>
          <p:cNvSpPr txBox="1"/>
          <p:nvPr/>
        </p:nvSpPr>
        <p:spPr>
          <a:xfrm>
            <a:off x="1067108" y="8602371"/>
            <a:ext cx="6324064" cy="124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5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Subscriber Timeline</a:t>
            </a:r>
          </a:p>
        </p:txBody>
      </p:sp>
      <p:sp>
        <p:nvSpPr>
          <p:cNvPr id="5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557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Reactor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</a:t>
            </a:r>
          </a:p>
        </p:txBody>
      </p:sp>
      <p:pic>
        <p:nvPicPr>
          <p:cNvPr id="560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val flux: Flux&lt;Int&gt; = Flux.just(1, 2, 3)…"/>
          <p:cNvSpPr txBox="1"/>
          <p:nvPr/>
        </p:nvSpPr>
        <p:spPr>
          <a:xfrm>
            <a:off x="6342707" y="4762500"/>
            <a:ext cx="13436229" cy="4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val </a:t>
            </a:r>
            <a:r>
              <a:t>flux: Flux&lt;Int&gt; = Flux.just(</a:t>
            </a:r>
            <a:r>
              <a:rPr>
                <a:solidFill>
                  <a:srgbClr val="0432FF"/>
                </a:solidFill>
              </a:rPr>
              <a:t>1</a:t>
            </a:r>
            <a:r>
              <a:t>, </a:t>
            </a:r>
            <a:r>
              <a:rPr>
                <a:solidFill>
                  <a:srgbClr val="0432FF"/>
                </a:solidFill>
              </a:rPr>
              <a:t>2</a:t>
            </a:r>
            <a:r>
              <a:t>, </a:t>
            </a:r>
            <a:r>
              <a:rPr>
                <a:solidFill>
                  <a:srgbClr val="0432FF"/>
                </a:solidFill>
              </a:rPr>
              <a:t>3</a:t>
            </a:r>
            <a:r>
              <a:t>)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flux.subscribe { </a:t>
            </a:r>
            <a:r>
              <a:rPr i="1"/>
              <a:t>println</a:t>
            </a:r>
            <a:r>
              <a:t>(</a:t>
            </a:r>
            <a:r>
              <a:rPr b="1"/>
              <a:t>it</a:t>
            </a:r>
            <a:r>
              <a:t>) } // 1, 2, 3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flux.take(2).subscribe { </a:t>
            </a:r>
            <a:r>
              <a:rPr i="1"/>
              <a:t>println</a:t>
            </a:r>
            <a:r>
              <a:t>(</a:t>
            </a:r>
            <a:r>
              <a:rPr b="1"/>
              <a:t>it</a:t>
            </a:r>
            <a:r>
              <a:t>) } // 1, 2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5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pic>
        <p:nvPicPr>
          <p:cNvPr id="563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09" t="14650" r="42921" b="12055"/>
          <a:stretch>
            <a:fillRect/>
          </a:stretch>
        </p:blipFill>
        <p:spPr>
          <a:xfrm>
            <a:off x="8879888" y="-1"/>
            <a:ext cx="15572390" cy="13716001"/>
          </a:xfrm>
          <a:prstGeom prst="rect">
            <a:avLst/>
          </a:prstGeom>
        </p:spPr>
      </p:pic>
      <p:pic>
        <p:nvPicPr>
          <p:cNvPr id="566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67" name="Спасибо  за уделённое  время!"/>
          <p:cNvSpPr txBox="1">
            <a:spLocks noGrp="1"/>
          </p:cNvSpPr>
          <p:nvPr>
            <p:ph type="body" sz="quarter" idx="1"/>
          </p:nvPr>
        </p:nvSpPr>
        <p:spPr>
          <a:xfrm>
            <a:off x="779452" y="5239735"/>
            <a:ext cx="17311476" cy="3627409"/>
          </a:xfrm>
          <a:prstGeom prst="rect">
            <a:avLst/>
          </a:prstGeom>
        </p:spPr>
        <p:txBody>
          <a:bodyPr/>
          <a:lstStyle>
            <a:lvl1pPr defTabSz="2438337">
              <a:defRPr sz="11600">
                <a:solidFill>
                  <a:srgbClr val="FFFFFF"/>
                </a:solidFill>
              </a:defRPr>
            </a:lvl1pPr>
          </a:lstStyle>
          <a:p>
            <a:r>
              <a:t>Тестовый проект</a:t>
            </a:r>
          </a:p>
        </p:txBody>
      </p:sp>
      <p:pic>
        <p:nvPicPr>
          <p:cNvPr id="568" name="logo.pdf" descr="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Галерея изображений" descr="Галерея изображени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9304" y="602925"/>
            <a:ext cx="6245301" cy="1251015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object 6"/>
          <p:cNvSpPr/>
          <p:nvPr/>
        </p:nvSpPr>
        <p:spPr>
          <a:xfrm>
            <a:off x="14883181" y="226910"/>
            <a:ext cx="7097543" cy="132621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 algn="l" defTabSz="1828800">
              <a:defRPr sz="3600">
                <a:solidFill>
                  <a:srgbClr val="3F679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9" name="object 7"/>
          <p:cNvSpPr txBox="1"/>
          <p:nvPr/>
        </p:nvSpPr>
        <p:spPr>
          <a:xfrm>
            <a:off x="2515483" y="3702049"/>
            <a:ext cx="10656177" cy="778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25400" algn="l" defTabSz="1828800">
              <a:lnSpc>
                <a:spcPct val="150000"/>
              </a:lnSpc>
              <a:spcBef>
                <a:spcPts val="2400"/>
              </a:spcBef>
              <a:defRPr sz="4300" spc="191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Мы </a:t>
            </a:r>
            <a:r>
              <a:rPr spc="59"/>
              <a:t>предоставляем </a:t>
            </a:r>
            <a:r>
              <a:rPr spc="71"/>
              <a:t>услуги </a:t>
            </a:r>
            <a:r>
              <a:rPr spc="155"/>
              <a:t>в</a:t>
            </a:r>
            <a:r>
              <a:rPr spc="-836"/>
              <a:t>   </a:t>
            </a:r>
            <a:r>
              <a:rPr spc="47"/>
              <a:t>5 </a:t>
            </a:r>
            <a:r>
              <a:rPr spc="119"/>
              <a:t>городах:</a:t>
            </a:r>
          </a:p>
          <a:p>
            <a:pPr marL="386347" indent="-360947" algn="l" defTabSz="1828800">
              <a:lnSpc>
                <a:spcPct val="150000"/>
              </a:lnSpc>
              <a:spcBef>
                <a:spcPts val="2400"/>
              </a:spcBef>
              <a:buSzPct val="100000"/>
              <a:buChar char="•"/>
              <a:defRPr sz="4300" spc="191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spc="143"/>
              <a:t>Москва</a:t>
            </a:r>
          </a:p>
          <a:p>
            <a:pPr marL="386347" indent="-360947" algn="l" defTabSz="1828800">
              <a:lnSpc>
                <a:spcPct val="150000"/>
              </a:lnSpc>
              <a:spcBef>
                <a:spcPts val="2400"/>
              </a:spcBef>
              <a:buSzPct val="100000"/>
              <a:buChar char="•"/>
              <a:defRPr sz="4300" spc="191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spc="143"/>
              <a:t>Сочи</a:t>
            </a:r>
          </a:p>
          <a:p>
            <a:pPr marL="386347" indent="-360947" algn="l" defTabSz="1828800">
              <a:lnSpc>
                <a:spcPct val="150000"/>
              </a:lnSpc>
              <a:spcBef>
                <a:spcPts val="2400"/>
              </a:spcBef>
              <a:buSzPct val="100000"/>
              <a:buChar char="•"/>
              <a:defRPr sz="4300" spc="191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spc="143"/>
              <a:t>Новороссийск</a:t>
            </a:r>
          </a:p>
          <a:p>
            <a:pPr marL="386347" indent="-360947" algn="l" defTabSz="1828800">
              <a:lnSpc>
                <a:spcPct val="150000"/>
              </a:lnSpc>
              <a:spcBef>
                <a:spcPts val="2400"/>
              </a:spcBef>
              <a:buSzPct val="100000"/>
              <a:buChar char="•"/>
              <a:defRPr sz="4300" spc="191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spc="143"/>
              <a:t>Геленджик</a:t>
            </a:r>
          </a:p>
          <a:p>
            <a:pPr marL="386347" indent="-360947" algn="l" defTabSz="1828800">
              <a:lnSpc>
                <a:spcPct val="150000"/>
              </a:lnSpc>
              <a:spcBef>
                <a:spcPts val="2400"/>
              </a:spcBef>
              <a:buSzPct val="100000"/>
              <a:buChar char="•"/>
              <a:defRPr sz="4300" spc="191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spc="143"/>
              <a:t>Анапа</a:t>
            </a:r>
          </a:p>
        </p:txBody>
      </p:sp>
      <p:pic>
        <p:nvPicPr>
          <p:cNvPr id="250" name="Group.png" descr="Grou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00" y="800100"/>
            <a:ext cx="6326400" cy="1314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logo.pdf" descr="logo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qrcode_github.com.png" descr="qrcode_github.c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379" y="1895807"/>
            <a:ext cx="8119243" cy="8119243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https://github.com/d-shch/spring-reactor-tests/tree/main">
            <a:hlinkClick r:id="rId3"/>
          </p:cNvPr>
          <p:cNvSpPr txBox="1"/>
          <p:nvPr/>
        </p:nvSpPr>
        <p:spPr>
          <a:xfrm>
            <a:off x="5675121" y="11106690"/>
            <a:ext cx="13033757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u="sng">
                <a:solidFill>
                  <a:srgbClr val="000000"/>
                </a:solidFill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https://github.com/d-shch/spring-reactor-tests/tree/main</a:t>
            </a:r>
          </a:p>
        </p:txBody>
      </p:sp>
      <p:sp>
        <p:nvSpPr>
          <p:cNvPr id="572" name="Проект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Проект</a:t>
            </a:r>
          </a:p>
        </p:txBody>
      </p:sp>
      <p:pic>
        <p:nvPicPr>
          <p:cNvPr id="573" name="logo.pdf" descr="logo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57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Снимок экрана 2021-04-12 в 13.29.31.png" descr="Снимок экрана 2021-04-12 в 13.29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146" y="2826373"/>
            <a:ext cx="6473696" cy="8838516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приложение…"/>
          <p:cNvSpPr txBox="1"/>
          <p:nvPr/>
        </p:nvSpPr>
        <p:spPr>
          <a:xfrm>
            <a:off x="7023317" y="4624702"/>
            <a:ext cx="15318692" cy="7361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406400" indent="-406400" algn="l" defTabSz="2438337">
              <a:lnSpc>
                <a:spcPct val="120000"/>
              </a:lnSpc>
              <a:buSzPct val="123000"/>
              <a:buChar char="-"/>
              <a:defRPr sz="32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приложение</a:t>
            </a:r>
          </a:p>
          <a:p>
            <a:pPr marL="406400" indent="-406400" algn="l" defTabSz="2438337">
              <a:lnSpc>
                <a:spcPct val="120000"/>
              </a:lnSpc>
              <a:buSzPct val="123000"/>
              <a:buChar char="-"/>
              <a:defRPr sz="32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описание объкта пользователя внитри приложения</a:t>
            </a:r>
          </a:p>
          <a:p>
            <a:pPr marL="406400" indent="-406400" algn="l" defTabSz="2438337">
              <a:lnSpc>
                <a:spcPct val="120000"/>
              </a:lnSpc>
              <a:buSzPct val="123000"/>
              <a:buChar char="-"/>
              <a:defRPr sz="32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контроллер (наши ручки, которые будем тестировать)</a:t>
            </a:r>
          </a:p>
          <a:p>
            <a:pPr marL="406400" indent="-406400" algn="l" defTabSz="2438337">
              <a:lnSpc>
                <a:spcPct val="120000"/>
              </a:lnSpc>
              <a:buSzPct val="123000"/>
              <a:buChar char="-"/>
              <a:defRPr sz="32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описание представления пользователя в БД</a:t>
            </a:r>
          </a:p>
          <a:p>
            <a:pPr marL="406400" indent="-406400" algn="l" defTabSz="2438337">
              <a:lnSpc>
                <a:spcPct val="120000"/>
              </a:lnSpc>
              <a:buSzPct val="123000"/>
              <a:buChar char="-"/>
              <a:defRPr sz="32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интерфейс Spring’a для CRUD операций</a:t>
            </a:r>
          </a:p>
          <a:p>
            <a:pPr marL="406400" indent="-406400" algn="l" defTabSz="2438337">
              <a:lnSpc>
                <a:spcPct val="120000"/>
              </a:lnSpc>
              <a:buSzPct val="123000"/>
              <a:buChar char="-"/>
              <a:defRPr sz="32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сервис для работы с пользователем</a:t>
            </a:r>
          </a:p>
          <a:p>
            <a:pPr marL="406400" indent="-406400" algn="l" defTabSz="2438337">
              <a:lnSpc>
                <a:spcPct val="120000"/>
              </a:lnSpc>
              <a:buSzPct val="123000"/>
              <a:buChar char="-"/>
              <a:defRPr sz="32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вспомогательные функции</a:t>
            </a:r>
          </a:p>
          <a:p>
            <a:pPr marL="406400" indent="-406400" algn="l" defTabSz="2438337">
              <a:lnSpc>
                <a:spcPct val="120000"/>
              </a:lnSpc>
              <a:buSzPct val="123000"/>
              <a:buChar char="-"/>
              <a:defRPr sz="32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представление пользователя отдаваемое приложением</a:t>
            </a:r>
          </a:p>
          <a:p>
            <a:pPr algn="l" defTabSz="2438337">
              <a:lnSpc>
                <a:spcPct val="130000"/>
              </a:lnSpc>
              <a:defRPr sz="32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algn="l" defTabSz="2438337">
              <a:lnSpc>
                <a:spcPct val="130000"/>
              </a:lnSpc>
              <a:defRPr sz="32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marL="406400" indent="-406400" algn="l" defTabSz="2438337">
              <a:lnSpc>
                <a:spcPct val="130000"/>
              </a:lnSpc>
              <a:buSzPct val="123000"/>
              <a:buChar char="-"/>
              <a:defRPr sz="32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liquibase, версионирование миграций</a:t>
            </a:r>
          </a:p>
          <a:p>
            <a:pPr marL="406400" indent="-406400" algn="l" defTabSz="2438337">
              <a:lnSpc>
                <a:spcPct val="130000"/>
              </a:lnSpc>
              <a:buSzPct val="123000"/>
              <a:buChar char="-"/>
              <a:defRPr sz="32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конфиги приложения  </a:t>
            </a:r>
          </a:p>
        </p:txBody>
      </p:sp>
      <p:sp>
        <p:nvSpPr>
          <p:cNvPr id="579" name="Проект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Проект</a:t>
            </a:r>
          </a:p>
        </p:txBody>
      </p:sp>
      <p:pic>
        <p:nvPicPr>
          <p:cNvPr id="580" name="logo.pdf" descr="log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pic>
        <p:nvPicPr>
          <p:cNvPr id="582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4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расширение StepVerifier…"/>
          <p:cNvSpPr txBox="1"/>
          <p:nvPr/>
        </p:nvSpPr>
        <p:spPr>
          <a:xfrm>
            <a:off x="9002948" y="4680852"/>
            <a:ext cx="15318693" cy="6534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38337">
              <a:lnSpc>
                <a:spcPct val="120000"/>
              </a:lnSpc>
              <a:defRPr sz="32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marL="406400" indent="-406400" algn="l" defTabSz="2438337">
              <a:lnSpc>
                <a:spcPct val="120000"/>
              </a:lnSpc>
              <a:buSzPct val="123000"/>
              <a:buChar char="-"/>
              <a:defRPr sz="35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расширение StepVerifier</a:t>
            </a:r>
          </a:p>
          <a:p>
            <a:pPr marL="406400" indent="-406400" algn="l" defTabSz="2438337">
              <a:lnSpc>
                <a:spcPct val="120000"/>
              </a:lnSpc>
              <a:buSzPct val="123000"/>
              <a:buChar char="-"/>
              <a:defRPr sz="35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генераторы</a:t>
            </a:r>
          </a:p>
          <a:p>
            <a:pPr marL="406400" indent="-406400" algn="l" defTabSz="2438337">
              <a:lnSpc>
                <a:spcPct val="120000"/>
              </a:lnSpc>
              <a:buSzPct val="123000"/>
              <a:buChar char="-"/>
              <a:defRPr sz="35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базовый интерфейс для наших генераторов</a:t>
            </a:r>
          </a:p>
          <a:p>
            <a:pPr marL="406400" indent="-406400" algn="l" defTabSz="2438337">
              <a:lnSpc>
                <a:spcPct val="120000"/>
              </a:lnSpc>
              <a:buSzPct val="123000"/>
              <a:buChar char="-"/>
              <a:defRPr sz="35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генератор пользователей</a:t>
            </a:r>
          </a:p>
          <a:p>
            <a:pPr marL="406400" indent="-406400" algn="l" defTabSz="2438337">
              <a:lnSpc>
                <a:spcPct val="120000"/>
              </a:lnSpc>
              <a:buSzPct val="123000"/>
              <a:buChar char="-"/>
              <a:defRPr sz="3500" i="1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тесты</a:t>
            </a:r>
          </a:p>
        </p:txBody>
      </p:sp>
      <p:sp>
        <p:nvSpPr>
          <p:cNvPr id="585" name="Проект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Проект</a:t>
            </a:r>
          </a:p>
        </p:txBody>
      </p:sp>
      <p:pic>
        <p:nvPicPr>
          <p:cNvPr id="586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pic>
        <p:nvPicPr>
          <p:cNvPr id="58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89" name="Снимок экрана 2021-04-12 в 14.18.05.png" descr="Снимок экрана 2021-04-12 в 14.18.0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59" y="2810035"/>
            <a:ext cx="7820632" cy="8197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09" t="14650" r="42921" b="12055"/>
          <a:stretch>
            <a:fillRect/>
          </a:stretch>
        </p:blipFill>
        <p:spPr>
          <a:xfrm>
            <a:off x="8879888" y="-1"/>
            <a:ext cx="15572390" cy="13716001"/>
          </a:xfrm>
          <a:prstGeom prst="rect">
            <a:avLst/>
          </a:prstGeom>
        </p:spPr>
      </p:pic>
      <p:pic>
        <p:nvPicPr>
          <p:cNvPr id="592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93" name="Спасибо  за уделённое  время!"/>
          <p:cNvSpPr txBox="1">
            <a:spLocks noGrp="1"/>
          </p:cNvSpPr>
          <p:nvPr>
            <p:ph type="body" sz="quarter" idx="1"/>
          </p:nvPr>
        </p:nvSpPr>
        <p:spPr>
          <a:xfrm>
            <a:off x="779452" y="5239735"/>
            <a:ext cx="17311476" cy="3627409"/>
          </a:xfrm>
          <a:prstGeom prst="rect">
            <a:avLst/>
          </a:prstGeom>
        </p:spPr>
        <p:txBody>
          <a:bodyPr/>
          <a:lstStyle>
            <a:lvl1pPr defTabSz="2438337">
              <a:defRPr sz="11600">
                <a:solidFill>
                  <a:srgbClr val="FFFFFF"/>
                </a:solidFill>
              </a:defRPr>
            </a:lvl1pPr>
          </a:lstStyle>
          <a:p>
            <a:r>
              <a:t>Тестовые данные</a:t>
            </a:r>
          </a:p>
        </p:txBody>
      </p:sp>
      <p:pic>
        <p:nvPicPr>
          <p:cNvPr id="594" name="logo.pdf" descr="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interface TestObjectGenerator&lt;T&gt; {…"/>
          <p:cNvSpPr txBox="1"/>
          <p:nvPr/>
        </p:nvSpPr>
        <p:spPr>
          <a:xfrm>
            <a:off x="7211528" y="4754280"/>
            <a:ext cx="9960944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interface </a:t>
            </a:r>
            <a:r>
              <a:t>TestObjectGenerator&lt;</a:t>
            </a:r>
            <a:r>
              <a:rPr>
                <a:solidFill>
                  <a:srgbClr val="21999D"/>
                </a:solidFill>
              </a:rPr>
              <a:t>T</a:t>
            </a:r>
            <a:r>
              <a:t>&gt; {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fun </a:t>
            </a:r>
            <a:r>
              <a:t>generate(): </a:t>
            </a:r>
            <a:r>
              <a:rPr>
                <a:solidFill>
                  <a:srgbClr val="21999D"/>
                </a:solidFill>
              </a:rPr>
              <a:t>T</a:t>
            </a:r>
          </a:p>
          <a:p>
            <a:pPr algn="l" defTabSz="457200">
              <a:defRPr sz="3800">
                <a:solidFill>
                  <a:srgbClr val="21999D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21999D"/>
              </a:solidFill>
            </a:endParaRP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597" name="Генераторы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Генераторы</a:t>
            </a:r>
          </a:p>
        </p:txBody>
      </p:sp>
      <p:pic>
        <p:nvPicPr>
          <p:cNvPr id="598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600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lass UserGenerator: TestObjectGenerator&lt;UserEntity&gt; {…"/>
          <p:cNvSpPr txBox="1"/>
          <p:nvPr/>
        </p:nvSpPr>
        <p:spPr>
          <a:xfrm>
            <a:off x="2664391" y="3151006"/>
            <a:ext cx="19055218" cy="878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class </a:t>
            </a:r>
            <a:r>
              <a:t>UserGenerator: TestObjectGenerator&lt;UserEntity&gt; 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 b="1">
                <a:solidFill>
                  <a:srgbClr val="01148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private val </a:t>
            </a:r>
            <a:r>
              <a:rPr>
                <a:solidFill>
                  <a:srgbClr val="66187A"/>
                </a:solidFill>
              </a:rPr>
              <a:t>id </a:t>
            </a:r>
            <a:r>
              <a:rPr b="0">
                <a:solidFill>
                  <a:srgbClr val="000000"/>
                </a:solidFill>
              </a:rPr>
              <a:t>= </a:t>
            </a:r>
            <a:r>
              <a:t>null</a:t>
            </a:r>
          </a:p>
          <a:p>
            <a:pPr algn="l" defTabSz="457200">
              <a:defRPr sz="3200" b="1">
                <a:solidFill>
                  <a:srgbClr val="01148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private var </a:t>
            </a:r>
            <a:r>
              <a:rPr>
                <a:solidFill>
                  <a:srgbClr val="66187A"/>
                </a:solidFill>
              </a:rPr>
              <a:t>firstName </a:t>
            </a:r>
            <a:r>
              <a:rPr b="0">
                <a:solidFill>
                  <a:srgbClr val="000000"/>
                </a:solidFill>
              </a:rPr>
              <a:t>= </a:t>
            </a:r>
            <a:r>
              <a:rPr>
                <a:solidFill>
                  <a:srgbClr val="000000"/>
                </a:solidFill>
              </a:rPr>
              <a:t>{ </a:t>
            </a:r>
            <a:r>
              <a:rPr b="0">
                <a:solidFill>
                  <a:srgbClr val="000000"/>
                </a:solidFill>
              </a:rPr>
              <a:t>Faker().</a:t>
            </a:r>
            <a:r>
              <a:rPr>
                <a:solidFill>
                  <a:srgbClr val="66187A"/>
                </a:solidFill>
              </a:rPr>
              <a:t>name</a:t>
            </a:r>
            <a:r>
              <a:rPr b="0">
                <a:solidFill>
                  <a:srgbClr val="000000"/>
                </a:solidFill>
              </a:rPr>
              <a:t>.firstName() </a:t>
            </a:r>
            <a:r>
              <a:rPr>
                <a:solidFill>
                  <a:srgbClr val="000000"/>
                </a:solidFill>
              </a:rPr>
              <a:t>}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>
                <a:solidFill>
                  <a:srgbClr val="011480"/>
                </a:solidFill>
              </a:rPr>
              <a:t>private var </a:t>
            </a:r>
            <a:r>
              <a:rPr>
                <a:solidFill>
                  <a:srgbClr val="66187A"/>
                </a:solidFill>
              </a:rPr>
              <a:t>lastName </a:t>
            </a:r>
            <a:r>
              <a:rPr b="0"/>
              <a:t>= </a:t>
            </a:r>
            <a:r>
              <a:t>{ </a:t>
            </a:r>
            <a:r>
              <a:rPr b="0"/>
              <a:t>Faker().</a:t>
            </a:r>
            <a:r>
              <a:rPr>
                <a:solidFill>
                  <a:srgbClr val="66187A"/>
                </a:solidFill>
              </a:rPr>
              <a:t>name</a:t>
            </a:r>
            <a:r>
              <a:rPr b="0"/>
              <a:t>.lastName() </a:t>
            </a:r>
            <a:r>
              <a:t>}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/>
              <a:t>    </a:t>
            </a:r>
            <a:r>
              <a:rPr b="1">
                <a:solidFill>
                  <a:srgbClr val="011480"/>
                </a:solidFill>
              </a:rPr>
              <a:t>fun </a:t>
            </a:r>
            <a:r>
              <a:t>withFirstName(value: String) = </a:t>
            </a:r>
            <a:r>
              <a:rPr b="1">
                <a:solidFill>
                  <a:srgbClr val="011480"/>
                </a:solidFill>
              </a:rPr>
              <a:t>this</a:t>
            </a:r>
            <a:r>
              <a:t>.</a:t>
            </a:r>
            <a:r>
              <a:rPr i="1"/>
              <a:t>also </a:t>
            </a:r>
            <a:r>
              <a:rPr b="1"/>
              <a:t>{ it</a:t>
            </a:r>
            <a:r>
              <a:t>.</a:t>
            </a:r>
            <a:r>
              <a:rPr b="1">
                <a:solidFill>
                  <a:srgbClr val="66187A"/>
                </a:solidFill>
              </a:rPr>
              <a:t>firstName </a:t>
            </a:r>
            <a:r>
              <a:t>= </a:t>
            </a:r>
            <a:r>
              <a:rPr b="1"/>
              <a:t>{ </a:t>
            </a:r>
            <a:r>
              <a:t>value </a:t>
            </a:r>
            <a:r>
              <a:rPr b="1"/>
              <a:t>} 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/>
              <a:t>    </a:t>
            </a:r>
            <a:r>
              <a:rPr b="1">
                <a:solidFill>
                  <a:srgbClr val="011480"/>
                </a:solidFill>
              </a:rPr>
              <a:t>fun </a:t>
            </a:r>
            <a:r>
              <a:t>withLastName(value: String) = </a:t>
            </a:r>
            <a:r>
              <a:rPr b="1">
                <a:solidFill>
                  <a:srgbClr val="011480"/>
                </a:solidFill>
              </a:rPr>
              <a:t>this</a:t>
            </a:r>
            <a:r>
              <a:t>.</a:t>
            </a:r>
            <a:r>
              <a:rPr i="1"/>
              <a:t>also </a:t>
            </a:r>
            <a:r>
              <a:rPr b="1"/>
              <a:t>{ it</a:t>
            </a:r>
            <a:r>
              <a:t>.</a:t>
            </a:r>
            <a:r>
              <a:rPr b="1">
                <a:solidFill>
                  <a:srgbClr val="66187A"/>
                </a:solidFill>
              </a:rPr>
              <a:t>lastName </a:t>
            </a:r>
            <a:r>
              <a:t>= </a:t>
            </a:r>
            <a:r>
              <a:rPr b="1"/>
              <a:t>{ </a:t>
            </a:r>
            <a:r>
              <a:t>value </a:t>
            </a:r>
            <a:r>
              <a:rPr b="1"/>
              <a:t>} }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b="1"/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/>
              <a:t>    </a:t>
            </a:r>
            <a:r>
              <a:rPr b="1">
                <a:solidFill>
                  <a:srgbClr val="011480"/>
                </a:solidFill>
              </a:rPr>
              <a:t>override fun </a:t>
            </a:r>
            <a:r>
              <a:t>generate(): UserEntity 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</a:t>
            </a:r>
            <a:r>
              <a:rPr b="1">
                <a:solidFill>
                  <a:srgbClr val="011480"/>
                </a:solidFill>
              </a:rPr>
              <a:t>return </a:t>
            </a:r>
            <a:r>
              <a:t>UserEntity(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</a:t>
            </a:r>
            <a:r>
              <a:rPr b="1">
                <a:solidFill>
                  <a:srgbClr val="66187A"/>
                </a:solidFill>
              </a:rPr>
              <a:t>id</a:t>
            </a:r>
            <a:r>
              <a:t>,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</a:t>
            </a:r>
            <a:r>
              <a:rPr b="1">
                <a:solidFill>
                  <a:srgbClr val="66187A"/>
                </a:solidFill>
              </a:rPr>
              <a:t>firstName</a:t>
            </a:r>
            <a:r>
              <a:t>(),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</a:t>
            </a:r>
            <a:r>
              <a:rPr b="1">
                <a:solidFill>
                  <a:srgbClr val="66187A"/>
                </a:solidFill>
              </a:rPr>
              <a:t>lastName</a:t>
            </a:r>
            <a:r>
              <a:t>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603" name="Генераторы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Генераторы</a:t>
            </a:r>
          </a:p>
        </p:txBody>
      </p:sp>
      <p:pic>
        <p:nvPicPr>
          <p:cNvPr id="604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pic>
        <p:nvPicPr>
          <p:cNvPr id="606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@Repository…"/>
          <p:cNvSpPr txBox="1"/>
          <p:nvPr/>
        </p:nvSpPr>
        <p:spPr>
          <a:xfrm>
            <a:off x="2664391" y="3633606"/>
            <a:ext cx="19055218" cy="78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@Repository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class </a:t>
            </a:r>
            <a:r>
              <a:t>UserRepository(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        </a:t>
            </a:r>
            <a:r>
              <a:rPr>
                <a:solidFill>
                  <a:srgbClr val="011480"/>
                </a:solidFill>
              </a:rPr>
              <a:t>private val </a:t>
            </a:r>
            <a:r>
              <a:rPr>
                <a:solidFill>
                  <a:srgbClr val="66187A"/>
                </a:solidFill>
              </a:rPr>
              <a:t>r2dbcEntityTemplate</a:t>
            </a:r>
            <a:r>
              <a:rPr b="0"/>
              <a:t>: R2dbcEntityTemplate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) 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fun </a:t>
            </a:r>
            <a:r>
              <a:t>findById(id: Long?): Mono&lt;UserEntity&gt; =</a:t>
            </a:r>
          </a:p>
          <a:p>
            <a:pPr algn="l" defTabSz="457200">
              <a:defRPr sz="32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    </a:t>
            </a:r>
            <a:r>
              <a:t>r2dbcEntityTemplate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66187A"/>
                </a:solidFill>
              </a:rPr>
              <a:t>                </a:t>
            </a:r>
            <a:r>
              <a:t>.selectOne(query(where(</a:t>
            </a:r>
            <a:r>
              <a:rPr b="1">
                <a:solidFill>
                  <a:srgbClr val="018001"/>
                </a:solidFill>
              </a:rPr>
              <a:t>"id"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.`is`(id!!)), UserEntity::</a:t>
            </a:r>
            <a:r>
              <a:rPr b="1">
                <a:solidFill>
                  <a:srgbClr val="011480"/>
                </a:solidFill>
              </a:rPr>
              <a:t>class</a:t>
            </a:r>
            <a:r>
              <a:t>.</a:t>
            </a:r>
            <a:r>
              <a:rPr i="1">
                <a:solidFill>
                  <a:srgbClr val="66187A"/>
                </a:solidFill>
              </a:rPr>
              <a:t>java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fun </a:t>
            </a:r>
            <a:r>
              <a:t>findAll(): Flux&lt;UserEntity&gt; {</a:t>
            </a:r>
          </a:p>
          <a:p>
            <a:pPr algn="l" defTabSz="457200">
              <a:defRPr sz="32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    </a:t>
            </a:r>
            <a:r>
              <a:rPr>
                <a:solidFill>
                  <a:srgbClr val="011480"/>
                </a:solidFill>
              </a:rPr>
              <a:t>return </a:t>
            </a:r>
            <a:r>
              <a:t>r2dbcEntityTemplate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66187A"/>
                </a:solidFill>
              </a:rPr>
              <a:t>                </a:t>
            </a:r>
            <a:r>
              <a:t>.select(UserEntity::</a:t>
            </a:r>
            <a:r>
              <a:rPr b="1">
                <a:solidFill>
                  <a:srgbClr val="011480"/>
                </a:solidFill>
              </a:rPr>
              <a:t>class</a:t>
            </a:r>
            <a:r>
              <a:t>.</a:t>
            </a:r>
            <a:r>
              <a:rPr i="1">
                <a:solidFill>
                  <a:srgbClr val="66187A"/>
                </a:solidFill>
              </a:rPr>
              <a:t>java</a:t>
            </a:r>
            <a:r>
              <a:t>).all()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609" name="Репозитории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Репозитории</a:t>
            </a:r>
          </a:p>
        </p:txBody>
      </p:sp>
      <p:pic>
        <p:nvPicPr>
          <p:cNvPr id="610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pic>
        <p:nvPicPr>
          <p:cNvPr id="612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val userEntity = UserGenerator().generate()…"/>
          <p:cNvSpPr txBox="1"/>
          <p:nvPr/>
        </p:nvSpPr>
        <p:spPr>
          <a:xfrm>
            <a:off x="4894671" y="3314700"/>
            <a:ext cx="14594658" cy="70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val </a:t>
            </a:r>
            <a:r>
              <a:t>userEntity = UserGenerator().generate()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ИЛИ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val </a:t>
            </a:r>
            <a:r>
              <a:t>userEntity = UserGenerator()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.withFirstName(</a:t>
            </a:r>
            <a:r>
              <a:rPr b="1">
                <a:solidFill>
                  <a:srgbClr val="018001"/>
                </a:solidFill>
              </a:rPr>
              <a:t>"Дмитрий"</a:t>
            </a:r>
            <a:r>
              <a:t>)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.withLastName(</a:t>
            </a:r>
            <a:r>
              <a:rPr b="1">
                <a:solidFill>
                  <a:srgbClr val="018001"/>
                </a:solidFill>
              </a:rPr>
              <a:t>"Щербаков"</a:t>
            </a:r>
            <a:r>
              <a:t>)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.generate()</a:t>
            </a:r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val </a:t>
            </a:r>
            <a:r>
              <a:t>user = </a:t>
            </a:r>
            <a:r>
              <a:rPr b="1">
                <a:solidFill>
                  <a:srgbClr val="66187A"/>
                </a:solidFill>
              </a:rPr>
              <a:t>userRepository</a:t>
            </a:r>
            <a:r>
              <a:t>.save(userEntity).block()</a:t>
            </a:r>
          </a:p>
        </p:txBody>
      </p:sp>
      <p:sp>
        <p:nvSpPr>
          <p:cNvPr id="615" name="Использование"/>
          <p:cNvSpPr txBox="1"/>
          <p:nvPr/>
        </p:nvSpPr>
        <p:spPr>
          <a:xfrm>
            <a:off x="2197100" y="522658"/>
            <a:ext cx="11722623" cy="2951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Использование</a:t>
            </a:r>
          </a:p>
        </p:txBody>
      </p:sp>
      <p:pic>
        <p:nvPicPr>
          <p:cNvPr id="616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pic>
        <p:nvPicPr>
          <p:cNvPr id="61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09" t="14650" r="42921" b="12055"/>
          <a:stretch>
            <a:fillRect/>
          </a:stretch>
        </p:blipFill>
        <p:spPr>
          <a:xfrm>
            <a:off x="8879888" y="-1"/>
            <a:ext cx="15572390" cy="13716001"/>
          </a:xfrm>
          <a:prstGeom prst="rect">
            <a:avLst/>
          </a:prstGeom>
        </p:spPr>
      </p:pic>
      <p:pic>
        <p:nvPicPr>
          <p:cNvPr id="621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22" name="Спасибо  за уделённое  время!"/>
          <p:cNvSpPr txBox="1">
            <a:spLocks noGrp="1"/>
          </p:cNvSpPr>
          <p:nvPr>
            <p:ph type="body" sz="quarter" idx="1"/>
          </p:nvPr>
        </p:nvSpPr>
        <p:spPr>
          <a:xfrm>
            <a:off x="779452" y="5239735"/>
            <a:ext cx="17311476" cy="3627409"/>
          </a:xfrm>
          <a:prstGeom prst="rect">
            <a:avLst/>
          </a:prstGeom>
        </p:spPr>
        <p:txBody>
          <a:bodyPr/>
          <a:lstStyle>
            <a:lvl1pPr defTabSz="2438337">
              <a:defRPr sz="11600">
                <a:solidFill>
                  <a:srgbClr val="FFFFFF"/>
                </a:solidFill>
              </a:defRPr>
            </a:lvl1pPr>
          </a:lstStyle>
          <a:p>
            <a:r>
              <a:t>WebTestClient</a:t>
            </a:r>
          </a:p>
        </p:txBody>
      </p:sp>
      <p:pic>
        <p:nvPicPr>
          <p:cNvPr id="623" name="logo.pdf" descr="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@SpringBootTest…"/>
          <p:cNvSpPr txBox="1"/>
          <p:nvPr/>
        </p:nvSpPr>
        <p:spPr>
          <a:xfrm>
            <a:off x="9336037" y="5333999"/>
            <a:ext cx="5601594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8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@SpringBootTest</a:t>
            </a:r>
          </a:p>
          <a:p>
            <a:pPr algn="l" defTabSz="457200">
              <a:defRPr sz="4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class </a:t>
            </a:r>
            <a:r>
              <a:t>TestBase</a:t>
            </a:r>
          </a:p>
          <a:p>
            <a:pPr algn="l" defTabSz="457200">
              <a:defRPr sz="48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626" name="Базовый класс"/>
          <p:cNvSpPr txBox="1"/>
          <p:nvPr/>
        </p:nvSpPr>
        <p:spPr>
          <a:xfrm>
            <a:off x="2197100" y="522658"/>
            <a:ext cx="11495004" cy="281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Базовый класс</a:t>
            </a:r>
          </a:p>
        </p:txBody>
      </p:sp>
      <p:pic>
        <p:nvPicPr>
          <p:cNvPr id="627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  <p:pic>
        <p:nvPicPr>
          <p:cNvPr id="629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План доклада"/>
          <p:cNvSpPr txBox="1">
            <a:spLocks noGrp="1"/>
          </p:cNvSpPr>
          <p:nvPr>
            <p:ph type="body" sz="quarter" idx="1"/>
          </p:nvPr>
        </p:nvSpPr>
        <p:spPr>
          <a:xfrm>
            <a:off x="1057710" y="522658"/>
            <a:ext cx="10929995" cy="1618130"/>
          </a:xfrm>
          <a:prstGeom prst="rect">
            <a:avLst/>
          </a:prstGeom>
        </p:spPr>
        <p:txBody>
          <a:bodyPr/>
          <a:lstStyle/>
          <a:p>
            <a:r>
              <a:t>План доклада</a:t>
            </a:r>
          </a:p>
        </p:txBody>
      </p:sp>
      <p:sp>
        <p:nvSpPr>
          <p:cNvPr id="254" name="Описание раздела на несколько предложений или строк, рассказывающее, что будет в этом разделе"/>
          <p:cNvSpPr txBox="1"/>
          <p:nvPr/>
        </p:nvSpPr>
        <p:spPr>
          <a:xfrm>
            <a:off x="1670545" y="3530600"/>
            <a:ext cx="18719268" cy="736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20842" indent="-320842" algn="l" defTabSz="2438337">
              <a:lnSpc>
                <a:spcPct val="150000"/>
              </a:lnSpc>
              <a:buSzPct val="100000"/>
              <a:buChar char="•"/>
              <a:defRPr sz="48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Предыстория</a:t>
            </a:r>
          </a:p>
          <a:p>
            <a:pPr marL="320842" indent="-320842" algn="l" defTabSz="2438337">
              <a:lnSpc>
                <a:spcPct val="150000"/>
              </a:lnSpc>
              <a:buSzPct val="100000"/>
              <a:buChar char="•"/>
              <a:defRPr sz="48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Проблемы</a:t>
            </a:r>
          </a:p>
          <a:p>
            <a:pPr marL="320842" indent="-320842" algn="l" defTabSz="2438337">
              <a:lnSpc>
                <a:spcPct val="150000"/>
              </a:lnSpc>
              <a:buSzPct val="100000"/>
              <a:buChar char="•"/>
              <a:defRPr sz="48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Немного о Spring и Reactor</a:t>
            </a:r>
          </a:p>
          <a:p>
            <a:pPr marL="320842" indent="-320842" algn="l" defTabSz="2438337">
              <a:lnSpc>
                <a:spcPct val="150000"/>
              </a:lnSpc>
              <a:buSzPct val="100000"/>
              <a:buChar char="•"/>
              <a:defRPr sz="48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Тестовые данные</a:t>
            </a:r>
          </a:p>
          <a:p>
            <a:pPr marL="320842" indent="-320842" algn="l" defTabSz="2438337">
              <a:lnSpc>
                <a:spcPct val="150000"/>
              </a:lnSpc>
              <a:buSzPct val="100000"/>
              <a:buChar char="•"/>
              <a:defRPr sz="48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Тесты на API с WebTestClient</a:t>
            </a:r>
          </a:p>
          <a:p>
            <a:pPr marL="320842" indent="-320842" algn="l" defTabSz="2438337">
              <a:lnSpc>
                <a:spcPct val="150000"/>
              </a:lnSpc>
              <a:buSzPct val="100000"/>
              <a:buChar char="•"/>
              <a:defRPr sz="48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Тесты на Reactor</a:t>
            </a:r>
          </a:p>
          <a:p>
            <a:pPr marL="320842" indent="-320842" algn="l" defTabSz="2438337">
              <a:lnSpc>
                <a:spcPct val="150000"/>
              </a:lnSpc>
              <a:buSzPct val="100000"/>
              <a:buChar char="•"/>
              <a:defRPr sz="4800">
                <a:solidFill>
                  <a:srgbClr val="FFFFFF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Подключение Allure</a:t>
            </a:r>
          </a:p>
        </p:txBody>
      </p:sp>
      <p:pic>
        <p:nvPicPr>
          <p:cNvPr id="255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@AutoConfigureWebTestClient…"/>
          <p:cNvSpPr txBox="1"/>
          <p:nvPr/>
        </p:nvSpPr>
        <p:spPr>
          <a:xfrm>
            <a:off x="6037857" y="4876800"/>
            <a:ext cx="12308286" cy="396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@AutoConfigureWebTestClient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class </a:t>
            </a:r>
            <a:r>
              <a:t>UserControllerTests </a:t>
            </a:r>
            <a:r>
              <a:rPr>
                <a:solidFill>
                  <a:srgbClr val="808002"/>
                </a:solidFill>
              </a:rPr>
              <a:t>@Autowired </a:t>
            </a:r>
            <a:r>
              <a:rPr b="1">
                <a:solidFill>
                  <a:srgbClr val="011480"/>
                </a:solidFill>
              </a:rPr>
              <a:t>constructor</a:t>
            </a:r>
            <a:r>
              <a:t>(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        </a:t>
            </a:r>
            <a:r>
              <a:rPr>
                <a:solidFill>
                  <a:srgbClr val="011480"/>
                </a:solidFill>
              </a:rPr>
              <a:t>private val </a:t>
            </a:r>
            <a:r>
              <a:rPr>
                <a:solidFill>
                  <a:srgbClr val="66187A"/>
                </a:solidFill>
              </a:rPr>
              <a:t>webTestClient</a:t>
            </a:r>
            <a:r>
              <a:rPr b="0"/>
              <a:t>: WebTestClient,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        </a:t>
            </a:r>
            <a:r>
              <a:rPr>
                <a:solidFill>
                  <a:srgbClr val="011480"/>
                </a:solidFill>
              </a:rPr>
              <a:t>private val </a:t>
            </a:r>
            <a:r>
              <a:rPr>
                <a:solidFill>
                  <a:srgbClr val="66187A"/>
                </a:solidFill>
              </a:rPr>
              <a:t>userRepository</a:t>
            </a:r>
            <a:r>
              <a:rPr b="0"/>
              <a:t>: UserRepository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): TestBase() 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632" name="WebTestClient"/>
          <p:cNvSpPr txBox="1"/>
          <p:nvPr/>
        </p:nvSpPr>
        <p:spPr>
          <a:xfrm>
            <a:off x="2197100" y="522658"/>
            <a:ext cx="11495004" cy="281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WebTestClient</a:t>
            </a:r>
          </a:p>
        </p:txBody>
      </p:sp>
      <p:pic>
        <p:nvPicPr>
          <p:cNvPr id="633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  <p:pic>
        <p:nvPicPr>
          <p:cNvPr id="63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@Test…"/>
          <p:cNvSpPr txBox="1"/>
          <p:nvPr/>
        </p:nvSpPr>
        <p:spPr>
          <a:xfrm>
            <a:off x="4574579" y="3053112"/>
            <a:ext cx="15234842" cy="975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@Test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808002"/>
                </a:solidFill>
              </a:rPr>
              <a:t>    </a:t>
            </a:r>
            <a:r>
              <a:rPr b="1">
                <a:solidFill>
                  <a:srgbClr val="011480"/>
                </a:solidFill>
              </a:rPr>
              <a:t>fun </a:t>
            </a:r>
            <a:r>
              <a:t>`find user by id with annotate steps`() 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</a:t>
            </a:r>
            <a:r>
              <a:rPr b="1">
                <a:solidFill>
                  <a:srgbClr val="011480"/>
                </a:solidFill>
              </a:rPr>
              <a:t>val </a:t>
            </a:r>
            <a:r>
              <a:t>userEntity = UserGenerator().generate()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</a:t>
            </a:r>
            <a:r>
              <a:rPr b="1">
                <a:solidFill>
                  <a:srgbClr val="011480"/>
                </a:solidFill>
              </a:rPr>
              <a:t>val </a:t>
            </a:r>
            <a:r>
              <a:t>user = </a:t>
            </a:r>
            <a:r>
              <a:rPr b="1">
                <a:solidFill>
                  <a:srgbClr val="66187A"/>
                </a:solidFill>
              </a:rPr>
              <a:t>userRepository</a:t>
            </a:r>
            <a:r>
              <a:t>.save(userEntity).block()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    </a:t>
            </a:r>
            <a:r>
              <a:t>webTestClient</a:t>
            </a:r>
          </a:p>
          <a:p>
            <a:pPr algn="l" defTabSz="457200">
              <a:defRPr sz="32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</a:t>
            </a:r>
            <a:r>
              <a:rPr b="0">
                <a:solidFill>
                  <a:srgbClr val="000000"/>
                </a:solidFill>
              </a:rPr>
              <a:t>.get()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.uri(</a:t>
            </a:r>
            <a:r>
              <a:rPr b="1">
                <a:solidFill>
                  <a:srgbClr val="018001"/>
                </a:solidFill>
              </a:rPr>
              <a:t>"/users/</a:t>
            </a:r>
            <a:r>
              <a:rPr b="1">
                <a:solidFill>
                  <a:srgbClr val="011480"/>
                </a:solidFill>
              </a:rPr>
              <a:t>${</a:t>
            </a:r>
            <a:r>
              <a:t>user.</a:t>
            </a:r>
            <a:r>
              <a:rPr b="1">
                <a:solidFill>
                  <a:srgbClr val="66187A"/>
                </a:solidFill>
              </a:rPr>
              <a:t>id</a:t>
            </a:r>
            <a:r>
              <a:rPr b="1">
                <a:solidFill>
                  <a:srgbClr val="011480"/>
                </a:solidFill>
              </a:rPr>
              <a:t>}</a:t>
            </a:r>
            <a:r>
              <a:rPr b="1">
                <a:solidFill>
                  <a:srgbClr val="018001"/>
                </a:solidFill>
              </a:rPr>
              <a:t>"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.exchange()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.expectStatus().</a:t>
            </a:r>
            <a:r>
              <a:rPr i="1">
                <a:solidFill>
                  <a:srgbClr val="66187A"/>
                </a:solidFill>
              </a:rPr>
              <a:t>isOk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i="1">
                <a:solidFill>
                  <a:srgbClr val="66187A"/>
                </a:solidFill>
              </a:rPr>
              <a:t>            </a:t>
            </a:r>
            <a:r>
              <a:t>.expectBody()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.jsonPath(</a:t>
            </a:r>
            <a:r>
              <a:rPr b="1">
                <a:solidFill>
                  <a:srgbClr val="018001"/>
                </a:solidFill>
              </a:rPr>
              <a:t>"$.id"</a:t>
            </a:r>
            <a:r>
              <a:t>).</a:t>
            </a:r>
            <a:r>
              <a:rPr i="1">
                <a:solidFill>
                  <a:srgbClr val="66187A"/>
                </a:solidFill>
              </a:rPr>
              <a:t>isNotEmpty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i="1">
                <a:solidFill>
                  <a:srgbClr val="66187A"/>
                </a:solidFill>
              </a:rPr>
              <a:t>            </a:t>
            </a:r>
            <a:r>
              <a:t>.jsonPath(</a:t>
            </a:r>
            <a:r>
              <a:rPr b="1">
                <a:solidFill>
                  <a:srgbClr val="018001"/>
                </a:solidFill>
              </a:rPr>
              <a:t>"$.firstName"</a:t>
            </a:r>
            <a:r>
              <a:t>).isEqualTo(user.</a:t>
            </a:r>
            <a:r>
              <a:rPr b="1">
                <a:solidFill>
                  <a:srgbClr val="66187A"/>
                </a:solidFill>
              </a:rPr>
              <a:t>firstName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.jsonPath(</a:t>
            </a:r>
            <a:r>
              <a:rPr b="1">
                <a:solidFill>
                  <a:srgbClr val="018001"/>
                </a:solidFill>
              </a:rPr>
              <a:t>"$.lastName"</a:t>
            </a:r>
            <a:r>
              <a:t>).isEqualTo(user.</a:t>
            </a:r>
            <a:r>
              <a:rPr b="1">
                <a:solidFill>
                  <a:srgbClr val="66187A"/>
                </a:solidFill>
              </a:rPr>
              <a:t>lastName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638" name="WebTestClient"/>
          <p:cNvSpPr txBox="1"/>
          <p:nvPr/>
        </p:nvSpPr>
        <p:spPr>
          <a:xfrm>
            <a:off x="2197100" y="522658"/>
            <a:ext cx="11495004" cy="281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WebTestClient</a:t>
            </a:r>
          </a:p>
        </p:txBody>
      </p:sp>
      <p:pic>
        <p:nvPicPr>
          <p:cNvPr id="639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51</a:t>
            </a:fld>
            <a:endParaRPr/>
          </a:p>
        </p:txBody>
      </p:sp>
      <p:pic>
        <p:nvPicPr>
          <p:cNvPr id="64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Почему не RestAssured?"/>
          <p:cNvSpPr txBox="1"/>
          <p:nvPr/>
        </p:nvSpPr>
        <p:spPr>
          <a:xfrm>
            <a:off x="2197100" y="522658"/>
            <a:ext cx="19116671" cy="267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Почему не RestAssured?</a:t>
            </a:r>
          </a:p>
        </p:txBody>
      </p:sp>
      <p:pic>
        <p:nvPicPr>
          <p:cNvPr id="644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  <p:pic>
        <p:nvPicPr>
          <p:cNvPr id="646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47" name="Сложность с подготовкой тестовых данных (BlackBox)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Сложность с подготовкой тестовых данных (BlackBox)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Почему не RestAssured?"/>
          <p:cNvSpPr txBox="1"/>
          <p:nvPr/>
        </p:nvSpPr>
        <p:spPr>
          <a:xfrm>
            <a:off x="2197100" y="522658"/>
            <a:ext cx="19116671" cy="267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Почему не RestAssured?</a:t>
            </a:r>
          </a:p>
        </p:txBody>
      </p:sp>
      <p:pic>
        <p:nvPicPr>
          <p:cNvPr id="650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53</a:t>
            </a:fld>
            <a:endParaRPr/>
          </a:p>
        </p:txBody>
      </p:sp>
      <p:pic>
        <p:nvPicPr>
          <p:cNvPr id="652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53" name="Сложность с подготовкой тестовых данных (BlackBox)…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Сложность с подготовкой тестовых данных (BlackBox)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Сложности встраивания в CI (BlackBox)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Почему не RestAssured?"/>
          <p:cNvSpPr txBox="1"/>
          <p:nvPr/>
        </p:nvSpPr>
        <p:spPr>
          <a:xfrm>
            <a:off x="2197100" y="522658"/>
            <a:ext cx="19116671" cy="267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Почему не RestAssured?</a:t>
            </a:r>
          </a:p>
        </p:txBody>
      </p:sp>
      <p:pic>
        <p:nvPicPr>
          <p:cNvPr id="656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54</a:t>
            </a:fld>
            <a:endParaRPr/>
          </a:p>
        </p:txBody>
      </p:sp>
      <p:pic>
        <p:nvPicPr>
          <p:cNvPr id="65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59" name="Сложность с подготовкой тестовых данных (BlackBox)…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Сложность с подготовкой тестовых данных (BlackBox)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Сложности встраивания в CI (BlackBox)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Еще одна зависимость в проекте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Почему не RestAssured?"/>
          <p:cNvSpPr txBox="1"/>
          <p:nvPr/>
        </p:nvSpPr>
        <p:spPr>
          <a:xfrm>
            <a:off x="2197100" y="522658"/>
            <a:ext cx="19116671" cy="267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Почему не RestAssured?</a:t>
            </a:r>
          </a:p>
        </p:txBody>
      </p:sp>
      <p:pic>
        <p:nvPicPr>
          <p:cNvPr id="662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55</a:t>
            </a:fld>
            <a:endParaRPr/>
          </a:p>
        </p:txBody>
      </p:sp>
      <p:pic>
        <p:nvPicPr>
          <p:cNvPr id="664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65" name="Сложность с подготовкой тестовых данных (BlackBox)…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Сложность с подготовкой тестовых данных (BlackBox)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Сложности встраивания в CI (BlackBox)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Еще одна зависимость в проекте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Не требуется реализовывать спецификацию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09" t="14650" r="42921" b="12055"/>
          <a:stretch>
            <a:fillRect/>
          </a:stretch>
        </p:blipFill>
        <p:spPr>
          <a:xfrm>
            <a:off x="8879888" y="-1"/>
            <a:ext cx="15572390" cy="13716001"/>
          </a:xfrm>
          <a:prstGeom prst="rect">
            <a:avLst/>
          </a:prstGeom>
        </p:spPr>
      </p:pic>
      <p:pic>
        <p:nvPicPr>
          <p:cNvPr id="668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69" name="Спасибо  за уделённое  время!"/>
          <p:cNvSpPr txBox="1">
            <a:spLocks noGrp="1"/>
          </p:cNvSpPr>
          <p:nvPr>
            <p:ph type="body" sz="quarter" idx="1"/>
          </p:nvPr>
        </p:nvSpPr>
        <p:spPr>
          <a:xfrm>
            <a:off x="779452" y="5239735"/>
            <a:ext cx="17311476" cy="3627409"/>
          </a:xfrm>
          <a:prstGeom prst="rect">
            <a:avLst/>
          </a:prstGeom>
        </p:spPr>
        <p:txBody>
          <a:bodyPr/>
          <a:lstStyle>
            <a:lvl1pPr defTabSz="2438337">
              <a:defRPr sz="11600">
                <a:solidFill>
                  <a:srgbClr val="FFFFFF"/>
                </a:solidFill>
              </a:defRPr>
            </a:lvl1pPr>
          </a:lstStyle>
          <a:p>
            <a:r>
              <a:t>Reactor. StepVerifier</a:t>
            </a:r>
          </a:p>
        </p:txBody>
      </p:sp>
      <p:pic>
        <p:nvPicPr>
          <p:cNvPr id="670" name="logo.pdf" descr="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@Test…"/>
          <p:cNvSpPr txBox="1"/>
          <p:nvPr/>
        </p:nvSpPr>
        <p:spPr>
          <a:xfrm>
            <a:off x="9086353" y="4978399"/>
            <a:ext cx="6211294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@Test</a:t>
            </a:r>
          </a:p>
          <a:p>
            <a:pPr algn="l" defTabSz="457200">
              <a:defRPr sz="4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 </a:t>
            </a:r>
            <a:r>
              <a:t>contextLoads() {</a:t>
            </a:r>
          </a:p>
          <a:p>
            <a:pPr algn="l" defTabSz="457200">
              <a:defRPr sz="4000" i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i="0"/>
              <a:t>	</a:t>
            </a:r>
            <a:r>
              <a:t>assertTrue</a:t>
            </a:r>
            <a:r>
              <a:rPr i="0"/>
              <a:t>(</a:t>
            </a:r>
            <a:r>
              <a:rPr b="1" i="0">
                <a:solidFill>
                  <a:srgbClr val="011480"/>
                </a:solidFill>
              </a:rPr>
              <a:t>true</a:t>
            </a:r>
            <a:r>
              <a:rPr i="0"/>
              <a:t>)</a:t>
            </a:r>
          </a:p>
          <a:p>
            <a:pPr algn="l" defTabSz="457200">
              <a:defRPr sz="4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  <a:p>
            <a:pPr algn="l" defTabSz="457200">
              <a:defRPr sz="4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673" name="Первый тест"/>
          <p:cNvSpPr txBox="1"/>
          <p:nvPr/>
        </p:nvSpPr>
        <p:spPr>
          <a:xfrm>
            <a:off x="2197100" y="522658"/>
            <a:ext cx="15076424" cy="3185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Первый тест</a:t>
            </a:r>
          </a:p>
        </p:txBody>
      </p:sp>
      <p:pic>
        <p:nvPicPr>
          <p:cNvPr id="674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57</a:t>
            </a:fld>
            <a:endParaRPr/>
          </a:p>
        </p:txBody>
      </p:sp>
      <p:pic>
        <p:nvPicPr>
          <p:cNvPr id="676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@Test…"/>
          <p:cNvSpPr txBox="1"/>
          <p:nvPr/>
        </p:nvSpPr>
        <p:spPr>
          <a:xfrm>
            <a:off x="7013376" y="4127499"/>
            <a:ext cx="10357248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@Test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 </a:t>
            </a:r>
            <a:r>
              <a:t>`is equals`() 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val </a:t>
            </a:r>
            <a:r>
              <a:t>mono: Mono&lt;Int&gt; = Mono.just(</a:t>
            </a:r>
            <a:r>
              <a:rPr>
                <a:solidFill>
                  <a:srgbClr val="0432FF"/>
                </a:solidFill>
              </a:rPr>
              <a:t>1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mono.subscribe </a:t>
            </a:r>
            <a:r>
              <a:rPr b="1"/>
              <a:t>{ </a:t>
            </a:r>
            <a:r>
              <a:rPr i="1"/>
              <a:t>assertEquals</a:t>
            </a:r>
            <a:r>
              <a:t>(</a:t>
            </a:r>
            <a:r>
              <a:rPr>
                <a:solidFill>
                  <a:srgbClr val="0432FF"/>
                </a:solidFill>
              </a:rPr>
              <a:t>5</a:t>
            </a:r>
            <a:r>
              <a:t>, </a:t>
            </a:r>
            <a:r>
              <a:rPr b="1"/>
              <a:t>it</a:t>
            </a:r>
            <a:r>
              <a:t>) </a:t>
            </a:r>
            <a:r>
              <a:rPr b="1"/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679" name="Reactor. StepVerifier"/>
          <p:cNvSpPr txBox="1"/>
          <p:nvPr/>
        </p:nvSpPr>
        <p:spPr>
          <a:xfrm>
            <a:off x="2197100" y="522658"/>
            <a:ext cx="15076424" cy="3185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Reactor. StepVerifier</a:t>
            </a:r>
          </a:p>
        </p:txBody>
      </p:sp>
      <p:pic>
        <p:nvPicPr>
          <p:cNvPr id="680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58</a:t>
            </a:fld>
            <a:endParaRPr/>
          </a:p>
        </p:txBody>
      </p:sp>
      <p:pic>
        <p:nvPicPr>
          <p:cNvPr id="682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Снимок экрана 2021-04-14 в 00.45.34.png" descr="Снимок экрана 2021-04-14 в 00.45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371" y="8457775"/>
            <a:ext cx="17524792" cy="1043144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@Test…"/>
          <p:cNvSpPr txBox="1"/>
          <p:nvPr/>
        </p:nvSpPr>
        <p:spPr>
          <a:xfrm>
            <a:off x="7013376" y="4127499"/>
            <a:ext cx="10357248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@Test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 </a:t>
            </a:r>
            <a:r>
              <a:t>`is equals`() 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val </a:t>
            </a:r>
            <a:r>
              <a:t>mono: Mono&lt;Int&gt; = Mono.just(</a:t>
            </a:r>
            <a:r>
              <a:rPr>
                <a:solidFill>
                  <a:srgbClr val="0432FF"/>
                </a:solidFill>
              </a:rPr>
              <a:t>1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mono.subscribe </a:t>
            </a:r>
            <a:r>
              <a:rPr b="1"/>
              <a:t>{ </a:t>
            </a:r>
            <a:r>
              <a:rPr i="1"/>
              <a:t>assertEquals</a:t>
            </a:r>
            <a:r>
              <a:t>(</a:t>
            </a:r>
            <a:r>
              <a:rPr>
                <a:solidFill>
                  <a:srgbClr val="0432FF"/>
                </a:solidFill>
              </a:rPr>
              <a:t>5</a:t>
            </a:r>
            <a:r>
              <a:t>, </a:t>
            </a:r>
            <a:r>
              <a:rPr b="1"/>
              <a:t>it</a:t>
            </a:r>
            <a:r>
              <a:t>) </a:t>
            </a:r>
            <a:r>
              <a:rPr b="1"/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686" name="Reactor. StepVerifier"/>
          <p:cNvSpPr txBox="1"/>
          <p:nvPr/>
        </p:nvSpPr>
        <p:spPr>
          <a:xfrm>
            <a:off x="2197100" y="522658"/>
            <a:ext cx="15076424" cy="3185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Reactor. StepVerifier</a:t>
            </a:r>
          </a:p>
        </p:txBody>
      </p:sp>
      <p:pic>
        <p:nvPicPr>
          <p:cNvPr id="687" name="logo.pdf" descr="log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59</a:t>
            </a:fld>
            <a:endParaRPr/>
          </a:p>
        </p:txBody>
      </p:sp>
      <p:pic>
        <p:nvPicPr>
          <p:cNvPr id="689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90" name="Прямоугольник"/>
          <p:cNvSpPr/>
          <p:nvPr/>
        </p:nvSpPr>
        <p:spPr>
          <a:xfrm>
            <a:off x="16072648" y="8943409"/>
            <a:ext cx="4390860" cy="689142"/>
          </a:xfrm>
          <a:prstGeom prst="rect">
            <a:avLst/>
          </a:prstGeom>
          <a:ln w="1397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1" name="Прямоугольник"/>
          <p:cNvSpPr/>
          <p:nvPr/>
        </p:nvSpPr>
        <p:spPr>
          <a:xfrm>
            <a:off x="2680577" y="8379905"/>
            <a:ext cx="5780447" cy="689142"/>
          </a:xfrm>
          <a:prstGeom prst="rect">
            <a:avLst/>
          </a:prstGeom>
          <a:ln w="1397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09" t="14650" r="42921" b="12055"/>
          <a:stretch>
            <a:fillRect/>
          </a:stretch>
        </p:blipFill>
        <p:spPr>
          <a:xfrm>
            <a:off x="8879888" y="-1"/>
            <a:ext cx="15572390" cy="13716001"/>
          </a:xfrm>
          <a:prstGeom prst="rect">
            <a:avLst/>
          </a:prstGeom>
        </p:spPr>
      </p:pic>
      <p:pic>
        <p:nvPicPr>
          <p:cNvPr id="258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9" name="Спасибо  за уделённое  время!"/>
          <p:cNvSpPr txBox="1">
            <a:spLocks noGrp="1"/>
          </p:cNvSpPr>
          <p:nvPr>
            <p:ph type="body" sz="quarter" idx="1"/>
          </p:nvPr>
        </p:nvSpPr>
        <p:spPr>
          <a:xfrm>
            <a:off x="779452" y="5239735"/>
            <a:ext cx="16674152" cy="2370337"/>
          </a:xfrm>
          <a:prstGeom prst="rect">
            <a:avLst/>
          </a:prstGeom>
        </p:spPr>
        <p:txBody>
          <a:bodyPr/>
          <a:lstStyle>
            <a:lvl1pPr defTabSz="2438337">
              <a:defRPr sz="11600">
                <a:solidFill>
                  <a:srgbClr val="FFFFFF"/>
                </a:solidFill>
              </a:defRPr>
            </a:lvl1pPr>
          </a:lstStyle>
          <a:p>
            <a:r>
              <a:t>ПРЕДЫСТОРИЯ</a:t>
            </a:r>
          </a:p>
        </p:txBody>
      </p:sp>
      <p:pic>
        <p:nvPicPr>
          <p:cNvPr id="260" name="logo.pdf" descr="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@Test…"/>
          <p:cNvSpPr txBox="1"/>
          <p:nvPr/>
        </p:nvSpPr>
        <p:spPr>
          <a:xfrm>
            <a:off x="7010400" y="4127499"/>
            <a:ext cx="10601127" cy="541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@Test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 </a:t>
            </a:r>
            <a:r>
              <a:t>`is equals`() 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val </a:t>
            </a:r>
            <a:r>
              <a:t>mono: Mono&lt;Int&gt; = Mono.just(</a:t>
            </a:r>
            <a:r>
              <a:rPr>
                <a:solidFill>
                  <a:srgbClr val="0432FF"/>
                </a:solidFill>
              </a:rPr>
              <a:t>1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mono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.</a:t>
            </a:r>
            <a:r>
              <a:rPr i="1"/>
              <a:t>test</a:t>
            </a:r>
            <a:r>
              <a:t>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.assertNext </a:t>
            </a:r>
            <a:r>
              <a:rPr b="1"/>
              <a:t>{ </a:t>
            </a:r>
            <a:r>
              <a:rPr i="1"/>
              <a:t>assertEquals</a:t>
            </a:r>
            <a:r>
              <a:t>(</a:t>
            </a:r>
            <a:r>
              <a:rPr>
                <a:solidFill>
                  <a:srgbClr val="0432FF"/>
                </a:solidFill>
              </a:rPr>
              <a:t>5</a:t>
            </a:r>
            <a:r>
              <a:t>, </a:t>
            </a:r>
            <a:r>
              <a:rPr b="1"/>
              <a:t>it</a:t>
            </a:r>
            <a:r>
              <a:t>) </a:t>
            </a:r>
            <a:r>
              <a:rPr b="1"/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/>
              <a:t>        </a:t>
            </a:r>
            <a:r>
              <a:t>.verifyComplete()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694" name="Reactor. StepVerifier"/>
          <p:cNvSpPr txBox="1"/>
          <p:nvPr/>
        </p:nvSpPr>
        <p:spPr>
          <a:xfrm>
            <a:off x="2197100" y="522658"/>
            <a:ext cx="15076424" cy="3185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Reactor. StepVerifier</a:t>
            </a:r>
          </a:p>
        </p:txBody>
      </p:sp>
      <p:pic>
        <p:nvPicPr>
          <p:cNvPr id="695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60</a:t>
            </a:fld>
            <a:endParaRPr/>
          </a:p>
        </p:txBody>
      </p:sp>
      <p:pic>
        <p:nvPicPr>
          <p:cNvPr id="697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@Test…"/>
          <p:cNvSpPr txBox="1"/>
          <p:nvPr/>
        </p:nvSpPr>
        <p:spPr>
          <a:xfrm>
            <a:off x="7010400" y="4127499"/>
            <a:ext cx="10601127" cy="541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@Test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 </a:t>
            </a:r>
            <a:r>
              <a:t>`is equals`() 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val </a:t>
            </a:r>
            <a:r>
              <a:t>mono: Mono&lt;Int&gt; = Mono.just(</a:t>
            </a:r>
            <a:r>
              <a:rPr>
                <a:solidFill>
                  <a:srgbClr val="0432FF"/>
                </a:solidFill>
              </a:rPr>
              <a:t>1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mono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.</a:t>
            </a:r>
            <a:r>
              <a:rPr i="1"/>
              <a:t>test</a:t>
            </a:r>
            <a:r>
              <a:t>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.assertNext </a:t>
            </a:r>
            <a:r>
              <a:rPr b="1"/>
              <a:t>{ </a:t>
            </a:r>
            <a:r>
              <a:rPr i="1"/>
              <a:t>assertEquals</a:t>
            </a:r>
            <a:r>
              <a:t>(</a:t>
            </a:r>
            <a:r>
              <a:rPr>
                <a:solidFill>
                  <a:srgbClr val="0432FF"/>
                </a:solidFill>
              </a:rPr>
              <a:t>5</a:t>
            </a:r>
            <a:r>
              <a:t>, </a:t>
            </a:r>
            <a:r>
              <a:rPr b="1"/>
              <a:t>it</a:t>
            </a:r>
            <a:r>
              <a:t>) </a:t>
            </a:r>
            <a:r>
              <a:rPr b="1"/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/>
              <a:t>        </a:t>
            </a:r>
            <a:r>
              <a:t>.verifyComplete()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700" name="Reactor. StepVerifier"/>
          <p:cNvSpPr txBox="1"/>
          <p:nvPr/>
        </p:nvSpPr>
        <p:spPr>
          <a:xfrm>
            <a:off x="2197100" y="522658"/>
            <a:ext cx="15076424" cy="3185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Reactor. StepVerifier</a:t>
            </a:r>
          </a:p>
        </p:txBody>
      </p:sp>
      <p:pic>
        <p:nvPicPr>
          <p:cNvPr id="701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61</a:t>
            </a:fld>
            <a:endParaRPr/>
          </a:p>
        </p:txBody>
      </p:sp>
      <p:pic>
        <p:nvPicPr>
          <p:cNvPr id="703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04" name="Снимок экрана 2021-04-13 в 01.36.15.png" descr="Снимок экрана 2021-04-13 в 01.36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098" y="8418911"/>
            <a:ext cx="9615730" cy="40203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class UserRepositoryTests @Autowired constructor(…"/>
          <p:cNvSpPr txBox="1"/>
          <p:nvPr/>
        </p:nvSpPr>
        <p:spPr>
          <a:xfrm>
            <a:off x="3964880" y="5118099"/>
            <a:ext cx="12552165" cy="347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class </a:t>
            </a:r>
            <a:r>
              <a:t>UserRepositoryTests </a:t>
            </a:r>
            <a:r>
              <a:rPr>
                <a:solidFill>
                  <a:srgbClr val="808002"/>
                </a:solidFill>
              </a:rPr>
              <a:t>@Autowired </a:t>
            </a:r>
            <a:r>
              <a:rPr b="1">
                <a:solidFill>
                  <a:srgbClr val="011480"/>
                </a:solidFill>
              </a:rPr>
              <a:t>constructor</a:t>
            </a:r>
            <a:r>
              <a:t>(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        </a:t>
            </a:r>
            <a:r>
              <a:rPr>
                <a:solidFill>
                  <a:srgbClr val="011480"/>
                </a:solidFill>
              </a:rPr>
              <a:t>private val </a:t>
            </a:r>
            <a:r>
              <a:rPr>
                <a:solidFill>
                  <a:srgbClr val="66187A"/>
                </a:solidFill>
              </a:rPr>
              <a:t>userService</a:t>
            </a:r>
            <a:r>
              <a:rPr b="0"/>
              <a:t>: UserService,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        </a:t>
            </a:r>
            <a:r>
              <a:rPr>
                <a:solidFill>
                  <a:srgbClr val="011480"/>
                </a:solidFill>
              </a:rPr>
              <a:t>private val </a:t>
            </a:r>
            <a:r>
              <a:rPr>
                <a:solidFill>
                  <a:srgbClr val="66187A"/>
                </a:solidFill>
              </a:rPr>
              <a:t>userRepository</a:t>
            </a:r>
            <a:r>
              <a:rPr b="0"/>
              <a:t>: UserRepository,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): TestBase() 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707" name="Reactor"/>
          <p:cNvSpPr txBox="1"/>
          <p:nvPr/>
        </p:nvSpPr>
        <p:spPr>
          <a:xfrm>
            <a:off x="2197100" y="522658"/>
            <a:ext cx="15076424" cy="3185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</a:t>
            </a:r>
          </a:p>
        </p:txBody>
      </p:sp>
      <p:pic>
        <p:nvPicPr>
          <p:cNvPr id="708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62</a:t>
            </a:fld>
            <a:endParaRPr/>
          </a:p>
        </p:txBody>
      </p:sp>
      <p:pic>
        <p:nvPicPr>
          <p:cNvPr id="710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@Test…"/>
          <p:cNvSpPr txBox="1"/>
          <p:nvPr/>
        </p:nvSpPr>
        <p:spPr>
          <a:xfrm>
            <a:off x="4617839" y="3588064"/>
            <a:ext cx="17429758" cy="78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@Test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 </a:t>
            </a:r>
            <a:r>
              <a:t>`find user by id`() 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val </a:t>
            </a:r>
            <a:r>
              <a:t>userEntity = </a:t>
            </a:r>
            <a:r>
              <a:rPr b="1">
                <a:solidFill>
                  <a:srgbClr val="66187A"/>
                </a:solidFill>
              </a:rPr>
              <a:t>util</a:t>
            </a:r>
            <a:r>
              <a:t>.toEntity(UserGenerator().generate())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val </a:t>
            </a:r>
            <a:r>
              <a:t>user = </a:t>
            </a:r>
            <a:r>
              <a:rPr b="1">
                <a:solidFill>
                  <a:srgbClr val="66187A"/>
                </a:solidFill>
              </a:rPr>
              <a:t>util</a:t>
            </a:r>
            <a:r>
              <a:t>.fromEntity(</a:t>
            </a:r>
            <a:r>
              <a:rPr b="1">
                <a:solidFill>
                  <a:srgbClr val="66187A"/>
                </a:solidFill>
              </a:rPr>
              <a:t>userRepository</a:t>
            </a:r>
            <a:r>
              <a:t>.save(userEntity).block())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userService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66187A"/>
                </a:solidFill>
              </a:rPr>
              <a:t>            </a:t>
            </a:r>
            <a:r>
              <a:t>.findById(user.</a:t>
            </a:r>
            <a:r>
              <a:rPr b="1">
                <a:solidFill>
                  <a:srgbClr val="66187A"/>
                </a:solidFill>
              </a:rPr>
              <a:t>id</a:t>
            </a:r>
            <a:r>
              <a:t>!!)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</a:t>
            </a:r>
            <a:r>
              <a:rPr i="1"/>
              <a:t>test</a:t>
            </a:r>
            <a:r>
              <a:t>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.`as`(</a:t>
            </a:r>
            <a:r>
              <a:rPr b="1">
                <a:solidFill>
                  <a:srgbClr val="018001"/>
                </a:solidFill>
              </a:rPr>
              <a:t>"check user"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.assertNext </a:t>
            </a:r>
            <a:r>
              <a:rPr b="1"/>
              <a:t>{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</a:t>
            </a:r>
            <a:r>
              <a:rPr b="0" i="1"/>
              <a:t>assertEquals</a:t>
            </a:r>
            <a:r>
              <a:rPr b="0"/>
              <a:t>(user.</a:t>
            </a:r>
            <a:r>
              <a:rPr>
                <a:solidFill>
                  <a:srgbClr val="66187A"/>
                </a:solidFill>
              </a:rPr>
              <a:t>id</a:t>
            </a:r>
            <a:r>
              <a:rPr b="0"/>
              <a:t>, </a:t>
            </a:r>
            <a:r>
              <a:t>it</a:t>
            </a:r>
            <a:r>
              <a:rPr b="0"/>
              <a:t>.</a:t>
            </a:r>
            <a:r>
              <a:rPr>
                <a:solidFill>
                  <a:srgbClr val="66187A"/>
                </a:solidFill>
              </a:rPr>
              <a:t>id</a:t>
            </a:r>
            <a:r>
              <a:rPr b="0"/>
              <a:t>!!)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</a:t>
            </a:r>
            <a:r>
              <a:rPr i="1"/>
              <a:t>assertEquals</a:t>
            </a:r>
            <a:r>
              <a:t>(user.</a:t>
            </a:r>
            <a:r>
              <a:rPr b="1">
                <a:solidFill>
                  <a:srgbClr val="66187A"/>
                </a:solidFill>
              </a:rPr>
              <a:t>firstName</a:t>
            </a:r>
            <a:r>
              <a:t>, </a:t>
            </a:r>
            <a:r>
              <a:rPr b="1"/>
              <a:t>it</a:t>
            </a:r>
            <a:r>
              <a:t>.</a:t>
            </a:r>
            <a:r>
              <a:rPr b="1">
                <a:solidFill>
                  <a:srgbClr val="66187A"/>
                </a:solidFill>
              </a:rPr>
              <a:t>firstName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</a:t>
            </a:r>
            <a:r>
              <a:rPr i="1"/>
              <a:t>assertEquals</a:t>
            </a:r>
            <a:r>
              <a:t>(user.</a:t>
            </a:r>
            <a:r>
              <a:rPr b="1">
                <a:solidFill>
                  <a:srgbClr val="66187A"/>
                </a:solidFill>
              </a:rPr>
              <a:t>lastName</a:t>
            </a:r>
            <a:r>
              <a:t>, </a:t>
            </a:r>
            <a:r>
              <a:rPr b="1"/>
              <a:t>it</a:t>
            </a:r>
            <a:r>
              <a:t>.</a:t>
            </a:r>
            <a:r>
              <a:rPr b="1">
                <a:solidFill>
                  <a:srgbClr val="66187A"/>
                </a:solidFill>
              </a:rPr>
              <a:t>lastName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</a:t>
            </a:r>
            <a:r>
              <a:rPr b="1"/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/>
              <a:t>            </a:t>
            </a:r>
            <a:r>
              <a:t>.verifyComplete()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713" name="Reactor"/>
          <p:cNvSpPr txBox="1"/>
          <p:nvPr/>
        </p:nvSpPr>
        <p:spPr>
          <a:xfrm>
            <a:off x="2197100" y="522658"/>
            <a:ext cx="15076424" cy="3185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Reactor</a:t>
            </a:r>
          </a:p>
        </p:txBody>
      </p:sp>
      <p:pic>
        <p:nvPicPr>
          <p:cNvPr id="714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63</a:t>
            </a:fld>
            <a:endParaRPr/>
          </a:p>
        </p:txBody>
      </p:sp>
      <p:pic>
        <p:nvPicPr>
          <p:cNvPr id="716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09" t="14650" r="42921" b="12055"/>
          <a:stretch>
            <a:fillRect/>
          </a:stretch>
        </p:blipFill>
        <p:spPr>
          <a:xfrm>
            <a:off x="8879888" y="-1"/>
            <a:ext cx="15572390" cy="13716001"/>
          </a:xfrm>
          <a:prstGeom prst="rect">
            <a:avLst/>
          </a:prstGeom>
        </p:spPr>
      </p:pic>
      <p:pic>
        <p:nvPicPr>
          <p:cNvPr id="719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20" name="Спасибо  за уделённое  время!"/>
          <p:cNvSpPr txBox="1">
            <a:spLocks noGrp="1"/>
          </p:cNvSpPr>
          <p:nvPr>
            <p:ph type="body" sz="quarter" idx="1"/>
          </p:nvPr>
        </p:nvSpPr>
        <p:spPr>
          <a:xfrm>
            <a:off x="779452" y="5239735"/>
            <a:ext cx="17311476" cy="3627409"/>
          </a:xfrm>
          <a:prstGeom prst="rect">
            <a:avLst/>
          </a:prstGeom>
        </p:spPr>
        <p:txBody>
          <a:bodyPr/>
          <a:lstStyle>
            <a:lvl1pPr defTabSz="2438337">
              <a:defRPr sz="11600">
                <a:solidFill>
                  <a:srgbClr val="FFFFFF"/>
                </a:solidFill>
              </a:defRPr>
            </a:lvl1pPr>
          </a:lstStyle>
          <a:p>
            <a:r>
              <a:t>Отчетность</a:t>
            </a:r>
          </a:p>
        </p:txBody>
      </p:sp>
      <p:pic>
        <p:nvPicPr>
          <p:cNvPr id="721" name="logo.pdf" descr="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Подключаем Allure"/>
          <p:cNvSpPr txBox="1"/>
          <p:nvPr/>
        </p:nvSpPr>
        <p:spPr>
          <a:xfrm>
            <a:off x="2197100" y="522658"/>
            <a:ext cx="16816622" cy="314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Подключаем Allure</a:t>
            </a:r>
          </a:p>
        </p:txBody>
      </p:sp>
      <p:pic>
        <p:nvPicPr>
          <p:cNvPr id="724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65</a:t>
            </a:fld>
            <a:endParaRPr/>
          </a:p>
        </p:txBody>
      </p:sp>
      <p:pic>
        <p:nvPicPr>
          <p:cNvPr id="726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27" name="Добавляем зависимость в проект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80813" indent="-580813" algn="l" defTabSz="2389571">
              <a:lnSpc>
                <a:spcPct val="130000"/>
              </a:lnSpc>
              <a:buSzPct val="100000"/>
              <a:buAutoNum type="arabicPeriod"/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Добавляем зависимость в проект</a:t>
            </a:r>
          </a:p>
          <a:p>
            <a:pPr algn="l" defTabSz="2389571">
              <a:lnSpc>
                <a:spcPct val="130000"/>
              </a:lnSpc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algn="l" defTabSz="2389571">
              <a:lnSpc>
                <a:spcPct val="130000"/>
              </a:lnSpc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marL="580813" indent="-580813" algn="l" defTabSz="2389571">
              <a:lnSpc>
                <a:spcPct val="130000"/>
              </a:lnSpc>
              <a:buSzPct val="100000"/>
              <a:buAutoNum type="arabicPeriod" startAt="2"/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algn="l" defTabSz="2389571">
              <a:lnSpc>
                <a:spcPct val="130000"/>
              </a:lnSpc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Подключаем Allure"/>
          <p:cNvSpPr txBox="1"/>
          <p:nvPr/>
        </p:nvSpPr>
        <p:spPr>
          <a:xfrm>
            <a:off x="2197100" y="522658"/>
            <a:ext cx="16816622" cy="314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Подключаем Allure</a:t>
            </a:r>
          </a:p>
        </p:txBody>
      </p:sp>
      <p:pic>
        <p:nvPicPr>
          <p:cNvPr id="730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7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66</a:t>
            </a:fld>
            <a:endParaRPr/>
          </a:p>
        </p:txBody>
      </p:sp>
      <p:pic>
        <p:nvPicPr>
          <p:cNvPr id="732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33" name="Добавляем зависимость в проект…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80813" indent="-580813" algn="l" defTabSz="2389571">
              <a:lnSpc>
                <a:spcPct val="130000"/>
              </a:lnSpc>
              <a:buSzPct val="100000"/>
              <a:buAutoNum type="arabicPeriod"/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Добавляем зависимость в проект</a:t>
            </a:r>
          </a:p>
          <a:p>
            <a:pPr marL="580813" indent="-580813" algn="l" defTabSz="2389571">
              <a:lnSpc>
                <a:spcPct val="130000"/>
              </a:lnSpc>
              <a:buSzPct val="100000"/>
              <a:buAutoNum type="arabicPeriod"/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Запускаем тесты</a:t>
            </a:r>
          </a:p>
          <a:p>
            <a:pPr algn="l" defTabSz="2389571">
              <a:lnSpc>
                <a:spcPct val="130000"/>
              </a:lnSpc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marL="580813" indent="-580813" algn="l" defTabSz="2389571">
              <a:lnSpc>
                <a:spcPct val="130000"/>
              </a:lnSpc>
              <a:buSzPct val="100000"/>
              <a:buAutoNum type="arabicPeriod" startAt="3"/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algn="l" defTabSz="2389571">
              <a:lnSpc>
                <a:spcPct val="130000"/>
              </a:lnSpc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Подключаем Allure"/>
          <p:cNvSpPr txBox="1"/>
          <p:nvPr/>
        </p:nvSpPr>
        <p:spPr>
          <a:xfrm>
            <a:off x="2197100" y="522658"/>
            <a:ext cx="16816622" cy="314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Подключаем Allure</a:t>
            </a:r>
          </a:p>
        </p:txBody>
      </p:sp>
      <p:pic>
        <p:nvPicPr>
          <p:cNvPr id="736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67</a:t>
            </a:fld>
            <a:endParaRPr/>
          </a:p>
        </p:txBody>
      </p:sp>
      <p:pic>
        <p:nvPicPr>
          <p:cNvPr id="73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39" name="Добавляем зависимость в проект…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80813" indent="-580813" algn="l" defTabSz="2389571">
              <a:lnSpc>
                <a:spcPct val="130000"/>
              </a:lnSpc>
              <a:buSzPct val="100000"/>
              <a:buAutoNum type="arabicPeriod"/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Добавляем зависимость в проект</a:t>
            </a:r>
          </a:p>
          <a:p>
            <a:pPr marL="580813" indent="-580813" algn="l" defTabSz="2389571">
              <a:lnSpc>
                <a:spcPct val="130000"/>
              </a:lnSpc>
              <a:buSzPct val="100000"/>
              <a:buAutoNum type="arabicPeriod"/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Запускаем тесты</a:t>
            </a:r>
          </a:p>
          <a:p>
            <a:pPr marL="580813" indent="-580813" algn="l" defTabSz="2389571">
              <a:lnSpc>
                <a:spcPct val="130000"/>
              </a:lnSpc>
              <a:buSzPct val="100000"/>
              <a:buAutoNum type="arabicPeriod"/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 </a:t>
            </a:r>
          </a:p>
          <a:p>
            <a:pPr marL="580813" indent="-580813" algn="l" defTabSz="2389571">
              <a:lnSpc>
                <a:spcPct val="130000"/>
              </a:lnSpc>
              <a:buSzPct val="100000"/>
              <a:buAutoNum type="arabicPeriod"/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algn="l" defTabSz="2389571">
              <a:lnSpc>
                <a:spcPct val="130000"/>
              </a:lnSpc>
              <a:defRPr sz="4704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</p:txBody>
      </p:sp>
      <p:pic>
        <p:nvPicPr>
          <p:cNvPr id="740" name="Снимок экрана 2021-04-13 в 02.00.19.png" descr="Снимок экрана 2021-04-13 в 02.00.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281" y="5849024"/>
            <a:ext cx="20054473" cy="4522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Добавляем шаги"/>
          <p:cNvSpPr txBox="1"/>
          <p:nvPr/>
        </p:nvSpPr>
        <p:spPr>
          <a:xfrm>
            <a:off x="2197100" y="522658"/>
            <a:ext cx="16816622" cy="314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Добавляем шаги</a:t>
            </a:r>
          </a:p>
        </p:txBody>
      </p:sp>
      <p:pic>
        <p:nvPicPr>
          <p:cNvPr id="743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68</a:t>
            </a:fld>
            <a:endParaRPr/>
          </a:p>
        </p:txBody>
      </p:sp>
      <p:pic>
        <p:nvPicPr>
          <p:cNvPr id="74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46" name="@Test…"/>
          <p:cNvSpPr txBox="1"/>
          <p:nvPr/>
        </p:nvSpPr>
        <p:spPr>
          <a:xfrm>
            <a:off x="5062339" y="2921000"/>
            <a:ext cx="14259322" cy="975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@Test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 </a:t>
            </a:r>
            <a:r>
              <a:t>`find user by id`() {</a:t>
            </a:r>
          </a:p>
          <a:p>
            <a:pPr algn="l" defTabSz="457200">
              <a:defRPr sz="32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rPr>
                <a:solidFill>
                  <a:srgbClr val="011480"/>
                </a:solidFill>
              </a:rPr>
              <a:t>val </a:t>
            </a:r>
            <a:r>
              <a:rPr b="0">
                <a:solidFill>
                  <a:srgbClr val="000000"/>
                </a:solidFill>
              </a:rPr>
              <a:t>user = </a:t>
            </a:r>
            <a:r>
              <a:t>userRepository</a:t>
            </a:r>
            <a:r>
              <a:rPr b="0">
                <a:solidFill>
                  <a:srgbClr val="000000"/>
                </a:solidFill>
              </a:rPr>
              <a:t>.save(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</a:t>
            </a:r>
            <a:r>
              <a:rPr b="1">
                <a:solidFill>
                  <a:srgbClr val="66187A"/>
                </a:solidFill>
              </a:rPr>
              <a:t>util</a:t>
            </a:r>
            <a:r>
              <a:t>.toEntity(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UserGenerator().generate()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).map </a:t>
            </a:r>
            <a:r>
              <a:rPr b="1"/>
              <a:t>{ </a:t>
            </a:r>
            <a:r>
              <a:rPr b="1">
                <a:solidFill>
                  <a:srgbClr val="66187A"/>
                </a:solidFill>
              </a:rPr>
              <a:t>util</a:t>
            </a:r>
            <a:r>
              <a:t>.fromEntity(</a:t>
            </a:r>
            <a:r>
              <a:rPr b="1"/>
              <a:t>it</a:t>
            </a:r>
            <a:r>
              <a:t>) </a:t>
            </a:r>
            <a:r>
              <a:rPr b="1"/>
              <a:t>}</a:t>
            </a:r>
            <a:r>
              <a:t>.block()!!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userService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66187A"/>
                </a:solidFill>
              </a:rPr>
              <a:t>            </a:t>
            </a:r>
            <a:r>
              <a:t>.findById(user.</a:t>
            </a:r>
            <a:r>
              <a:rPr b="1">
                <a:solidFill>
                  <a:srgbClr val="66187A"/>
                </a:solidFill>
              </a:rPr>
              <a:t>id</a:t>
            </a:r>
            <a:r>
              <a:t>!!)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</a:t>
            </a:r>
            <a:r>
              <a:rPr i="1"/>
              <a:t>test</a:t>
            </a:r>
            <a:r>
              <a:t>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.`as`(</a:t>
            </a:r>
            <a:r>
              <a:rPr b="1">
                <a:solidFill>
                  <a:srgbClr val="018001"/>
                </a:solidFill>
              </a:rPr>
              <a:t>"check user"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.assertNext </a:t>
            </a:r>
            <a:r>
              <a:rPr b="1"/>
              <a:t>{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</a:t>
            </a:r>
            <a:r>
              <a:rPr b="0" i="1"/>
              <a:t>assertEquals</a:t>
            </a:r>
            <a:r>
              <a:rPr b="0"/>
              <a:t>(user.</a:t>
            </a:r>
            <a:r>
              <a:rPr>
                <a:solidFill>
                  <a:srgbClr val="66187A"/>
                </a:solidFill>
              </a:rPr>
              <a:t>id</a:t>
            </a:r>
            <a:r>
              <a:rPr b="0"/>
              <a:t>, </a:t>
            </a:r>
            <a:r>
              <a:t>it</a:t>
            </a:r>
            <a:r>
              <a:rPr b="0"/>
              <a:t>.</a:t>
            </a:r>
            <a:r>
              <a:rPr>
                <a:solidFill>
                  <a:srgbClr val="66187A"/>
                </a:solidFill>
              </a:rPr>
              <a:t>id</a:t>
            </a:r>
            <a:r>
              <a:rPr b="0"/>
              <a:t>!!)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</a:t>
            </a:r>
            <a:r>
              <a:rPr i="1"/>
              <a:t>assertEquals</a:t>
            </a:r>
            <a:r>
              <a:t>(user.</a:t>
            </a:r>
            <a:r>
              <a:rPr b="1">
                <a:solidFill>
                  <a:srgbClr val="66187A"/>
                </a:solidFill>
              </a:rPr>
              <a:t>firstName</a:t>
            </a:r>
            <a:r>
              <a:t>, </a:t>
            </a:r>
            <a:r>
              <a:rPr b="1"/>
              <a:t>it</a:t>
            </a:r>
            <a:r>
              <a:t>.</a:t>
            </a:r>
            <a:r>
              <a:rPr b="1">
                <a:solidFill>
                  <a:srgbClr val="66187A"/>
                </a:solidFill>
              </a:rPr>
              <a:t>firstName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</a:t>
            </a:r>
            <a:r>
              <a:rPr i="1"/>
              <a:t>assertEquals</a:t>
            </a:r>
            <a:r>
              <a:t>(user.</a:t>
            </a:r>
            <a:r>
              <a:rPr b="1">
                <a:solidFill>
                  <a:srgbClr val="66187A"/>
                </a:solidFill>
              </a:rPr>
              <a:t>lastName</a:t>
            </a:r>
            <a:r>
              <a:t>, </a:t>
            </a:r>
            <a:r>
              <a:rPr b="1"/>
              <a:t>it</a:t>
            </a:r>
            <a:r>
              <a:t>.</a:t>
            </a:r>
            <a:r>
              <a:rPr b="1">
                <a:solidFill>
                  <a:srgbClr val="66187A"/>
                </a:solidFill>
              </a:rPr>
              <a:t>lastName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</a:t>
            </a:r>
            <a:r>
              <a:rPr b="1"/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/>
              <a:t>            </a:t>
            </a:r>
            <a:r>
              <a:t>.verifyComplete()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Добавляем шаги"/>
          <p:cNvSpPr txBox="1"/>
          <p:nvPr/>
        </p:nvSpPr>
        <p:spPr>
          <a:xfrm>
            <a:off x="2197100" y="522658"/>
            <a:ext cx="16816622" cy="314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Добавляем шаги</a:t>
            </a:r>
          </a:p>
        </p:txBody>
      </p:sp>
      <p:pic>
        <p:nvPicPr>
          <p:cNvPr id="749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69</a:t>
            </a:fld>
            <a:endParaRPr/>
          </a:p>
        </p:txBody>
      </p:sp>
      <p:pic>
        <p:nvPicPr>
          <p:cNvPr id="75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52" name="@Test…"/>
          <p:cNvSpPr txBox="1"/>
          <p:nvPr/>
        </p:nvSpPr>
        <p:spPr>
          <a:xfrm>
            <a:off x="591939" y="5162508"/>
            <a:ext cx="11820526" cy="533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@Test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 </a:t>
            </a:r>
            <a:r>
              <a:t>`find user by id with steps as function`() 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val </a:t>
            </a:r>
            <a:r>
              <a:t>user = generateUser()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getUserById(user)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</a:t>
            </a:r>
            <a:r>
              <a:rPr i="1"/>
              <a:t>test</a:t>
            </a:r>
            <a:r>
              <a:t>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.assertNext </a:t>
            </a:r>
            <a:r>
              <a:rPr b="1"/>
              <a:t>{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</a:t>
            </a:r>
            <a:r>
              <a:rPr b="0"/>
              <a:t>checkUser(user, </a:t>
            </a:r>
            <a:r>
              <a:t>it</a:t>
            </a:r>
            <a:r>
              <a:rPr b="0"/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</a:t>
            </a:r>
            <a:r>
              <a:rPr b="1"/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/>
              <a:t>            </a:t>
            </a:r>
            <a:r>
              <a:t>.verifyComplete()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  <a:p>
            <a:pPr algn="l" defTabSz="457200">
              <a:defRPr sz="1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753" name="@Step(&quot;generate user and save to DB&quot;)…"/>
          <p:cNvSpPr txBox="1"/>
          <p:nvPr/>
        </p:nvSpPr>
        <p:spPr>
          <a:xfrm>
            <a:off x="13418939" y="4121108"/>
            <a:ext cx="10402975" cy="741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700" b="1">
                <a:solidFill>
                  <a:srgbClr val="018001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808002"/>
                </a:solidFill>
              </a:rPr>
              <a:t>@Step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t>"generate user and save to DB"</a:t>
            </a:r>
            <a:r>
              <a:rPr b="0">
                <a:solidFill>
                  <a:srgbClr val="000000"/>
                </a:solidFill>
              </a:rPr>
              <a:t>)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internal fun </a:t>
            </a:r>
            <a:r>
              <a:t>generateUser() = </a:t>
            </a:r>
            <a:r>
              <a:rPr b="1">
                <a:solidFill>
                  <a:srgbClr val="66187A"/>
                </a:solidFill>
              </a:rPr>
              <a:t>userRepository</a:t>
            </a:r>
            <a:r>
              <a:t>.save(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</a:t>
            </a:r>
            <a:r>
              <a:rPr b="1">
                <a:solidFill>
                  <a:srgbClr val="66187A"/>
                </a:solidFill>
              </a:rPr>
              <a:t>util</a:t>
            </a:r>
            <a:r>
              <a:t>.toEntity(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UserGenerator().generate()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)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).map </a:t>
            </a:r>
            <a:r>
              <a:rPr b="1"/>
              <a:t>{ </a:t>
            </a:r>
            <a:r>
              <a:rPr b="1">
                <a:solidFill>
                  <a:srgbClr val="66187A"/>
                </a:solidFill>
              </a:rPr>
              <a:t>util</a:t>
            </a:r>
            <a:r>
              <a:t>.fromEntity(</a:t>
            </a:r>
            <a:r>
              <a:rPr b="1"/>
              <a:t>it</a:t>
            </a:r>
            <a:r>
              <a:t>) </a:t>
            </a:r>
            <a:r>
              <a:rPr b="1"/>
              <a:t>}</a:t>
            </a:r>
            <a:r>
              <a:t>.block()!!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2700" b="1">
                <a:solidFill>
                  <a:srgbClr val="018001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808002"/>
                </a:solidFill>
              </a:rPr>
              <a:t>@Step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t>"get user by id"</a:t>
            </a:r>
            <a:r>
              <a:rPr b="0">
                <a:solidFill>
                  <a:srgbClr val="000000"/>
                </a:solidFill>
              </a:rPr>
              <a:t>)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internal fun </a:t>
            </a:r>
            <a:r>
              <a:t>getUserById(user: User) =</a:t>
            </a:r>
          </a:p>
          <a:p>
            <a:pPr algn="l" defTabSz="457200">
              <a:defRPr sz="27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    </a:t>
            </a:r>
            <a:r>
              <a:t>userService</a:t>
            </a:r>
          </a:p>
          <a:p>
            <a:pPr algn="l" defTabSz="457200">
              <a:defRPr sz="27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</a:t>
            </a:r>
            <a:r>
              <a:rPr b="0">
                <a:solidFill>
                  <a:srgbClr val="000000"/>
                </a:solidFill>
              </a:rPr>
              <a:t>.findById(</a:t>
            </a:r>
            <a:r>
              <a:rPr u="sng">
                <a:hlinkClick r:id="rId4"/>
              </a:rPr>
              <a:t>user.id</a:t>
            </a:r>
            <a:r>
              <a:rPr b="0">
                <a:solidFill>
                  <a:srgbClr val="000000"/>
                </a:solidFill>
              </a:rPr>
              <a:t>)</a:t>
            </a:r>
          </a:p>
          <a:p>
            <a:pPr algn="l" defTabSz="457200">
              <a:defRPr sz="27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b="0">
              <a:solidFill>
                <a:srgbClr val="000000"/>
              </a:solidFill>
            </a:endParaRPr>
          </a:p>
          <a:p>
            <a:pPr algn="l" defTabSz="457200">
              <a:defRPr sz="2700" b="1">
                <a:solidFill>
                  <a:srgbClr val="018001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808002"/>
                </a:solidFill>
              </a:rPr>
              <a:t>@Step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t>"check user"</a:t>
            </a:r>
            <a:r>
              <a:rPr b="0">
                <a:solidFill>
                  <a:srgbClr val="000000"/>
                </a:solidFill>
              </a:rPr>
              <a:t>)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internal fun </a:t>
            </a:r>
            <a:r>
              <a:t>checkUser(user: User, it: User) {</a:t>
            </a:r>
          </a:p>
          <a:p>
            <a:pPr algn="l" defTabSz="457200">
              <a:defRPr sz="2700" i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i="0"/>
              <a:t>    </a:t>
            </a:r>
            <a:r>
              <a:t>assertEquals</a:t>
            </a:r>
            <a:r>
              <a:rPr i="0"/>
              <a:t>(user.</a:t>
            </a:r>
            <a:r>
              <a:rPr b="1" i="0">
                <a:solidFill>
                  <a:srgbClr val="66187A"/>
                </a:solidFill>
              </a:rPr>
              <a:t>id</a:t>
            </a:r>
            <a:r>
              <a:rPr i="0"/>
              <a:t>, it.</a:t>
            </a:r>
            <a:r>
              <a:rPr b="1" i="0">
                <a:solidFill>
                  <a:srgbClr val="66187A"/>
                </a:solidFill>
              </a:rPr>
              <a:t>id</a:t>
            </a:r>
            <a:r>
              <a:rPr i="0"/>
              <a:t>)</a:t>
            </a:r>
          </a:p>
          <a:p>
            <a:pPr algn="l" defTabSz="457200">
              <a:defRPr sz="2700" i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i="0"/>
              <a:t>    </a:t>
            </a:r>
            <a:r>
              <a:t>assertEquals</a:t>
            </a:r>
            <a:r>
              <a:rPr i="0"/>
              <a:t>(user.</a:t>
            </a:r>
            <a:r>
              <a:rPr b="1" i="0">
                <a:solidFill>
                  <a:srgbClr val="66187A"/>
                </a:solidFill>
              </a:rPr>
              <a:t>firstName</a:t>
            </a:r>
            <a:r>
              <a:rPr i="0"/>
              <a:t>, it.</a:t>
            </a:r>
            <a:r>
              <a:rPr b="1" i="0">
                <a:solidFill>
                  <a:srgbClr val="66187A"/>
                </a:solidFill>
              </a:rPr>
              <a:t>firstName</a:t>
            </a:r>
            <a:r>
              <a:rPr i="0"/>
              <a:t>)</a:t>
            </a:r>
          </a:p>
          <a:p>
            <a:pPr algn="l" defTabSz="457200">
              <a:defRPr sz="2700" i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i="0"/>
              <a:t>    </a:t>
            </a:r>
            <a:r>
              <a:t>assertEquals</a:t>
            </a:r>
            <a:r>
              <a:rPr i="0"/>
              <a:t>(user.</a:t>
            </a:r>
            <a:r>
              <a:rPr b="1" i="0">
                <a:solidFill>
                  <a:srgbClr val="66187A"/>
                </a:solidFill>
              </a:rPr>
              <a:t>lastName</a:t>
            </a:r>
            <a:r>
              <a:rPr i="0"/>
              <a:t>, it.</a:t>
            </a:r>
            <a:r>
              <a:rPr b="1" i="0">
                <a:solidFill>
                  <a:srgbClr val="66187A"/>
                </a:solidFill>
              </a:rPr>
              <a:t>lastName</a:t>
            </a:r>
            <a:r>
              <a:rPr i="0"/>
              <a:t>)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Предыстория"/>
          <p:cNvSpPr txBox="1">
            <a:spLocks noGrp="1"/>
          </p:cNvSpPr>
          <p:nvPr>
            <p:ph type="body" sz="quarter" idx="4294967295"/>
          </p:nvPr>
        </p:nvSpPr>
        <p:spPr>
          <a:xfrm>
            <a:off x="2200710" y="522658"/>
            <a:ext cx="12112725" cy="2505512"/>
          </a:xfrm>
          <a:prstGeom prst="rect">
            <a:avLst/>
          </a:prstGeom>
        </p:spPr>
        <p:txBody>
          <a:bodyPr lIns="0" tIns="0" rIns="0" bIns="0"/>
          <a:lstStyle>
            <a:lvl1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Предыстория</a:t>
            </a:r>
          </a:p>
        </p:txBody>
      </p:sp>
      <p:pic>
        <p:nvPicPr>
          <p:cNvPr id="263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15389" y="12354410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6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6" name="Мотивация:"/>
          <p:cNvSpPr txBox="1"/>
          <p:nvPr/>
        </p:nvSpPr>
        <p:spPr>
          <a:xfrm>
            <a:off x="9837114" y="3793561"/>
            <a:ext cx="4709772" cy="228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2438337">
              <a:lnSpc>
                <a:spcPct val="120000"/>
              </a:lnSpc>
              <a:defRPr sz="6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Мотивация: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Добавляем шаги"/>
          <p:cNvSpPr txBox="1"/>
          <p:nvPr/>
        </p:nvSpPr>
        <p:spPr>
          <a:xfrm>
            <a:off x="2197100" y="522658"/>
            <a:ext cx="16816622" cy="314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Добавляем шаги</a:t>
            </a:r>
          </a:p>
        </p:txBody>
      </p:sp>
      <p:pic>
        <p:nvPicPr>
          <p:cNvPr id="756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70</a:t>
            </a:fld>
            <a:endParaRPr/>
          </a:p>
        </p:txBody>
      </p:sp>
      <p:pic>
        <p:nvPicPr>
          <p:cNvPr id="75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59" name="@Test…"/>
          <p:cNvSpPr txBox="1"/>
          <p:nvPr/>
        </p:nvSpPr>
        <p:spPr>
          <a:xfrm>
            <a:off x="591939" y="5162508"/>
            <a:ext cx="11820526" cy="533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@Test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 </a:t>
            </a:r>
            <a:r>
              <a:t>`find user by id with steps as function`() 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val </a:t>
            </a:r>
            <a:r>
              <a:t>user = generateUser()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getUserById(user)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</a:t>
            </a:r>
            <a:r>
              <a:rPr i="1"/>
              <a:t>test</a:t>
            </a:r>
            <a:r>
              <a:t>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.assertNext </a:t>
            </a:r>
            <a:r>
              <a:rPr b="1"/>
              <a:t>{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</a:t>
            </a:r>
            <a:r>
              <a:rPr b="0"/>
              <a:t>checkUser(user, </a:t>
            </a:r>
            <a:r>
              <a:t>it</a:t>
            </a:r>
            <a:r>
              <a:rPr b="0"/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</a:t>
            </a:r>
            <a:r>
              <a:rPr b="1"/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/>
              <a:t>            </a:t>
            </a:r>
            <a:r>
              <a:t>.verifyComplete()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  <a:p>
            <a:pPr algn="l" defTabSz="457200">
              <a:defRPr sz="1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760" name="@Step(&quot;generate user and save to DB&quot;)…"/>
          <p:cNvSpPr txBox="1"/>
          <p:nvPr/>
        </p:nvSpPr>
        <p:spPr>
          <a:xfrm>
            <a:off x="13418939" y="4121108"/>
            <a:ext cx="10402975" cy="741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700" b="1">
                <a:solidFill>
                  <a:srgbClr val="018001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808002"/>
                </a:solidFill>
              </a:rPr>
              <a:t>@Step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t>"generate user and save to DB"</a:t>
            </a:r>
            <a:r>
              <a:rPr b="0">
                <a:solidFill>
                  <a:srgbClr val="000000"/>
                </a:solidFill>
              </a:rPr>
              <a:t>)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internal fun </a:t>
            </a:r>
            <a:r>
              <a:t>generateUser() = </a:t>
            </a:r>
            <a:r>
              <a:rPr b="1">
                <a:solidFill>
                  <a:srgbClr val="66187A"/>
                </a:solidFill>
              </a:rPr>
              <a:t>userRepository</a:t>
            </a:r>
            <a:r>
              <a:t>.save(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</a:t>
            </a:r>
            <a:r>
              <a:rPr b="1">
                <a:solidFill>
                  <a:srgbClr val="66187A"/>
                </a:solidFill>
              </a:rPr>
              <a:t>util</a:t>
            </a:r>
            <a:r>
              <a:t>.toEntity(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UserGenerator().generate()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)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).map </a:t>
            </a:r>
            <a:r>
              <a:rPr b="1"/>
              <a:t>{ </a:t>
            </a:r>
            <a:r>
              <a:rPr b="1">
                <a:solidFill>
                  <a:srgbClr val="66187A"/>
                </a:solidFill>
              </a:rPr>
              <a:t>util</a:t>
            </a:r>
            <a:r>
              <a:t>.fromEntity(</a:t>
            </a:r>
            <a:r>
              <a:rPr b="1"/>
              <a:t>it</a:t>
            </a:r>
            <a:r>
              <a:t>) </a:t>
            </a:r>
            <a:r>
              <a:rPr b="1"/>
              <a:t>}</a:t>
            </a:r>
            <a:r>
              <a:t>.block()!!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2700" b="1">
                <a:solidFill>
                  <a:srgbClr val="018001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808002"/>
                </a:solidFill>
              </a:rPr>
              <a:t>@Step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t>"get user by id"</a:t>
            </a:r>
            <a:r>
              <a:rPr b="0">
                <a:solidFill>
                  <a:srgbClr val="000000"/>
                </a:solidFill>
              </a:rPr>
              <a:t>)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internal fun </a:t>
            </a:r>
            <a:r>
              <a:t>getUserById(user: User) =</a:t>
            </a:r>
          </a:p>
          <a:p>
            <a:pPr algn="l" defTabSz="457200">
              <a:defRPr sz="27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    </a:t>
            </a:r>
            <a:r>
              <a:t>userService</a:t>
            </a:r>
          </a:p>
          <a:p>
            <a:pPr algn="l" defTabSz="457200">
              <a:defRPr sz="27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    </a:t>
            </a:r>
            <a:r>
              <a:rPr b="0">
                <a:solidFill>
                  <a:srgbClr val="000000"/>
                </a:solidFill>
              </a:rPr>
              <a:t>.findById(</a:t>
            </a:r>
            <a:r>
              <a:rPr u="sng">
                <a:hlinkClick r:id="rId4"/>
              </a:rPr>
              <a:t>user.id</a:t>
            </a:r>
            <a:r>
              <a:rPr b="0">
                <a:solidFill>
                  <a:srgbClr val="000000"/>
                </a:solidFill>
              </a:rPr>
              <a:t>)</a:t>
            </a:r>
          </a:p>
          <a:p>
            <a:pPr algn="l" defTabSz="457200">
              <a:defRPr sz="27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b="0">
              <a:solidFill>
                <a:srgbClr val="000000"/>
              </a:solidFill>
            </a:endParaRPr>
          </a:p>
          <a:p>
            <a:pPr algn="l" defTabSz="457200">
              <a:defRPr sz="2700" b="1">
                <a:solidFill>
                  <a:srgbClr val="018001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808002"/>
                </a:solidFill>
              </a:rPr>
              <a:t>@Step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t>"check user"</a:t>
            </a:r>
            <a:r>
              <a:rPr b="0">
                <a:solidFill>
                  <a:srgbClr val="000000"/>
                </a:solidFill>
              </a:rPr>
              <a:t>)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internal fun </a:t>
            </a:r>
            <a:r>
              <a:t>checkUser(user: User, it: User) {</a:t>
            </a:r>
          </a:p>
          <a:p>
            <a:pPr algn="l" defTabSz="457200">
              <a:defRPr sz="2700" i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i="0"/>
              <a:t>    </a:t>
            </a:r>
            <a:r>
              <a:t>assertEquals</a:t>
            </a:r>
            <a:r>
              <a:rPr i="0"/>
              <a:t>(user.</a:t>
            </a:r>
            <a:r>
              <a:rPr b="1" i="0">
                <a:solidFill>
                  <a:srgbClr val="66187A"/>
                </a:solidFill>
              </a:rPr>
              <a:t>id</a:t>
            </a:r>
            <a:r>
              <a:rPr i="0"/>
              <a:t>, it.</a:t>
            </a:r>
            <a:r>
              <a:rPr b="1" i="0">
                <a:solidFill>
                  <a:srgbClr val="66187A"/>
                </a:solidFill>
              </a:rPr>
              <a:t>id</a:t>
            </a:r>
            <a:r>
              <a:rPr i="0"/>
              <a:t>)</a:t>
            </a:r>
          </a:p>
          <a:p>
            <a:pPr algn="l" defTabSz="457200">
              <a:defRPr sz="2700" i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i="0"/>
              <a:t>    </a:t>
            </a:r>
            <a:r>
              <a:t>assertEquals</a:t>
            </a:r>
            <a:r>
              <a:rPr i="0"/>
              <a:t>(user.</a:t>
            </a:r>
            <a:r>
              <a:rPr b="1" i="0">
                <a:solidFill>
                  <a:srgbClr val="66187A"/>
                </a:solidFill>
              </a:rPr>
              <a:t>firstName</a:t>
            </a:r>
            <a:r>
              <a:rPr i="0"/>
              <a:t>, it.</a:t>
            </a:r>
            <a:r>
              <a:rPr b="1" i="0">
                <a:solidFill>
                  <a:srgbClr val="66187A"/>
                </a:solidFill>
              </a:rPr>
              <a:t>firstName</a:t>
            </a:r>
            <a:r>
              <a:rPr i="0"/>
              <a:t>)</a:t>
            </a:r>
          </a:p>
          <a:p>
            <a:pPr algn="l" defTabSz="457200">
              <a:defRPr sz="2700" i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i="0"/>
              <a:t>    </a:t>
            </a:r>
            <a:r>
              <a:t>assertEquals</a:t>
            </a:r>
            <a:r>
              <a:rPr i="0"/>
              <a:t>(user.</a:t>
            </a:r>
            <a:r>
              <a:rPr b="1" i="0">
                <a:solidFill>
                  <a:srgbClr val="66187A"/>
                </a:solidFill>
              </a:rPr>
              <a:t>lastName</a:t>
            </a:r>
            <a:r>
              <a:rPr i="0"/>
              <a:t>, it.</a:t>
            </a:r>
            <a:r>
              <a:rPr b="1" i="0">
                <a:solidFill>
                  <a:srgbClr val="66187A"/>
                </a:solidFill>
              </a:rPr>
              <a:t>lastName</a:t>
            </a:r>
            <a:r>
              <a:rPr i="0"/>
              <a:t>)</a:t>
            </a:r>
          </a:p>
          <a:p>
            <a:pPr algn="l" defTabSz="457200">
              <a:defRPr sz="2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761" name="Линия"/>
          <p:cNvSpPr/>
          <p:nvPr/>
        </p:nvSpPr>
        <p:spPr>
          <a:xfrm flipV="1">
            <a:off x="13118901" y="9132954"/>
            <a:ext cx="1" cy="2370337"/>
          </a:xfrm>
          <a:prstGeom prst="line">
            <a:avLst/>
          </a:prstGeom>
          <a:ln w="228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62" name="Линия"/>
          <p:cNvSpPr/>
          <p:nvPr/>
        </p:nvSpPr>
        <p:spPr>
          <a:xfrm flipV="1">
            <a:off x="9430570" y="8126261"/>
            <a:ext cx="1" cy="558801"/>
          </a:xfrm>
          <a:prstGeom prst="line">
            <a:avLst/>
          </a:prstGeom>
          <a:ln w="228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Добавляем шаги"/>
          <p:cNvSpPr txBox="1"/>
          <p:nvPr/>
        </p:nvSpPr>
        <p:spPr>
          <a:xfrm>
            <a:off x="2197100" y="522658"/>
            <a:ext cx="16816622" cy="314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Добавляем шаги</a:t>
            </a:r>
          </a:p>
        </p:txBody>
      </p:sp>
      <p:pic>
        <p:nvPicPr>
          <p:cNvPr id="765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71</a:t>
            </a:fld>
            <a:endParaRPr/>
          </a:p>
        </p:txBody>
      </p:sp>
      <p:pic>
        <p:nvPicPr>
          <p:cNvPr id="767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68" name="Прямоугольник"/>
          <p:cNvSpPr/>
          <p:nvPr/>
        </p:nvSpPr>
        <p:spPr>
          <a:xfrm>
            <a:off x="1620784" y="5363598"/>
            <a:ext cx="21073082" cy="3280951"/>
          </a:xfrm>
          <a:prstGeom prst="rect">
            <a:avLst/>
          </a:prstGeom>
          <a:ln w="1397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69" name="Снимок экрана 2021-04-13 в 12.06.51.png" descr="Снимок экрана 2021-04-13 в 12.06.5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202" y="5442653"/>
            <a:ext cx="21003596" cy="3005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Снимок экрана 2021-04-13 в 12.06.51.png" descr="Снимок экрана 2021-04-13 в 12.06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02" y="5442653"/>
            <a:ext cx="21003596" cy="3005285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Добавляем шаги"/>
          <p:cNvSpPr txBox="1"/>
          <p:nvPr/>
        </p:nvSpPr>
        <p:spPr>
          <a:xfrm>
            <a:off x="2197100" y="522658"/>
            <a:ext cx="16816622" cy="314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Добавляем шаги</a:t>
            </a:r>
          </a:p>
        </p:txBody>
      </p:sp>
      <p:pic>
        <p:nvPicPr>
          <p:cNvPr id="773" name="logo.pdf" descr="log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72</a:t>
            </a:fld>
            <a:endParaRPr/>
          </a:p>
        </p:txBody>
      </p:sp>
      <p:pic>
        <p:nvPicPr>
          <p:cNvPr id="77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76" name="Прямоугольник"/>
          <p:cNvSpPr/>
          <p:nvPr/>
        </p:nvSpPr>
        <p:spPr>
          <a:xfrm>
            <a:off x="1620784" y="5363598"/>
            <a:ext cx="21073082" cy="3280951"/>
          </a:xfrm>
          <a:prstGeom prst="rect">
            <a:avLst/>
          </a:prstGeom>
          <a:ln w="1397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7" name="Где стэп `check user` ???"/>
          <p:cNvSpPr txBox="1"/>
          <p:nvPr/>
        </p:nvSpPr>
        <p:spPr>
          <a:xfrm>
            <a:off x="8192871" y="8980858"/>
            <a:ext cx="19326658" cy="917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38337">
              <a:lnSpc>
                <a:spcPct val="120000"/>
              </a:lnSpc>
              <a:defRPr sz="32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sz="10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Где стэп `check user` ???</a:t>
            </a:r>
            <a:br/>
            <a:endParaRPr/>
          </a:p>
        </p:txBody>
      </p:sp>
      <p:sp>
        <p:nvSpPr>
          <p:cNvPr id="778" name="Линия"/>
          <p:cNvSpPr/>
          <p:nvPr/>
        </p:nvSpPr>
        <p:spPr>
          <a:xfrm flipV="1">
            <a:off x="12585501" y="7387058"/>
            <a:ext cx="1" cy="1017434"/>
          </a:xfrm>
          <a:prstGeom prst="line">
            <a:avLst/>
          </a:prstGeom>
          <a:ln w="228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Декораторы"/>
          <p:cNvSpPr txBox="1"/>
          <p:nvPr/>
        </p:nvSpPr>
        <p:spPr>
          <a:xfrm>
            <a:off x="2197100" y="522658"/>
            <a:ext cx="16816622" cy="314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Декораторы</a:t>
            </a:r>
          </a:p>
        </p:txBody>
      </p:sp>
      <p:pic>
        <p:nvPicPr>
          <p:cNvPr id="781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73</a:t>
            </a:fld>
            <a:endParaRPr/>
          </a:p>
        </p:txBody>
      </p:sp>
      <p:pic>
        <p:nvPicPr>
          <p:cNvPr id="783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84" name="@Throws(Throwable::class)…"/>
          <p:cNvSpPr txBox="1"/>
          <p:nvPr/>
        </p:nvSpPr>
        <p:spPr>
          <a:xfrm>
            <a:off x="2444781" y="5118099"/>
            <a:ext cx="21844856" cy="347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808002"/>
                </a:solidFill>
              </a:rPr>
              <a:t>@Throws</a:t>
            </a:r>
            <a:r>
              <a:t>(Throwable::</a:t>
            </a:r>
            <a:r>
              <a:rPr b="1">
                <a:solidFill>
                  <a:srgbClr val="011480"/>
                </a:solidFill>
              </a:rPr>
              <a:t>class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 </a:t>
            </a:r>
            <a:r>
              <a:t>step(title: String, action: () -&gt; Any) = Allure.step(title, Allure.ThrowableRunnableVoid </a:t>
            </a:r>
            <a:r>
              <a:rPr b="1"/>
              <a:t>{ </a:t>
            </a:r>
            <a:r>
              <a:t>action() </a:t>
            </a:r>
            <a:r>
              <a:rPr b="1"/>
              <a:t>}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808002"/>
                </a:solidFill>
              </a:rPr>
              <a:t>@Throws</a:t>
            </a:r>
            <a:r>
              <a:t>(Throwable::</a:t>
            </a:r>
            <a:r>
              <a:rPr b="1">
                <a:solidFill>
                  <a:srgbClr val="011480"/>
                </a:solidFill>
              </a:rPr>
              <a:t>class</a:t>
            </a:r>
            <a:r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 </a:t>
            </a:r>
            <a:r>
              <a:t>&lt;</a:t>
            </a:r>
            <a:r>
              <a:rPr>
                <a:solidFill>
                  <a:srgbClr val="21999D"/>
                </a:solidFill>
              </a:rPr>
              <a:t>T</a:t>
            </a:r>
            <a:r>
              <a:t>&gt; step(title: String, action: () -&gt; </a:t>
            </a:r>
            <a:r>
              <a:rPr>
                <a:solidFill>
                  <a:srgbClr val="21999D"/>
                </a:solidFill>
              </a:rPr>
              <a:t>T</a:t>
            </a:r>
            <a:r>
              <a:t>): </a:t>
            </a:r>
            <a:r>
              <a:rPr>
                <a:solidFill>
                  <a:srgbClr val="21999D"/>
                </a:solidFill>
              </a:rPr>
              <a:t>T </a:t>
            </a:r>
            <a:r>
              <a:t>= Allure.step(title, Allure.ThrowableRunnable </a:t>
            </a:r>
            <a:r>
              <a:rPr b="1"/>
              <a:t>{ </a:t>
            </a:r>
            <a:r>
              <a:t>action() </a:t>
            </a:r>
            <a:r>
              <a:rPr b="1"/>
              <a:t>}</a:t>
            </a:r>
            <a:r>
              <a:t>)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fun &lt;T&gt; StepVerifier.Step&lt;T&gt;.assertNextStep(title: String, action: (t:T) -&gt; Any): StepVerifier.Step&lt;T&gt; =…"/>
          <p:cNvSpPr txBox="1"/>
          <p:nvPr/>
        </p:nvSpPr>
        <p:spPr>
          <a:xfrm>
            <a:off x="1324389" y="4158852"/>
            <a:ext cx="22158249" cy="7252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 </a:t>
            </a:r>
            <a:r>
              <a:t>&lt;</a:t>
            </a:r>
            <a:r>
              <a:rPr>
                <a:solidFill>
                  <a:srgbClr val="21999D"/>
                </a:solidFill>
              </a:rPr>
              <a:t>T</a:t>
            </a:r>
            <a:r>
              <a:t>&gt; StepVerifier.Step&lt;</a:t>
            </a:r>
            <a:r>
              <a:rPr>
                <a:solidFill>
                  <a:srgbClr val="21999D"/>
                </a:solidFill>
              </a:rPr>
              <a:t>T</a:t>
            </a:r>
            <a:r>
              <a:t>&gt;.assertNextStep(title: String, action: (t:</a:t>
            </a:r>
            <a:r>
              <a:rPr>
                <a:solidFill>
                  <a:srgbClr val="21999D"/>
                </a:solidFill>
              </a:rPr>
              <a:t>T</a:t>
            </a:r>
            <a:r>
              <a:t>) -&gt; Any): StepVerifier.Step&lt;</a:t>
            </a:r>
            <a:r>
              <a:rPr>
                <a:solidFill>
                  <a:srgbClr val="21999D"/>
                </a:solidFill>
              </a:rPr>
              <a:t>T</a:t>
            </a:r>
            <a:r>
              <a:t>&gt; =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Allure.step(title, Allure.ThrowableRunnable </a:t>
            </a:r>
            <a:r>
              <a:rPr b="1"/>
              <a:t>{ 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/>
              <a:t>        </a:t>
            </a:r>
            <a:r>
              <a:t>assertNext </a:t>
            </a:r>
            <a:r>
              <a:rPr b="1"/>
              <a:t>{ 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    </a:t>
            </a:r>
            <a:r>
              <a:rPr b="0"/>
              <a:t>action(</a:t>
            </a:r>
            <a:r>
              <a:t>it</a:t>
            </a:r>
            <a:r>
              <a:rPr b="0"/>
              <a:t>) 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    </a:t>
            </a:r>
            <a:r>
              <a:rPr b="1"/>
              <a:t>} 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}</a:t>
            </a:r>
            <a:r>
              <a:rPr b="0"/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b="0"/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011480"/>
                </a:solidFill>
              </a:rPr>
              <a:t>fun </a:t>
            </a:r>
            <a:r>
              <a:t>&lt;</a:t>
            </a:r>
            <a:r>
              <a:rPr>
                <a:solidFill>
                  <a:srgbClr val="21999D"/>
                </a:solidFill>
              </a:rPr>
              <a:t>T</a:t>
            </a:r>
            <a:r>
              <a:t>&gt; StepVerifier.Step&lt;</a:t>
            </a:r>
            <a:r>
              <a:rPr>
                <a:solidFill>
                  <a:srgbClr val="21999D"/>
                </a:solidFill>
              </a:rPr>
              <a:t>T</a:t>
            </a:r>
            <a:r>
              <a:t>&gt;.expectErrorStep(title: String, clazz: Class&lt;</a:t>
            </a:r>
            <a:r>
              <a:rPr b="1">
                <a:solidFill>
                  <a:srgbClr val="011480"/>
                </a:solidFill>
              </a:rPr>
              <a:t>out </a:t>
            </a:r>
            <a:r>
              <a:t>Throwable&gt;): StepVerifier =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Allure.step(title, Allure.ThrowableRunnable </a:t>
            </a:r>
            <a:r>
              <a:rPr b="1"/>
              <a:t>{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/>
              <a:t>        </a:t>
            </a:r>
            <a:r>
              <a:t>expectError(clazz) 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/>
              <a:t>}</a:t>
            </a:r>
            <a:r>
              <a:t>)</a:t>
            </a:r>
          </a:p>
        </p:txBody>
      </p:sp>
      <p:sp>
        <p:nvSpPr>
          <p:cNvPr id="787" name="StepVerifier Extensions"/>
          <p:cNvSpPr txBox="1"/>
          <p:nvPr/>
        </p:nvSpPr>
        <p:spPr>
          <a:xfrm>
            <a:off x="2197100" y="522658"/>
            <a:ext cx="16816622" cy="314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StepVerifier Extensions</a:t>
            </a:r>
          </a:p>
        </p:txBody>
      </p:sp>
      <p:pic>
        <p:nvPicPr>
          <p:cNvPr id="788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74</a:t>
            </a:fld>
            <a:endParaRPr/>
          </a:p>
        </p:txBody>
      </p:sp>
      <p:pic>
        <p:nvPicPr>
          <p:cNvPr id="790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Добавляем шаги"/>
          <p:cNvSpPr txBox="1"/>
          <p:nvPr/>
        </p:nvSpPr>
        <p:spPr>
          <a:xfrm>
            <a:off x="2197100" y="522658"/>
            <a:ext cx="16816622" cy="314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Добавляем шаги</a:t>
            </a:r>
          </a:p>
        </p:txBody>
      </p:sp>
      <p:pic>
        <p:nvPicPr>
          <p:cNvPr id="799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75</a:t>
            </a:fld>
            <a:endParaRPr/>
          </a:p>
        </p:txBody>
      </p:sp>
      <p:pic>
        <p:nvPicPr>
          <p:cNvPr id="80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02" name="@Test…"/>
          <p:cNvSpPr txBox="1"/>
          <p:nvPr/>
        </p:nvSpPr>
        <p:spPr>
          <a:xfrm>
            <a:off x="4574579" y="2474541"/>
            <a:ext cx="15234842" cy="1071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@Test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 dirty="0">
                <a:solidFill>
                  <a:srgbClr val="011480"/>
                </a:solidFill>
              </a:rPr>
              <a:t>fun </a:t>
            </a:r>
            <a:r>
              <a:rPr dirty="0"/>
              <a:t>`find user by id with steps`() {</a:t>
            </a:r>
          </a:p>
          <a:p>
            <a:pPr algn="l" defTabSz="457200">
              <a:defRPr sz="3200" b="1">
                <a:solidFill>
                  <a:srgbClr val="018001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 dirty="0">
                <a:solidFill>
                  <a:srgbClr val="000000"/>
                </a:solidFill>
              </a:rPr>
              <a:t>    </a:t>
            </a:r>
            <a:r>
              <a:rPr dirty="0" err="1">
                <a:solidFill>
                  <a:srgbClr val="011480"/>
                </a:solidFill>
              </a:rPr>
              <a:t>val</a:t>
            </a:r>
            <a:r>
              <a:rPr dirty="0">
                <a:solidFill>
                  <a:srgbClr val="011480"/>
                </a:solidFill>
              </a:rPr>
              <a:t> </a:t>
            </a:r>
            <a:r>
              <a:rPr b="0" dirty="0">
                <a:solidFill>
                  <a:srgbClr val="000000"/>
                </a:solidFill>
              </a:rPr>
              <a:t>user = </a:t>
            </a:r>
            <a:r>
              <a:rPr b="0" i="1" dirty="0">
                <a:solidFill>
                  <a:srgbClr val="000000"/>
                </a:solidFill>
              </a:rPr>
              <a:t>step</a:t>
            </a:r>
            <a:r>
              <a:rPr b="0" dirty="0">
                <a:solidFill>
                  <a:srgbClr val="000000"/>
                </a:solidFill>
              </a:rPr>
              <a:t>&lt;User&gt;(</a:t>
            </a:r>
            <a:r>
              <a:rPr dirty="0"/>
              <a:t>"generate user and save to DB"</a:t>
            </a:r>
            <a:r>
              <a:rPr b="0" dirty="0">
                <a:solidFill>
                  <a:srgbClr val="000000"/>
                </a:solidFill>
              </a:rPr>
              <a:t>) </a:t>
            </a:r>
            <a:r>
              <a:rPr dirty="0">
                <a:solidFill>
                  <a:srgbClr val="000000"/>
                </a:solidFill>
              </a:rPr>
              <a:t>{</a:t>
            </a:r>
          </a:p>
          <a:p>
            <a:pPr algn="l" defTabSz="457200">
              <a:defRPr sz="32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>
                <a:solidFill>
                  <a:srgbClr val="000000"/>
                </a:solidFill>
              </a:rPr>
              <a:t>        </a:t>
            </a:r>
            <a:r>
              <a:rPr dirty="0" err="1"/>
              <a:t>userRepository</a:t>
            </a:r>
            <a:r>
              <a:rPr b="0" dirty="0" err="1">
                <a:solidFill>
                  <a:srgbClr val="000000"/>
                </a:solidFill>
              </a:rPr>
              <a:t>.save</a:t>
            </a:r>
            <a:r>
              <a:rPr b="0" dirty="0">
                <a:solidFill>
                  <a:srgbClr val="000000"/>
                </a:solidFill>
              </a:rPr>
              <a:t>(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</a:t>
            </a:r>
            <a:r>
              <a:rPr b="1" dirty="0" err="1">
                <a:solidFill>
                  <a:srgbClr val="66187A"/>
                </a:solidFill>
              </a:rPr>
              <a:t>util</a:t>
            </a:r>
            <a:r>
              <a:rPr dirty="0" err="1"/>
              <a:t>.toEntity</a:t>
            </a:r>
            <a:r>
              <a:rPr dirty="0"/>
              <a:t>(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        </a:t>
            </a:r>
            <a:r>
              <a:rPr dirty="0" err="1"/>
              <a:t>UserGenerator</a:t>
            </a:r>
            <a:r>
              <a:rPr dirty="0"/>
              <a:t>().generate()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).map </a:t>
            </a:r>
            <a:r>
              <a:rPr b="1" dirty="0"/>
              <a:t>{ </a:t>
            </a:r>
            <a:r>
              <a:rPr b="1" dirty="0" err="1">
                <a:solidFill>
                  <a:srgbClr val="66187A"/>
                </a:solidFill>
              </a:rPr>
              <a:t>util</a:t>
            </a:r>
            <a:r>
              <a:rPr dirty="0" err="1"/>
              <a:t>.fromEntity</a:t>
            </a:r>
            <a:r>
              <a:rPr dirty="0"/>
              <a:t>(</a:t>
            </a:r>
            <a:r>
              <a:rPr b="1" dirty="0"/>
              <a:t>it</a:t>
            </a:r>
            <a:r>
              <a:rPr dirty="0"/>
              <a:t>) </a:t>
            </a:r>
            <a:r>
              <a:rPr b="1" dirty="0"/>
              <a:t>}</a:t>
            </a:r>
            <a:r>
              <a:rPr dirty="0"/>
              <a:t>.block()!!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b="1" dirty="0"/>
              <a:t>}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b="1" dirty="0"/>
          </a:p>
          <a:p>
            <a:pPr algn="l" defTabSz="457200">
              <a:defRPr sz="3200" b="1">
                <a:solidFill>
                  <a:srgbClr val="018001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>
                <a:solidFill>
                  <a:srgbClr val="000000"/>
                </a:solidFill>
              </a:rPr>
              <a:t>    </a:t>
            </a:r>
            <a:r>
              <a:rPr b="0" i="1" dirty="0">
                <a:solidFill>
                  <a:srgbClr val="000000"/>
                </a:solidFill>
              </a:rPr>
              <a:t>step</a:t>
            </a:r>
            <a:r>
              <a:rPr b="0" dirty="0">
                <a:solidFill>
                  <a:srgbClr val="000000"/>
                </a:solidFill>
              </a:rPr>
              <a:t>(</a:t>
            </a:r>
            <a:r>
              <a:rPr dirty="0"/>
              <a:t>"get user by id"</a:t>
            </a:r>
            <a:r>
              <a:rPr b="0" dirty="0">
                <a:solidFill>
                  <a:srgbClr val="000000"/>
                </a:solidFill>
              </a:rPr>
              <a:t>) </a:t>
            </a:r>
            <a:r>
              <a:rPr dirty="0">
                <a:solidFill>
                  <a:srgbClr val="000000"/>
                </a:solidFill>
              </a:rPr>
              <a:t>{</a:t>
            </a:r>
          </a:p>
          <a:p>
            <a:pPr algn="l" defTabSz="457200">
              <a:defRPr sz="32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>
                <a:solidFill>
                  <a:srgbClr val="000000"/>
                </a:solidFill>
              </a:rPr>
              <a:t>        </a:t>
            </a:r>
            <a:r>
              <a:rPr dirty="0" err="1"/>
              <a:t>userService</a:t>
            </a:r>
            <a:endParaRPr dirty="0"/>
          </a:p>
          <a:p>
            <a:pPr algn="l" defTabSz="457200">
              <a:defRPr sz="32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</a:t>
            </a:r>
            <a:r>
              <a:rPr b="0" dirty="0">
                <a:solidFill>
                  <a:srgbClr val="000000"/>
                </a:solidFill>
              </a:rPr>
              <a:t>.</a:t>
            </a:r>
            <a:r>
              <a:rPr b="0" dirty="0" err="1">
                <a:solidFill>
                  <a:srgbClr val="000000"/>
                </a:solidFill>
              </a:rPr>
              <a:t>findById</a:t>
            </a:r>
            <a:r>
              <a:rPr b="0" dirty="0">
                <a:solidFill>
                  <a:srgbClr val="000000"/>
                </a:solidFill>
              </a:rPr>
              <a:t>(user.</a:t>
            </a:r>
            <a:r>
              <a:rPr dirty="0"/>
              <a:t>id</a:t>
            </a:r>
            <a:r>
              <a:rPr b="0" dirty="0">
                <a:solidFill>
                  <a:srgbClr val="000000"/>
                </a:solidFill>
              </a:rPr>
              <a:t>!!)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.</a:t>
            </a:r>
            <a:r>
              <a:rPr i="1" dirty="0"/>
              <a:t>test</a:t>
            </a:r>
            <a:r>
              <a:rPr dirty="0"/>
              <a:t>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.</a:t>
            </a:r>
            <a:r>
              <a:rPr i="1" dirty="0" err="1"/>
              <a:t>assertNextStep</a:t>
            </a:r>
            <a:r>
              <a:rPr dirty="0"/>
              <a:t>(</a:t>
            </a:r>
            <a:r>
              <a:rPr b="1" dirty="0">
                <a:solidFill>
                  <a:srgbClr val="018001"/>
                </a:solidFill>
              </a:rPr>
              <a:t>"check user"</a:t>
            </a:r>
            <a:r>
              <a:rPr dirty="0"/>
              <a:t>) </a:t>
            </a:r>
            <a:r>
              <a:rPr b="1" dirty="0"/>
              <a:t>{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    </a:t>
            </a:r>
            <a:r>
              <a:rPr b="0" i="1" dirty="0" err="1"/>
              <a:t>assertEquals</a:t>
            </a:r>
            <a:r>
              <a:rPr b="0" dirty="0"/>
              <a:t>(user.</a:t>
            </a:r>
            <a:r>
              <a:rPr dirty="0">
                <a:solidFill>
                  <a:srgbClr val="66187A"/>
                </a:solidFill>
              </a:rPr>
              <a:t>id</a:t>
            </a:r>
            <a:r>
              <a:rPr b="0" dirty="0"/>
              <a:t>, </a:t>
            </a:r>
            <a:r>
              <a:rPr dirty="0"/>
              <a:t>it</a:t>
            </a:r>
            <a:r>
              <a:rPr b="0" dirty="0"/>
              <a:t>.</a:t>
            </a:r>
            <a:r>
              <a:rPr dirty="0">
                <a:solidFill>
                  <a:srgbClr val="66187A"/>
                </a:solidFill>
              </a:rPr>
              <a:t>id</a:t>
            </a:r>
            <a:r>
              <a:rPr b="0" dirty="0"/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    </a:t>
            </a:r>
            <a:r>
              <a:rPr i="1" dirty="0" err="1"/>
              <a:t>assertEquals</a:t>
            </a:r>
            <a:r>
              <a:rPr dirty="0"/>
              <a:t>(</a:t>
            </a:r>
            <a:r>
              <a:rPr dirty="0" err="1"/>
              <a:t>user.</a:t>
            </a:r>
            <a:r>
              <a:rPr b="1" dirty="0" err="1">
                <a:solidFill>
                  <a:srgbClr val="66187A"/>
                </a:solidFill>
              </a:rPr>
              <a:t>firstName</a:t>
            </a:r>
            <a:r>
              <a:rPr dirty="0"/>
              <a:t>, </a:t>
            </a:r>
            <a:r>
              <a:rPr b="1" dirty="0" err="1"/>
              <a:t>it</a:t>
            </a:r>
            <a:r>
              <a:rPr dirty="0" err="1"/>
              <a:t>.</a:t>
            </a:r>
            <a:r>
              <a:rPr b="1" dirty="0" err="1">
                <a:solidFill>
                  <a:srgbClr val="66187A"/>
                </a:solidFill>
              </a:rPr>
              <a:t>firstName</a:t>
            </a:r>
            <a:r>
              <a:rPr dirty="0"/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    </a:t>
            </a:r>
            <a:r>
              <a:rPr i="1" dirty="0" err="1"/>
              <a:t>assertEquals</a:t>
            </a:r>
            <a:r>
              <a:rPr dirty="0"/>
              <a:t>(</a:t>
            </a:r>
            <a:r>
              <a:rPr dirty="0" err="1"/>
              <a:t>user.</a:t>
            </a:r>
            <a:r>
              <a:rPr b="1" dirty="0" err="1">
                <a:solidFill>
                  <a:srgbClr val="66187A"/>
                </a:solidFill>
              </a:rPr>
              <a:t>lastName</a:t>
            </a:r>
            <a:r>
              <a:rPr dirty="0"/>
              <a:t>, </a:t>
            </a:r>
            <a:r>
              <a:rPr b="1" dirty="0" err="1"/>
              <a:t>it</a:t>
            </a:r>
            <a:r>
              <a:rPr dirty="0" err="1"/>
              <a:t>.</a:t>
            </a:r>
            <a:r>
              <a:rPr b="1" dirty="0" err="1">
                <a:solidFill>
                  <a:srgbClr val="66187A"/>
                </a:solidFill>
              </a:rPr>
              <a:t>lastName</a:t>
            </a:r>
            <a:r>
              <a:rPr dirty="0"/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</a:t>
            </a:r>
            <a:r>
              <a:rPr b="1" dirty="0"/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 dirty="0"/>
              <a:t>                </a:t>
            </a:r>
            <a:r>
              <a:rPr dirty="0"/>
              <a:t>.</a:t>
            </a:r>
            <a:r>
              <a:rPr dirty="0" err="1"/>
              <a:t>verifyComplete</a:t>
            </a:r>
            <a:r>
              <a:rPr dirty="0"/>
              <a:t>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b="1" dirty="0"/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sp>
        <p:nvSpPr>
          <p:cNvPr id="803" name="decorator -"/>
          <p:cNvSpPr txBox="1"/>
          <p:nvPr/>
        </p:nvSpPr>
        <p:spPr>
          <a:xfrm>
            <a:off x="1929021" y="3311205"/>
            <a:ext cx="5208338" cy="151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38337">
              <a:lnSpc>
                <a:spcPct val="120000"/>
              </a:lnSpc>
              <a:defRPr sz="32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br>
              <a:rPr dirty="0"/>
            </a:br>
            <a:endParaRPr dirty="0"/>
          </a:p>
        </p:txBody>
      </p:sp>
      <p:sp>
        <p:nvSpPr>
          <p:cNvPr id="804" name="decorator -"/>
          <p:cNvSpPr txBox="1"/>
          <p:nvPr/>
        </p:nvSpPr>
        <p:spPr>
          <a:xfrm>
            <a:off x="1890921" y="7192215"/>
            <a:ext cx="5208338" cy="151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38337">
              <a:lnSpc>
                <a:spcPct val="120000"/>
              </a:lnSpc>
              <a:defRPr sz="32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 dirty="0"/>
          </a:p>
        </p:txBody>
      </p:sp>
      <p:sp>
        <p:nvSpPr>
          <p:cNvPr id="805" name="extension -"/>
          <p:cNvSpPr txBox="1"/>
          <p:nvPr/>
        </p:nvSpPr>
        <p:spPr>
          <a:xfrm>
            <a:off x="4850021" y="9102405"/>
            <a:ext cx="5208338" cy="1515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38337">
              <a:lnSpc>
                <a:spcPct val="120000"/>
              </a:lnSpc>
              <a:defRPr sz="32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sz="50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</a:t>
            </a:r>
            <a:br>
              <a:rPr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8935471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Добавляем шаги"/>
          <p:cNvSpPr txBox="1"/>
          <p:nvPr/>
        </p:nvSpPr>
        <p:spPr>
          <a:xfrm>
            <a:off x="2197100" y="522658"/>
            <a:ext cx="16816622" cy="314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Добавляем шаги</a:t>
            </a:r>
          </a:p>
        </p:txBody>
      </p:sp>
      <p:pic>
        <p:nvPicPr>
          <p:cNvPr id="799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76</a:t>
            </a:fld>
            <a:endParaRPr/>
          </a:p>
        </p:txBody>
      </p:sp>
      <p:pic>
        <p:nvPicPr>
          <p:cNvPr id="80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02" name="@Test…"/>
          <p:cNvSpPr txBox="1"/>
          <p:nvPr/>
        </p:nvSpPr>
        <p:spPr>
          <a:xfrm>
            <a:off x="4574579" y="2474541"/>
            <a:ext cx="15234842" cy="1071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808002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@Test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 dirty="0">
                <a:solidFill>
                  <a:srgbClr val="011480"/>
                </a:solidFill>
              </a:rPr>
              <a:t>fun </a:t>
            </a:r>
            <a:r>
              <a:rPr dirty="0"/>
              <a:t>`find user by id with steps`() {</a:t>
            </a:r>
          </a:p>
          <a:p>
            <a:pPr algn="l" defTabSz="457200">
              <a:defRPr sz="3200" b="1">
                <a:solidFill>
                  <a:srgbClr val="018001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 dirty="0">
                <a:solidFill>
                  <a:srgbClr val="000000"/>
                </a:solidFill>
              </a:rPr>
              <a:t>    </a:t>
            </a:r>
            <a:r>
              <a:rPr dirty="0" err="1">
                <a:solidFill>
                  <a:srgbClr val="011480"/>
                </a:solidFill>
              </a:rPr>
              <a:t>val</a:t>
            </a:r>
            <a:r>
              <a:rPr dirty="0">
                <a:solidFill>
                  <a:srgbClr val="011480"/>
                </a:solidFill>
              </a:rPr>
              <a:t> </a:t>
            </a:r>
            <a:r>
              <a:rPr b="0" dirty="0">
                <a:solidFill>
                  <a:srgbClr val="000000"/>
                </a:solidFill>
              </a:rPr>
              <a:t>user = </a:t>
            </a:r>
            <a:r>
              <a:rPr b="0" i="1" dirty="0">
                <a:solidFill>
                  <a:srgbClr val="000000"/>
                </a:solidFill>
              </a:rPr>
              <a:t>step</a:t>
            </a:r>
            <a:r>
              <a:rPr b="0" dirty="0">
                <a:solidFill>
                  <a:srgbClr val="000000"/>
                </a:solidFill>
              </a:rPr>
              <a:t>&lt;User&gt;(</a:t>
            </a:r>
            <a:r>
              <a:rPr dirty="0"/>
              <a:t>"generate user and save to DB"</a:t>
            </a:r>
            <a:r>
              <a:rPr b="0" dirty="0">
                <a:solidFill>
                  <a:srgbClr val="000000"/>
                </a:solidFill>
              </a:rPr>
              <a:t>) </a:t>
            </a:r>
            <a:r>
              <a:rPr dirty="0">
                <a:solidFill>
                  <a:srgbClr val="000000"/>
                </a:solidFill>
              </a:rPr>
              <a:t>{</a:t>
            </a:r>
          </a:p>
          <a:p>
            <a:pPr algn="l" defTabSz="457200">
              <a:defRPr sz="32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>
                <a:solidFill>
                  <a:srgbClr val="000000"/>
                </a:solidFill>
              </a:rPr>
              <a:t>        </a:t>
            </a:r>
            <a:r>
              <a:rPr dirty="0" err="1"/>
              <a:t>userRepository</a:t>
            </a:r>
            <a:r>
              <a:rPr b="0" dirty="0" err="1">
                <a:solidFill>
                  <a:srgbClr val="000000"/>
                </a:solidFill>
              </a:rPr>
              <a:t>.save</a:t>
            </a:r>
            <a:r>
              <a:rPr b="0" dirty="0">
                <a:solidFill>
                  <a:srgbClr val="000000"/>
                </a:solidFill>
              </a:rPr>
              <a:t>(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</a:t>
            </a:r>
            <a:r>
              <a:rPr b="1" dirty="0" err="1">
                <a:solidFill>
                  <a:srgbClr val="66187A"/>
                </a:solidFill>
              </a:rPr>
              <a:t>util</a:t>
            </a:r>
            <a:r>
              <a:rPr dirty="0" err="1"/>
              <a:t>.toEntity</a:t>
            </a:r>
            <a:r>
              <a:rPr dirty="0"/>
              <a:t>(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        </a:t>
            </a:r>
            <a:r>
              <a:rPr dirty="0" err="1"/>
              <a:t>UserGenerator</a:t>
            </a:r>
            <a:r>
              <a:rPr dirty="0"/>
              <a:t>().generate()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).map </a:t>
            </a:r>
            <a:r>
              <a:rPr b="1" dirty="0"/>
              <a:t>{ </a:t>
            </a:r>
            <a:r>
              <a:rPr b="1" dirty="0" err="1">
                <a:solidFill>
                  <a:srgbClr val="66187A"/>
                </a:solidFill>
              </a:rPr>
              <a:t>util</a:t>
            </a:r>
            <a:r>
              <a:rPr dirty="0" err="1"/>
              <a:t>.fromEntity</a:t>
            </a:r>
            <a:r>
              <a:rPr dirty="0"/>
              <a:t>(</a:t>
            </a:r>
            <a:r>
              <a:rPr b="1" dirty="0"/>
              <a:t>it</a:t>
            </a:r>
            <a:r>
              <a:rPr dirty="0"/>
              <a:t>) </a:t>
            </a:r>
            <a:r>
              <a:rPr b="1" dirty="0"/>
              <a:t>}</a:t>
            </a:r>
            <a:r>
              <a:rPr dirty="0"/>
              <a:t>.block()!!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b="1" dirty="0"/>
              <a:t>}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b="1" dirty="0"/>
          </a:p>
          <a:p>
            <a:pPr algn="l" defTabSz="457200">
              <a:defRPr sz="3200" b="1">
                <a:solidFill>
                  <a:srgbClr val="018001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>
                <a:solidFill>
                  <a:srgbClr val="000000"/>
                </a:solidFill>
              </a:rPr>
              <a:t>    </a:t>
            </a:r>
            <a:r>
              <a:rPr b="0" i="1" dirty="0">
                <a:solidFill>
                  <a:srgbClr val="000000"/>
                </a:solidFill>
              </a:rPr>
              <a:t>step</a:t>
            </a:r>
            <a:r>
              <a:rPr b="0" dirty="0">
                <a:solidFill>
                  <a:srgbClr val="000000"/>
                </a:solidFill>
              </a:rPr>
              <a:t>(</a:t>
            </a:r>
            <a:r>
              <a:rPr dirty="0"/>
              <a:t>"get user by id"</a:t>
            </a:r>
            <a:r>
              <a:rPr b="0" dirty="0">
                <a:solidFill>
                  <a:srgbClr val="000000"/>
                </a:solidFill>
              </a:rPr>
              <a:t>) </a:t>
            </a:r>
            <a:r>
              <a:rPr dirty="0">
                <a:solidFill>
                  <a:srgbClr val="000000"/>
                </a:solidFill>
              </a:rPr>
              <a:t>{</a:t>
            </a:r>
          </a:p>
          <a:p>
            <a:pPr algn="l" defTabSz="457200">
              <a:defRPr sz="32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>
                <a:solidFill>
                  <a:srgbClr val="000000"/>
                </a:solidFill>
              </a:rPr>
              <a:t>        </a:t>
            </a:r>
            <a:r>
              <a:rPr dirty="0" err="1"/>
              <a:t>userService</a:t>
            </a:r>
            <a:endParaRPr dirty="0"/>
          </a:p>
          <a:p>
            <a:pPr algn="l" defTabSz="457200">
              <a:defRPr sz="3200" b="1">
                <a:solidFill>
                  <a:srgbClr val="66187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</a:t>
            </a:r>
            <a:r>
              <a:rPr b="0" dirty="0">
                <a:solidFill>
                  <a:srgbClr val="000000"/>
                </a:solidFill>
              </a:rPr>
              <a:t>.</a:t>
            </a:r>
            <a:r>
              <a:rPr b="0" dirty="0" err="1">
                <a:solidFill>
                  <a:srgbClr val="000000"/>
                </a:solidFill>
              </a:rPr>
              <a:t>findById</a:t>
            </a:r>
            <a:r>
              <a:rPr b="0" dirty="0">
                <a:solidFill>
                  <a:srgbClr val="000000"/>
                </a:solidFill>
              </a:rPr>
              <a:t>(user.</a:t>
            </a:r>
            <a:r>
              <a:rPr dirty="0"/>
              <a:t>id</a:t>
            </a:r>
            <a:r>
              <a:rPr b="0" dirty="0">
                <a:solidFill>
                  <a:srgbClr val="000000"/>
                </a:solidFill>
              </a:rPr>
              <a:t>!!)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.</a:t>
            </a:r>
            <a:r>
              <a:rPr i="1" dirty="0"/>
              <a:t>test</a:t>
            </a:r>
            <a:r>
              <a:rPr dirty="0"/>
              <a:t>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.</a:t>
            </a:r>
            <a:r>
              <a:rPr i="1" dirty="0" err="1"/>
              <a:t>assertNextStep</a:t>
            </a:r>
            <a:r>
              <a:rPr dirty="0"/>
              <a:t>(</a:t>
            </a:r>
            <a:r>
              <a:rPr b="1" dirty="0">
                <a:solidFill>
                  <a:srgbClr val="018001"/>
                </a:solidFill>
              </a:rPr>
              <a:t>"check user"</a:t>
            </a:r>
            <a:r>
              <a:rPr dirty="0"/>
              <a:t>) </a:t>
            </a:r>
            <a:r>
              <a:rPr b="1" dirty="0"/>
              <a:t>{</a:t>
            </a:r>
          </a:p>
          <a:p>
            <a:pPr algn="l" defTabSz="457200">
              <a:defRPr sz="32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    </a:t>
            </a:r>
            <a:r>
              <a:rPr b="0" i="1" dirty="0" err="1"/>
              <a:t>assertEquals</a:t>
            </a:r>
            <a:r>
              <a:rPr b="0" dirty="0"/>
              <a:t>(user.</a:t>
            </a:r>
            <a:r>
              <a:rPr dirty="0">
                <a:solidFill>
                  <a:srgbClr val="66187A"/>
                </a:solidFill>
              </a:rPr>
              <a:t>id</a:t>
            </a:r>
            <a:r>
              <a:rPr b="0" dirty="0"/>
              <a:t>, </a:t>
            </a:r>
            <a:r>
              <a:rPr dirty="0"/>
              <a:t>it</a:t>
            </a:r>
            <a:r>
              <a:rPr b="0" dirty="0"/>
              <a:t>.</a:t>
            </a:r>
            <a:r>
              <a:rPr dirty="0">
                <a:solidFill>
                  <a:srgbClr val="66187A"/>
                </a:solidFill>
              </a:rPr>
              <a:t>id</a:t>
            </a:r>
            <a:r>
              <a:rPr b="0" dirty="0"/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    </a:t>
            </a:r>
            <a:r>
              <a:rPr i="1" dirty="0" err="1"/>
              <a:t>assertEquals</a:t>
            </a:r>
            <a:r>
              <a:rPr dirty="0"/>
              <a:t>(</a:t>
            </a:r>
            <a:r>
              <a:rPr dirty="0" err="1"/>
              <a:t>user.</a:t>
            </a:r>
            <a:r>
              <a:rPr b="1" dirty="0" err="1">
                <a:solidFill>
                  <a:srgbClr val="66187A"/>
                </a:solidFill>
              </a:rPr>
              <a:t>firstName</a:t>
            </a:r>
            <a:r>
              <a:rPr dirty="0"/>
              <a:t>, </a:t>
            </a:r>
            <a:r>
              <a:rPr b="1" dirty="0" err="1"/>
              <a:t>it</a:t>
            </a:r>
            <a:r>
              <a:rPr dirty="0" err="1"/>
              <a:t>.</a:t>
            </a:r>
            <a:r>
              <a:rPr b="1" dirty="0" err="1">
                <a:solidFill>
                  <a:srgbClr val="66187A"/>
                </a:solidFill>
              </a:rPr>
              <a:t>firstName</a:t>
            </a:r>
            <a:r>
              <a:rPr dirty="0"/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    </a:t>
            </a:r>
            <a:r>
              <a:rPr i="1" dirty="0" err="1"/>
              <a:t>assertEquals</a:t>
            </a:r>
            <a:r>
              <a:rPr dirty="0"/>
              <a:t>(</a:t>
            </a:r>
            <a:r>
              <a:rPr dirty="0" err="1"/>
              <a:t>user.</a:t>
            </a:r>
            <a:r>
              <a:rPr b="1" dirty="0" err="1">
                <a:solidFill>
                  <a:srgbClr val="66187A"/>
                </a:solidFill>
              </a:rPr>
              <a:t>lastName</a:t>
            </a:r>
            <a:r>
              <a:rPr dirty="0"/>
              <a:t>, </a:t>
            </a:r>
            <a:r>
              <a:rPr b="1" dirty="0" err="1"/>
              <a:t>it</a:t>
            </a:r>
            <a:r>
              <a:rPr dirty="0" err="1"/>
              <a:t>.</a:t>
            </a:r>
            <a:r>
              <a:rPr b="1" dirty="0" err="1">
                <a:solidFill>
                  <a:srgbClr val="66187A"/>
                </a:solidFill>
              </a:rPr>
              <a:t>lastName</a:t>
            </a:r>
            <a:r>
              <a:rPr dirty="0"/>
              <a:t>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            </a:t>
            </a:r>
            <a:r>
              <a:rPr b="1" dirty="0"/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1" dirty="0"/>
              <a:t>                </a:t>
            </a:r>
            <a:r>
              <a:rPr dirty="0"/>
              <a:t>.</a:t>
            </a:r>
            <a:r>
              <a:rPr dirty="0" err="1"/>
              <a:t>verifyComplete</a:t>
            </a:r>
            <a:r>
              <a:rPr dirty="0"/>
              <a:t>()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b="1" dirty="0"/>
              <a:t>}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sp>
        <p:nvSpPr>
          <p:cNvPr id="803" name="decorator -"/>
          <p:cNvSpPr txBox="1"/>
          <p:nvPr/>
        </p:nvSpPr>
        <p:spPr>
          <a:xfrm>
            <a:off x="1929021" y="3311205"/>
            <a:ext cx="5208338" cy="151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38337">
              <a:lnSpc>
                <a:spcPct val="120000"/>
              </a:lnSpc>
              <a:defRPr sz="32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decorator -</a:t>
            </a:r>
            <a:br/>
            <a:endParaRPr/>
          </a:p>
        </p:txBody>
      </p:sp>
      <p:sp>
        <p:nvSpPr>
          <p:cNvPr id="804" name="decorator -"/>
          <p:cNvSpPr txBox="1"/>
          <p:nvPr/>
        </p:nvSpPr>
        <p:spPr>
          <a:xfrm>
            <a:off x="1890921" y="7192215"/>
            <a:ext cx="5208338" cy="151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38337">
              <a:lnSpc>
                <a:spcPct val="120000"/>
              </a:lnSpc>
              <a:defRPr sz="32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decorator -</a:t>
            </a:r>
            <a:br/>
            <a:endParaRPr/>
          </a:p>
        </p:txBody>
      </p:sp>
      <p:sp>
        <p:nvSpPr>
          <p:cNvPr id="805" name="extension -"/>
          <p:cNvSpPr txBox="1"/>
          <p:nvPr/>
        </p:nvSpPr>
        <p:spPr>
          <a:xfrm>
            <a:off x="4850021" y="9102405"/>
            <a:ext cx="5208338" cy="1515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38337">
              <a:lnSpc>
                <a:spcPct val="120000"/>
              </a:lnSpc>
              <a:defRPr sz="32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extension -</a:t>
            </a:r>
            <a:br/>
            <a:endParaRPr/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Добавляем шаги"/>
          <p:cNvSpPr txBox="1"/>
          <p:nvPr/>
        </p:nvSpPr>
        <p:spPr>
          <a:xfrm>
            <a:off x="2197100" y="522658"/>
            <a:ext cx="16816622" cy="3141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Добавляем шаги</a:t>
            </a:r>
          </a:p>
        </p:txBody>
      </p:sp>
      <p:pic>
        <p:nvPicPr>
          <p:cNvPr id="808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77</a:t>
            </a:fld>
            <a:endParaRPr/>
          </a:p>
        </p:txBody>
      </p:sp>
      <p:pic>
        <p:nvPicPr>
          <p:cNvPr id="810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11" name="Снимок экрана 2021-04-13 в 11.16.45.png" descr="Снимок экрана 2021-04-13 в 11.16.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908" y="5570912"/>
            <a:ext cx="20105406" cy="2551285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Прямоугольник"/>
          <p:cNvSpPr/>
          <p:nvPr/>
        </p:nvSpPr>
        <p:spPr>
          <a:xfrm>
            <a:off x="1620784" y="5363598"/>
            <a:ext cx="21142432" cy="2988804"/>
          </a:xfrm>
          <a:prstGeom prst="rect">
            <a:avLst/>
          </a:prstGeom>
          <a:ln w="1397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13" name="Линия"/>
          <p:cNvSpPr/>
          <p:nvPr/>
        </p:nvSpPr>
        <p:spPr>
          <a:xfrm>
            <a:off x="12061424" y="8136488"/>
            <a:ext cx="3389156" cy="1"/>
          </a:xfrm>
          <a:prstGeom prst="line">
            <a:avLst/>
          </a:prstGeom>
          <a:ln w="228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09" t="14650" r="42921" b="12055"/>
          <a:stretch>
            <a:fillRect/>
          </a:stretch>
        </p:blipFill>
        <p:spPr>
          <a:xfrm>
            <a:off x="8879888" y="-1"/>
            <a:ext cx="15572390" cy="13716001"/>
          </a:xfrm>
          <a:prstGeom prst="rect">
            <a:avLst/>
          </a:prstGeom>
        </p:spPr>
      </p:pic>
      <p:pic>
        <p:nvPicPr>
          <p:cNvPr id="816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17" name="Спасибо  за уделённое  время!"/>
          <p:cNvSpPr txBox="1">
            <a:spLocks noGrp="1"/>
          </p:cNvSpPr>
          <p:nvPr>
            <p:ph type="body" sz="quarter" idx="1"/>
          </p:nvPr>
        </p:nvSpPr>
        <p:spPr>
          <a:xfrm>
            <a:off x="779452" y="5239735"/>
            <a:ext cx="17311476" cy="3627409"/>
          </a:xfrm>
          <a:prstGeom prst="rect">
            <a:avLst/>
          </a:prstGeom>
        </p:spPr>
        <p:txBody>
          <a:bodyPr/>
          <a:lstStyle>
            <a:lvl1pPr defTabSz="2438337">
              <a:defRPr sz="11600">
                <a:solidFill>
                  <a:srgbClr val="FFFFFF"/>
                </a:solidFill>
              </a:defRPr>
            </a:lvl1pPr>
          </a:lstStyle>
          <a:p>
            <a:r>
              <a:t>План выполнен?</a:t>
            </a:r>
          </a:p>
        </p:txBody>
      </p:sp>
      <p:pic>
        <p:nvPicPr>
          <p:cNvPr id="818" name="logo.pdf" descr="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План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План</a:t>
            </a:r>
          </a:p>
        </p:txBody>
      </p:sp>
      <p:pic>
        <p:nvPicPr>
          <p:cNvPr id="821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79</a:t>
            </a:fld>
            <a:endParaRPr/>
          </a:p>
        </p:txBody>
      </p:sp>
      <p:pic>
        <p:nvPicPr>
          <p:cNvPr id="823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24" name="Немного разобрались в Spring и Reactor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Немного разобрались в Spring и Reactor</a:t>
            </a:r>
          </a:p>
          <a:p>
            <a:pPr algn="l" defTabSz="2438337">
              <a:lnSpc>
                <a:spcPct val="130000"/>
              </a:lnSpc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едыстория"/>
          <p:cNvSpPr txBox="1">
            <a:spLocks noGrp="1"/>
          </p:cNvSpPr>
          <p:nvPr>
            <p:ph type="body" sz="quarter" idx="4294967295"/>
          </p:nvPr>
        </p:nvSpPr>
        <p:spPr>
          <a:xfrm>
            <a:off x="2200710" y="522658"/>
            <a:ext cx="12112725" cy="2505512"/>
          </a:xfrm>
          <a:prstGeom prst="rect">
            <a:avLst/>
          </a:prstGeom>
        </p:spPr>
        <p:txBody>
          <a:bodyPr lIns="0" tIns="0" rIns="0" bIns="0"/>
          <a:lstStyle>
            <a:lvl1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Предыстория</a:t>
            </a:r>
          </a:p>
        </p:txBody>
      </p:sp>
      <p:pic>
        <p:nvPicPr>
          <p:cNvPr id="269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15389" y="12354410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7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72" name="Снять часть нагрузки с разработчиков и менеджеров"/>
          <p:cNvSpPr txBox="1"/>
          <p:nvPr/>
        </p:nvSpPr>
        <p:spPr>
          <a:xfrm>
            <a:off x="6407246" y="6137454"/>
            <a:ext cx="14078150" cy="4155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648229" indent="-648229" algn="just" defTabSz="2438337">
              <a:lnSpc>
                <a:spcPct val="120000"/>
              </a:lnSpc>
              <a:buSzPct val="100000"/>
              <a:buAutoNum type="arabicParenR"/>
              <a:defRPr sz="40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Снять часть нагрузки с разработчиков и менеджеров</a:t>
            </a:r>
          </a:p>
          <a:p>
            <a:pPr algn="just" defTabSz="2438337">
              <a:lnSpc>
                <a:spcPct val="120000"/>
              </a:lnSpc>
              <a:defRPr sz="40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marL="648229" indent="-648229" algn="just" defTabSz="2438337">
              <a:lnSpc>
                <a:spcPct val="120000"/>
              </a:lnSpc>
              <a:buSzPct val="100000"/>
              <a:buAutoNum type="arabicParenR" startAt="2"/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algn="just" defTabSz="457200">
              <a:lnSpc>
                <a:spcPct val="120000"/>
              </a:lnSpc>
              <a:defRPr sz="3500" b="1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3" name="Мотивация:"/>
          <p:cNvSpPr txBox="1"/>
          <p:nvPr/>
        </p:nvSpPr>
        <p:spPr>
          <a:xfrm>
            <a:off x="9837114" y="3793561"/>
            <a:ext cx="4709772" cy="228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2438337">
              <a:lnSpc>
                <a:spcPct val="120000"/>
              </a:lnSpc>
              <a:defRPr sz="6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Мотивация:</a:t>
            </a:r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План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План</a:t>
            </a:r>
          </a:p>
        </p:txBody>
      </p:sp>
      <p:pic>
        <p:nvPicPr>
          <p:cNvPr id="827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80</a:t>
            </a:fld>
            <a:endParaRPr/>
          </a:p>
        </p:txBody>
      </p:sp>
      <p:pic>
        <p:nvPicPr>
          <p:cNvPr id="829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30" name="Немного разобрались в Spring и Reactor…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Немного разобрались в Spring и Reactor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Разобрали несколько автотестов</a:t>
            </a:r>
          </a:p>
          <a:p>
            <a:pPr algn="l" defTabSz="2438337">
              <a:lnSpc>
                <a:spcPct val="130000"/>
              </a:lnSpc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Немного разобрались в Spring и Reactor…"/>
          <p:cNvSpPr txBox="1"/>
          <p:nvPr/>
        </p:nvSpPr>
        <p:spPr>
          <a:xfrm>
            <a:off x="1871854" y="4164745"/>
            <a:ext cx="21219327" cy="538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Немного разобрались в Spring и Reactor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Разобрали несколько автотестов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Подключили Allure, и даже стэпы работают</a:t>
            </a:r>
          </a:p>
        </p:txBody>
      </p:sp>
      <p:sp>
        <p:nvSpPr>
          <p:cNvPr id="833" name="План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План</a:t>
            </a:r>
          </a:p>
        </p:txBody>
      </p:sp>
      <p:pic>
        <p:nvPicPr>
          <p:cNvPr id="834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8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81</a:t>
            </a:fld>
            <a:endParaRPr/>
          </a:p>
        </p:txBody>
      </p:sp>
      <p:pic>
        <p:nvPicPr>
          <p:cNvPr id="836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Немного разобрались в Spring и Reactor…"/>
          <p:cNvSpPr txBox="1"/>
          <p:nvPr/>
        </p:nvSpPr>
        <p:spPr>
          <a:xfrm>
            <a:off x="1871854" y="4164745"/>
            <a:ext cx="21240641" cy="6334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Немного разобрались в Spring и Reactor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Разобрали несколько автотестов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Подключили Allure, и даже стэпы работают</a:t>
            </a:r>
          </a:p>
          <a:p>
            <a:pPr marL="592666" indent="-592666" algn="l" defTabSz="2438337">
              <a:lnSpc>
                <a:spcPct val="130000"/>
              </a:lnSpc>
              <a:buSzPct val="100000"/>
              <a:buAutoNum type="arabicPeriod"/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Доклад</a:t>
            </a:r>
          </a:p>
          <a:p>
            <a:pPr algn="l" defTabSz="2438337">
              <a:lnSpc>
                <a:spcPct val="130000"/>
              </a:lnSpc>
              <a:defRPr sz="48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</p:txBody>
      </p:sp>
      <p:sp>
        <p:nvSpPr>
          <p:cNvPr id="839" name="План"/>
          <p:cNvSpPr txBox="1"/>
          <p:nvPr/>
        </p:nvSpPr>
        <p:spPr>
          <a:xfrm>
            <a:off x="2197100" y="522658"/>
            <a:ext cx="10119731" cy="250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План</a:t>
            </a:r>
          </a:p>
        </p:txBody>
      </p:sp>
      <p:pic>
        <p:nvPicPr>
          <p:cNvPr id="840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82</a:t>
            </a:fld>
            <a:endParaRPr/>
          </a:p>
        </p:txBody>
      </p:sp>
      <p:pic>
        <p:nvPicPr>
          <p:cNvPr id="842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09" t="14650" r="42921" b="12055"/>
          <a:stretch>
            <a:fillRect/>
          </a:stretch>
        </p:blipFill>
        <p:spPr>
          <a:xfrm>
            <a:off x="8879888" y="-1"/>
            <a:ext cx="15572390" cy="13716001"/>
          </a:xfrm>
          <a:prstGeom prst="rect">
            <a:avLst/>
          </a:prstGeom>
        </p:spPr>
      </p:pic>
      <p:pic>
        <p:nvPicPr>
          <p:cNvPr id="845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46" name="Спасибо  за уделённое  время!"/>
          <p:cNvSpPr txBox="1">
            <a:spLocks noGrp="1"/>
          </p:cNvSpPr>
          <p:nvPr>
            <p:ph type="body" sz="half" idx="1"/>
          </p:nvPr>
        </p:nvSpPr>
        <p:spPr>
          <a:xfrm>
            <a:off x="779452" y="5239735"/>
            <a:ext cx="17311476" cy="5092451"/>
          </a:xfrm>
          <a:prstGeom prst="rect">
            <a:avLst/>
          </a:prstGeom>
        </p:spPr>
        <p:txBody>
          <a:bodyPr/>
          <a:lstStyle/>
          <a:p>
            <a:pPr defTabSz="2438337">
              <a:defRPr sz="11600">
                <a:solidFill>
                  <a:srgbClr val="FFFFFF"/>
                </a:solidFill>
              </a:defRPr>
            </a:pPr>
            <a:r>
              <a:rPr dirty="0" err="1"/>
              <a:t>Профит</a:t>
            </a:r>
            <a:r>
              <a:rPr dirty="0"/>
              <a:t> и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дела</a:t>
            </a:r>
            <a:r>
              <a:rPr dirty="0"/>
              <a:t> </a:t>
            </a:r>
            <a:endParaRPr lang="ru-RU" dirty="0"/>
          </a:p>
          <a:p>
            <a:pPr defTabSz="2438337">
              <a:defRPr sz="11600">
                <a:solidFill>
                  <a:srgbClr val="FFFFFF"/>
                </a:solidFill>
              </a:defRPr>
            </a:pPr>
            <a:r>
              <a:rPr dirty="0" err="1"/>
              <a:t>обстоят</a:t>
            </a:r>
            <a:r>
              <a:rPr dirty="0"/>
              <a:t> в </a:t>
            </a:r>
            <a:br>
              <a:rPr dirty="0"/>
            </a:br>
            <a:r>
              <a:rPr dirty="0" err="1"/>
              <a:t>реальности</a:t>
            </a:r>
            <a:r>
              <a:rPr dirty="0"/>
              <a:t>? </a:t>
            </a:r>
          </a:p>
        </p:txBody>
      </p:sp>
      <p:pic>
        <p:nvPicPr>
          <p:cNvPr id="847" name="logo.pdf" descr="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09" t="14650" r="42921" b="12055"/>
          <a:stretch>
            <a:fillRect/>
          </a:stretch>
        </p:blipFill>
        <p:spPr>
          <a:xfrm>
            <a:off x="8879888" y="-1"/>
            <a:ext cx="15572390" cy="13716001"/>
          </a:xfrm>
          <a:prstGeom prst="rect">
            <a:avLst/>
          </a:prstGeom>
        </p:spPr>
      </p:pic>
      <p:pic>
        <p:nvPicPr>
          <p:cNvPr id="850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51" name="Спасибо  за уделённое  время!"/>
          <p:cNvSpPr txBox="1">
            <a:spLocks noGrp="1"/>
          </p:cNvSpPr>
          <p:nvPr>
            <p:ph type="body" sz="quarter" idx="1"/>
          </p:nvPr>
        </p:nvSpPr>
        <p:spPr>
          <a:xfrm>
            <a:off x="779452" y="5239735"/>
            <a:ext cx="17311476" cy="3627409"/>
          </a:xfrm>
          <a:prstGeom prst="rect">
            <a:avLst/>
          </a:prstGeom>
        </p:spPr>
        <p:txBody>
          <a:bodyPr/>
          <a:lstStyle>
            <a:lvl1pPr defTabSz="2438337">
              <a:defRPr sz="11600">
                <a:solidFill>
                  <a:srgbClr val="FFFFFF"/>
                </a:solidFill>
              </a:defRPr>
            </a:lvl1pPr>
          </a:lstStyle>
          <a:p>
            <a:r>
              <a:t>Скорость погружения</a:t>
            </a:r>
          </a:p>
        </p:txBody>
      </p:sp>
      <p:pic>
        <p:nvPicPr>
          <p:cNvPr id="852" name="logo.pdf" descr="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09" t="14650" r="42921" b="12055"/>
          <a:stretch>
            <a:fillRect/>
          </a:stretch>
        </p:blipFill>
        <p:spPr>
          <a:xfrm>
            <a:off x="8879888" y="-1"/>
            <a:ext cx="15572390" cy="13716001"/>
          </a:xfrm>
          <a:prstGeom prst="rect">
            <a:avLst/>
          </a:prstGeom>
        </p:spPr>
      </p:pic>
      <p:pic>
        <p:nvPicPr>
          <p:cNvPr id="855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56" name="Спасибо  за уделённое  время!"/>
          <p:cNvSpPr txBox="1">
            <a:spLocks noGrp="1"/>
          </p:cNvSpPr>
          <p:nvPr>
            <p:ph type="body" sz="quarter" idx="1"/>
          </p:nvPr>
        </p:nvSpPr>
        <p:spPr>
          <a:xfrm>
            <a:off x="779452" y="5239735"/>
            <a:ext cx="17311476" cy="3627409"/>
          </a:xfrm>
          <a:prstGeom prst="rect">
            <a:avLst/>
          </a:prstGeom>
        </p:spPr>
        <p:txBody>
          <a:bodyPr/>
          <a:lstStyle>
            <a:lvl1pPr defTabSz="2438337">
              <a:defRPr sz="11600">
                <a:solidFill>
                  <a:srgbClr val="FFFFFF"/>
                </a:solidFill>
              </a:defRPr>
            </a:lvl1pPr>
          </a:lstStyle>
          <a:p>
            <a:r>
              <a:t>Выводы</a:t>
            </a:r>
          </a:p>
        </p:txBody>
      </p:sp>
      <p:pic>
        <p:nvPicPr>
          <p:cNvPr id="857" name="logo.pdf" descr="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1" name="UI Tests…"/>
          <p:cNvGrpSpPr/>
          <p:nvPr/>
        </p:nvGrpSpPr>
        <p:grpSpPr>
          <a:xfrm>
            <a:off x="6923301" y="2784071"/>
            <a:ext cx="12859684" cy="9573609"/>
            <a:chOff x="0" y="0"/>
            <a:chExt cx="12859682" cy="9573607"/>
          </a:xfrm>
        </p:grpSpPr>
        <p:sp>
          <p:nvSpPr>
            <p:cNvPr id="860" name="UI Tests…"/>
            <p:cNvSpPr/>
            <p:nvPr/>
          </p:nvSpPr>
          <p:spPr>
            <a:xfrm>
              <a:off x="357421" y="341676"/>
              <a:ext cx="12144841" cy="904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UI Tests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API Tests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Intergation Test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Component Tests</a:t>
              </a:r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  <a:p>
              <a:pPr defTabSz="825500">
                <a:defRPr sz="4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Unit Tests</a:t>
              </a:r>
            </a:p>
          </p:txBody>
        </p:sp>
        <p:pic>
          <p:nvPicPr>
            <p:cNvPr id="859" name="UI Tests… UI TestsAPI TestsIntergation TestComponent TestsUnit Tests" descr="UI Tests… UI TestsAPI TestsIntergation TestComponent TestsUnit Tests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859683" cy="9573609"/>
            </a:xfrm>
            <a:prstGeom prst="rect">
              <a:avLst/>
            </a:prstGeom>
            <a:effectLst/>
          </p:spPr>
        </p:pic>
      </p:grpSp>
      <p:pic>
        <p:nvPicPr>
          <p:cNvPr id="862" name="logo.pdf" descr="log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86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86</a:t>
            </a:fld>
            <a:endParaRPr/>
          </a:p>
        </p:txBody>
      </p:sp>
      <p:pic>
        <p:nvPicPr>
          <p:cNvPr id="864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65" name="Выводы"/>
          <p:cNvSpPr txBox="1"/>
          <p:nvPr/>
        </p:nvSpPr>
        <p:spPr>
          <a:xfrm>
            <a:off x="2197100" y="522658"/>
            <a:ext cx="11495004" cy="281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Выводы</a:t>
            </a:r>
          </a:p>
        </p:txBody>
      </p:sp>
      <p:sp>
        <p:nvSpPr>
          <p:cNvPr id="866" name="Тестировщики"/>
          <p:cNvSpPr txBox="1"/>
          <p:nvPr/>
        </p:nvSpPr>
        <p:spPr>
          <a:xfrm>
            <a:off x="1132669" y="6765502"/>
            <a:ext cx="7224091" cy="2161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130000"/>
              </a:lnSpc>
              <a:defRPr sz="6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Тестировщики</a:t>
            </a:r>
          </a:p>
        </p:txBody>
      </p:sp>
      <p:sp>
        <p:nvSpPr>
          <p:cNvPr id="867" name="Линия"/>
          <p:cNvSpPr/>
          <p:nvPr/>
        </p:nvSpPr>
        <p:spPr>
          <a:xfrm flipV="1">
            <a:off x="6916794" y="3801550"/>
            <a:ext cx="1" cy="8089815"/>
          </a:xfrm>
          <a:prstGeom prst="lin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Новый опыт"/>
          <p:cNvSpPr txBox="1"/>
          <p:nvPr/>
        </p:nvSpPr>
        <p:spPr>
          <a:xfrm>
            <a:off x="1218626" y="3722761"/>
            <a:ext cx="22272007" cy="847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Новый опыт</a:t>
            </a:r>
            <a:br/>
            <a:endParaRPr/>
          </a:p>
        </p:txBody>
      </p:sp>
      <p:sp>
        <p:nvSpPr>
          <p:cNvPr id="870" name="Выводы"/>
          <p:cNvSpPr txBox="1"/>
          <p:nvPr/>
        </p:nvSpPr>
        <p:spPr>
          <a:xfrm>
            <a:off x="2197100" y="522658"/>
            <a:ext cx="11495004" cy="281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Выводы</a:t>
            </a:r>
          </a:p>
        </p:txBody>
      </p:sp>
      <p:pic>
        <p:nvPicPr>
          <p:cNvPr id="871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87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87</a:t>
            </a:fld>
            <a:endParaRPr/>
          </a:p>
        </p:txBody>
      </p:sp>
      <p:pic>
        <p:nvPicPr>
          <p:cNvPr id="873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Новый опыт…"/>
          <p:cNvSpPr txBox="1"/>
          <p:nvPr/>
        </p:nvSpPr>
        <p:spPr>
          <a:xfrm>
            <a:off x="1218626" y="3722761"/>
            <a:ext cx="22272007" cy="847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Новый опыт</a:t>
            </a:r>
            <a:br/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Более гибкие и быстрые тесты, возможность подменять внутренние и внешние сервисы</a:t>
            </a:r>
            <a:br/>
            <a:endParaRPr/>
          </a:p>
        </p:txBody>
      </p:sp>
      <p:sp>
        <p:nvSpPr>
          <p:cNvPr id="876" name="Выводы"/>
          <p:cNvSpPr txBox="1"/>
          <p:nvPr/>
        </p:nvSpPr>
        <p:spPr>
          <a:xfrm>
            <a:off x="2197100" y="522658"/>
            <a:ext cx="11495004" cy="281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Выводы</a:t>
            </a:r>
          </a:p>
        </p:txBody>
      </p:sp>
      <p:pic>
        <p:nvPicPr>
          <p:cNvPr id="877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88</a:t>
            </a:fld>
            <a:endParaRPr/>
          </a:p>
        </p:txBody>
      </p:sp>
      <p:pic>
        <p:nvPicPr>
          <p:cNvPr id="879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Новый опыт…"/>
          <p:cNvSpPr txBox="1"/>
          <p:nvPr/>
        </p:nvSpPr>
        <p:spPr>
          <a:xfrm>
            <a:off x="1218626" y="3722761"/>
            <a:ext cx="22272007" cy="847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Новый опыт</a:t>
            </a:r>
            <a:br/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Более гибкие и быстрые тесты, возможность подменять внутренние и внешние сервисы</a:t>
            </a:r>
            <a:br/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Удобный запуск в CI</a:t>
            </a:r>
          </a:p>
          <a:p>
            <a:pPr algn="l" defTabSz="2438337"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</p:txBody>
      </p:sp>
      <p:sp>
        <p:nvSpPr>
          <p:cNvPr id="882" name="Выводы"/>
          <p:cNvSpPr txBox="1"/>
          <p:nvPr/>
        </p:nvSpPr>
        <p:spPr>
          <a:xfrm>
            <a:off x="2197100" y="522658"/>
            <a:ext cx="11495004" cy="281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Выводы</a:t>
            </a:r>
          </a:p>
        </p:txBody>
      </p:sp>
      <p:pic>
        <p:nvPicPr>
          <p:cNvPr id="883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8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89</a:t>
            </a:fld>
            <a:endParaRPr/>
          </a:p>
        </p:txBody>
      </p:sp>
      <p:pic>
        <p:nvPicPr>
          <p:cNvPr id="88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Предыстория"/>
          <p:cNvSpPr txBox="1">
            <a:spLocks noGrp="1"/>
          </p:cNvSpPr>
          <p:nvPr>
            <p:ph type="body" sz="quarter" idx="4294967295"/>
          </p:nvPr>
        </p:nvSpPr>
        <p:spPr>
          <a:xfrm>
            <a:off x="2200710" y="522658"/>
            <a:ext cx="12112725" cy="2505512"/>
          </a:xfrm>
          <a:prstGeom prst="rect">
            <a:avLst/>
          </a:prstGeom>
        </p:spPr>
        <p:txBody>
          <a:bodyPr lIns="0" tIns="0" rIns="0" bIns="0"/>
          <a:lstStyle>
            <a:lvl1pPr marL="0" indent="0" defTabSz="2438337">
              <a:lnSpc>
                <a:spcPct val="80000"/>
              </a:lnSpc>
              <a:spcBef>
                <a:spcPts val="0"/>
              </a:spcBef>
              <a:buSzTx/>
              <a:buNone/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Предыстория</a:t>
            </a:r>
          </a:p>
        </p:txBody>
      </p:sp>
      <p:pic>
        <p:nvPicPr>
          <p:cNvPr id="276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15389" y="12354410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7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79" name="Снять часть нагрузки с разработчиков и менеджеров…"/>
          <p:cNvSpPr txBox="1"/>
          <p:nvPr/>
        </p:nvSpPr>
        <p:spPr>
          <a:xfrm>
            <a:off x="6407246" y="6137454"/>
            <a:ext cx="14078150" cy="4155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648229" indent="-648229" algn="just" defTabSz="2438337">
              <a:lnSpc>
                <a:spcPct val="120000"/>
              </a:lnSpc>
              <a:buSzPct val="100000"/>
              <a:buAutoNum type="arabicParenR"/>
              <a:defRPr sz="40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Снять часть нагрузки с разработчиков и менеджеров</a:t>
            </a:r>
          </a:p>
          <a:p>
            <a:pPr marL="648229" indent="-648229" algn="just" defTabSz="2438337">
              <a:lnSpc>
                <a:spcPct val="120000"/>
              </a:lnSpc>
              <a:buSzPct val="100000"/>
              <a:buAutoNum type="arabicParenR"/>
              <a:defRPr sz="40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Улучшить качество проработки тестовых сценариев</a:t>
            </a:r>
          </a:p>
          <a:p>
            <a:pPr algn="just" defTabSz="2438337">
              <a:lnSpc>
                <a:spcPct val="120000"/>
              </a:lnSpc>
              <a:defRPr sz="40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marL="648229" indent="-648229" algn="just" defTabSz="2438337">
              <a:lnSpc>
                <a:spcPct val="120000"/>
              </a:lnSpc>
              <a:buSzPct val="100000"/>
              <a:buAutoNum type="arabicParenR" startAt="3"/>
              <a:defRPr sz="3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algn="just" defTabSz="457200">
              <a:lnSpc>
                <a:spcPct val="120000"/>
              </a:lnSpc>
              <a:defRPr sz="3500" b="1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0" name="Мотивация:"/>
          <p:cNvSpPr txBox="1"/>
          <p:nvPr/>
        </p:nvSpPr>
        <p:spPr>
          <a:xfrm>
            <a:off x="9837114" y="3793561"/>
            <a:ext cx="4709772" cy="228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2438337">
              <a:lnSpc>
                <a:spcPct val="120000"/>
              </a:lnSpc>
              <a:defRPr sz="65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Мотивация:</a:t>
            </a:r>
          </a:p>
        </p:txBody>
      </p: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Новый опыт…"/>
          <p:cNvSpPr txBox="1"/>
          <p:nvPr/>
        </p:nvSpPr>
        <p:spPr>
          <a:xfrm>
            <a:off x="1218626" y="3722761"/>
            <a:ext cx="22272007" cy="847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Новый опыт</a:t>
            </a:r>
            <a:br/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Более гибкие и быстрые тесты, возможность подменять внутренние и внешние сервисы</a:t>
            </a:r>
            <a:br/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Удобный запуск в CI</a:t>
            </a:r>
          </a:p>
          <a:p>
            <a:pPr algn="l" defTabSz="2438337"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Возможность находить баги на этапе code review</a:t>
            </a:r>
            <a:br/>
            <a:endParaRPr/>
          </a:p>
        </p:txBody>
      </p:sp>
      <p:sp>
        <p:nvSpPr>
          <p:cNvPr id="888" name="Выводы"/>
          <p:cNvSpPr txBox="1"/>
          <p:nvPr/>
        </p:nvSpPr>
        <p:spPr>
          <a:xfrm>
            <a:off x="2197100" y="522658"/>
            <a:ext cx="11495004" cy="281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Выводы</a:t>
            </a:r>
          </a:p>
        </p:txBody>
      </p:sp>
      <p:pic>
        <p:nvPicPr>
          <p:cNvPr id="889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8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90</a:t>
            </a:fld>
            <a:endParaRPr/>
          </a:p>
        </p:txBody>
      </p:sp>
      <p:pic>
        <p:nvPicPr>
          <p:cNvPr id="89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Новый опыт…"/>
          <p:cNvSpPr txBox="1"/>
          <p:nvPr/>
        </p:nvSpPr>
        <p:spPr>
          <a:xfrm>
            <a:off x="1218626" y="3722761"/>
            <a:ext cx="22272007" cy="847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Новый опыт</a:t>
            </a:r>
            <a:br/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Более гибкие и быстрые тесты, возможность подменять внутренние и внешние сервисы</a:t>
            </a:r>
            <a:br/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Удобный запуск в CI</a:t>
            </a:r>
          </a:p>
          <a:p>
            <a:pPr algn="l" defTabSz="2438337"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Возможность находить баги на этапе code review</a:t>
            </a:r>
            <a:br/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Качество кода тестов</a:t>
            </a:r>
          </a:p>
          <a:p>
            <a:pPr algn="l" defTabSz="2438337"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</p:txBody>
      </p:sp>
      <p:sp>
        <p:nvSpPr>
          <p:cNvPr id="894" name="Выводы"/>
          <p:cNvSpPr txBox="1"/>
          <p:nvPr/>
        </p:nvSpPr>
        <p:spPr>
          <a:xfrm>
            <a:off x="2197100" y="522658"/>
            <a:ext cx="11495004" cy="281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Выводы</a:t>
            </a:r>
          </a:p>
        </p:txBody>
      </p:sp>
      <p:pic>
        <p:nvPicPr>
          <p:cNvPr id="895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91</a:t>
            </a:fld>
            <a:endParaRPr/>
          </a:p>
        </p:txBody>
      </p:sp>
      <p:pic>
        <p:nvPicPr>
          <p:cNvPr id="897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Новый опыт…"/>
          <p:cNvSpPr txBox="1"/>
          <p:nvPr/>
        </p:nvSpPr>
        <p:spPr>
          <a:xfrm>
            <a:off x="1218626" y="3722761"/>
            <a:ext cx="22272007" cy="847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Новый опыт</a:t>
            </a:r>
            <a:br/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Более гибкие и быстрые тесты, возможность подменять внутренние и внешние сервисы</a:t>
            </a:r>
            <a:br/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Удобный запуск в CI</a:t>
            </a:r>
          </a:p>
          <a:p>
            <a:pPr algn="l" defTabSz="2438337"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Возможность находить баги на этапе code review</a:t>
            </a:r>
            <a:br/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Качество кода тестов</a:t>
            </a:r>
          </a:p>
          <a:p>
            <a:pPr algn="l" defTabSz="2438337"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endParaRPr/>
          </a:p>
          <a:p>
            <a:pPr marL="406400" indent="-406400" algn="l" defTabSz="2438337">
              <a:buSzPct val="123000"/>
              <a:buChar char="•"/>
              <a:defRPr sz="39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t>Количество проектов на Spring и Reactor неуклонно растет</a:t>
            </a:r>
          </a:p>
        </p:txBody>
      </p:sp>
      <p:sp>
        <p:nvSpPr>
          <p:cNvPr id="900" name="Выводы"/>
          <p:cNvSpPr txBox="1"/>
          <p:nvPr/>
        </p:nvSpPr>
        <p:spPr>
          <a:xfrm>
            <a:off x="2197100" y="522658"/>
            <a:ext cx="11495004" cy="281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Выводы</a:t>
            </a:r>
          </a:p>
        </p:txBody>
      </p:sp>
      <p:pic>
        <p:nvPicPr>
          <p:cNvPr id="901" name="logo.pdf" descr="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9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92</a:t>
            </a:fld>
            <a:endParaRPr/>
          </a:p>
        </p:txBody>
      </p:sp>
      <p:pic>
        <p:nvPicPr>
          <p:cNvPr id="903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https://github.com/d-shch/spring-reactor-tests/tree/main…"/>
          <p:cNvSpPr txBox="1"/>
          <p:nvPr/>
        </p:nvSpPr>
        <p:spPr>
          <a:xfrm>
            <a:off x="6899632" y="5170858"/>
            <a:ext cx="10584736" cy="597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38337">
              <a:lnSpc>
                <a:spcPct val="180000"/>
              </a:lnSpc>
              <a:defRPr sz="32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u="sng">
                <a:hlinkClick r:id="rId2"/>
              </a:rPr>
              <a:t>https://github.com/d-shch/spring-reactor-tests/tree/main</a:t>
            </a:r>
            <a:r>
              <a:t> </a:t>
            </a:r>
          </a:p>
          <a:p>
            <a:pPr algn="l" defTabSz="2438337">
              <a:lnSpc>
                <a:spcPct val="180000"/>
              </a:lnSpc>
              <a:defRPr sz="32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u="sng">
                <a:hlinkClick r:id="rId3"/>
              </a:rPr>
              <a:t>https://spring.io/</a:t>
            </a:r>
          </a:p>
          <a:p>
            <a:pPr algn="l" defTabSz="2438337">
              <a:lnSpc>
                <a:spcPct val="180000"/>
              </a:lnSpc>
              <a:defRPr sz="3200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 u="sng">
                <a:hlinkClick r:id="rId4"/>
              </a:rPr>
              <a:t>https://projectreactor.io/</a:t>
            </a:r>
          </a:p>
          <a:p>
            <a:pPr algn="l" defTabSz="2438337">
              <a:lnSpc>
                <a:spcPct val="180000"/>
              </a:lnSpc>
              <a:defRPr sz="3200" u="sng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>
                <a:hlinkClick r:id="rId5"/>
              </a:rPr>
              <a:t>https://github.com/allure-framework</a:t>
            </a:r>
          </a:p>
          <a:p>
            <a:pPr algn="l" defTabSz="2438337">
              <a:lnSpc>
                <a:spcPct val="180000"/>
              </a:lnSpc>
              <a:defRPr sz="3200" u="sng">
                <a:solidFill>
                  <a:srgbClr val="000000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pPr>
            <a:r>
              <a:rPr>
                <a:hlinkClick r:id="rId6"/>
              </a:rPr>
              <a:t>https://github.com/reactor/BlockHound</a:t>
            </a:r>
          </a:p>
        </p:txBody>
      </p:sp>
      <p:sp>
        <p:nvSpPr>
          <p:cNvPr id="906" name="Ссылки"/>
          <p:cNvSpPr txBox="1"/>
          <p:nvPr/>
        </p:nvSpPr>
        <p:spPr>
          <a:xfrm>
            <a:off x="2197100" y="522658"/>
            <a:ext cx="11495004" cy="281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2438337">
              <a:lnSpc>
                <a:spcPct val="80000"/>
              </a:lnSpc>
              <a:defRPr sz="12000">
                <a:solidFill>
                  <a:srgbClr val="2B51BB"/>
                </a:solidFill>
                <a:latin typeface="TT Norms Pro Medium"/>
                <a:ea typeface="TT Norms Pro Medium"/>
                <a:cs typeface="TT Norms Pro Medium"/>
                <a:sym typeface="TT Norms Pro Medium"/>
              </a:defRPr>
            </a:lvl1pPr>
          </a:lstStyle>
          <a:p>
            <a:r>
              <a:t>Ссылки</a:t>
            </a:r>
          </a:p>
        </p:txBody>
      </p:sp>
      <p:pic>
        <p:nvPicPr>
          <p:cNvPr id="907" name="logo.pdf" descr="logo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sp>
        <p:nvSpPr>
          <p:cNvPr id="9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93</a:t>
            </a:fld>
            <a:endParaRPr/>
          </a:p>
        </p:txBody>
      </p:sp>
      <p:pic>
        <p:nvPicPr>
          <p:cNvPr id="909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8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09" t="14650" r="42921" b="12055"/>
          <a:stretch>
            <a:fillRect/>
          </a:stretch>
        </p:blipFill>
        <p:spPr>
          <a:xfrm>
            <a:off x="8879888" y="-1"/>
            <a:ext cx="15572390" cy="13716001"/>
          </a:xfrm>
          <a:prstGeom prst="rect">
            <a:avLst/>
          </a:prstGeom>
        </p:spPr>
      </p:pic>
      <p:pic>
        <p:nvPicPr>
          <p:cNvPr id="912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13" name="Спасибо  за уделённое  время!"/>
          <p:cNvSpPr txBox="1">
            <a:spLocks noGrp="1"/>
          </p:cNvSpPr>
          <p:nvPr>
            <p:ph type="body" sz="half" idx="1"/>
          </p:nvPr>
        </p:nvSpPr>
        <p:spPr>
          <a:xfrm>
            <a:off x="969026" y="4085087"/>
            <a:ext cx="16674153" cy="5084881"/>
          </a:xfrm>
          <a:prstGeom prst="rect">
            <a:avLst/>
          </a:prstGeom>
        </p:spPr>
        <p:txBody>
          <a:bodyPr/>
          <a:lstStyle/>
          <a:p>
            <a:pPr defTabSz="2438337">
              <a:defRPr sz="11600">
                <a:solidFill>
                  <a:srgbClr val="FFFFFF"/>
                </a:solidFill>
              </a:defRPr>
            </a:pPr>
            <a:r>
              <a:t>Спасибо </a:t>
            </a:r>
            <a:br/>
            <a:r>
              <a:t>за уделённое </a:t>
            </a:r>
            <a:br/>
            <a:r>
              <a:t>время!</a:t>
            </a:r>
          </a:p>
        </p:txBody>
      </p:sp>
      <p:sp>
        <p:nvSpPr>
          <p:cNvPr id="914" name="2020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defTabSz="2438337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TT Norms Pro Regular"/>
                <a:ea typeface="TT Norms Pro Regular"/>
                <a:cs typeface="TT Norms Pro Regular"/>
                <a:sym typeface="TT Norms Pro Regular"/>
              </a:defRPr>
            </a:lvl1pPr>
          </a:lstStyle>
          <a:p>
            <a:r>
              <a:t>2021</a:t>
            </a:r>
          </a:p>
        </p:txBody>
      </p:sp>
      <p:pic>
        <p:nvPicPr>
          <p:cNvPr id="915" name="logo.pdf" descr="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99" y="12012214"/>
            <a:ext cx="2205774" cy="2370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508" y="9967582"/>
            <a:ext cx="843313" cy="824914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Описание раздела на несколько предложений или строк, рассказывающее, что будет в этом разделе"/>
          <p:cNvSpPr txBox="1"/>
          <p:nvPr/>
        </p:nvSpPr>
        <p:spPr>
          <a:xfrm>
            <a:off x="2149909" y="10086075"/>
            <a:ext cx="958626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2438337">
              <a:defRPr sz="4200">
                <a:solidFill>
                  <a:srgbClr val="FFFFFF"/>
                </a:solidFill>
                <a:latin typeface="TT Norms Pro Regular"/>
                <a:ea typeface="TT Norms Pro Regular"/>
                <a:cs typeface="TT Norms Pro Regular"/>
                <a:sym typeface="TT Norms Pro Regular"/>
              </a:defRPr>
            </a:lvl1pPr>
          </a:lstStyle>
          <a:p>
            <a:r>
              <a:t>d_shch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2936</Words>
  <Application>Microsoft Office PowerPoint</Application>
  <PresentationFormat>Произвольный</PresentationFormat>
  <Paragraphs>730</Paragraphs>
  <Slides>94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104" baseType="lpstr">
      <vt:lpstr>Arial Unicode MS</vt:lpstr>
      <vt:lpstr>Calibri</vt:lpstr>
      <vt:lpstr>Courier</vt:lpstr>
      <vt:lpstr>Helvetica</vt:lpstr>
      <vt:lpstr>Helvetica Neue</vt:lpstr>
      <vt:lpstr>Helvetica Neue Medium</vt:lpstr>
      <vt:lpstr>Menlo Regular</vt:lpstr>
      <vt:lpstr>TT Norms Pro Medium</vt:lpstr>
      <vt:lpstr>TT Norms Pro Regular</vt:lpstr>
      <vt:lpstr>21_BasicWhite</vt:lpstr>
      <vt:lpstr>Презентация PowerPoint</vt:lpstr>
      <vt:lpstr>Презентация PowerPoint</vt:lpstr>
      <vt:lpstr>1.3 млн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Владислав Орликов</cp:lastModifiedBy>
  <cp:revision>1</cp:revision>
  <dcterms:modified xsi:type="dcterms:W3CDTF">2021-04-16T15:39:34Z</dcterms:modified>
</cp:coreProperties>
</file>