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</p:sldIdLst>
  <p:sldSz cy="5143500" cx="9144000"/>
  <p:notesSz cx="6858000" cy="9144000"/>
  <p:embeddedFontLst>
    <p:embeddedFont>
      <p:font typeface="Open Sans ExtraBold"/>
      <p:bold r:id="rId45"/>
      <p:boldItalic r:id="rId46"/>
    </p:embeddedFont>
    <p:embeddedFont>
      <p:font typeface="Open Sans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Author clrIdx="0" id="0" initials="" lastIdx="1" name="Болатбек Баркенов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font" Target="fonts/OpenSansExtraBold-boldItalic.fntdata"/><Relationship Id="rId45" Type="http://schemas.openxmlformats.org/officeDocument/2006/relationships/font" Target="fonts/OpenSansExtraBold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48" Type="http://schemas.openxmlformats.org/officeDocument/2006/relationships/font" Target="fonts/OpenSans-bold.fntdata"/><Relationship Id="rId47" Type="http://schemas.openxmlformats.org/officeDocument/2006/relationships/font" Target="fonts/OpenSans-regular.fntdata"/><Relationship Id="rId49" Type="http://schemas.openxmlformats.org/officeDocument/2006/relationships/font" Target="fonts/OpenSans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0" Type="http://schemas.openxmlformats.org/officeDocument/2006/relationships/font" Target="fonts/OpenSans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1" dt="2018-11-20T09:07:08.486">
    <p:pos x="0" y="0"/>
    <p:text>+rostropolsky@docdoc.ru  все же - это лучший слайд )))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6ff471e3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6ff471e3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6ff471e35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46ff471e35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6ff471e35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6ff471e35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46ff471e35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46ff471e35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6ff471e35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6ff471e35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6ff471e35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6ff471e35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6ff471e35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6ff471e35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6ff471e35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6ff471e35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6ff471e35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46ff471e35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6ff471e35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46ff471e35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6ff471e35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6ff471e35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46ff471e35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46ff471e35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46ff471e35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46ff471e35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0a3db098c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0a3db098c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6ff471e35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46ff471e35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6ff471e35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46ff471e35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46ff471e35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46ff471e35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46ff471e35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46ff471e35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46ff471e35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46ff471e35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41366fa2c4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41366fa2c4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API возвращает таблицу, а мы передаем тестовые данные в сценарий теста.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46ff471e35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46ff471e35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46ff471e35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46ff471e35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41366fa2c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41366fa2c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41366fa2c4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41366fa2c4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46ff471e35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46ff471e35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41366fa2c4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41366fa2c4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41366fa2c4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41366fa2c4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40a3db098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40a3db098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46ff471e35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46ff471e35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46ff471e35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46ff471e35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45d92ec94d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45d92ec94d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46ff471e35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46ff471e35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1366fa2c4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1366fa2c4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6ff471e35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6ff471e35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6ff471e35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46ff471e35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6ff471e35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6ff471e35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6ff471e35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6ff471e35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6ff471e35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46ff471e35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gif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comments" Target="../comments/comment1.xml"/><Relationship Id="rId4" Type="http://schemas.openxmlformats.org/officeDocument/2006/relationships/image" Target="../media/image38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9144000" cy="5143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767" y="594575"/>
            <a:ext cx="2060325" cy="4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1375" y="587249"/>
            <a:ext cx="1011150" cy="5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719075" y="1436450"/>
            <a:ext cx="7458600" cy="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Как запускать</a:t>
            </a:r>
            <a:endParaRPr sz="34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10-часовые</a:t>
            </a:r>
            <a:r>
              <a:rPr lang="ru" sz="34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ru" sz="3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U</a:t>
            </a:r>
            <a:r>
              <a:rPr lang="ru" sz="3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</a:t>
            </a:r>
            <a:r>
              <a:rPr lang="ru" sz="34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ru" sz="3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тесты</a:t>
            </a:r>
            <a:endParaRPr sz="34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за 5 мин, в условиях</a:t>
            </a:r>
            <a:endParaRPr sz="34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30 релизов в день</a:t>
            </a:r>
            <a:endParaRPr sz="34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726300" y="4181725"/>
            <a:ext cx="1605000" cy="7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Ноябрь</a:t>
            </a: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2018 г.</a:t>
            </a:r>
            <a:endParaRPr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2"/>
          <p:cNvPicPr preferRelativeResize="0"/>
          <p:nvPr/>
        </p:nvPicPr>
        <p:blipFill rotWithShape="1">
          <a:blip r:embed="rId3">
            <a:alphaModFix/>
          </a:blip>
          <a:srcRect b="2162" l="0" r="0" t="0"/>
          <a:stretch/>
        </p:blipFill>
        <p:spPr>
          <a:xfrm>
            <a:off x="729075" y="2143400"/>
            <a:ext cx="7685850" cy="218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2"/>
          <p:cNvSpPr txBox="1"/>
          <p:nvPr/>
        </p:nvSpPr>
        <p:spPr>
          <a:xfrm>
            <a:off x="726300" y="607025"/>
            <a:ext cx="64596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Как выглядит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сценарий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26" name="Google Shape;12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3"/>
          <p:cNvSpPr txBox="1"/>
          <p:nvPr/>
        </p:nvSpPr>
        <p:spPr>
          <a:xfrm>
            <a:off x="726300" y="607025"/>
            <a:ext cx="64596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Наши правила</a:t>
            </a:r>
            <a:endParaRPr sz="30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33" name="Google Shape;133;p23"/>
          <p:cNvSpPr txBox="1"/>
          <p:nvPr/>
        </p:nvSpPr>
        <p:spPr>
          <a:xfrm>
            <a:off x="721900" y="1318075"/>
            <a:ext cx="7409400" cy="17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Стандартные слова, с которых начинаются каждые шаги: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Для </a:t>
            </a:r>
            <a:r>
              <a:rPr b="1" lang="ru" sz="12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Given</a:t>
            </a:r>
            <a:r>
              <a:rPr lang="ru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— шаг отвечает на вопрос: что сделано?</a:t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Given Открыта страница ...</a:t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Для </a:t>
            </a:r>
            <a:r>
              <a:rPr b="1" lang="ru" sz="12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When</a:t>
            </a:r>
            <a:r>
              <a:rPr lang="ru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— шаг отвечает на вопрос: что делаем?</a:t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When Кликаем на ...</a:t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Для </a:t>
            </a:r>
            <a:r>
              <a:rPr b="1" lang="ru" sz="12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Then</a:t>
            </a:r>
            <a:r>
              <a:rPr lang="ru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— шаг отвечает на вопрос: что делается?</a:t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Then Открывается …</a:t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Используются плагины для: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Sublime Text 3:</a:t>
            </a:r>
            <a:r>
              <a:rPr lang="ru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Gherkin Auto-Complete Plus (распознает сами step-definitions)</a:t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Visual Studio Code:</a:t>
            </a:r>
            <a:r>
              <a:rPr lang="ru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Cucumber Full Language Support (парсит имеющиеся сценарии)</a:t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4"/>
          <p:cNvSpPr txBox="1"/>
          <p:nvPr/>
        </p:nvSpPr>
        <p:spPr>
          <a:xfrm>
            <a:off x="726300" y="607025"/>
            <a:ext cx="64596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Скорость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0" name="Google Shape;140;p24"/>
          <p:cNvSpPr txBox="1"/>
          <p:nvPr/>
        </p:nvSpPr>
        <p:spPr>
          <a:xfrm>
            <a:off x="721900" y="1622875"/>
            <a:ext cx="6635100" cy="17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Dev: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16 потоков — 25 мин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Release: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40 потоков — 5 мин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5"/>
          <p:cNvSpPr txBox="1"/>
          <p:nvPr/>
        </p:nvSpPr>
        <p:spPr>
          <a:xfrm>
            <a:off x="726300" y="607025"/>
            <a:ext cx="64596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Зачем</a:t>
            </a:r>
            <a:r>
              <a:rPr lang="ru" sz="3000">
                <a:solidFill>
                  <a:srgbClr val="FE246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?</a:t>
            </a:r>
            <a:endParaRPr sz="3000">
              <a:solidFill>
                <a:srgbClr val="FE246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8" name="Google Shape;148;p25"/>
          <p:cNvSpPr txBox="1"/>
          <p:nvPr/>
        </p:nvSpPr>
        <p:spPr>
          <a:xfrm>
            <a:off x="721900" y="1622875"/>
            <a:ext cx="6635100" cy="17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Быстрые</a:t>
            </a:r>
            <a:endParaRPr sz="24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    результаты</a:t>
            </a:r>
            <a:endParaRPr sz="24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30 релизов</a:t>
            </a:r>
            <a:endParaRPr sz="24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    </a:t>
            </a:r>
            <a:r>
              <a:rPr lang="ru" sz="24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в день</a:t>
            </a:r>
            <a:endParaRPr sz="24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6"/>
          <p:cNvSpPr txBox="1"/>
          <p:nvPr/>
        </p:nvSpPr>
        <p:spPr>
          <a:xfrm>
            <a:off x="726300" y="607025"/>
            <a:ext cx="64596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Проблемы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56" name="Google Shape;156;p26"/>
          <p:cNvSpPr txBox="1"/>
          <p:nvPr/>
        </p:nvSpPr>
        <p:spPr>
          <a:xfrm>
            <a:off x="721900" y="1622875"/>
            <a:ext cx="4204500" cy="17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Тесты медленные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Н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естабильные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М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ного времени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на поддержку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С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ложно анализировать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7" name="Google Shape;15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7"/>
          <p:cNvSpPr txBox="1"/>
          <p:nvPr/>
        </p:nvSpPr>
        <p:spPr>
          <a:xfrm>
            <a:off x="726300" y="607025"/>
            <a:ext cx="64596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Медленно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64" name="Google Shape;164;p27"/>
          <p:cNvSpPr txBox="1"/>
          <p:nvPr/>
        </p:nvSpPr>
        <p:spPr>
          <a:xfrm>
            <a:off x="721900" y="1622875"/>
            <a:ext cx="4204500" cy="17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Долгие сценарии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Отклик браузера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Ресурсы (сервер, бд)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5" name="Google Shape;16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8"/>
          <p:cNvSpPr txBox="1"/>
          <p:nvPr/>
        </p:nvSpPr>
        <p:spPr>
          <a:xfrm>
            <a:off x="726300" y="607025"/>
            <a:ext cx="64596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Нестабильно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72" name="Google Shape;172;p28"/>
          <p:cNvSpPr txBox="1"/>
          <p:nvPr/>
        </p:nvSpPr>
        <p:spPr>
          <a:xfrm>
            <a:off x="721900" y="1622875"/>
            <a:ext cx="4204500" cy="17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Данные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Selenium grid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Flacky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Быстро меняется продукт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3" name="Google Shape;17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9"/>
          <p:cNvSpPr txBox="1"/>
          <p:nvPr/>
        </p:nvSpPr>
        <p:spPr>
          <a:xfrm>
            <a:off x="726300" y="607025"/>
            <a:ext cx="64596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Поддержка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80" name="Google Shape;180;p29"/>
          <p:cNvSpPr txBox="1"/>
          <p:nvPr/>
        </p:nvSpPr>
        <p:spPr>
          <a:xfrm>
            <a:off x="721900" y="1622875"/>
            <a:ext cx="4204500" cy="17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Человеческие ресурсы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Процессы разработки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Архитектура тестов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1" name="Google Shape;18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0"/>
          <p:cNvSpPr txBox="1"/>
          <p:nvPr/>
        </p:nvSpPr>
        <p:spPr>
          <a:xfrm>
            <a:off x="726300" y="607025"/>
            <a:ext cx="64596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Аналитика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88" name="Google Shape;188;p30"/>
          <p:cNvSpPr txBox="1"/>
          <p:nvPr/>
        </p:nvSpPr>
        <p:spPr>
          <a:xfrm>
            <a:off x="721900" y="1622875"/>
            <a:ext cx="4204500" cy="17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Много данных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История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Планирование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9" name="Google Shape;18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1"/>
          <p:cNvSpPr txBox="1"/>
          <p:nvPr/>
        </p:nvSpPr>
        <p:spPr>
          <a:xfrm>
            <a:off x="726300" y="607025"/>
            <a:ext cx="64596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Стоимость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96" name="Google Shape;196;p31"/>
          <p:cNvSpPr txBox="1"/>
          <p:nvPr/>
        </p:nvSpPr>
        <p:spPr>
          <a:xfrm>
            <a:off x="721900" y="1622875"/>
            <a:ext cx="4204500" cy="17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Долго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Дорого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800" strike="sngStrike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О</a:t>
            </a:r>
            <a:r>
              <a:rPr lang="ru" sz="1800" strike="sngStrike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*уенно 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Профит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7" name="Google Shape;19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900" y="639063"/>
            <a:ext cx="3865375" cy="38653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4613875" y="2722400"/>
            <a:ext cx="6635100" cy="23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Head of QA &amp; Chief Agile Officer</a:t>
            </a:r>
            <a:endParaRPr b="1"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ru" sz="1600" u="sng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rostropolsky@docdoc.ru</a:t>
            </a:r>
            <a:endParaRPr i="1" sz="1600" u="sng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ru" sz="1600" u="sng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facebook.com/rusostropolsky</a:t>
            </a:r>
            <a:endParaRPr i="1" sz="1600" u="sng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4618275" y="1216625"/>
            <a:ext cx="64596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Остропольский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Руслан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2"/>
          <p:cNvSpPr txBox="1"/>
          <p:nvPr/>
        </p:nvSpPr>
        <p:spPr>
          <a:xfrm>
            <a:off x="3421275" y="607025"/>
            <a:ext cx="64596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FF"/>
                </a:solidFill>
                <a:highlight>
                  <a:srgbClr val="000000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 Добавим скорости —</a:t>
            </a:r>
            <a:r>
              <a:rPr lang="ru" sz="3000">
                <a:highlight>
                  <a:srgbClr val="000000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.</a:t>
            </a:r>
            <a:r>
              <a:rPr lang="ru" sz="3000">
                <a:solidFill>
                  <a:srgbClr val="FFFFFF"/>
                </a:solidFill>
                <a:highlight>
                  <a:srgbClr val="000000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  </a:t>
            </a:r>
            <a:endParaRPr sz="3000">
              <a:solidFill>
                <a:srgbClr val="FFFFFF"/>
              </a:solidFill>
              <a:highlight>
                <a:srgbClr val="000000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E246C"/>
                </a:solidFill>
                <a:highlight>
                  <a:srgbClr val="000000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 архитектура серверов</a:t>
            </a:r>
            <a:r>
              <a:rPr lang="ru" sz="3000">
                <a:solidFill>
                  <a:schemeClr val="dk1"/>
                </a:solidFill>
                <a:highlight>
                  <a:schemeClr val="dk1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.</a:t>
            </a:r>
            <a:endParaRPr sz="3000">
              <a:solidFill>
                <a:srgbClr val="FE246C"/>
              </a:solidFill>
              <a:highlight>
                <a:srgbClr val="000000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04" name="Google Shape;204;p32"/>
          <p:cNvSpPr txBox="1"/>
          <p:nvPr/>
        </p:nvSpPr>
        <p:spPr>
          <a:xfrm>
            <a:off x="3416875" y="2156275"/>
            <a:ext cx="5727000" cy="17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— Заранее подготовленные образы БД</a:t>
            </a:r>
            <a:r>
              <a:rPr lang="ru" sz="1600">
                <a:solidFill>
                  <a:srgbClr val="FFFFFF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600">
              <a:solidFill>
                <a:srgbClr val="FFFFFF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— Старт окружения для тестов и деплоя</a:t>
            </a:r>
            <a:r>
              <a:rPr lang="ru" sz="1600">
                <a:solidFill>
                  <a:srgbClr val="FFFFFF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.</a:t>
            </a:r>
            <a:r>
              <a:rPr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 sz="1600"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     параллельно </a:t>
            </a:r>
            <a:r>
              <a:rPr lang="ru" sz="1600">
                <a:solidFill>
                  <a:srgbClr val="FFFFFF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600"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— Умная система распределения</a:t>
            </a:r>
            <a:r>
              <a:rPr lang="ru" sz="1600">
                <a:solidFill>
                  <a:srgbClr val="FFFFFF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.</a:t>
            </a:r>
            <a:r>
              <a:rPr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600"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     мощности</a:t>
            </a:r>
            <a:r>
              <a:rPr lang="ru" sz="1600">
                <a:solidFill>
                  <a:srgbClr val="FFFFFF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600"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370" y="1806922"/>
            <a:ext cx="6199850" cy="316297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3"/>
          <p:cNvSpPr txBox="1"/>
          <p:nvPr/>
        </p:nvSpPr>
        <p:spPr>
          <a:xfrm>
            <a:off x="726300" y="607025"/>
            <a:ext cx="8417700" cy="8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Добавим скорости —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E246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распараллелить</a:t>
            </a:r>
            <a:endParaRPr sz="3000">
              <a:solidFill>
                <a:srgbClr val="FE246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211" name="Google Shape;21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4"/>
          <p:cNvSpPr txBox="1"/>
          <p:nvPr/>
        </p:nvSpPr>
        <p:spPr>
          <a:xfrm>
            <a:off x="726300" y="607025"/>
            <a:ext cx="8417700" cy="8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Добавим скорости —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E246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распараллелить</a:t>
            </a:r>
            <a:endParaRPr sz="3000">
              <a:solidFill>
                <a:srgbClr val="FE246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8" name="Google Shape;218;p34"/>
          <p:cNvSpPr txBox="1"/>
          <p:nvPr/>
        </p:nvSpPr>
        <p:spPr>
          <a:xfrm>
            <a:off x="721900" y="2080075"/>
            <a:ext cx="4204500" cy="17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Меньше стабильность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Выше стоимость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9" name="Google Shape;21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5"/>
          <p:cNvSpPr txBox="1"/>
          <p:nvPr/>
        </p:nvSpPr>
        <p:spPr>
          <a:xfrm>
            <a:off x="726300" y="607025"/>
            <a:ext cx="8417700" cy="8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Добавим скорости —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E246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распараллелить</a:t>
            </a:r>
            <a:endParaRPr sz="3000">
              <a:solidFill>
                <a:srgbClr val="FE246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25" name="Google Shape;225;p35"/>
          <p:cNvSpPr txBox="1"/>
          <p:nvPr/>
        </p:nvSpPr>
        <p:spPr>
          <a:xfrm>
            <a:off x="721900" y="2003875"/>
            <a:ext cx="4204500" cy="17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Меньше стабильность: </a:t>
            </a:r>
            <a:endParaRPr b="1"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   — Подбор версии браузера, </a:t>
            </a:r>
            <a:endParaRPr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        selenium</a:t>
            </a:r>
            <a:endParaRPr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   — </a:t>
            </a:r>
            <a:r>
              <a:rPr lang="ru"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Только 1 браузер</a:t>
            </a:r>
            <a:endParaRPr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Выше стоимость:</a:t>
            </a:r>
            <a:endParaRPr b="1"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   — </a:t>
            </a:r>
            <a:r>
              <a:rPr lang="ru"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Облачные сервер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а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6" name="Google Shape;22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1375" y="1208579"/>
            <a:ext cx="3732200" cy="279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6"/>
          <p:cNvSpPr txBox="1"/>
          <p:nvPr/>
        </p:nvSpPr>
        <p:spPr>
          <a:xfrm>
            <a:off x="726300" y="607025"/>
            <a:ext cx="8417700" cy="8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Добавим скорости —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E246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тестовые сценарии</a:t>
            </a:r>
            <a:endParaRPr sz="3000">
              <a:solidFill>
                <a:srgbClr val="FE246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34" name="Google Shape;234;p36"/>
          <p:cNvSpPr txBox="1"/>
          <p:nvPr/>
        </p:nvSpPr>
        <p:spPr>
          <a:xfrm>
            <a:off x="721900" y="2080075"/>
            <a:ext cx="4204500" cy="17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Атомарность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Ограничение времени</a:t>
            </a: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i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(&lt;=1 мин.)</a:t>
            </a:r>
            <a:endParaRPr i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Подготовка данных</a:t>
            </a:r>
            <a:r>
              <a:rPr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i="1" lang="ru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(API)</a:t>
            </a:r>
            <a:endParaRPr i="1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5" name="Google Shape;23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7"/>
          <p:cNvSpPr txBox="1"/>
          <p:nvPr/>
        </p:nvSpPr>
        <p:spPr>
          <a:xfrm>
            <a:off x="726300" y="607025"/>
            <a:ext cx="8417700" cy="8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API —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предварительные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условия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42" name="Google Shape;242;p37"/>
          <p:cNvSpPr txBox="1"/>
          <p:nvPr/>
        </p:nvSpPr>
        <p:spPr>
          <a:xfrm>
            <a:off x="721900" y="2461075"/>
            <a:ext cx="5231700" cy="17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— Нужно</a:t>
            </a:r>
            <a:r>
              <a:rPr lang="ru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подготавливать / изменять / получать</a:t>
            </a:r>
            <a:r>
              <a:rPr lang="ru">
                <a:solidFill>
                  <a:srgbClr val="FFFFFF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>
              <a:solidFill>
                <a:srgbClr val="FFFFFF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    данные</a:t>
            </a:r>
            <a:endParaRPr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— Прямой доступ к БД запрещен из политики </a:t>
            </a:r>
            <a:endParaRPr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    </a:t>
            </a:r>
            <a:r>
              <a:rPr lang="ru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безопасности</a:t>
            </a:r>
            <a:endParaRPr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— Есть публичные Rest API, можно ими </a:t>
            </a:r>
            <a:endParaRPr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    </a:t>
            </a:r>
            <a:r>
              <a:rPr lang="ru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пользоваться</a:t>
            </a:r>
            <a:endParaRPr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3" name="Google Shape;24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8"/>
          <p:cNvSpPr txBox="1"/>
          <p:nvPr/>
        </p:nvSpPr>
        <p:spPr>
          <a:xfrm>
            <a:off x="726300" y="607025"/>
            <a:ext cx="8417700" cy="8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API —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универсальные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методы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49" name="Google Shape;249;p38"/>
          <p:cNvSpPr txBox="1"/>
          <p:nvPr/>
        </p:nvSpPr>
        <p:spPr>
          <a:xfrm>
            <a:off x="721900" y="2537275"/>
            <a:ext cx="5231700" cy="17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— Создание записи/ей в таблице</a:t>
            </a:r>
            <a:endParaRPr sz="1600"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— П</a:t>
            </a:r>
            <a:r>
              <a:rPr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олучение записи/ей из таблицы</a:t>
            </a:r>
            <a:endParaRPr sz="1600"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— У</a:t>
            </a:r>
            <a:r>
              <a:rPr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даление записи/ей в таблице</a:t>
            </a:r>
            <a:endParaRPr sz="1600"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— О</a:t>
            </a:r>
            <a:r>
              <a:rPr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чистка кэшей</a:t>
            </a:r>
            <a:endParaRPr sz="1600"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0" name="Google Shape;25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2050" y="1855750"/>
            <a:ext cx="3732825" cy="2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9"/>
          <p:cNvSpPr txBox="1"/>
          <p:nvPr/>
        </p:nvSpPr>
        <p:spPr>
          <a:xfrm>
            <a:off x="726300" y="607025"/>
            <a:ext cx="8417700" cy="8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API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(scenario)</a:t>
            </a:r>
            <a:endParaRPr sz="30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257" name="Google Shape;25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300" y="2067750"/>
            <a:ext cx="7822551" cy="24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0"/>
          <p:cNvSpPr txBox="1"/>
          <p:nvPr/>
        </p:nvSpPr>
        <p:spPr>
          <a:xfrm>
            <a:off x="726300" y="607025"/>
            <a:ext cx="8417700" cy="8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highlight>
                  <a:srgbClr val="FFFFFF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Сделаем стабильно —</a:t>
            </a:r>
            <a:endParaRPr sz="3000">
              <a:solidFill>
                <a:srgbClr val="26364B"/>
              </a:solidFill>
              <a:highlight>
                <a:srgbClr val="FFFFFF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E246C"/>
                </a:solidFill>
                <a:highlight>
                  <a:srgbClr val="FFFFFF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снижаем кол-во Flacky</a:t>
            </a:r>
            <a:r>
              <a:rPr lang="ru" sz="2400">
                <a:solidFill>
                  <a:srgbClr val="26364B"/>
                </a:solidFill>
                <a:highlight>
                  <a:srgbClr val="FFFFFF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*</a:t>
            </a:r>
            <a:r>
              <a:rPr lang="ru" sz="3000">
                <a:solidFill>
                  <a:srgbClr val="FFFFFF"/>
                </a:solidFill>
                <a:highlight>
                  <a:srgbClr val="FFFFFF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.</a:t>
            </a:r>
            <a:endParaRPr sz="3000">
              <a:solidFill>
                <a:srgbClr val="FFFFFF"/>
              </a:solidFill>
              <a:highlight>
                <a:srgbClr val="FFFFFF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highlight>
                <a:srgbClr val="FFFFFF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highlight>
                <a:srgbClr val="FFFFFF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65" name="Google Shape;265;p40"/>
          <p:cNvSpPr txBox="1"/>
          <p:nvPr/>
        </p:nvSpPr>
        <p:spPr>
          <a:xfrm>
            <a:off x="721900" y="2080075"/>
            <a:ext cx="4204500" cy="15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Перезапуск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Умные ожидания элементов 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API 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м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етоды 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6" name="Google Shape;266;p40"/>
          <p:cNvSpPr txBox="1"/>
          <p:nvPr/>
        </p:nvSpPr>
        <p:spPr>
          <a:xfrm>
            <a:off x="726300" y="4248150"/>
            <a:ext cx="35130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E246C"/>
                </a:solidFill>
                <a:latin typeface="Open Sans"/>
                <a:ea typeface="Open Sans"/>
                <a:cs typeface="Open Sans"/>
                <a:sym typeface="Open Sans"/>
              </a:rPr>
              <a:t>*</a:t>
            </a:r>
            <a:r>
              <a:rPr lang="ru" sz="12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ненадёжные тесты</a:t>
            </a:r>
            <a:endParaRPr sz="1200"/>
          </a:p>
        </p:txBody>
      </p:sp>
      <p:pic>
        <p:nvPicPr>
          <p:cNvPr id="267" name="Google Shape;26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1"/>
          <p:cNvSpPr txBox="1"/>
          <p:nvPr/>
        </p:nvSpPr>
        <p:spPr>
          <a:xfrm>
            <a:off x="726300" y="607025"/>
            <a:ext cx="8417700" cy="8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Сделаем стабильно —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E246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процессы</a:t>
            </a:r>
            <a:endParaRPr sz="3000">
              <a:solidFill>
                <a:srgbClr val="FE246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74" name="Google Shape;274;p41"/>
          <p:cNvSpPr txBox="1"/>
          <p:nvPr/>
        </p:nvSpPr>
        <p:spPr>
          <a:xfrm>
            <a:off x="721900" y="1887646"/>
            <a:ext cx="5231700" cy="17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— Автозапуск при переводе в ревью</a:t>
            </a:r>
            <a:endParaRPr sz="1600"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Ежедневный запуск</a:t>
            </a:r>
            <a:endParaRPr sz="1600"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Оповещения + ссылки</a:t>
            </a:r>
            <a:endParaRPr sz="1600"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      </a:t>
            </a:r>
            <a:r>
              <a:rPr i="1"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Jira</a:t>
            </a:r>
            <a:endParaRPr i="1" sz="1600"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      </a:t>
            </a:r>
            <a:r>
              <a:rPr i="1"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Мессенжер</a:t>
            </a:r>
            <a:endParaRPr i="1" sz="1600"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Skip</a:t>
            </a:r>
            <a:endParaRPr sz="1600"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600">
                <a:solidFill>
                  <a:srgbClr val="26364B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Зеленые в приоритете</a:t>
            </a:r>
            <a:r>
              <a:rPr lang="ru" sz="1600">
                <a:solidFill>
                  <a:srgbClr val="FFFFFF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600">
              <a:solidFill>
                <a:srgbClr val="FFFFFF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6364B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5" name="Google Shape;27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1863" y="1155975"/>
            <a:ext cx="6200278" cy="360104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0" y="607025"/>
            <a:ext cx="91440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О DocDoc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300" y="1726790"/>
            <a:ext cx="7926101" cy="250746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2"/>
          <p:cNvSpPr txBox="1"/>
          <p:nvPr/>
        </p:nvSpPr>
        <p:spPr>
          <a:xfrm>
            <a:off x="726300" y="607025"/>
            <a:ext cx="8417700" cy="8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Сделаем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стабильно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282" name="Google Shape;28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3"/>
          <p:cNvSpPr txBox="1"/>
          <p:nvPr/>
        </p:nvSpPr>
        <p:spPr>
          <a:xfrm>
            <a:off x="726300" y="607025"/>
            <a:ext cx="8417700" cy="8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highlight>
                  <a:srgbClr val="FFFFFF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Как</a:t>
            </a:r>
            <a:endParaRPr sz="3000">
              <a:solidFill>
                <a:srgbClr val="26364B"/>
              </a:solidFill>
              <a:highlight>
                <a:srgbClr val="FFFFFF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highlight>
                  <a:srgbClr val="FFFFFF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поддерживать</a:t>
            </a:r>
            <a:endParaRPr sz="3000">
              <a:solidFill>
                <a:srgbClr val="26364B"/>
              </a:solidFill>
              <a:highlight>
                <a:srgbClr val="FFFFFF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89" name="Google Shape;289;p43"/>
          <p:cNvSpPr txBox="1"/>
          <p:nvPr/>
        </p:nvSpPr>
        <p:spPr>
          <a:xfrm>
            <a:off x="721900" y="2080075"/>
            <a:ext cx="4218900" cy="15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Привлекаем ручных тестировщиков</a:t>
            </a:r>
            <a:endParaRPr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Дежурства</a:t>
            </a:r>
            <a:endParaRPr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Правки в ветке задачи</a:t>
            </a:r>
            <a:endParaRPr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Простой перезапуск</a:t>
            </a:r>
            <a:endParaRPr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0" name="Google Shape;29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025" y="1370875"/>
            <a:ext cx="7239426" cy="350495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4"/>
          <p:cNvSpPr txBox="1"/>
          <p:nvPr/>
        </p:nvSpPr>
        <p:spPr>
          <a:xfrm>
            <a:off x="726300" y="607025"/>
            <a:ext cx="64596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Аналитика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297" name="Google Shape;29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5"/>
          <p:cNvSpPr/>
          <p:nvPr/>
        </p:nvSpPr>
        <p:spPr>
          <a:xfrm>
            <a:off x="-7225" y="1461300"/>
            <a:ext cx="9151200" cy="36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3" name="Google Shape;30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300" y="1708038"/>
            <a:ext cx="8142798" cy="318872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5"/>
          <p:cNvSpPr txBox="1"/>
          <p:nvPr/>
        </p:nvSpPr>
        <p:spPr>
          <a:xfrm>
            <a:off x="726300" y="607025"/>
            <a:ext cx="64596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Аналитика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6"/>
          <p:cNvSpPr/>
          <p:nvPr/>
        </p:nvSpPr>
        <p:spPr>
          <a:xfrm>
            <a:off x="-7225" y="1461300"/>
            <a:ext cx="9151200" cy="36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0" name="Google Shape;31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475" y="1620450"/>
            <a:ext cx="8135798" cy="328262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6"/>
          <p:cNvSpPr txBox="1"/>
          <p:nvPr/>
        </p:nvSpPr>
        <p:spPr>
          <a:xfrm>
            <a:off x="726300" y="607025"/>
            <a:ext cx="64596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Аналитика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7"/>
          <p:cNvSpPr txBox="1"/>
          <p:nvPr/>
        </p:nvSpPr>
        <p:spPr>
          <a:xfrm>
            <a:off x="726300" y="607025"/>
            <a:ext cx="64596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Чек-лист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изменений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18" name="Google Shape;318;p47"/>
          <p:cNvSpPr txBox="1"/>
          <p:nvPr/>
        </p:nvSpPr>
        <p:spPr>
          <a:xfrm>
            <a:off x="721900" y="1884200"/>
            <a:ext cx="6635100" cy="23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Стилистика и правила + инструменты</a:t>
            </a:r>
            <a:endParaRPr sz="15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5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Многопоточность</a:t>
            </a:r>
            <a:endParaRPr sz="15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5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Облачные сервера «On Demand»</a:t>
            </a:r>
            <a:endParaRPr sz="15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5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API и БД</a:t>
            </a:r>
            <a:endParaRPr sz="15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5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Перезапуски</a:t>
            </a:r>
            <a:endParaRPr sz="15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5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Support - ручным тестировщикам</a:t>
            </a:r>
            <a:endParaRPr sz="15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5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Аналитика</a:t>
            </a:r>
            <a:endParaRPr sz="15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9" name="Google Shape;31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8"/>
          <p:cNvSpPr txBox="1"/>
          <p:nvPr/>
        </p:nvSpPr>
        <p:spPr>
          <a:xfrm>
            <a:off x="3774300" y="1216625"/>
            <a:ext cx="64596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solidFill>
                  <a:srgbClr val="FE246C"/>
                </a:solidFill>
                <a:highlight>
                  <a:srgbClr val="010008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Итоги</a:t>
            </a:r>
            <a:endParaRPr sz="4000">
              <a:solidFill>
                <a:srgbClr val="FE246C"/>
              </a:solidFill>
              <a:highlight>
                <a:srgbClr val="010008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26" name="Google Shape;326;p48"/>
          <p:cNvSpPr txBox="1"/>
          <p:nvPr/>
        </p:nvSpPr>
        <p:spPr>
          <a:xfrm>
            <a:off x="3769900" y="2232475"/>
            <a:ext cx="4964100" cy="17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  <a:highlight>
                  <a:srgbClr val="010008"/>
                </a:highlight>
                <a:latin typeface="Open Sans"/>
                <a:ea typeface="Open Sans"/>
                <a:cs typeface="Open Sans"/>
                <a:sym typeface="Open Sans"/>
              </a:rPr>
              <a:t>— Используйте изменения вместе</a:t>
            </a:r>
            <a:endParaRPr sz="1800">
              <a:solidFill>
                <a:srgbClr val="FFFFFF"/>
              </a:solidFill>
              <a:highlight>
                <a:srgbClr val="010008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  <a:highlight>
                  <a:srgbClr val="010008"/>
                </a:highlight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800">
                <a:solidFill>
                  <a:srgbClr val="FFFFFF"/>
                </a:solidFill>
                <a:highlight>
                  <a:srgbClr val="010008"/>
                </a:highlight>
                <a:latin typeface="Open Sans"/>
                <a:ea typeface="Open Sans"/>
                <a:cs typeface="Open Sans"/>
                <a:sym typeface="Open Sans"/>
              </a:rPr>
              <a:t>Двигайтесь небольшими шагами</a:t>
            </a:r>
            <a:endParaRPr sz="1800">
              <a:solidFill>
                <a:srgbClr val="FFFFFF"/>
              </a:solidFill>
              <a:highlight>
                <a:srgbClr val="010008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  <a:highlight>
                  <a:srgbClr val="010008"/>
                </a:highlight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800">
                <a:solidFill>
                  <a:srgbClr val="FFFFFF"/>
                </a:solidFill>
                <a:highlight>
                  <a:srgbClr val="010008"/>
                </a:highlight>
                <a:latin typeface="Open Sans"/>
                <a:ea typeface="Open Sans"/>
                <a:cs typeface="Open Sans"/>
                <a:sym typeface="Open Sans"/>
              </a:rPr>
              <a:t>Выстраивайте стабильные процессы</a:t>
            </a:r>
            <a:endParaRPr sz="1800">
              <a:solidFill>
                <a:srgbClr val="FFFFFF"/>
              </a:solidFill>
              <a:highlight>
                <a:srgbClr val="010008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9"/>
          <p:cNvSpPr txBox="1"/>
          <p:nvPr/>
        </p:nvSpPr>
        <p:spPr>
          <a:xfrm>
            <a:off x="0" y="607025"/>
            <a:ext cx="91440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???</a:t>
            </a:r>
            <a:r>
              <a:rPr lang="ru" sz="4000">
                <a:solidFill>
                  <a:srgbClr val="FE246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Вопросы </a:t>
            </a:r>
            <a:r>
              <a:rPr lang="ru" sz="4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???</a:t>
            </a:r>
            <a:endParaRPr sz="40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50"/>
          <p:cNvSpPr txBox="1"/>
          <p:nvPr/>
        </p:nvSpPr>
        <p:spPr>
          <a:xfrm>
            <a:off x="4537675" y="2570000"/>
            <a:ext cx="6635100" cy="23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 u="sng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800" u="sng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rostropolsky@docdoc.ru</a:t>
            </a:r>
            <a:endParaRPr i="1" sz="1800" u="sng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800" u="sng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facebook.com/rusostropolsky</a:t>
            </a:r>
            <a:endParaRPr i="1" sz="1800" u="sng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9" name="Google Shape;339;p50"/>
          <p:cNvSpPr txBox="1"/>
          <p:nvPr/>
        </p:nvSpPr>
        <p:spPr>
          <a:xfrm>
            <a:off x="4542075" y="1140425"/>
            <a:ext cx="64596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solidFill>
                  <a:srgbClr val="FE246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Спасибо</a:t>
            </a:r>
            <a:endParaRPr sz="5000">
              <a:solidFill>
                <a:srgbClr val="FE246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за внимание!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340" name="Google Shape;34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" y="0"/>
            <a:ext cx="2060325" cy="45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726300" y="607025"/>
            <a:ext cx="64596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Бизнес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721900" y="1503200"/>
            <a:ext cx="6635100" cy="23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Очень важен </a:t>
            </a:r>
            <a:r>
              <a:rPr i="1"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time to market</a:t>
            </a:r>
            <a:endParaRPr i="1"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Много экспериментов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Много направлений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726300" y="607025"/>
            <a:ext cx="64596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Особенности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продукта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721900" y="2003875"/>
            <a:ext cx="6635100" cy="17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Tablet / web / mobile</a:t>
            </a:r>
            <a:endParaRPr b="1"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Используемый стек:</a:t>
            </a:r>
            <a:endParaRPr b="1"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    PHP (YII), VueJS, KnockoutJS,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    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Redis, MySQ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L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9144000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0" y="607025"/>
            <a:ext cx="91440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UI тесты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(web)</a:t>
            </a:r>
            <a:endParaRPr sz="30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0" y="2232475"/>
            <a:ext cx="9144000" cy="17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Более 2500 сценариев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10 часов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lang="ru" sz="18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2 автоматизатора</a:t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7725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/>
        </p:nvSpPr>
        <p:spPr>
          <a:xfrm>
            <a:off x="726300" y="607025"/>
            <a:ext cx="64596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На чём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пишем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721900" y="2003875"/>
            <a:ext cx="4204500" cy="17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Webdriver JS</a:t>
            </a:r>
            <a:r>
              <a:rPr lang="ru"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— официальная библиотека на JS для автоматизации действий в браузере.</a:t>
            </a:r>
            <a:endParaRPr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Cucumber JS</a:t>
            </a:r>
            <a:r>
              <a:rPr lang="ru"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 — фреймворк, реализующий подход BDD.</a:t>
            </a:r>
            <a:endParaRPr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3750" y="911725"/>
            <a:ext cx="2730425" cy="353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/>
        </p:nvSpPr>
        <p:spPr>
          <a:xfrm>
            <a:off x="726300" y="607025"/>
            <a:ext cx="64596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На чём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пишем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26364B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Gherkin</a:t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364B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11" name="Google Shape;111;p20"/>
          <p:cNvSpPr txBox="1"/>
          <p:nvPr/>
        </p:nvSpPr>
        <p:spPr>
          <a:xfrm>
            <a:off x="721900" y="2537275"/>
            <a:ext cx="3198900" cy="17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364B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Язык описания сценариев — русский</a:t>
            </a:r>
            <a:endParaRPr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26364B"/>
              </a:buClr>
              <a:buSzPts val="1600"/>
              <a:buFont typeface="Open Sans"/>
              <a:buChar char="●"/>
            </a:pPr>
            <a:r>
              <a:rPr lang="ru" sz="1600">
                <a:solidFill>
                  <a:srgbClr val="26364B"/>
                </a:solidFill>
                <a:latin typeface="Open Sans"/>
                <a:ea typeface="Open Sans"/>
                <a:cs typeface="Open Sans"/>
                <a:sym typeface="Open Sans"/>
              </a:rPr>
              <a:t>Имеются определенные правила</a:t>
            </a:r>
            <a:endParaRPr sz="1600">
              <a:solidFill>
                <a:srgbClr val="2636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2" name="Google Shape;112;p20"/>
          <p:cNvPicPr preferRelativeResize="0"/>
          <p:nvPr/>
        </p:nvPicPr>
        <p:blipFill rotWithShape="1">
          <a:blip r:embed="rId3">
            <a:alphaModFix/>
          </a:blip>
          <a:srcRect b="0" l="26226" r="0" t="0"/>
          <a:stretch/>
        </p:blipFill>
        <p:spPr>
          <a:xfrm>
            <a:off x="4279200" y="853624"/>
            <a:ext cx="4202625" cy="326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750" y="4558799"/>
            <a:ext cx="1011150" cy="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1"/>
          <p:cNvSpPr txBox="1"/>
          <p:nvPr/>
        </p:nvSpPr>
        <p:spPr>
          <a:xfrm>
            <a:off x="0" y="378425"/>
            <a:ext cx="91440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FF"/>
                </a:solidFill>
                <a:highlight>
                  <a:srgbClr val="000000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 Как выглядит сценарий</a:t>
            </a:r>
            <a:r>
              <a:rPr lang="ru" sz="3000">
                <a:solidFill>
                  <a:schemeClr val="dk1"/>
                </a:solidFill>
                <a:highlight>
                  <a:srgbClr val="000000"/>
                </a:highlight>
                <a:latin typeface="Open Sans ExtraBold"/>
                <a:ea typeface="Open Sans ExtraBold"/>
                <a:cs typeface="Open Sans ExtraBold"/>
                <a:sym typeface="Open Sans ExtraBold"/>
              </a:rPr>
              <a:t>.</a:t>
            </a:r>
            <a:endParaRPr sz="3000">
              <a:solidFill>
                <a:schemeClr val="dk1"/>
              </a:solidFill>
              <a:highlight>
                <a:srgbClr val="000000"/>
              </a:highlight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