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</p:sldIdLst>
  <p:sldSz cx="134366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rgbClr val="1D1E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"/>
          <p:cNvSpPr txBox="1"/>
          <p:nvPr>
            <p:ph type="sldNum" sz="quarter" idx="2"/>
          </p:nvPr>
        </p:nvSpPr>
        <p:spPr>
          <a:xfrm>
            <a:off x="5221" y="7069406"/>
            <a:ext cx="492431" cy="478300"/>
          </a:xfrm>
          <a:prstGeom prst="rect">
            <a:avLst/>
          </a:prstGeom>
        </p:spPr>
        <p:txBody>
          <a:bodyPr wrap="square" lIns="134315" tIns="134315" rIns="134315" bIns="134315" anchor="ctr"/>
          <a:lstStyle>
            <a:lvl1pPr defTabSz="1343377">
              <a:lnSpc>
                <a:spcPct val="100000"/>
              </a:lnSpc>
              <a:tabLst/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7" name="SQA28.png" descr="SQA28.png"/>
          <p:cNvPicPr>
            <a:picLocks noChangeAspect="1"/>
          </p:cNvPicPr>
          <p:nvPr/>
        </p:nvPicPr>
        <p:blipFill>
          <a:blip r:embed="rId2">
            <a:alphaModFix amt="75224"/>
            <a:extLst/>
          </a:blip>
          <a:stretch>
            <a:fillRect/>
          </a:stretch>
        </p:blipFill>
        <p:spPr>
          <a:xfrm>
            <a:off x="13729168" y="1801316"/>
            <a:ext cx="1431017" cy="88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SQA28-Logo-Egg.pdf" descr="SQA28-Logo-Egg.pdf"/>
          <p:cNvPicPr>
            <a:picLocks noChangeAspect="1"/>
          </p:cNvPicPr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11712934" y="6138695"/>
            <a:ext cx="1882086" cy="202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QA28-Logo-Egg.pdf" descr="SQA28-Logo-Egg.pdf"/>
          <p:cNvPicPr>
            <a:picLocks noChangeAspect="1"/>
          </p:cNvPicPr>
          <p:nvPr/>
        </p:nvPicPr>
        <p:blipFill>
          <a:blip r:embed="rId2">
            <a:alphaModFix amt="75000"/>
            <a:extLst/>
          </a:blip>
          <a:stretch>
            <a:fillRect/>
          </a:stretch>
        </p:blipFill>
        <p:spPr>
          <a:xfrm>
            <a:off x="11712934" y="6138695"/>
            <a:ext cx="1882086" cy="2022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671830" y="101453"/>
            <a:ext cx="1209294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Текст заголовка</a:t>
            </a:r>
          </a:p>
        </p:txBody>
      </p:sp>
      <p:sp>
        <p:nvSpPr>
          <p:cNvPr id="4" name="Уровень текста 1…"/>
          <p:cNvSpPr txBox="1"/>
          <p:nvPr>
            <p:ph type="body" idx="1"/>
          </p:nvPr>
        </p:nvSpPr>
        <p:spPr>
          <a:xfrm>
            <a:off x="671830" y="1763183"/>
            <a:ext cx="1209294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/>
          <p:nvPr>
            <p:ph type="sldNum" sz="quarter" idx="2"/>
          </p:nvPr>
        </p:nvSpPr>
        <p:spPr>
          <a:xfrm>
            <a:off x="279400" y="7112000"/>
            <a:ext cx="224595" cy="20966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 defTabSz="914400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5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42900" marR="0" indent="11430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42900" marR="0" indent="57150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342900" marR="0" indent="102870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42900" marR="0" indent="148590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" marR="0" indent="194310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2900" marR="0" indent="240030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2900" marR="0" indent="285750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42900" marR="0" indent="331470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15.png"/><Relationship Id="rId10" Type="http://schemas.openxmlformats.org/officeDocument/2006/relationships/image" Target="../media/image1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15.png"/><Relationship Id="rId12" Type="http://schemas.openxmlformats.org/officeDocument/2006/relationships/image" Target="../media/image1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15.png"/><Relationship Id="rId12" Type="http://schemas.openxmlformats.org/officeDocument/2006/relationships/image" Target="../media/image1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hyperlink" Target="https://github.com/balalaiQA/playwright-jest-circus-allure-example" TargetMode="Externa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hub.com/balalaiQA/kotlin-espresso-marathon-example" TargetMode="External"/><Relationship Id="rId3" Type="http://schemas.openxmlformats.org/officeDocument/2006/relationships/image" Target="../media/image34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35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34.png"/><Relationship Id="rId5" Type="http://schemas.openxmlformats.org/officeDocument/2006/relationships/image" Target="../media/image2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9C80"/>
            </a:gs>
            <a:gs pos="32139">
              <a:srgbClr val="15AD70"/>
            </a:gs>
            <a:gs pos="100000">
              <a:srgbClr val="29BE60"/>
            </a:gs>
          </a:gsLst>
          <a:lin ang="171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собенности тестирования white-label приложений"/>
          <p:cNvSpPr txBox="1"/>
          <p:nvPr/>
        </p:nvSpPr>
        <p:spPr>
          <a:xfrm>
            <a:off x="2186318" y="3008629"/>
            <a:ext cx="9063964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90000"/>
              </a:lnSpc>
              <a:defRPr b="1" sz="5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t>Особенности тестирования </a:t>
            </a:r>
            <a:r>
              <a:t>white-label</a:t>
            </a:r>
            <a:r>
              <a:t> приложений</a:t>
            </a:r>
            <a:r>
              <a:t> </a:t>
            </a:r>
          </a:p>
        </p:txBody>
      </p:sp>
      <p:pic>
        <p:nvPicPr>
          <p:cNvPr id="38" name="LOGO-400.png" descr="LOGO-4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869" y="253587"/>
            <a:ext cx="889169" cy="88917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Никита Романов, SmartLabs"/>
          <p:cNvSpPr txBox="1"/>
          <p:nvPr/>
        </p:nvSpPr>
        <p:spPr>
          <a:xfrm>
            <a:off x="8956570" y="6854119"/>
            <a:ext cx="4235207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Никита Романов, SmartLabs</a:t>
            </a:r>
          </a:p>
        </p:txBody>
      </p:sp>
      <p:pic>
        <p:nvPicPr>
          <p:cNvPr id="40" name="SQA28-Logo-Egg.pdf" descr="SQA28-Logo-Eg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00" y="254000"/>
            <a:ext cx="1898476" cy="2040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2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В чем выгода?</a:t>
            </a:r>
          </a:p>
        </p:txBody>
      </p:sp>
      <p:sp>
        <p:nvSpPr>
          <p:cNvPr id="103" name="Для производителя"/>
          <p:cNvSpPr txBox="1"/>
          <p:nvPr/>
        </p:nvSpPr>
        <p:spPr>
          <a:xfrm>
            <a:off x="1398702" y="1654624"/>
            <a:ext cx="2974973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производителя</a:t>
            </a:r>
          </a:p>
        </p:txBody>
      </p:sp>
      <p:sp>
        <p:nvSpPr>
          <p:cNvPr id="104" name="Для продавца"/>
          <p:cNvSpPr txBox="1"/>
          <p:nvPr/>
        </p:nvSpPr>
        <p:spPr>
          <a:xfrm>
            <a:off x="9062925" y="1654624"/>
            <a:ext cx="2171611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продавца</a:t>
            </a:r>
          </a:p>
        </p:txBody>
      </p:sp>
      <p:sp>
        <p:nvSpPr>
          <p:cNvPr id="105" name="Линия"/>
          <p:cNvSpPr/>
          <p:nvPr/>
        </p:nvSpPr>
        <p:spPr>
          <a:xfrm rot="5400000">
            <a:off x="4666456" y="3850031"/>
            <a:ext cx="4103688" cy="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〉Не нужно тратить время и средства на продвижение товара или услуги или по крайней мере тратить меньше"/>
          <p:cNvSpPr txBox="1"/>
          <p:nvPr/>
        </p:nvSpPr>
        <p:spPr>
          <a:xfrm>
            <a:off x="735524" y="2562343"/>
            <a:ext cx="5104690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Не нужно тратить время и средства на продвижение товара или услуги или по крайней мере тратить меньше</a:t>
            </a:r>
          </a:p>
        </p:txBody>
      </p:sp>
      <p:sp>
        <p:nvSpPr>
          <p:cNvPr id="107" name="〉Полученное готовое решение можно продать другим потенциальным клиентам"/>
          <p:cNvSpPr txBox="1"/>
          <p:nvPr/>
        </p:nvSpPr>
        <p:spPr>
          <a:xfrm>
            <a:off x="735524" y="361009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Полученное готовое решение можно продать другим потенциальным клиентам</a:t>
            </a:r>
          </a:p>
        </p:txBody>
      </p:sp>
      <p:sp>
        <p:nvSpPr>
          <p:cNvPr id="108" name="〉Дополнительный доход с поддержки клиентов"/>
          <p:cNvSpPr txBox="1"/>
          <p:nvPr/>
        </p:nvSpPr>
        <p:spPr>
          <a:xfrm>
            <a:off x="735524" y="439114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Дополнительный доход с поддержки клиентов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1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В чем выгода?</a:t>
            </a:r>
          </a:p>
        </p:txBody>
      </p:sp>
      <p:sp>
        <p:nvSpPr>
          <p:cNvPr id="112" name="Для производителя"/>
          <p:cNvSpPr txBox="1"/>
          <p:nvPr/>
        </p:nvSpPr>
        <p:spPr>
          <a:xfrm>
            <a:off x="1398702" y="1654624"/>
            <a:ext cx="2974973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производителя</a:t>
            </a:r>
          </a:p>
        </p:txBody>
      </p:sp>
      <p:sp>
        <p:nvSpPr>
          <p:cNvPr id="113" name="Для продавца"/>
          <p:cNvSpPr txBox="1"/>
          <p:nvPr/>
        </p:nvSpPr>
        <p:spPr>
          <a:xfrm>
            <a:off x="9062925" y="1654624"/>
            <a:ext cx="2171611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продавца</a:t>
            </a:r>
          </a:p>
        </p:txBody>
      </p:sp>
      <p:sp>
        <p:nvSpPr>
          <p:cNvPr id="114" name="Линия"/>
          <p:cNvSpPr/>
          <p:nvPr/>
        </p:nvSpPr>
        <p:spPr>
          <a:xfrm rot="5400000">
            <a:off x="4666456" y="3850031"/>
            <a:ext cx="4103688" cy="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〉Не нужно тратить время и средства на продвижение товара или услуги или по крайней мере тратить меньше"/>
          <p:cNvSpPr txBox="1"/>
          <p:nvPr/>
        </p:nvSpPr>
        <p:spPr>
          <a:xfrm>
            <a:off x="735524" y="2562343"/>
            <a:ext cx="5104690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Не нужно тратить время и средства на продвижение товара или услуги или по крайней мере тратить меньше</a:t>
            </a:r>
          </a:p>
        </p:txBody>
      </p:sp>
      <p:sp>
        <p:nvSpPr>
          <p:cNvPr id="116" name="〉Полученное готовое решение можно продать другим потенциальным клиентам"/>
          <p:cNvSpPr txBox="1"/>
          <p:nvPr/>
        </p:nvSpPr>
        <p:spPr>
          <a:xfrm>
            <a:off x="735524" y="361009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Полученное готовое решение можно продать другим потенциальным клиентам</a:t>
            </a:r>
          </a:p>
        </p:txBody>
      </p:sp>
      <p:sp>
        <p:nvSpPr>
          <p:cNvPr id="117" name="〉Дополнительный доход с поддержки клиентов"/>
          <p:cNvSpPr txBox="1"/>
          <p:nvPr/>
        </p:nvSpPr>
        <p:spPr>
          <a:xfrm>
            <a:off x="735524" y="439114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Дополнительный доход с поддержки клиентов</a:t>
            </a:r>
          </a:p>
        </p:txBody>
      </p:sp>
      <p:sp>
        <p:nvSpPr>
          <p:cNvPr id="118" name="〉Свежий взгляд и новые решения, которых раньше не замечали"/>
          <p:cNvSpPr txBox="1"/>
          <p:nvPr/>
        </p:nvSpPr>
        <p:spPr>
          <a:xfrm>
            <a:off x="735524" y="517219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Свежий взгляд и новые решения, которых раньше не замечали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В чем выгода?</a:t>
            </a:r>
          </a:p>
        </p:txBody>
      </p:sp>
      <p:sp>
        <p:nvSpPr>
          <p:cNvPr id="122" name="Для производителя"/>
          <p:cNvSpPr txBox="1"/>
          <p:nvPr/>
        </p:nvSpPr>
        <p:spPr>
          <a:xfrm>
            <a:off x="1398702" y="1654624"/>
            <a:ext cx="2974973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производителя</a:t>
            </a:r>
          </a:p>
        </p:txBody>
      </p:sp>
      <p:sp>
        <p:nvSpPr>
          <p:cNvPr id="123" name="Для продавца"/>
          <p:cNvSpPr txBox="1"/>
          <p:nvPr/>
        </p:nvSpPr>
        <p:spPr>
          <a:xfrm>
            <a:off x="9062925" y="1654624"/>
            <a:ext cx="2171611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продавца</a:t>
            </a:r>
          </a:p>
        </p:txBody>
      </p:sp>
      <p:sp>
        <p:nvSpPr>
          <p:cNvPr id="124" name="Линия"/>
          <p:cNvSpPr/>
          <p:nvPr/>
        </p:nvSpPr>
        <p:spPr>
          <a:xfrm rot="5400000">
            <a:off x="4666456" y="3850031"/>
            <a:ext cx="4103688" cy="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〉Не нужно тратить время и средства на продвижение товара или услуги или по крайней мере тратить меньше"/>
          <p:cNvSpPr txBox="1"/>
          <p:nvPr/>
        </p:nvSpPr>
        <p:spPr>
          <a:xfrm>
            <a:off x="735524" y="2562343"/>
            <a:ext cx="5104690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Не нужно тратить время и средства на продвижение товара или услуги или по крайней мере тратить меньше</a:t>
            </a:r>
          </a:p>
        </p:txBody>
      </p:sp>
      <p:sp>
        <p:nvSpPr>
          <p:cNvPr id="126" name="〉Полученное готовое решение можно продать другим потенциальным клиентам"/>
          <p:cNvSpPr txBox="1"/>
          <p:nvPr/>
        </p:nvSpPr>
        <p:spPr>
          <a:xfrm>
            <a:off x="735524" y="361009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Полученное готовое решение можно продать другим потенциальным клиентам</a:t>
            </a:r>
          </a:p>
        </p:txBody>
      </p:sp>
      <p:sp>
        <p:nvSpPr>
          <p:cNvPr id="127" name="〉Возможность оказывать новый вид услуг в короткие сроки и, тем самым, быстро повысить конкурентоспособность на рынке"/>
          <p:cNvSpPr txBox="1"/>
          <p:nvPr/>
        </p:nvSpPr>
        <p:spPr>
          <a:xfrm>
            <a:off x="7596385" y="2428993"/>
            <a:ext cx="5104691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Возможность оказывать новый вид услуг в короткие сроки и, тем самым, быстро повысить конкурентоспособность на рынке</a:t>
            </a:r>
          </a:p>
        </p:txBody>
      </p:sp>
      <p:sp>
        <p:nvSpPr>
          <p:cNvPr id="128" name="〉Дополнительный доход с поддержки клиентов"/>
          <p:cNvSpPr txBox="1"/>
          <p:nvPr/>
        </p:nvSpPr>
        <p:spPr>
          <a:xfrm>
            <a:off x="735524" y="439114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Дополнительный доход с поддержки клиентов</a:t>
            </a:r>
          </a:p>
        </p:txBody>
      </p:sp>
      <p:sp>
        <p:nvSpPr>
          <p:cNvPr id="129" name="〉Свежий взгляд и новые решения, которых раньше не замечали"/>
          <p:cNvSpPr txBox="1"/>
          <p:nvPr/>
        </p:nvSpPr>
        <p:spPr>
          <a:xfrm>
            <a:off x="735524" y="517219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Свежий взгляд и новые решения, которых раньше не замечали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В чем выгода?</a:t>
            </a:r>
          </a:p>
        </p:txBody>
      </p:sp>
      <p:sp>
        <p:nvSpPr>
          <p:cNvPr id="133" name="Для производителя"/>
          <p:cNvSpPr txBox="1"/>
          <p:nvPr/>
        </p:nvSpPr>
        <p:spPr>
          <a:xfrm>
            <a:off x="1398702" y="1654624"/>
            <a:ext cx="2974973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производителя</a:t>
            </a:r>
          </a:p>
        </p:txBody>
      </p:sp>
      <p:sp>
        <p:nvSpPr>
          <p:cNvPr id="134" name="Для продавца"/>
          <p:cNvSpPr txBox="1"/>
          <p:nvPr/>
        </p:nvSpPr>
        <p:spPr>
          <a:xfrm>
            <a:off x="9062925" y="1654624"/>
            <a:ext cx="2171611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продавца</a:t>
            </a:r>
          </a:p>
        </p:txBody>
      </p:sp>
      <p:sp>
        <p:nvSpPr>
          <p:cNvPr id="135" name="Линия"/>
          <p:cNvSpPr/>
          <p:nvPr/>
        </p:nvSpPr>
        <p:spPr>
          <a:xfrm rot="5400000">
            <a:off x="4666456" y="3850031"/>
            <a:ext cx="4103688" cy="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〉Не нужно тратить время и средства на продвижение товара или услуги или по крайней мере тратить меньше"/>
          <p:cNvSpPr txBox="1"/>
          <p:nvPr/>
        </p:nvSpPr>
        <p:spPr>
          <a:xfrm>
            <a:off x="735524" y="2562343"/>
            <a:ext cx="5104690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Не нужно тратить время и средства на продвижение товара или услуги или по крайней мере тратить меньше</a:t>
            </a:r>
          </a:p>
        </p:txBody>
      </p:sp>
      <p:sp>
        <p:nvSpPr>
          <p:cNvPr id="137" name="〉Полученное готовое решение можно продать другим потенциальным клиентам"/>
          <p:cNvSpPr txBox="1"/>
          <p:nvPr/>
        </p:nvSpPr>
        <p:spPr>
          <a:xfrm>
            <a:off x="735524" y="361009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Полученное готовое решение можно продать другим потенциальным клиентам</a:t>
            </a:r>
          </a:p>
        </p:txBody>
      </p:sp>
      <p:sp>
        <p:nvSpPr>
          <p:cNvPr id="138" name="〉Возможность оказывать новый вид услуг в короткие сроки и, тем самым, быстро повысить конкурентоспособность на рынке"/>
          <p:cNvSpPr txBox="1"/>
          <p:nvPr/>
        </p:nvSpPr>
        <p:spPr>
          <a:xfrm>
            <a:off x="7596385" y="2428993"/>
            <a:ext cx="5104691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Возможность оказывать новый вид услуг в короткие сроки и, тем самым, быстро повысить конкурентоспособность на рынке</a:t>
            </a:r>
          </a:p>
        </p:txBody>
      </p:sp>
      <p:sp>
        <p:nvSpPr>
          <p:cNvPr id="139" name="〉Готовая инфраструктура, в которую не нужно вкладывать ресурсы и время для разработки. Стоимость разработки обычно в несколько раз дороже готового решения"/>
          <p:cNvSpPr txBox="1"/>
          <p:nvPr/>
        </p:nvSpPr>
        <p:spPr>
          <a:xfrm>
            <a:off x="7596385" y="3488127"/>
            <a:ext cx="510469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Готовая инфраструктура, в которую не нужно вкладывать ресурсы и время для разработки. Стоимость разработки обычно в несколько раз дороже готового решения</a:t>
            </a:r>
          </a:p>
        </p:txBody>
      </p:sp>
      <p:sp>
        <p:nvSpPr>
          <p:cNvPr id="140" name="〉Дополнительный доход с поддержки клиентов"/>
          <p:cNvSpPr txBox="1"/>
          <p:nvPr/>
        </p:nvSpPr>
        <p:spPr>
          <a:xfrm>
            <a:off x="735524" y="439114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Дополнительный доход с поддержки клиентов</a:t>
            </a:r>
          </a:p>
        </p:txBody>
      </p:sp>
      <p:sp>
        <p:nvSpPr>
          <p:cNvPr id="141" name="〉Свежий взгляд и новые решения, которых раньше не замечали"/>
          <p:cNvSpPr txBox="1"/>
          <p:nvPr/>
        </p:nvSpPr>
        <p:spPr>
          <a:xfrm>
            <a:off x="735524" y="517219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Свежий взгляд и новые решения, которых раньше не замечали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В чем выгода?</a:t>
            </a:r>
          </a:p>
        </p:txBody>
      </p:sp>
      <p:sp>
        <p:nvSpPr>
          <p:cNvPr id="145" name="Для производителя"/>
          <p:cNvSpPr txBox="1"/>
          <p:nvPr/>
        </p:nvSpPr>
        <p:spPr>
          <a:xfrm>
            <a:off x="1398702" y="1654624"/>
            <a:ext cx="2974973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производителя</a:t>
            </a:r>
          </a:p>
        </p:txBody>
      </p:sp>
      <p:sp>
        <p:nvSpPr>
          <p:cNvPr id="146" name="Для продавца"/>
          <p:cNvSpPr txBox="1"/>
          <p:nvPr/>
        </p:nvSpPr>
        <p:spPr>
          <a:xfrm>
            <a:off x="9062925" y="1654624"/>
            <a:ext cx="2171611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продавца</a:t>
            </a:r>
          </a:p>
        </p:txBody>
      </p:sp>
      <p:sp>
        <p:nvSpPr>
          <p:cNvPr id="147" name="Линия"/>
          <p:cNvSpPr/>
          <p:nvPr/>
        </p:nvSpPr>
        <p:spPr>
          <a:xfrm rot="5400000">
            <a:off x="4666456" y="3850031"/>
            <a:ext cx="4103688" cy="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〉Не нужно тратить время и средства на продвижение товара или услуги или по крайней мере тратить меньше"/>
          <p:cNvSpPr txBox="1"/>
          <p:nvPr/>
        </p:nvSpPr>
        <p:spPr>
          <a:xfrm>
            <a:off x="735524" y="2562343"/>
            <a:ext cx="5104690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Не нужно тратить время и средства на продвижение товара или услуги или по крайней мере тратить меньше</a:t>
            </a:r>
          </a:p>
        </p:txBody>
      </p:sp>
      <p:sp>
        <p:nvSpPr>
          <p:cNvPr id="149" name="〉Полученное готовое решение можно продать другим потенциальным клиентам"/>
          <p:cNvSpPr txBox="1"/>
          <p:nvPr/>
        </p:nvSpPr>
        <p:spPr>
          <a:xfrm>
            <a:off x="735524" y="361009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Полученное готовое решение можно продать другим потенциальным клиентам</a:t>
            </a:r>
          </a:p>
        </p:txBody>
      </p:sp>
      <p:sp>
        <p:nvSpPr>
          <p:cNvPr id="150" name="〉Возможность оказывать новый вид услуг в короткие сроки и, тем самым, быстро повысить конкурентоспособность на рынке"/>
          <p:cNvSpPr txBox="1"/>
          <p:nvPr/>
        </p:nvSpPr>
        <p:spPr>
          <a:xfrm>
            <a:off x="7596385" y="2428993"/>
            <a:ext cx="5104691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Возможность оказывать новый вид услуг в короткие сроки и, тем самым, быстро повысить конкурентоспособность на рынке</a:t>
            </a:r>
          </a:p>
        </p:txBody>
      </p:sp>
      <p:sp>
        <p:nvSpPr>
          <p:cNvPr id="151" name="〉Готовая инфраструктура, в которую не нужно вкладывать ресурсы и время для разработки. Стоимость разработки обычно в несколько раз дороже готового решения"/>
          <p:cNvSpPr txBox="1"/>
          <p:nvPr/>
        </p:nvSpPr>
        <p:spPr>
          <a:xfrm>
            <a:off x="7596385" y="3488127"/>
            <a:ext cx="510469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Готовая инфраструктура, в которую не нужно вкладывать ресурсы и время для разработки. Стоимость разработки обычно в несколько раз дороже готового решения</a:t>
            </a:r>
          </a:p>
        </p:txBody>
      </p:sp>
      <p:sp>
        <p:nvSpPr>
          <p:cNvPr id="152" name="〉Поддержка продукта. Не нужно нанимать/держать своих квалифицированных специалистов"/>
          <p:cNvSpPr txBox="1"/>
          <p:nvPr/>
        </p:nvSpPr>
        <p:spPr>
          <a:xfrm>
            <a:off x="7596385" y="4813961"/>
            <a:ext cx="5104691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Поддержка продукта. Не нужно нанимать/держать своих квалифицированных специалистов</a:t>
            </a:r>
          </a:p>
        </p:txBody>
      </p:sp>
      <p:sp>
        <p:nvSpPr>
          <p:cNvPr id="153" name="〉Дополнительный доход с поддержки клиентов"/>
          <p:cNvSpPr txBox="1"/>
          <p:nvPr/>
        </p:nvSpPr>
        <p:spPr>
          <a:xfrm>
            <a:off x="735524" y="439114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Дополнительный доход с поддержки клиентов</a:t>
            </a:r>
          </a:p>
        </p:txBody>
      </p:sp>
      <p:sp>
        <p:nvSpPr>
          <p:cNvPr id="154" name="〉Свежий взгляд и новые решения, которых раньше не замечали"/>
          <p:cNvSpPr txBox="1"/>
          <p:nvPr/>
        </p:nvSpPr>
        <p:spPr>
          <a:xfrm>
            <a:off x="735524" y="517219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Свежий взгляд и новые решения, которых раньше не замечали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  <p:pic>
        <p:nvPicPr>
          <p:cNvPr id="161" name="server_sdp.png" descr="server_sd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8722" y="1860358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Backend"/>
          <p:cNvSpPr txBox="1"/>
          <p:nvPr/>
        </p:nvSpPr>
        <p:spPr>
          <a:xfrm>
            <a:off x="5236842" y="1615489"/>
            <a:ext cx="99376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29BE60"/>
                </a:solidFill>
              </a:defRPr>
            </a:lvl1pPr>
          </a:lstStyle>
          <a:p>
            <a:pPr/>
            <a:r>
              <a:t>Backend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5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  <p:grpSp>
        <p:nvGrpSpPr>
          <p:cNvPr id="168" name="Группа"/>
          <p:cNvGrpSpPr/>
          <p:nvPr/>
        </p:nvGrpSpPr>
        <p:grpSpPr>
          <a:xfrm>
            <a:off x="5098722" y="1615489"/>
            <a:ext cx="1270001" cy="1514870"/>
            <a:chOff x="0" y="0"/>
            <a:chExt cx="1270000" cy="1514868"/>
          </a:xfrm>
        </p:grpSpPr>
        <p:pic>
          <p:nvPicPr>
            <p:cNvPr id="166" name="server_sdp.png" descr="server_sd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4868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Backend"/>
            <p:cNvSpPr txBox="1"/>
            <p:nvPr/>
          </p:nvSpPr>
          <p:spPr>
            <a:xfrm>
              <a:off x="138119" y="0"/>
              <a:ext cx="99376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Backend</a:t>
              </a:r>
            </a:p>
          </p:txBody>
        </p:sp>
      </p:grpSp>
      <p:grpSp>
        <p:nvGrpSpPr>
          <p:cNvPr id="171" name="Группа"/>
          <p:cNvGrpSpPr/>
          <p:nvPr/>
        </p:nvGrpSpPr>
        <p:grpSpPr>
          <a:xfrm>
            <a:off x="4959129" y="3521108"/>
            <a:ext cx="1549187" cy="1522918"/>
            <a:chOff x="0" y="0"/>
            <a:chExt cx="1549186" cy="1522917"/>
          </a:xfrm>
        </p:grpSpPr>
        <p:pic>
          <p:nvPicPr>
            <p:cNvPr id="169" name="server_smartmedia.png" descr="server_smartmedi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593" y="25291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Медиасервер"/>
            <p:cNvSpPr txBox="1"/>
            <p:nvPr/>
          </p:nvSpPr>
          <p:spPr>
            <a:xfrm>
              <a:off x="0" y="0"/>
              <a:ext cx="154918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Медиасервер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  <p:grpSp>
        <p:nvGrpSpPr>
          <p:cNvPr id="177" name="Группа"/>
          <p:cNvGrpSpPr/>
          <p:nvPr/>
        </p:nvGrpSpPr>
        <p:grpSpPr>
          <a:xfrm>
            <a:off x="5098722" y="1615489"/>
            <a:ext cx="1270001" cy="1514870"/>
            <a:chOff x="0" y="0"/>
            <a:chExt cx="1270000" cy="1514868"/>
          </a:xfrm>
        </p:grpSpPr>
        <p:pic>
          <p:nvPicPr>
            <p:cNvPr id="175" name="server_sdp.png" descr="server_sd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4868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Backend"/>
            <p:cNvSpPr txBox="1"/>
            <p:nvPr/>
          </p:nvSpPr>
          <p:spPr>
            <a:xfrm>
              <a:off x="138119" y="0"/>
              <a:ext cx="99376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Backend</a:t>
              </a:r>
            </a:p>
          </p:txBody>
        </p:sp>
      </p:grpSp>
      <p:grpSp>
        <p:nvGrpSpPr>
          <p:cNvPr id="180" name="Группа"/>
          <p:cNvGrpSpPr/>
          <p:nvPr/>
        </p:nvGrpSpPr>
        <p:grpSpPr>
          <a:xfrm>
            <a:off x="4959129" y="3521108"/>
            <a:ext cx="1549187" cy="1522918"/>
            <a:chOff x="0" y="0"/>
            <a:chExt cx="1549186" cy="1522917"/>
          </a:xfrm>
        </p:grpSpPr>
        <p:pic>
          <p:nvPicPr>
            <p:cNvPr id="178" name="server_smartmedia.png" descr="server_smartmedi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593" y="25291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Медиасервер"/>
            <p:cNvSpPr txBox="1"/>
            <p:nvPr/>
          </p:nvSpPr>
          <p:spPr>
            <a:xfrm>
              <a:off x="0" y="0"/>
              <a:ext cx="154918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Медиасервер</a:t>
              </a:r>
            </a:p>
          </p:txBody>
        </p:sp>
      </p:grpSp>
      <p:grpSp>
        <p:nvGrpSpPr>
          <p:cNvPr id="183" name="Группа"/>
          <p:cNvGrpSpPr/>
          <p:nvPr/>
        </p:nvGrpSpPr>
        <p:grpSpPr>
          <a:xfrm>
            <a:off x="5047756" y="5434775"/>
            <a:ext cx="1371933" cy="1517458"/>
            <a:chOff x="0" y="0"/>
            <a:chExt cx="1371932" cy="1517457"/>
          </a:xfrm>
        </p:grpSpPr>
        <p:pic>
          <p:nvPicPr>
            <p:cNvPr id="181" name="server_care.png" descr="server_car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965" y="24745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Мониторинг"/>
            <p:cNvSpPr txBox="1"/>
            <p:nvPr/>
          </p:nvSpPr>
          <p:spPr>
            <a:xfrm>
              <a:off x="0" y="0"/>
              <a:ext cx="137193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Мониторинг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6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  <p:sp>
        <p:nvSpPr>
          <p:cNvPr id="187" name="Линия"/>
          <p:cNvSpPr/>
          <p:nvPr/>
        </p:nvSpPr>
        <p:spPr>
          <a:xfrm>
            <a:off x="5733722" y="3158827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90" name="Группа"/>
          <p:cNvGrpSpPr/>
          <p:nvPr/>
        </p:nvGrpSpPr>
        <p:grpSpPr>
          <a:xfrm>
            <a:off x="5098722" y="1615489"/>
            <a:ext cx="1270001" cy="1514870"/>
            <a:chOff x="0" y="0"/>
            <a:chExt cx="1270000" cy="1514868"/>
          </a:xfrm>
        </p:grpSpPr>
        <p:pic>
          <p:nvPicPr>
            <p:cNvPr id="188" name="server_sdp.png" descr="server_sd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4868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Backend"/>
            <p:cNvSpPr txBox="1"/>
            <p:nvPr/>
          </p:nvSpPr>
          <p:spPr>
            <a:xfrm>
              <a:off x="138119" y="0"/>
              <a:ext cx="99376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Backend</a:t>
              </a:r>
            </a:p>
          </p:txBody>
        </p:sp>
      </p:grpSp>
      <p:grpSp>
        <p:nvGrpSpPr>
          <p:cNvPr id="193" name="Группа"/>
          <p:cNvGrpSpPr/>
          <p:nvPr/>
        </p:nvGrpSpPr>
        <p:grpSpPr>
          <a:xfrm>
            <a:off x="4959129" y="3521108"/>
            <a:ext cx="1549187" cy="1522918"/>
            <a:chOff x="0" y="0"/>
            <a:chExt cx="1549186" cy="1522917"/>
          </a:xfrm>
        </p:grpSpPr>
        <p:pic>
          <p:nvPicPr>
            <p:cNvPr id="191" name="server_smartmedia.png" descr="server_smartmedi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593" y="25291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" name="Медиасервер"/>
            <p:cNvSpPr txBox="1"/>
            <p:nvPr/>
          </p:nvSpPr>
          <p:spPr>
            <a:xfrm>
              <a:off x="0" y="0"/>
              <a:ext cx="154918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Медиасервер</a:t>
              </a:r>
            </a:p>
          </p:txBody>
        </p:sp>
      </p:grpSp>
      <p:grpSp>
        <p:nvGrpSpPr>
          <p:cNvPr id="196" name="Группа"/>
          <p:cNvGrpSpPr/>
          <p:nvPr/>
        </p:nvGrpSpPr>
        <p:grpSpPr>
          <a:xfrm>
            <a:off x="5047756" y="5434775"/>
            <a:ext cx="1371933" cy="1517458"/>
            <a:chOff x="0" y="0"/>
            <a:chExt cx="1371932" cy="1517457"/>
          </a:xfrm>
        </p:grpSpPr>
        <p:pic>
          <p:nvPicPr>
            <p:cNvPr id="194" name="server_care.png" descr="server_car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965" y="24745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Мониторинг"/>
            <p:cNvSpPr txBox="1"/>
            <p:nvPr/>
          </p:nvSpPr>
          <p:spPr>
            <a:xfrm>
              <a:off x="0" y="0"/>
              <a:ext cx="137193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Мониторинг</a:t>
              </a:r>
            </a:p>
          </p:txBody>
        </p:sp>
      </p:grpSp>
      <p:sp>
        <p:nvSpPr>
          <p:cNvPr id="197" name="Линия"/>
          <p:cNvSpPr/>
          <p:nvPr/>
        </p:nvSpPr>
        <p:spPr>
          <a:xfrm>
            <a:off x="5733722" y="5072494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8" name="Сквиркл"/>
          <p:cNvSpPr/>
          <p:nvPr/>
        </p:nvSpPr>
        <p:spPr>
          <a:xfrm>
            <a:off x="4555801" y="1534495"/>
            <a:ext cx="2355843" cy="5496144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" name="vPNr1H5ar40.jpg" descr="vPNr1H5ar40.jpg"/>
          <p:cNvPicPr>
            <a:picLocks noChangeAspect="1"/>
          </p:cNvPicPr>
          <p:nvPr/>
        </p:nvPicPr>
        <p:blipFill>
          <a:blip r:embed="rId2">
            <a:extLst/>
          </a:blip>
          <a:srcRect l="4034" t="363" r="4037" b="8368"/>
          <a:stretch>
            <a:fillRect/>
          </a:stretch>
        </p:blipFill>
        <p:spPr>
          <a:xfrm>
            <a:off x="1336366" y="1905128"/>
            <a:ext cx="3746382" cy="3746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40" y="0"/>
                </a:moveTo>
                <a:cubicBezTo>
                  <a:pt x="7322" y="0"/>
                  <a:pt x="4803" y="1005"/>
                  <a:pt x="2881" y="3015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5"/>
                </a:cubicBezTo>
                <a:cubicBezTo>
                  <a:pt x="14875" y="1005"/>
                  <a:pt x="12358" y="0"/>
                  <a:pt x="9840" y="0"/>
                </a:cubicBezTo>
                <a:close/>
              </a:path>
            </a:pathLst>
          </a:custGeom>
          <a:ln w="25400">
            <a:solidFill>
              <a:srgbClr val="29BE60"/>
            </a:solidFill>
          </a:ln>
        </p:spPr>
      </p:pic>
      <p:sp>
        <p:nvSpPr>
          <p:cNvPr id="44" name="Google Shape;156;p26"/>
          <p:cNvSpPr txBox="1"/>
          <p:nvPr/>
        </p:nvSpPr>
        <p:spPr>
          <a:xfrm>
            <a:off x="1340381" y="258616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Немного обо мне</a:t>
            </a:r>
          </a:p>
        </p:txBody>
      </p:sp>
      <p:grpSp>
        <p:nvGrpSpPr>
          <p:cNvPr id="51" name="Группа"/>
          <p:cNvGrpSpPr/>
          <p:nvPr/>
        </p:nvGrpSpPr>
        <p:grpSpPr>
          <a:xfrm>
            <a:off x="6093147" y="2187595"/>
            <a:ext cx="6019787" cy="3181310"/>
            <a:chOff x="0" y="0"/>
            <a:chExt cx="6019785" cy="3181308"/>
          </a:xfrm>
        </p:grpSpPr>
        <p:pic>
          <p:nvPicPr>
            <p:cNvPr id="45" name="github.png" descr="github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46154"/>
              <a:ext cx="889000" cy="88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telegram.png" descr="telegr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292308"/>
              <a:ext cx="889000" cy="88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Smartlabs.png" descr="Smartlabs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89000" cy="88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" name="QA Automation engineer"/>
            <p:cNvSpPr txBox="1"/>
            <p:nvPr/>
          </p:nvSpPr>
          <p:spPr>
            <a:xfrm>
              <a:off x="1096901" y="152050"/>
              <a:ext cx="4922885" cy="584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QA Automation engineer</a:t>
              </a:r>
            </a:p>
          </p:txBody>
        </p:sp>
        <p:sp>
          <p:nvSpPr>
            <p:cNvPr id="49" name="balalaiQA"/>
            <p:cNvSpPr txBox="1"/>
            <p:nvPr/>
          </p:nvSpPr>
          <p:spPr>
            <a:xfrm>
              <a:off x="1097283" y="1298205"/>
              <a:ext cx="2031465" cy="584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balalaiQA</a:t>
              </a:r>
            </a:p>
          </p:txBody>
        </p:sp>
        <p:sp>
          <p:nvSpPr>
            <p:cNvPr id="50" name="@balalaiQA"/>
            <p:cNvSpPr txBox="1"/>
            <p:nvPr/>
          </p:nvSpPr>
          <p:spPr>
            <a:xfrm>
              <a:off x="1086635" y="2444359"/>
              <a:ext cx="2482694" cy="584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@balalaiQA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  <p:sp>
        <p:nvSpPr>
          <p:cNvPr id="202" name="Линия"/>
          <p:cNvSpPr/>
          <p:nvPr/>
        </p:nvSpPr>
        <p:spPr>
          <a:xfrm>
            <a:off x="5733722" y="3158827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205" name="Группа"/>
          <p:cNvGrpSpPr/>
          <p:nvPr/>
        </p:nvGrpSpPr>
        <p:grpSpPr>
          <a:xfrm>
            <a:off x="5098722" y="1615489"/>
            <a:ext cx="1270001" cy="1514870"/>
            <a:chOff x="0" y="0"/>
            <a:chExt cx="1270000" cy="1514868"/>
          </a:xfrm>
        </p:grpSpPr>
        <p:pic>
          <p:nvPicPr>
            <p:cNvPr id="203" name="server_sdp.png" descr="server_sd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4868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4" name="Backend"/>
            <p:cNvSpPr txBox="1"/>
            <p:nvPr/>
          </p:nvSpPr>
          <p:spPr>
            <a:xfrm>
              <a:off x="138119" y="0"/>
              <a:ext cx="99376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Backend</a:t>
              </a:r>
            </a:p>
          </p:txBody>
        </p:sp>
      </p:grpSp>
      <p:grpSp>
        <p:nvGrpSpPr>
          <p:cNvPr id="208" name="Группа"/>
          <p:cNvGrpSpPr/>
          <p:nvPr/>
        </p:nvGrpSpPr>
        <p:grpSpPr>
          <a:xfrm>
            <a:off x="4959129" y="3521108"/>
            <a:ext cx="1549187" cy="1522918"/>
            <a:chOff x="0" y="0"/>
            <a:chExt cx="1549186" cy="1522917"/>
          </a:xfrm>
        </p:grpSpPr>
        <p:pic>
          <p:nvPicPr>
            <p:cNvPr id="206" name="server_smartmedia.png" descr="server_smartmedi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593" y="25291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Медиасервер"/>
            <p:cNvSpPr txBox="1"/>
            <p:nvPr/>
          </p:nvSpPr>
          <p:spPr>
            <a:xfrm>
              <a:off x="0" y="0"/>
              <a:ext cx="154918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Медиасервер</a:t>
              </a:r>
            </a:p>
          </p:txBody>
        </p:sp>
      </p:grpSp>
      <p:grpSp>
        <p:nvGrpSpPr>
          <p:cNvPr id="211" name="Группа"/>
          <p:cNvGrpSpPr/>
          <p:nvPr/>
        </p:nvGrpSpPr>
        <p:grpSpPr>
          <a:xfrm>
            <a:off x="5047756" y="5434775"/>
            <a:ext cx="1371933" cy="1517458"/>
            <a:chOff x="0" y="0"/>
            <a:chExt cx="1371932" cy="1517457"/>
          </a:xfrm>
        </p:grpSpPr>
        <p:pic>
          <p:nvPicPr>
            <p:cNvPr id="209" name="server_care.png" descr="server_car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965" y="24745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Мониторинг"/>
            <p:cNvSpPr txBox="1"/>
            <p:nvPr/>
          </p:nvSpPr>
          <p:spPr>
            <a:xfrm>
              <a:off x="0" y="0"/>
              <a:ext cx="137193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Мониторинг</a:t>
              </a:r>
            </a:p>
          </p:txBody>
        </p:sp>
      </p:grpSp>
      <p:sp>
        <p:nvSpPr>
          <p:cNvPr id="212" name="Линия"/>
          <p:cNvSpPr/>
          <p:nvPr/>
        </p:nvSpPr>
        <p:spPr>
          <a:xfrm>
            <a:off x="5733722" y="5072494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13" name="Сквиркл"/>
          <p:cNvSpPr/>
          <p:nvPr/>
        </p:nvSpPr>
        <p:spPr>
          <a:xfrm>
            <a:off x="4555801" y="1534495"/>
            <a:ext cx="2355843" cy="5496144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18" name="Группа"/>
          <p:cNvGrpSpPr/>
          <p:nvPr/>
        </p:nvGrpSpPr>
        <p:grpSpPr>
          <a:xfrm>
            <a:off x="1653109" y="1678342"/>
            <a:ext cx="1778001" cy="1635804"/>
            <a:chOff x="235674" y="0"/>
            <a:chExt cx="1778000" cy="1635803"/>
          </a:xfrm>
        </p:grpSpPr>
        <p:grpSp>
          <p:nvGrpSpPr>
            <p:cNvPr id="216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214" name="adminka_2.png" descr="adminka_2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5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17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backend</a:t>
              </a:r>
            </a:p>
          </p:txBody>
        </p:sp>
      </p:grpSp>
      <p:grpSp>
        <p:nvGrpSpPr>
          <p:cNvPr id="223" name="Группа"/>
          <p:cNvGrpSpPr/>
          <p:nvPr/>
        </p:nvGrpSpPr>
        <p:grpSpPr>
          <a:xfrm>
            <a:off x="1653109" y="3457384"/>
            <a:ext cx="1778001" cy="1635804"/>
            <a:chOff x="312246" y="0"/>
            <a:chExt cx="1778000" cy="1635803"/>
          </a:xfrm>
        </p:grpSpPr>
        <p:grpSp>
          <p:nvGrpSpPr>
            <p:cNvPr id="221" name="Группа"/>
            <p:cNvGrpSpPr/>
            <p:nvPr/>
          </p:nvGrpSpPr>
          <p:grpSpPr>
            <a:xfrm>
              <a:off x="312246" y="619803"/>
              <a:ext cx="1016001" cy="1016001"/>
              <a:chOff x="0" y="0"/>
              <a:chExt cx="1016000" cy="1016000"/>
            </a:xfrm>
          </p:grpSpPr>
          <p:pic>
            <p:nvPicPr>
              <p:cNvPr id="219" name="adminka_2.png" descr="adminka_2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0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22" name="Админка для…"/>
            <p:cNvSpPr/>
            <p:nvPr/>
          </p:nvSpPr>
          <p:spPr>
            <a:xfrm>
              <a:off x="82024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медиасервера</a:t>
              </a:r>
            </a:p>
          </p:txBody>
        </p:sp>
      </p:grpSp>
      <p:grpSp>
        <p:nvGrpSpPr>
          <p:cNvPr id="228" name="Группа"/>
          <p:cNvGrpSpPr/>
          <p:nvPr/>
        </p:nvGrpSpPr>
        <p:grpSpPr>
          <a:xfrm>
            <a:off x="1653109" y="5236425"/>
            <a:ext cx="1778001" cy="1635804"/>
            <a:chOff x="235674" y="0"/>
            <a:chExt cx="1778000" cy="1635803"/>
          </a:xfrm>
        </p:grpSpPr>
        <p:grpSp>
          <p:nvGrpSpPr>
            <p:cNvPr id="226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224" name="adminka_2.png" descr="adminka_2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5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27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мониторинга</a:t>
              </a:r>
            </a:p>
          </p:txBody>
        </p:sp>
      </p:grpSp>
      <p:sp>
        <p:nvSpPr>
          <p:cNvPr id="229" name="Сквиркл"/>
          <p:cNvSpPr/>
          <p:nvPr/>
        </p:nvSpPr>
        <p:spPr>
          <a:xfrm>
            <a:off x="983188" y="1498926"/>
            <a:ext cx="2355842" cy="5567282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Линия"/>
          <p:cNvSpPr/>
          <p:nvPr/>
        </p:nvSpPr>
        <p:spPr>
          <a:xfrm>
            <a:off x="3440591" y="4282566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3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  <p:sp>
        <p:nvSpPr>
          <p:cNvPr id="234" name="Линия"/>
          <p:cNvSpPr/>
          <p:nvPr/>
        </p:nvSpPr>
        <p:spPr>
          <a:xfrm>
            <a:off x="5733722" y="3158827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237" name="Группа"/>
          <p:cNvGrpSpPr/>
          <p:nvPr/>
        </p:nvGrpSpPr>
        <p:grpSpPr>
          <a:xfrm>
            <a:off x="5098722" y="1615489"/>
            <a:ext cx="1270001" cy="1514870"/>
            <a:chOff x="0" y="0"/>
            <a:chExt cx="1270000" cy="1514868"/>
          </a:xfrm>
        </p:grpSpPr>
        <p:pic>
          <p:nvPicPr>
            <p:cNvPr id="235" name="server_sdp.png" descr="server_sd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4868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" name="Backend"/>
            <p:cNvSpPr txBox="1"/>
            <p:nvPr/>
          </p:nvSpPr>
          <p:spPr>
            <a:xfrm>
              <a:off x="138119" y="0"/>
              <a:ext cx="99376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Backend</a:t>
              </a:r>
            </a:p>
          </p:txBody>
        </p:sp>
      </p:grpSp>
      <p:grpSp>
        <p:nvGrpSpPr>
          <p:cNvPr id="240" name="Группа"/>
          <p:cNvGrpSpPr/>
          <p:nvPr/>
        </p:nvGrpSpPr>
        <p:grpSpPr>
          <a:xfrm>
            <a:off x="4959129" y="3521108"/>
            <a:ext cx="1549187" cy="1522918"/>
            <a:chOff x="0" y="0"/>
            <a:chExt cx="1549186" cy="1522917"/>
          </a:xfrm>
        </p:grpSpPr>
        <p:pic>
          <p:nvPicPr>
            <p:cNvPr id="238" name="server_smartmedia.png" descr="server_smartmedi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593" y="25291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Медиасервер"/>
            <p:cNvSpPr txBox="1"/>
            <p:nvPr/>
          </p:nvSpPr>
          <p:spPr>
            <a:xfrm>
              <a:off x="0" y="0"/>
              <a:ext cx="154918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Медиасервер</a:t>
              </a:r>
            </a:p>
          </p:txBody>
        </p:sp>
      </p:grpSp>
      <p:grpSp>
        <p:nvGrpSpPr>
          <p:cNvPr id="243" name="Группа"/>
          <p:cNvGrpSpPr/>
          <p:nvPr/>
        </p:nvGrpSpPr>
        <p:grpSpPr>
          <a:xfrm>
            <a:off x="5047756" y="5434775"/>
            <a:ext cx="1371933" cy="1517458"/>
            <a:chOff x="0" y="0"/>
            <a:chExt cx="1371932" cy="1517457"/>
          </a:xfrm>
        </p:grpSpPr>
        <p:pic>
          <p:nvPicPr>
            <p:cNvPr id="241" name="server_care.png" descr="server_car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965" y="24745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Мониторинг"/>
            <p:cNvSpPr txBox="1"/>
            <p:nvPr/>
          </p:nvSpPr>
          <p:spPr>
            <a:xfrm>
              <a:off x="0" y="0"/>
              <a:ext cx="137193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Мониторинг</a:t>
              </a:r>
            </a:p>
          </p:txBody>
        </p:sp>
      </p:grpSp>
      <p:sp>
        <p:nvSpPr>
          <p:cNvPr id="244" name="Линия"/>
          <p:cNvSpPr/>
          <p:nvPr/>
        </p:nvSpPr>
        <p:spPr>
          <a:xfrm>
            <a:off x="5733722" y="5072494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5" name="Сквиркл"/>
          <p:cNvSpPr/>
          <p:nvPr/>
        </p:nvSpPr>
        <p:spPr>
          <a:xfrm>
            <a:off x="4555801" y="1534495"/>
            <a:ext cx="2355843" cy="5496144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50" name="Группа"/>
          <p:cNvGrpSpPr/>
          <p:nvPr/>
        </p:nvGrpSpPr>
        <p:grpSpPr>
          <a:xfrm>
            <a:off x="8333439" y="1718963"/>
            <a:ext cx="2690919" cy="1530806"/>
            <a:chOff x="0" y="0"/>
            <a:chExt cx="2690917" cy="1530805"/>
          </a:xfrm>
        </p:grpSpPr>
        <p:pic>
          <p:nvPicPr>
            <p:cNvPr id="246" name="stb_linux.png" descr="stb_linux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60805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stb_android.png" descr="stb_android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20917" y="260805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+"/>
            <p:cNvSpPr txBox="1"/>
            <p:nvPr/>
          </p:nvSpPr>
          <p:spPr>
            <a:xfrm>
              <a:off x="1226639" y="886841"/>
              <a:ext cx="274722" cy="424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249" name="Linux и Android STB…"/>
            <p:cNvSpPr txBox="1"/>
            <p:nvPr/>
          </p:nvSpPr>
          <p:spPr>
            <a:xfrm>
              <a:off x="251071" y="0"/>
              <a:ext cx="2188776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Linux и Android STB</a:t>
              </a:r>
            </a:p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приложения</a:t>
              </a:r>
            </a:p>
          </p:txBody>
        </p:sp>
      </p:grpSp>
      <p:grpSp>
        <p:nvGrpSpPr>
          <p:cNvPr id="255" name="Группа"/>
          <p:cNvGrpSpPr/>
          <p:nvPr/>
        </p:nvGrpSpPr>
        <p:grpSpPr>
          <a:xfrm>
            <a:off x="1653109" y="1678342"/>
            <a:ext cx="1778001" cy="1635804"/>
            <a:chOff x="235674" y="0"/>
            <a:chExt cx="1778000" cy="1635803"/>
          </a:xfrm>
        </p:grpSpPr>
        <p:grpSp>
          <p:nvGrpSpPr>
            <p:cNvPr id="253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251" name="adminka_2.png" descr="adminka_2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2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54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backend</a:t>
              </a:r>
            </a:p>
          </p:txBody>
        </p:sp>
      </p:grpSp>
      <p:grpSp>
        <p:nvGrpSpPr>
          <p:cNvPr id="260" name="Группа"/>
          <p:cNvGrpSpPr/>
          <p:nvPr/>
        </p:nvGrpSpPr>
        <p:grpSpPr>
          <a:xfrm>
            <a:off x="1653109" y="3457384"/>
            <a:ext cx="1778001" cy="1635804"/>
            <a:chOff x="312246" y="0"/>
            <a:chExt cx="1778000" cy="1635803"/>
          </a:xfrm>
        </p:grpSpPr>
        <p:grpSp>
          <p:nvGrpSpPr>
            <p:cNvPr id="258" name="Группа"/>
            <p:cNvGrpSpPr/>
            <p:nvPr/>
          </p:nvGrpSpPr>
          <p:grpSpPr>
            <a:xfrm>
              <a:off x="312246" y="619803"/>
              <a:ext cx="1016001" cy="1016001"/>
              <a:chOff x="0" y="0"/>
              <a:chExt cx="1016000" cy="1016000"/>
            </a:xfrm>
          </p:grpSpPr>
          <p:pic>
            <p:nvPicPr>
              <p:cNvPr id="256" name="adminka_2.png" descr="adminka_2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7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59" name="Админка для…"/>
            <p:cNvSpPr/>
            <p:nvPr/>
          </p:nvSpPr>
          <p:spPr>
            <a:xfrm>
              <a:off x="82024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медиасервера</a:t>
              </a:r>
            </a:p>
          </p:txBody>
        </p:sp>
      </p:grpSp>
      <p:grpSp>
        <p:nvGrpSpPr>
          <p:cNvPr id="265" name="Группа"/>
          <p:cNvGrpSpPr/>
          <p:nvPr/>
        </p:nvGrpSpPr>
        <p:grpSpPr>
          <a:xfrm>
            <a:off x="1653109" y="5236425"/>
            <a:ext cx="1778001" cy="1635804"/>
            <a:chOff x="235674" y="0"/>
            <a:chExt cx="1778000" cy="1635803"/>
          </a:xfrm>
        </p:grpSpPr>
        <p:grpSp>
          <p:nvGrpSpPr>
            <p:cNvPr id="263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261" name="adminka_2.png" descr="adminka_2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62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64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мониторинга</a:t>
              </a:r>
            </a:p>
          </p:txBody>
        </p:sp>
      </p:grpSp>
      <p:sp>
        <p:nvSpPr>
          <p:cNvPr id="266" name="Сквиркл"/>
          <p:cNvSpPr/>
          <p:nvPr/>
        </p:nvSpPr>
        <p:spPr>
          <a:xfrm>
            <a:off x="983188" y="1498926"/>
            <a:ext cx="2355842" cy="5567282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7" name="Линия"/>
          <p:cNvSpPr/>
          <p:nvPr/>
        </p:nvSpPr>
        <p:spPr>
          <a:xfrm>
            <a:off x="3440591" y="4282566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0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  <p:sp>
        <p:nvSpPr>
          <p:cNvPr id="271" name="Линия"/>
          <p:cNvSpPr/>
          <p:nvPr/>
        </p:nvSpPr>
        <p:spPr>
          <a:xfrm>
            <a:off x="5733722" y="3158827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274" name="Группа"/>
          <p:cNvGrpSpPr/>
          <p:nvPr/>
        </p:nvGrpSpPr>
        <p:grpSpPr>
          <a:xfrm>
            <a:off x="5098722" y="1615489"/>
            <a:ext cx="1270001" cy="1514870"/>
            <a:chOff x="0" y="0"/>
            <a:chExt cx="1270000" cy="1514868"/>
          </a:xfrm>
        </p:grpSpPr>
        <p:pic>
          <p:nvPicPr>
            <p:cNvPr id="272" name="server_sdp.png" descr="server_sd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4868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3" name="Backend"/>
            <p:cNvSpPr txBox="1"/>
            <p:nvPr/>
          </p:nvSpPr>
          <p:spPr>
            <a:xfrm>
              <a:off x="138119" y="0"/>
              <a:ext cx="99376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Backend</a:t>
              </a:r>
            </a:p>
          </p:txBody>
        </p:sp>
      </p:grpSp>
      <p:grpSp>
        <p:nvGrpSpPr>
          <p:cNvPr id="277" name="Группа"/>
          <p:cNvGrpSpPr/>
          <p:nvPr/>
        </p:nvGrpSpPr>
        <p:grpSpPr>
          <a:xfrm>
            <a:off x="4959129" y="3521108"/>
            <a:ext cx="1549187" cy="1522918"/>
            <a:chOff x="0" y="0"/>
            <a:chExt cx="1549186" cy="1522917"/>
          </a:xfrm>
        </p:grpSpPr>
        <p:pic>
          <p:nvPicPr>
            <p:cNvPr id="275" name="server_smartmedia.png" descr="server_smartmedi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593" y="25291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6" name="Медиасервер"/>
            <p:cNvSpPr txBox="1"/>
            <p:nvPr/>
          </p:nvSpPr>
          <p:spPr>
            <a:xfrm>
              <a:off x="0" y="0"/>
              <a:ext cx="154918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Медиасервер</a:t>
              </a:r>
            </a:p>
          </p:txBody>
        </p:sp>
      </p:grpSp>
      <p:grpSp>
        <p:nvGrpSpPr>
          <p:cNvPr id="280" name="Группа"/>
          <p:cNvGrpSpPr/>
          <p:nvPr/>
        </p:nvGrpSpPr>
        <p:grpSpPr>
          <a:xfrm>
            <a:off x="5047756" y="5434775"/>
            <a:ext cx="1371933" cy="1517458"/>
            <a:chOff x="0" y="0"/>
            <a:chExt cx="1371932" cy="1517457"/>
          </a:xfrm>
        </p:grpSpPr>
        <p:pic>
          <p:nvPicPr>
            <p:cNvPr id="278" name="server_care.png" descr="server_car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965" y="24745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Мониторинг"/>
            <p:cNvSpPr txBox="1"/>
            <p:nvPr/>
          </p:nvSpPr>
          <p:spPr>
            <a:xfrm>
              <a:off x="0" y="0"/>
              <a:ext cx="137193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Мониторинг</a:t>
              </a:r>
            </a:p>
          </p:txBody>
        </p:sp>
      </p:grpSp>
      <p:sp>
        <p:nvSpPr>
          <p:cNvPr id="281" name="Линия"/>
          <p:cNvSpPr/>
          <p:nvPr/>
        </p:nvSpPr>
        <p:spPr>
          <a:xfrm>
            <a:off x="5733722" y="5072494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2" name="Сквиркл"/>
          <p:cNvSpPr/>
          <p:nvPr/>
        </p:nvSpPr>
        <p:spPr>
          <a:xfrm>
            <a:off x="4555801" y="1534495"/>
            <a:ext cx="2355843" cy="5496144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87" name="Группа"/>
          <p:cNvGrpSpPr/>
          <p:nvPr/>
        </p:nvGrpSpPr>
        <p:grpSpPr>
          <a:xfrm>
            <a:off x="8333439" y="1718963"/>
            <a:ext cx="2690919" cy="1530806"/>
            <a:chOff x="0" y="0"/>
            <a:chExt cx="2690917" cy="1530805"/>
          </a:xfrm>
        </p:grpSpPr>
        <p:pic>
          <p:nvPicPr>
            <p:cNvPr id="283" name="stb_linux.png" descr="stb_linux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60805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stb_android.png" descr="stb_android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20917" y="260805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5" name="+"/>
            <p:cNvSpPr txBox="1"/>
            <p:nvPr/>
          </p:nvSpPr>
          <p:spPr>
            <a:xfrm>
              <a:off x="1226639" y="886841"/>
              <a:ext cx="274722" cy="424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286" name="Linux и Android STB…"/>
            <p:cNvSpPr txBox="1"/>
            <p:nvPr/>
          </p:nvSpPr>
          <p:spPr>
            <a:xfrm>
              <a:off x="251071" y="0"/>
              <a:ext cx="2188776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Linux и Android STB</a:t>
              </a:r>
            </a:p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приложения</a:t>
              </a:r>
            </a:p>
          </p:txBody>
        </p:sp>
      </p:grpSp>
      <p:grpSp>
        <p:nvGrpSpPr>
          <p:cNvPr id="292" name="Группа"/>
          <p:cNvGrpSpPr/>
          <p:nvPr/>
        </p:nvGrpSpPr>
        <p:grpSpPr>
          <a:xfrm>
            <a:off x="1653109" y="1678342"/>
            <a:ext cx="1778001" cy="1635804"/>
            <a:chOff x="235674" y="0"/>
            <a:chExt cx="1778000" cy="1635803"/>
          </a:xfrm>
        </p:grpSpPr>
        <p:grpSp>
          <p:nvGrpSpPr>
            <p:cNvPr id="290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288" name="adminka_2.png" descr="adminka_2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89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91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backend</a:t>
              </a:r>
            </a:p>
          </p:txBody>
        </p:sp>
      </p:grpSp>
      <p:grpSp>
        <p:nvGrpSpPr>
          <p:cNvPr id="297" name="Группа"/>
          <p:cNvGrpSpPr/>
          <p:nvPr/>
        </p:nvGrpSpPr>
        <p:grpSpPr>
          <a:xfrm>
            <a:off x="1653109" y="3457384"/>
            <a:ext cx="1778001" cy="1635804"/>
            <a:chOff x="312246" y="0"/>
            <a:chExt cx="1778000" cy="1635803"/>
          </a:xfrm>
        </p:grpSpPr>
        <p:grpSp>
          <p:nvGrpSpPr>
            <p:cNvPr id="295" name="Группа"/>
            <p:cNvGrpSpPr/>
            <p:nvPr/>
          </p:nvGrpSpPr>
          <p:grpSpPr>
            <a:xfrm>
              <a:off x="312246" y="619803"/>
              <a:ext cx="1016001" cy="1016001"/>
              <a:chOff x="0" y="0"/>
              <a:chExt cx="1016000" cy="1016000"/>
            </a:xfrm>
          </p:grpSpPr>
          <p:pic>
            <p:nvPicPr>
              <p:cNvPr id="293" name="adminka_2.png" descr="adminka_2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94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96" name="Админка для…"/>
            <p:cNvSpPr/>
            <p:nvPr/>
          </p:nvSpPr>
          <p:spPr>
            <a:xfrm>
              <a:off x="82024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медиасервера</a:t>
              </a:r>
            </a:p>
          </p:txBody>
        </p:sp>
      </p:grpSp>
      <p:grpSp>
        <p:nvGrpSpPr>
          <p:cNvPr id="302" name="Группа"/>
          <p:cNvGrpSpPr/>
          <p:nvPr/>
        </p:nvGrpSpPr>
        <p:grpSpPr>
          <a:xfrm>
            <a:off x="1653109" y="5236425"/>
            <a:ext cx="1778001" cy="1635804"/>
            <a:chOff x="235674" y="0"/>
            <a:chExt cx="1778000" cy="1635803"/>
          </a:xfrm>
        </p:grpSpPr>
        <p:grpSp>
          <p:nvGrpSpPr>
            <p:cNvPr id="300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298" name="adminka_2.png" descr="adminka_2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99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01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мониторинга</a:t>
              </a:r>
            </a:p>
          </p:txBody>
        </p:sp>
      </p:grpSp>
      <p:sp>
        <p:nvSpPr>
          <p:cNvPr id="303" name="Сквиркл"/>
          <p:cNvSpPr/>
          <p:nvPr/>
        </p:nvSpPr>
        <p:spPr>
          <a:xfrm>
            <a:off x="983188" y="1498926"/>
            <a:ext cx="2355842" cy="5567282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Линия"/>
          <p:cNvSpPr/>
          <p:nvPr/>
        </p:nvSpPr>
        <p:spPr>
          <a:xfrm>
            <a:off x="3440591" y="4282566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09" name="Группа"/>
          <p:cNvGrpSpPr/>
          <p:nvPr/>
        </p:nvGrpSpPr>
        <p:grpSpPr>
          <a:xfrm>
            <a:off x="11708763" y="1850557"/>
            <a:ext cx="1536351" cy="1387510"/>
            <a:chOff x="0" y="0"/>
            <a:chExt cx="1536350" cy="1387509"/>
          </a:xfrm>
        </p:grpSpPr>
        <p:grpSp>
          <p:nvGrpSpPr>
            <p:cNvPr id="307" name="Группа"/>
            <p:cNvGrpSpPr/>
            <p:nvPr/>
          </p:nvGrpSpPr>
          <p:grpSpPr>
            <a:xfrm>
              <a:off x="260175" y="371509"/>
              <a:ext cx="1016001" cy="1016001"/>
              <a:chOff x="0" y="0"/>
              <a:chExt cx="1016000" cy="1016000"/>
            </a:xfrm>
          </p:grpSpPr>
          <p:pic>
            <p:nvPicPr>
              <p:cNvPr id="305" name="sdk_2.png" descr="sdk_2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06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08" name="SDK для STB"/>
            <p:cNvSpPr txBox="1"/>
            <p:nvPr/>
          </p:nvSpPr>
          <p:spPr>
            <a:xfrm>
              <a:off x="-1" y="0"/>
              <a:ext cx="153635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29C45A"/>
                  </a:solidFill>
                </a:defRPr>
              </a:lvl1pPr>
            </a:lstStyle>
            <a:p>
              <a:pPr/>
              <a:r>
                <a:t>SDK для STB</a:t>
              </a:r>
            </a:p>
          </p:txBody>
        </p:sp>
      </p:grpSp>
      <p:sp>
        <p:nvSpPr>
          <p:cNvPr id="310" name="Линия"/>
          <p:cNvSpPr/>
          <p:nvPr/>
        </p:nvSpPr>
        <p:spPr>
          <a:xfrm>
            <a:off x="10861079" y="2671312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3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  <p:sp>
        <p:nvSpPr>
          <p:cNvPr id="314" name="Линия"/>
          <p:cNvSpPr/>
          <p:nvPr/>
        </p:nvSpPr>
        <p:spPr>
          <a:xfrm>
            <a:off x="5733722" y="3158827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17" name="Группа"/>
          <p:cNvGrpSpPr/>
          <p:nvPr/>
        </p:nvGrpSpPr>
        <p:grpSpPr>
          <a:xfrm>
            <a:off x="5098722" y="1615489"/>
            <a:ext cx="1270001" cy="1514870"/>
            <a:chOff x="0" y="0"/>
            <a:chExt cx="1270000" cy="1514868"/>
          </a:xfrm>
        </p:grpSpPr>
        <p:pic>
          <p:nvPicPr>
            <p:cNvPr id="315" name="server_sdp.png" descr="server_sd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4868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6" name="Backend"/>
            <p:cNvSpPr txBox="1"/>
            <p:nvPr/>
          </p:nvSpPr>
          <p:spPr>
            <a:xfrm>
              <a:off x="138119" y="0"/>
              <a:ext cx="99376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Backend</a:t>
              </a:r>
            </a:p>
          </p:txBody>
        </p:sp>
      </p:grpSp>
      <p:grpSp>
        <p:nvGrpSpPr>
          <p:cNvPr id="320" name="Группа"/>
          <p:cNvGrpSpPr/>
          <p:nvPr/>
        </p:nvGrpSpPr>
        <p:grpSpPr>
          <a:xfrm>
            <a:off x="4959129" y="3521108"/>
            <a:ext cx="1549187" cy="1522918"/>
            <a:chOff x="0" y="0"/>
            <a:chExt cx="1549186" cy="1522917"/>
          </a:xfrm>
        </p:grpSpPr>
        <p:pic>
          <p:nvPicPr>
            <p:cNvPr id="318" name="server_smartmedia.png" descr="server_smartmedi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593" y="25291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9" name="Медиасервер"/>
            <p:cNvSpPr txBox="1"/>
            <p:nvPr/>
          </p:nvSpPr>
          <p:spPr>
            <a:xfrm>
              <a:off x="0" y="0"/>
              <a:ext cx="154918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Медиасервер</a:t>
              </a:r>
            </a:p>
          </p:txBody>
        </p:sp>
      </p:grpSp>
      <p:grpSp>
        <p:nvGrpSpPr>
          <p:cNvPr id="323" name="Группа"/>
          <p:cNvGrpSpPr/>
          <p:nvPr/>
        </p:nvGrpSpPr>
        <p:grpSpPr>
          <a:xfrm>
            <a:off x="5047756" y="5434775"/>
            <a:ext cx="1371933" cy="1517458"/>
            <a:chOff x="0" y="0"/>
            <a:chExt cx="1371932" cy="1517457"/>
          </a:xfrm>
        </p:grpSpPr>
        <p:pic>
          <p:nvPicPr>
            <p:cNvPr id="321" name="server_care.png" descr="server_car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965" y="24745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2" name="Мониторинг"/>
            <p:cNvSpPr txBox="1"/>
            <p:nvPr/>
          </p:nvSpPr>
          <p:spPr>
            <a:xfrm>
              <a:off x="0" y="0"/>
              <a:ext cx="137193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Мониторинг</a:t>
              </a:r>
            </a:p>
          </p:txBody>
        </p:sp>
      </p:grpSp>
      <p:sp>
        <p:nvSpPr>
          <p:cNvPr id="324" name="Линия"/>
          <p:cNvSpPr/>
          <p:nvPr/>
        </p:nvSpPr>
        <p:spPr>
          <a:xfrm>
            <a:off x="5733722" y="5072494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5" name="Сквиркл"/>
          <p:cNvSpPr/>
          <p:nvPr/>
        </p:nvSpPr>
        <p:spPr>
          <a:xfrm>
            <a:off x="4555801" y="1534495"/>
            <a:ext cx="2355843" cy="5496144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30" name="Группа"/>
          <p:cNvGrpSpPr/>
          <p:nvPr/>
        </p:nvGrpSpPr>
        <p:grpSpPr>
          <a:xfrm>
            <a:off x="8333439" y="1718963"/>
            <a:ext cx="2690919" cy="1530806"/>
            <a:chOff x="0" y="0"/>
            <a:chExt cx="2690917" cy="1530805"/>
          </a:xfrm>
        </p:grpSpPr>
        <p:pic>
          <p:nvPicPr>
            <p:cNvPr id="326" name="stb_linux.png" descr="stb_linux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60805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stb_android.png" descr="stb_android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20917" y="260805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+"/>
            <p:cNvSpPr txBox="1"/>
            <p:nvPr/>
          </p:nvSpPr>
          <p:spPr>
            <a:xfrm>
              <a:off x="1226639" y="886841"/>
              <a:ext cx="274722" cy="424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329" name="Linux и Android STB…"/>
            <p:cNvSpPr txBox="1"/>
            <p:nvPr/>
          </p:nvSpPr>
          <p:spPr>
            <a:xfrm>
              <a:off x="251071" y="0"/>
              <a:ext cx="2188776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Linux и Android STB</a:t>
              </a:r>
            </a:p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приложения</a:t>
              </a:r>
            </a:p>
          </p:txBody>
        </p:sp>
      </p:grpSp>
      <p:grpSp>
        <p:nvGrpSpPr>
          <p:cNvPr id="335" name="Группа"/>
          <p:cNvGrpSpPr/>
          <p:nvPr/>
        </p:nvGrpSpPr>
        <p:grpSpPr>
          <a:xfrm>
            <a:off x="8265051" y="3449223"/>
            <a:ext cx="2827695" cy="1734006"/>
            <a:chOff x="0" y="0"/>
            <a:chExt cx="2827694" cy="1734005"/>
          </a:xfrm>
        </p:grpSpPr>
        <p:pic>
          <p:nvPicPr>
            <p:cNvPr id="331" name="android.png" descr="android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89306" y="464005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2" name="ios.png" descr="ios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8388" y="464005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3" name="+"/>
            <p:cNvSpPr txBox="1"/>
            <p:nvPr/>
          </p:nvSpPr>
          <p:spPr>
            <a:xfrm>
              <a:off x="1295027" y="870862"/>
              <a:ext cx="274723" cy="424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334" name="Мобильные iOS и Android…"/>
            <p:cNvSpPr txBox="1"/>
            <p:nvPr/>
          </p:nvSpPr>
          <p:spPr>
            <a:xfrm>
              <a:off x="-1" y="0"/>
              <a:ext cx="2827696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Мобильные iOS и Android</a:t>
              </a:r>
            </a:p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приложения</a:t>
              </a:r>
            </a:p>
          </p:txBody>
        </p:sp>
      </p:grpSp>
      <p:grpSp>
        <p:nvGrpSpPr>
          <p:cNvPr id="340" name="Группа"/>
          <p:cNvGrpSpPr/>
          <p:nvPr/>
        </p:nvGrpSpPr>
        <p:grpSpPr>
          <a:xfrm>
            <a:off x="1653109" y="1678342"/>
            <a:ext cx="1778001" cy="1635804"/>
            <a:chOff x="235674" y="0"/>
            <a:chExt cx="1778000" cy="1635803"/>
          </a:xfrm>
        </p:grpSpPr>
        <p:grpSp>
          <p:nvGrpSpPr>
            <p:cNvPr id="338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336" name="adminka_2.png" descr="adminka_2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7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39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backend</a:t>
              </a:r>
            </a:p>
          </p:txBody>
        </p:sp>
      </p:grpSp>
      <p:grpSp>
        <p:nvGrpSpPr>
          <p:cNvPr id="345" name="Группа"/>
          <p:cNvGrpSpPr/>
          <p:nvPr/>
        </p:nvGrpSpPr>
        <p:grpSpPr>
          <a:xfrm>
            <a:off x="1653109" y="3457384"/>
            <a:ext cx="1778001" cy="1635804"/>
            <a:chOff x="312246" y="0"/>
            <a:chExt cx="1778000" cy="1635803"/>
          </a:xfrm>
        </p:grpSpPr>
        <p:grpSp>
          <p:nvGrpSpPr>
            <p:cNvPr id="343" name="Группа"/>
            <p:cNvGrpSpPr/>
            <p:nvPr/>
          </p:nvGrpSpPr>
          <p:grpSpPr>
            <a:xfrm>
              <a:off x="312246" y="619803"/>
              <a:ext cx="1016001" cy="1016001"/>
              <a:chOff x="0" y="0"/>
              <a:chExt cx="1016000" cy="1016000"/>
            </a:xfrm>
          </p:grpSpPr>
          <p:pic>
            <p:nvPicPr>
              <p:cNvPr id="341" name="adminka_2.png" descr="adminka_2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42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44" name="Админка для…"/>
            <p:cNvSpPr/>
            <p:nvPr/>
          </p:nvSpPr>
          <p:spPr>
            <a:xfrm>
              <a:off x="82024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медиасервера</a:t>
              </a:r>
            </a:p>
          </p:txBody>
        </p:sp>
      </p:grpSp>
      <p:grpSp>
        <p:nvGrpSpPr>
          <p:cNvPr id="350" name="Группа"/>
          <p:cNvGrpSpPr/>
          <p:nvPr/>
        </p:nvGrpSpPr>
        <p:grpSpPr>
          <a:xfrm>
            <a:off x="1653109" y="5236425"/>
            <a:ext cx="1778001" cy="1635804"/>
            <a:chOff x="235674" y="0"/>
            <a:chExt cx="1778000" cy="1635803"/>
          </a:xfrm>
        </p:grpSpPr>
        <p:grpSp>
          <p:nvGrpSpPr>
            <p:cNvPr id="348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346" name="adminka_2.png" descr="adminka_2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47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49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мониторинга</a:t>
              </a:r>
            </a:p>
          </p:txBody>
        </p:sp>
      </p:grpSp>
      <p:sp>
        <p:nvSpPr>
          <p:cNvPr id="351" name="Сквиркл"/>
          <p:cNvSpPr/>
          <p:nvPr/>
        </p:nvSpPr>
        <p:spPr>
          <a:xfrm>
            <a:off x="983188" y="1498926"/>
            <a:ext cx="2355842" cy="5567282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2" name="Линия"/>
          <p:cNvSpPr/>
          <p:nvPr/>
        </p:nvSpPr>
        <p:spPr>
          <a:xfrm>
            <a:off x="3440591" y="4282566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57" name="Группа"/>
          <p:cNvGrpSpPr/>
          <p:nvPr/>
        </p:nvGrpSpPr>
        <p:grpSpPr>
          <a:xfrm>
            <a:off x="11708763" y="1850557"/>
            <a:ext cx="1536351" cy="1387510"/>
            <a:chOff x="0" y="0"/>
            <a:chExt cx="1536350" cy="1387509"/>
          </a:xfrm>
        </p:grpSpPr>
        <p:grpSp>
          <p:nvGrpSpPr>
            <p:cNvPr id="355" name="Группа"/>
            <p:cNvGrpSpPr/>
            <p:nvPr/>
          </p:nvGrpSpPr>
          <p:grpSpPr>
            <a:xfrm>
              <a:off x="260175" y="371509"/>
              <a:ext cx="1016001" cy="1016001"/>
              <a:chOff x="0" y="0"/>
              <a:chExt cx="1016000" cy="1016000"/>
            </a:xfrm>
          </p:grpSpPr>
          <p:pic>
            <p:nvPicPr>
              <p:cNvPr id="353" name="sdk_2.png" descr="sdk_2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54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56" name="SDK для STB"/>
            <p:cNvSpPr txBox="1"/>
            <p:nvPr/>
          </p:nvSpPr>
          <p:spPr>
            <a:xfrm>
              <a:off x="-1" y="0"/>
              <a:ext cx="153635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29C45A"/>
                  </a:solidFill>
                </a:defRPr>
              </a:lvl1pPr>
            </a:lstStyle>
            <a:p>
              <a:pPr/>
              <a:r>
                <a:t>SDK для STB</a:t>
              </a:r>
            </a:p>
          </p:txBody>
        </p:sp>
      </p:grpSp>
      <p:sp>
        <p:nvSpPr>
          <p:cNvPr id="358" name="Линия"/>
          <p:cNvSpPr/>
          <p:nvPr/>
        </p:nvSpPr>
        <p:spPr>
          <a:xfrm>
            <a:off x="10861079" y="2671312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1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  <p:sp>
        <p:nvSpPr>
          <p:cNvPr id="362" name="Линия"/>
          <p:cNvSpPr/>
          <p:nvPr/>
        </p:nvSpPr>
        <p:spPr>
          <a:xfrm>
            <a:off x="5733722" y="3158827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65" name="Группа"/>
          <p:cNvGrpSpPr/>
          <p:nvPr/>
        </p:nvGrpSpPr>
        <p:grpSpPr>
          <a:xfrm>
            <a:off x="5098722" y="1615489"/>
            <a:ext cx="1270001" cy="1514870"/>
            <a:chOff x="0" y="0"/>
            <a:chExt cx="1270000" cy="1514868"/>
          </a:xfrm>
        </p:grpSpPr>
        <p:pic>
          <p:nvPicPr>
            <p:cNvPr id="363" name="server_sdp.png" descr="server_sd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4868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4" name="Backend"/>
            <p:cNvSpPr txBox="1"/>
            <p:nvPr/>
          </p:nvSpPr>
          <p:spPr>
            <a:xfrm>
              <a:off x="138119" y="0"/>
              <a:ext cx="99376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Backend</a:t>
              </a:r>
            </a:p>
          </p:txBody>
        </p:sp>
      </p:grpSp>
      <p:grpSp>
        <p:nvGrpSpPr>
          <p:cNvPr id="368" name="Группа"/>
          <p:cNvGrpSpPr/>
          <p:nvPr/>
        </p:nvGrpSpPr>
        <p:grpSpPr>
          <a:xfrm>
            <a:off x="4959129" y="3521108"/>
            <a:ext cx="1549187" cy="1522918"/>
            <a:chOff x="0" y="0"/>
            <a:chExt cx="1549186" cy="1522917"/>
          </a:xfrm>
        </p:grpSpPr>
        <p:pic>
          <p:nvPicPr>
            <p:cNvPr id="366" name="server_smartmedia.png" descr="server_smartmedi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593" y="25291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7" name="Медиасервер"/>
            <p:cNvSpPr txBox="1"/>
            <p:nvPr/>
          </p:nvSpPr>
          <p:spPr>
            <a:xfrm>
              <a:off x="0" y="0"/>
              <a:ext cx="154918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Медиасервер</a:t>
              </a:r>
            </a:p>
          </p:txBody>
        </p:sp>
      </p:grpSp>
      <p:grpSp>
        <p:nvGrpSpPr>
          <p:cNvPr id="371" name="Группа"/>
          <p:cNvGrpSpPr/>
          <p:nvPr/>
        </p:nvGrpSpPr>
        <p:grpSpPr>
          <a:xfrm>
            <a:off x="5047756" y="5434775"/>
            <a:ext cx="1371933" cy="1517458"/>
            <a:chOff x="0" y="0"/>
            <a:chExt cx="1371932" cy="1517457"/>
          </a:xfrm>
        </p:grpSpPr>
        <p:pic>
          <p:nvPicPr>
            <p:cNvPr id="369" name="server_care.png" descr="server_car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965" y="24745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0" name="Мониторинг"/>
            <p:cNvSpPr txBox="1"/>
            <p:nvPr/>
          </p:nvSpPr>
          <p:spPr>
            <a:xfrm>
              <a:off x="0" y="0"/>
              <a:ext cx="137193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Мониторинг</a:t>
              </a:r>
            </a:p>
          </p:txBody>
        </p:sp>
      </p:grpSp>
      <p:sp>
        <p:nvSpPr>
          <p:cNvPr id="372" name="Линия"/>
          <p:cNvSpPr/>
          <p:nvPr/>
        </p:nvSpPr>
        <p:spPr>
          <a:xfrm>
            <a:off x="5733722" y="5072494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73" name="Сквиркл"/>
          <p:cNvSpPr/>
          <p:nvPr/>
        </p:nvSpPr>
        <p:spPr>
          <a:xfrm>
            <a:off x="4555801" y="1534495"/>
            <a:ext cx="2355843" cy="5496144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78" name="Группа"/>
          <p:cNvGrpSpPr/>
          <p:nvPr/>
        </p:nvGrpSpPr>
        <p:grpSpPr>
          <a:xfrm>
            <a:off x="8333439" y="1718963"/>
            <a:ext cx="2690919" cy="1530806"/>
            <a:chOff x="0" y="0"/>
            <a:chExt cx="2690917" cy="1530805"/>
          </a:xfrm>
        </p:grpSpPr>
        <p:pic>
          <p:nvPicPr>
            <p:cNvPr id="374" name="stb_linux.png" descr="stb_linux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60805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" name="stb_android.png" descr="stb_android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20917" y="260805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6" name="+"/>
            <p:cNvSpPr txBox="1"/>
            <p:nvPr/>
          </p:nvSpPr>
          <p:spPr>
            <a:xfrm>
              <a:off x="1226639" y="886841"/>
              <a:ext cx="274722" cy="424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377" name="Linux и Android STB…"/>
            <p:cNvSpPr txBox="1"/>
            <p:nvPr/>
          </p:nvSpPr>
          <p:spPr>
            <a:xfrm>
              <a:off x="251071" y="0"/>
              <a:ext cx="2188776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Linux и Android STB</a:t>
              </a:r>
            </a:p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приложения</a:t>
              </a:r>
            </a:p>
          </p:txBody>
        </p:sp>
      </p:grpSp>
      <p:grpSp>
        <p:nvGrpSpPr>
          <p:cNvPr id="383" name="Группа"/>
          <p:cNvGrpSpPr/>
          <p:nvPr/>
        </p:nvGrpSpPr>
        <p:grpSpPr>
          <a:xfrm>
            <a:off x="8265051" y="3449223"/>
            <a:ext cx="2827695" cy="1734006"/>
            <a:chOff x="0" y="0"/>
            <a:chExt cx="2827694" cy="1734005"/>
          </a:xfrm>
        </p:grpSpPr>
        <p:pic>
          <p:nvPicPr>
            <p:cNvPr id="379" name="android.png" descr="android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89306" y="464005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0" name="ios.png" descr="ios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8388" y="464005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+"/>
            <p:cNvSpPr txBox="1"/>
            <p:nvPr/>
          </p:nvSpPr>
          <p:spPr>
            <a:xfrm>
              <a:off x="1295027" y="870862"/>
              <a:ext cx="274723" cy="424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382" name="Мобильные iOS и Android…"/>
            <p:cNvSpPr txBox="1"/>
            <p:nvPr/>
          </p:nvSpPr>
          <p:spPr>
            <a:xfrm>
              <a:off x="-1" y="0"/>
              <a:ext cx="2827696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Мобильные iOS и Android</a:t>
              </a:r>
            </a:p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приложения</a:t>
              </a:r>
            </a:p>
          </p:txBody>
        </p:sp>
      </p:grpSp>
      <p:grpSp>
        <p:nvGrpSpPr>
          <p:cNvPr id="389" name="Группа"/>
          <p:cNvGrpSpPr/>
          <p:nvPr/>
        </p:nvGrpSpPr>
        <p:grpSpPr>
          <a:xfrm>
            <a:off x="8333439" y="5381302"/>
            <a:ext cx="2690919" cy="1652669"/>
            <a:chOff x="0" y="0"/>
            <a:chExt cx="2690917" cy="1652667"/>
          </a:xfrm>
        </p:grpSpPr>
        <p:grpSp>
          <p:nvGrpSpPr>
            <p:cNvPr id="387" name="Группа"/>
            <p:cNvGrpSpPr/>
            <p:nvPr/>
          </p:nvGrpSpPr>
          <p:grpSpPr>
            <a:xfrm>
              <a:off x="0" y="382667"/>
              <a:ext cx="2690918" cy="1270001"/>
              <a:chOff x="0" y="0"/>
              <a:chExt cx="2690917" cy="1270000"/>
            </a:xfrm>
          </p:grpSpPr>
          <p:pic>
            <p:nvPicPr>
              <p:cNvPr id="384" name="smarttv.png" descr="smarttv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420917" y="0"/>
                <a:ext cx="1270001" cy="1270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5" name="web.png" descr="web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0"/>
                <a:ext cx="1270000" cy="1270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86" name="+"/>
              <p:cNvSpPr txBox="1"/>
              <p:nvPr/>
            </p:nvSpPr>
            <p:spPr>
              <a:xfrm>
                <a:off x="1213939" y="422607"/>
                <a:ext cx="274722" cy="4247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+</a:t>
                </a:r>
              </a:p>
            </p:txBody>
          </p:sp>
        </p:grpSp>
        <p:sp>
          <p:nvSpPr>
            <p:cNvPr id="388" name="WEB и SmartTV…"/>
            <p:cNvSpPr txBox="1"/>
            <p:nvPr/>
          </p:nvSpPr>
          <p:spPr>
            <a:xfrm>
              <a:off x="454779" y="0"/>
              <a:ext cx="178136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WEB и SmartTV</a:t>
              </a:r>
            </a:p>
            <a:p>
              <a:pPr algn="ctr">
                <a:defRPr>
                  <a:solidFill>
                    <a:srgbClr val="29C45A"/>
                  </a:solidFill>
                </a:defRPr>
              </a:pPr>
              <a:r>
                <a:t>приложения</a:t>
              </a:r>
            </a:p>
          </p:txBody>
        </p:sp>
      </p:grpSp>
      <p:grpSp>
        <p:nvGrpSpPr>
          <p:cNvPr id="394" name="Группа"/>
          <p:cNvGrpSpPr/>
          <p:nvPr/>
        </p:nvGrpSpPr>
        <p:grpSpPr>
          <a:xfrm>
            <a:off x="1653109" y="1678342"/>
            <a:ext cx="1778001" cy="1635804"/>
            <a:chOff x="235674" y="0"/>
            <a:chExt cx="1778000" cy="1635803"/>
          </a:xfrm>
        </p:grpSpPr>
        <p:grpSp>
          <p:nvGrpSpPr>
            <p:cNvPr id="392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390" name="adminka_2.png" descr="adminka_2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1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93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backend</a:t>
              </a:r>
            </a:p>
          </p:txBody>
        </p:sp>
      </p:grpSp>
      <p:grpSp>
        <p:nvGrpSpPr>
          <p:cNvPr id="399" name="Группа"/>
          <p:cNvGrpSpPr/>
          <p:nvPr/>
        </p:nvGrpSpPr>
        <p:grpSpPr>
          <a:xfrm>
            <a:off x="1653109" y="3457384"/>
            <a:ext cx="1778001" cy="1635804"/>
            <a:chOff x="312246" y="0"/>
            <a:chExt cx="1778000" cy="1635803"/>
          </a:xfrm>
        </p:grpSpPr>
        <p:grpSp>
          <p:nvGrpSpPr>
            <p:cNvPr id="397" name="Группа"/>
            <p:cNvGrpSpPr/>
            <p:nvPr/>
          </p:nvGrpSpPr>
          <p:grpSpPr>
            <a:xfrm>
              <a:off x="312246" y="619803"/>
              <a:ext cx="1016001" cy="1016001"/>
              <a:chOff x="0" y="0"/>
              <a:chExt cx="1016000" cy="1016000"/>
            </a:xfrm>
          </p:grpSpPr>
          <p:pic>
            <p:nvPicPr>
              <p:cNvPr id="395" name="adminka_2.png" descr="adminka_2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6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98" name="Админка для…"/>
            <p:cNvSpPr/>
            <p:nvPr/>
          </p:nvSpPr>
          <p:spPr>
            <a:xfrm>
              <a:off x="82024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медиасервера</a:t>
              </a:r>
            </a:p>
          </p:txBody>
        </p:sp>
      </p:grpSp>
      <p:grpSp>
        <p:nvGrpSpPr>
          <p:cNvPr id="404" name="Группа"/>
          <p:cNvGrpSpPr/>
          <p:nvPr/>
        </p:nvGrpSpPr>
        <p:grpSpPr>
          <a:xfrm>
            <a:off x="1653109" y="5236425"/>
            <a:ext cx="1778001" cy="1635804"/>
            <a:chOff x="235674" y="0"/>
            <a:chExt cx="1778000" cy="1635803"/>
          </a:xfrm>
        </p:grpSpPr>
        <p:grpSp>
          <p:nvGrpSpPr>
            <p:cNvPr id="402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400" name="adminka_2.png" descr="adminka_2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1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03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мониторинга</a:t>
              </a:r>
            </a:p>
          </p:txBody>
        </p:sp>
      </p:grpSp>
      <p:sp>
        <p:nvSpPr>
          <p:cNvPr id="405" name="Сквиркл"/>
          <p:cNvSpPr/>
          <p:nvPr/>
        </p:nvSpPr>
        <p:spPr>
          <a:xfrm>
            <a:off x="983188" y="1498926"/>
            <a:ext cx="2355842" cy="5567282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06" name="Линия"/>
          <p:cNvSpPr/>
          <p:nvPr/>
        </p:nvSpPr>
        <p:spPr>
          <a:xfrm>
            <a:off x="3440591" y="4282566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411" name="Группа"/>
          <p:cNvGrpSpPr/>
          <p:nvPr/>
        </p:nvGrpSpPr>
        <p:grpSpPr>
          <a:xfrm>
            <a:off x="11708763" y="1850557"/>
            <a:ext cx="1536351" cy="1387510"/>
            <a:chOff x="0" y="0"/>
            <a:chExt cx="1536350" cy="1387509"/>
          </a:xfrm>
        </p:grpSpPr>
        <p:grpSp>
          <p:nvGrpSpPr>
            <p:cNvPr id="409" name="Группа"/>
            <p:cNvGrpSpPr/>
            <p:nvPr/>
          </p:nvGrpSpPr>
          <p:grpSpPr>
            <a:xfrm>
              <a:off x="260175" y="371509"/>
              <a:ext cx="1016001" cy="1016001"/>
              <a:chOff x="0" y="0"/>
              <a:chExt cx="1016000" cy="1016000"/>
            </a:xfrm>
          </p:grpSpPr>
          <p:pic>
            <p:nvPicPr>
              <p:cNvPr id="407" name="sdk_2.png" descr="sdk_2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8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10" name="SDK для STB"/>
            <p:cNvSpPr txBox="1"/>
            <p:nvPr/>
          </p:nvSpPr>
          <p:spPr>
            <a:xfrm>
              <a:off x="-1" y="0"/>
              <a:ext cx="153635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29C45A"/>
                  </a:solidFill>
                </a:defRPr>
              </a:lvl1pPr>
            </a:lstStyle>
            <a:p>
              <a:pPr/>
              <a:r>
                <a:t>SDK для STB</a:t>
              </a:r>
            </a:p>
          </p:txBody>
        </p:sp>
      </p:grpSp>
      <p:sp>
        <p:nvSpPr>
          <p:cNvPr id="412" name="Линия"/>
          <p:cNvSpPr/>
          <p:nvPr/>
        </p:nvSpPr>
        <p:spPr>
          <a:xfrm>
            <a:off x="10861079" y="2671312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5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приходится тестировать?</a:t>
            </a:r>
          </a:p>
        </p:txBody>
      </p:sp>
      <p:sp>
        <p:nvSpPr>
          <p:cNvPr id="416" name="Линия"/>
          <p:cNvSpPr/>
          <p:nvPr/>
        </p:nvSpPr>
        <p:spPr>
          <a:xfrm>
            <a:off x="5733722" y="3158827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419" name="Группа"/>
          <p:cNvGrpSpPr/>
          <p:nvPr/>
        </p:nvGrpSpPr>
        <p:grpSpPr>
          <a:xfrm>
            <a:off x="5098722" y="1615489"/>
            <a:ext cx="1270001" cy="1514870"/>
            <a:chOff x="0" y="0"/>
            <a:chExt cx="1270000" cy="1514868"/>
          </a:xfrm>
        </p:grpSpPr>
        <p:pic>
          <p:nvPicPr>
            <p:cNvPr id="417" name="server_sdp.png" descr="server_sdp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4868"/>
              <a:ext cx="1270000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8" name="Backend"/>
            <p:cNvSpPr txBox="1"/>
            <p:nvPr/>
          </p:nvSpPr>
          <p:spPr>
            <a:xfrm>
              <a:off x="138119" y="0"/>
              <a:ext cx="99376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Backend</a:t>
              </a:r>
            </a:p>
          </p:txBody>
        </p:sp>
      </p:grpSp>
      <p:grpSp>
        <p:nvGrpSpPr>
          <p:cNvPr id="422" name="Группа"/>
          <p:cNvGrpSpPr/>
          <p:nvPr/>
        </p:nvGrpSpPr>
        <p:grpSpPr>
          <a:xfrm>
            <a:off x="4959129" y="3521108"/>
            <a:ext cx="1549187" cy="1522918"/>
            <a:chOff x="0" y="0"/>
            <a:chExt cx="1549186" cy="1522917"/>
          </a:xfrm>
        </p:grpSpPr>
        <p:pic>
          <p:nvPicPr>
            <p:cNvPr id="420" name="server_smartmedia.png" descr="server_smartmedi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593" y="25291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1" name="Медиасервер"/>
            <p:cNvSpPr txBox="1"/>
            <p:nvPr/>
          </p:nvSpPr>
          <p:spPr>
            <a:xfrm>
              <a:off x="0" y="0"/>
              <a:ext cx="154918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Медиасервер</a:t>
              </a:r>
            </a:p>
          </p:txBody>
        </p:sp>
      </p:grpSp>
      <p:grpSp>
        <p:nvGrpSpPr>
          <p:cNvPr id="425" name="Группа"/>
          <p:cNvGrpSpPr/>
          <p:nvPr/>
        </p:nvGrpSpPr>
        <p:grpSpPr>
          <a:xfrm>
            <a:off x="5047756" y="5434775"/>
            <a:ext cx="1371933" cy="1517458"/>
            <a:chOff x="0" y="0"/>
            <a:chExt cx="1371932" cy="1517457"/>
          </a:xfrm>
        </p:grpSpPr>
        <p:pic>
          <p:nvPicPr>
            <p:cNvPr id="423" name="server_care.png" descr="server_car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965" y="247457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4" name="Мониторинг"/>
            <p:cNvSpPr txBox="1"/>
            <p:nvPr/>
          </p:nvSpPr>
          <p:spPr>
            <a:xfrm>
              <a:off x="0" y="0"/>
              <a:ext cx="137193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29BE60"/>
                  </a:solidFill>
                </a:defRPr>
              </a:lvl1pPr>
            </a:lstStyle>
            <a:p>
              <a:pPr/>
              <a:r>
                <a:t>Мониторинг</a:t>
              </a:r>
            </a:p>
          </p:txBody>
        </p:sp>
      </p:grpSp>
      <p:sp>
        <p:nvSpPr>
          <p:cNvPr id="426" name="Линия"/>
          <p:cNvSpPr/>
          <p:nvPr/>
        </p:nvSpPr>
        <p:spPr>
          <a:xfrm>
            <a:off x="5733722" y="5072494"/>
            <a:ext cx="1" cy="333813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7" name="Сквиркл"/>
          <p:cNvSpPr/>
          <p:nvPr/>
        </p:nvSpPr>
        <p:spPr>
          <a:xfrm>
            <a:off x="4555801" y="1534495"/>
            <a:ext cx="2355843" cy="5496144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44" name="Группа"/>
          <p:cNvGrpSpPr/>
          <p:nvPr/>
        </p:nvGrpSpPr>
        <p:grpSpPr>
          <a:xfrm>
            <a:off x="8265051" y="1718963"/>
            <a:ext cx="2827695" cy="5315008"/>
            <a:chOff x="0" y="0"/>
            <a:chExt cx="2827694" cy="5315006"/>
          </a:xfrm>
        </p:grpSpPr>
        <p:grpSp>
          <p:nvGrpSpPr>
            <p:cNvPr id="432" name="Группа"/>
            <p:cNvGrpSpPr/>
            <p:nvPr/>
          </p:nvGrpSpPr>
          <p:grpSpPr>
            <a:xfrm>
              <a:off x="68388" y="-1"/>
              <a:ext cx="2690919" cy="1530807"/>
              <a:chOff x="0" y="0"/>
              <a:chExt cx="2690917" cy="1530805"/>
            </a:xfrm>
          </p:grpSpPr>
          <p:pic>
            <p:nvPicPr>
              <p:cNvPr id="428" name="stb_linux.png" descr="stb_linux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260805"/>
                <a:ext cx="1270000" cy="12700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9" name="stb_android.png" descr="stb_android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420917" y="260805"/>
                <a:ext cx="1270001" cy="12700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30" name="+"/>
              <p:cNvSpPr txBox="1"/>
              <p:nvPr/>
            </p:nvSpPr>
            <p:spPr>
              <a:xfrm>
                <a:off x="1226639" y="886841"/>
                <a:ext cx="274722" cy="4247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+</a:t>
                </a:r>
              </a:p>
            </p:txBody>
          </p:sp>
          <p:sp>
            <p:nvSpPr>
              <p:cNvPr id="431" name="Linux и Android STB…"/>
              <p:cNvSpPr txBox="1"/>
              <p:nvPr/>
            </p:nvSpPr>
            <p:spPr>
              <a:xfrm>
                <a:off x="251071" y="0"/>
                <a:ext cx="2188776" cy="6173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defRPr>
                    <a:solidFill>
                      <a:srgbClr val="29C45A"/>
                    </a:solidFill>
                  </a:defRPr>
                </a:pPr>
                <a:r>
                  <a:t>Linux и Android STB</a:t>
                </a:r>
              </a:p>
              <a:p>
                <a:pPr algn="ctr">
                  <a:defRPr>
                    <a:solidFill>
                      <a:srgbClr val="29C45A"/>
                    </a:solidFill>
                  </a:defRPr>
                </a:pPr>
                <a:r>
                  <a:t>приложения</a:t>
                </a:r>
              </a:p>
            </p:txBody>
          </p:sp>
        </p:grpSp>
        <p:grpSp>
          <p:nvGrpSpPr>
            <p:cNvPr id="437" name="Группа"/>
            <p:cNvGrpSpPr/>
            <p:nvPr/>
          </p:nvGrpSpPr>
          <p:grpSpPr>
            <a:xfrm>
              <a:off x="0" y="1730259"/>
              <a:ext cx="2827695" cy="1734007"/>
              <a:chOff x="0" y="0"/>
              <a:chExt cx="2827694" cy="1734005"/>
            </a:xfrm>
          </p:grpSpPr>
          <p:pic>
            <p:nvPicPr>
              <p:cNvPr id="433" name="android.png" descr="android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489306" y="464005"/>
                <a:ext cx="1270001" cy="12700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4" name="ios.png" descr="ios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68388" y="464005"/>
                <a:ext cx="1270001" cy="12700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35" name="+"/>
              <p:cNvSpPr txBox="1"/>
              <p:nvPr/>
            </p:nvSpPr>
            <p:spPr>
              <a:xfrm>
                <a:off x="1295027" y="870862"/>
                <a:ext cx="274723" cy="4247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+</a:t>
                </a:r>
              </a:p>
            </p:txBody>
          </p:sp>
          <p:sp>
            <p:nvSpPr>
              <p:cNvPr id="436" name="Мобильные iOS и Android…"/>
              <p:cNvSpPr txBox="1"/>
              <p:nvPr/>
            </p:nvSpPr>
            <p:spPr>
              <a:xfrm>
                <a:off x="-1" y="0"/>
                <a:ext cx="2827696" cy="6173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defRPr>
                    <a:solidFill>
                      <a:srgbClr val="29C45A"/>
                    </a:solidFill>
                  </a:defRPr>
                </a:pPr>
                <a:r>
                  <a:t>Мобильные iOS и Android</a:t>
                </a:r>
              </a:p>
              <a:p>
                <a:pPr algn="ctr">
                  <a:defRPr>
                    <a:solidFill>
                      <a:srgbClr val="29C45A"/>
                    </a:solidFill>
                  </a:defRPr>
                </a:pPr>
                <a:r>
                  <a:t>приложения</a:t>
                </a:r>
              </a:p>
            </p:txBody>
          </p:sp>
        </p:grpSp>
        <p:grpSp>
          <p:nvGrpSpPr>
            <p:cNvPr id="443" name="Группа"/>
            <p:cNvGrpSpPr/>
            <p:nvPr/>
          </p:nvGrpSpPr>
          <p:grpSpPr>
            <a:xfrm>
              <a:off x="68388" y="3662339"/>
              <a:ext cx="2690919" cy="1652668"/>
              <a:chOff x="0" y="0"/>
              <a:chExt cx="2690917" cy="1652667"/>
            </a:xfrm>
          </p:grpSpPr>
          <p:grpSp>
            <p:nvGrpSpPr>
              <p:cNvPr id="441" name="Группа"/>
              <p:cNvGrpSpPr/>
              <p:nvPr/>
            </p:nvGrpSpPr>
            <p:grpSpPr>
              <a:xfrm>
                <a:off x="0" y="382667"/>
                <a:ext cx="2690918" cy="1270001"/>
                <a:chOff x="0" y="0"/>
                <a:chExt cx="2690917" cy="1270000"/>
              </a:xfrm>
            </p:grpSpPr>
            <p:pic>
              <p:nvPicPr>
                <p:cNvPr id="438" name="smarttv.png" descr="smarttv.pn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420917" y="0"/>
                  <a:ext cx="1270001" cy="127000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39" name="web.png" descr="web.png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1270000" cy="127000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40" name="+"/>
                <p:cNvSpPr txBox="1"/>
                <p:nvPr/>
              </p:nvSpPr>
              <p:spPr>
                <a:xfrm>
                  <a:off x="1213939" y="422607"/>
                  <a:ext cx="274722" cy="4247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 sz="230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+</a:t>
                  </a:r>
                </a:p>
              </p:txBody>
            </p:sp>
          </p:grpSp>
          <p:sp>
            <p:nvSpPr>
              <p:cNvPr id="442" name="WEB и SmartTV…"/>
              <p:cNvSpPr txBox="1"/>
              <p:nvPr/>
            </p:nvSpPr>
            <p:spPr>
              <a:xfrm>
                <a:off x="454779" y="0"/>
                <a:ext cx="1781360" cy="6173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defRPr>
                    <a:solidFill>
                      <a:srgbClr val="29C45A"/>
                    </a:solidFill>
                  </a:defRPr>
                </a:pPr>
                <a:r>
                  <a:t>WEB и SmartTV</a:t>
                </a:r>
              </a:p>
              <a:p>
                <a:pPr algn="ctr">
                  <a:defRPr>
                    <a:solidFill>
                      <a:srgbClr val="29C45A"/>
                    </a:solidFill>
                  </a:defRPr>
                </a:pPr>
                <a:r>
                  <a:t>приложения</a:t>
                </a:r>
              </a:p>
            </p:txBody>
          </p:sp>
        </p:grpSp>
      </p:grpSp>
      <p:sp>
        <p:nvSpPr>
          <p:cNvPr id="445" name="Сквиркл"/>
          <p:cNvSpPr/>
          <p:nvPr/>
        </p:nvSpPr>
        <p:spPr>
          <a:xfrm>
            <a:off x="8077163" y="1531163"/>
            <a:ext cx="3203471" cy="5496143"/>
          </a:xfrm>
          <a:prstGeom prst="roundRect">
            <a:avLst>
              <a:gd name="adj" fmla="val 11031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6" name="Линия"/>
          <p:cNvSpPr/>
          <p:nvPr/>
        </p:nvSpPr>
        <p:spPr>
          <a:xfrm>
            <a:off x="6987579" y="4282566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451" name="Группа"/>
          <p:cNvGrpSpPr/>
          <p:nvPr/>
        </p:nvGrpSpPr>
        <p:grpSpPr>
          <a:xfrm>
            <a:off x="1653109" y="1678342"/>
            <a:ext cx="1778001" cy="1635804"/>
            <a:chOff x="235674" y="0"/>
            <a:chExt cx="1778000" cy="1635803"/>
          </a:xfrm>
        </p:grpSpPr>
        <p:grpSp>
          <p:nvGrpSpPr>
            <p:cNvPr id="449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447" name="adminka_2.png" descr="adminka_2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8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50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backend</a:t>
              </a:r>
            </a:p>
          </p:txBody>
        </p:sp>
      </p:grpSp>
      <p:grpSp>
        <p:nvGrpSpPr>
          <p:cNvPr id="456" name="Группа"/>
          <p:cNvGrpSpPr/>
          <p:nvPr/>
        </p:nvGrpSpPr>
        <p:grpSpPr>
          <a:xfrm>
            <a:off x="1653109" y="3457384"/>
            <a:ext cx="1778001" cy="1635804"/>
            <a:chOff x="312246" y="0"/>
            <a:chExt cx="1778000" cy="1635803"/>
          </a:xfrm>
        </p:grpSpPr>
        <p:grpSp>
          <p:nvGrpSpPr>
            <p:cNvPr id="454" name="Группа"/>
            <p:cNvGrpSpPr/>
            <p:nvPr/>
          </p:nvGrpSpPr>
          <p:grpSpPr>
            <a:xfrm>
              <a:off x="312246" y="619803"/>
              <a:ext cx="1016001" cy="1016001"/>
              <a:chOff x="0" y="0"/>
              <a:chExt cx="1016000" cy="1016000"/>
            </a:xfrm>
          </p:grpSpPr>
          <p:pic>
            <p:nvPicPr>
              <p:cNvPr id="452" name="adminka_2.png" descr="adminka_2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3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55" name="Админка для…"/>
            <p:cNvSpPr/>
            <p:nvPr/>
          </p:nvSpPr>
          <p:spPr>
            <a:xfrm>
              <a:off x="82024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медиасервера</a:t>
              </a:r>
            </a:p>
          </p:txBody>
        </p:sp>
      </p:grpSp>
      <p:grpSp>
        <p:nvGrpSpPr>
          <p:cNvPr id="461" name="Группа"/>
          <p:cNvGrpSpPr/>
          <p:nvPr/>
        </p:nvGrpSpPr>
        <p:grpSpPr>
          <a:xfrm>
            <a:off x="1653109" y="5236425"/>
            <a:ext cx="1778001" cy="1635804"/>
            <a:chOff x="235674" y="0"/>
            <a:chExt cx="1778000" cy="1635803"/>
          </a:xfrm>
        </p:grpSpPr>
        <p:grpSp>
          <p:nvGrpSpPr>
            <p:cNvPr id="459" name="Группа"/>
            <p:cNvGrpSpPr/>
            <p:nvPr/>
          </p:nvGrpSpPr>
          <p:grpSpPr>
            <a:xfrm>
              <a:off x="235674" y="619803"/>
              <a:ext cx="1016001" cy="1016001"/>
              <a:chOff x="0" y="0"/>
              <a:chExt cx="1016000" cy="1016000"/>
            </a:xfrm>
          </p:grpSpPr>
          <p:pic>
            <p:nvPicPr>
              <p:cNvPr id="457" name="adminka_2.png" descr="adminka_2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60" name="Админка для…"/>
            <p:cNvSpPr/>
            <p:nvPr/>
          </p:nvSpPr>
          <p:spPr>
            <a:xfrm>
              <a:off x="743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Админка для</a:t>
              </a:r>
            </a:p>
            <a:p>
              <a:pPr algn="ctr">
                <a:defRPr>
                  <a:solidFill>
                    <a:srgbClr val="29BE60"/>
                  </a:solidFill>
                </a:defRPr>
              </a:pPr>
              <a:r>
                <a:t>мониторинга</a:t>
              </a:r>
            </a:p>
          </p:txBody>
        </p:sp>
      </p:grpSp>
      <p:sp>
        <p:nvSpPr>
          <p:cNvPr id="462" name="Сквиркл"/>
          <p:cNvSpPr/>
          <p:nvPr/>
        </p:nvSpPr>
        <p:spPr>
          <a:xfrm>
            <a:off x="983188" y="1498926"/>
            <a:ext cx="2355842" cy="5567282"/>
          </a:xfrm>
          <a:prstGeom prst="roundRect">
            <a:avLst>
              <a:gd name="adj" fmla="val 15000"/>
            </a:avLst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3" name="Линия"/>
          <p:cNvSpPr/>
          <p:nvPr/>
        </p:nvSpPr>
        <p:spPr>
          <a:xfrm>
            <a:off x="3440591" y="4282566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468" name="Группа"/>
          <p:cNvGrpSpPr/>
          <p:nvPr/>
        </p:nvGrpSpPr>
        <p:grpSpPr>
          <a:xfrm>
            <a:off x="11708763" y="1850557"/>
            <a:ext cx="1536351" cy="1387510"/>
            <a:chOff x="0" y="0"/>
            <a:chExt cx="1536350" cy="1387509"/>
          </a:xfrm>
        </p:grpSpPr>
        <p:grpSp>
          <p:nvGrpSpPr>
            <p:cNvPr id="466" name="Группа"/>
            <p:cNvGrpSpPr/>
            <p:nvPr/>
          </p:nvGrpSpPr>
          <p:grpSpPr>
            <a:xfrm>
              <a:off x="260175" y="371509"/>
              <a:ext cx="1016001" cy="1016001"/>
              <a:chOff x="0" y="0"/>
              <a:chExt cx="1016000" cy="1016000"/>
            </a:xfrm>
          </p:grpSpPr>
          <p:pic>
            <p:nvPicPr>
              <p:cNvPr id="464" name="sdk_2.png" descr="sdk_2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72571" y="72571"/>
                <a:ext cx="870858" cy="870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65" name="Кружок"/>
              <p:cNvSpPr/>
              <p:nvPr/>
            </p:nvSpPr>
            <p:spPr>
              <a:xfrm>
                <a:off x="0" y="0"/>
                <a:ext cx="1016000" cy="1016000"/>
              </a:xfrm>
              <a:prstGeom prst="ellips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67" name="SDK для STB"/>
            <p:cNvSpPr txBox="1"/>
            <p:nvPr/>
          </p:nvSpPr>
          <p:spPr>
            <a:xfrm>
              <a:off x="-1" y="0"/>
              <a:ext cx="153635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29C45A"/>
                  </a:solidFill>
                </a:defRPr>
              </a:lvl1pPr>
            </a:lstStyle>
            <a:p>
              <a:pPr/>
              <a:r>
                <a:t>SDK для STB</a:t>
              </a:r>
            </a:p>
          </p:txBody>
        </p:sp>
      </p:grpSp>
      <p:sp>
        <p:nvSpPr>
          <p:cNvPr id="469" name="Линия"/>
          <p:cNvSpPr/>
          <p:nvPr/>
        </p:nvSpPr>
        <p:spPr>
          <a:xfrm>
            <a:off x="10861079" y="2671312"/>
            <a:ext cx="1013649" cy="1"/>
          </a:xfrm>
          <a:prstGeom prst="line">
            <a:avLst/>
          </a:prstGeom>
          <a:ln w="25400">
            <a:solidFill>
              <a:srgbClr val="29BE60"/>
            </a:solidFill>
            <a:headEnd type="stealth"/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2" name="Google Shape;156;p26"/>
          <p:cNvSpPr txBox="1"/>
          <p:nvPr/>
        </p:nvSpPr>
        <p:spPr>
          <a:xfrm>
            <a:off x="-953" y="252978"/>
            <a:ext cx="1343850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Почему тут нужны автотесты?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5" name="Google Shape;156;p26"/>
          <p:cNvSpPr txBox="1"/>
          <p:nvPr/>
        </p:nvSpPr>
        <p:spPr>
          <a:xfrm>
            <a:off x="-953" y="252978"/>
            <a:ext cx="1343850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Почему тут нужны автотесты?</a:t>
            </a:r>
          </a:p>
        </p:txBody>
      </p:sp>
      <p:sp>
        <p:nvSpPr>
          <p:cNvPr id="476" name="〉Активных клиентов &gt; 10"/>
          <p:cNvSpPr txBox="1"/>
          <p:nvPr/>
        </p:nvSpPr>
        <p:spPr>
          <a:xfrm>
            <a:off x="3376297" y="2303779"/>
            <a:ext cx="6692901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Активных клиентов &gt; </a:t>
            </a:r>
            <a:r>
              <a:rPr>
                <a:solidFill>
                  <a:srgbClr val="29BE60"/>
                </a:solidFill>
              </a:rP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9" name="Google Shape;156;p26"/>
          <p:cNvSpPr txBox="1"/>
          <p:nvPr/>
        </p:nvSpPr>
        <p:spPr>
          <a:xfrm>
            <a:off x="-953" y="252978"/>
            <a:ext cx="1343850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Почему тут нужны автотесты?</a:t>
            </a:r>
          </a:p>
        </p:txBody>
      </p:sp>
      <p:sp>
        <p:nvSpPr>
          <p:cNvPr id="480" name="〉Активных клиентов &gt; 10"/>
          <p:cNvSpPr txBox="1"/>
          <p:nvPr/>
        </p:nvSpPr>
        <p:spPr>
          <a:xfrm>
            <a:off x="3376297" y="2303779"/>
            <a:ext cx="6692901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Активных клиентов &gt; </a:t>
            </a:r>
            <a:r>
              <a:rPr>
                <a:solidFill>
                  <a:srgbClr val="29BE60"/>
                </a:solidFill>
              </a:rPr>
              <a:t>10</a:t>
            </a:r>
          </a:p>
        </p:txBody>
      </p:sp>
      <p:sp>
        <p:nvSpPr>
          <p:cNvPr id="481" name="〉Много компонентов в стеке, которые нужно тестировать"/>
          <p:cNvSpPr txBox="1"/>
          <p:nvPr/>
        </p:nvSpPr>
        <p:spPr>
          <a:xfrm>
            <a:off x="3377068" y="3167379"/>
            <a:ext cx="6692901" cy="122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Много компонентов в стеке, которые нужно тестировать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4" name="Google Shape;156;p26"/>
          <p:cNvSpPr txBox="1"/>
          <p:nvPr/>
        </p:nvSpPr>
        <p:spPr>
          <a:xfrm>
            <a:off x="-953" y="252978"/>
            <a:ext cx="1343850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Почему тут нужны автотесты?</a:t>
            </a:r>
          </a:p>
        </p:txBody>
      </p:sp>
      <p:sp>
        <p:nvSpPr>
          <p:cNvPr id="485" name="〉Активных клиентов &gt; 10"/>
          <p:cNvSpPr txBox="1"/>
          <p:nvPr/>
        </p:nvSpPr>
        <p:spPr>
          <a:xfrm>
            <a:off x="3376297" y="2303779"/>
            <a:ext cx="6692901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Активных клиентов &gt; </a:t>
            </a:r>
            <a:r>
              <a:rPr>
                <a:solidFill>
                  <a:srgbClr val="29BE60"/>
                </a:solidFill>
              </a:rPr>
              <a:t>10</a:t>
            </a:r>
          </a:p>
        </p:txBody>
      </p:sp>
      <p:sp>
        <p:nvSpPr>
          <p:cNvPr id="486" name="〉Много компонентов в стеке, которые нужно тестировать"/>
          <p:cNvSpPr txBox="1"/>
          <p:nvPr/>
        </p:nvSpPr>
        <p:spPr>
          <a:xfrm>
            <a:off x="3377068" y="3167379"/>
            <a:ext cx="6692901" cy="122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Много компонентов в стеке, которые нужно тестировать</a:t>
            </a:r>
          </a:p>
        </p:txBody>
      </p:sp>
      <p:sp>
        <p:nvSpPr>
          <p:cNvPr id="487" name="〉Потенциальное расширение"/>
          <p:cNvSpPr txBox="1"/>
          <p:nvPr/>
        </p:nvSpPr>
        <p:spPr>
          <a:xfrm>
            <a:off x="3366631" y="4538979"/>
            <a:ext cx="6686834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Потенциальное расширение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44;p14" descr="Google Shape;44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1" y="0"/>
            <a:ext cx="13433778" cy="755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Google Shape;45;p14" descr="Google Shape;45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8136" y="420650"/>
            <a:ext cx="3280324" cy="751464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Google Shape;46;p14"/>
          <p:cNvSpPr txBox="1"/>
          <p:nvPr/>
        </p:nvSpPr>
        <p:spPr>
          <a:xfrm>
            <a:off x="1411" y="1477272"/>
            <a:ext cx="13433778" cy="3126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defRPr sz="44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Решение для предоставления</a:t>
            </a:r>
          </a:p>
          <a:p>
            <a:pPr algn="ctr" defTabSz="1343377">
              <a:defRPr sz="72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ТВ-сервисов</a:t>
            </a:r>
          </a:p>
        </p:txBody>
      </p:sp>
      <p:pic>
        <p:nvPicPr>
          <p:cNvPr id="56" name="Google Shape;47;p14" descr="Google Shape;47;p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3103" y="4048607"/>
            <a:ext cx="9826463" cy="5697528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Текст"/>
          <p:cNvSpPr txBox="1"/>
          <p:nvPr/>
        </p:nvSpPr>
        <p:spPr>
          <a:xfrm>
            <a:off x="5221" y="7069406"/>
            <a:ext cx="492431" cy="47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 anchor="ctr">
            <a:spAutoFit/>
          </a:bodyPr>
          <a:lstStyle>
            <a:lvl1pPr algn="r" defTabSz="1343377">
              <a:defRPr sz="15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8" name="SQA28-Logo-Egg.pdf" descr="SQA28-Logo-Egg.pdf"/>
          <p:cNvPicPr>
            <a:picLocks noChangeAspect="1"/>
          </p:cNvPicPr>
          <p:nvPr/>
        </p:nvPicPr>
        <p:blipFill>
          <a:blip r:embed="rId5">
            <a:alphaModFix amt="75000"/>
            <a:extLst/>
          </a:blip>
          <a:stretch>
            <a:fillRect/>
          </a:stretch>
        </p:blipFill>
        <p:spPr>
          <a:xfrm>
            <a:off x="11712934" y="6138695"/>
            <a:ext cx="1882086" cy="202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0" name="Google Shape;156;p26"/>
          <p:cNvSpPr txBox="1"/>
          <p:nvPr/>
        </p:nvSpPr>
        <p:spPr>
          <a:xfrm>
            <a:off x="-953" y="252978"/>
            <a:ext cx="1343850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План</a:t>
            </a:r>
          </a:p>
        </p:txBody>
      </p:sp>
      <p:sp>
        <p:nvSpPr>
          <p:cNvPr id="491" name="Как мы собираем приложения…"/>
          <p:cNvSpPr txBox="1"/>
          <p:nvPr/>
        </p:nvSpPr>
        <p:spPr>
          <a:xfrm>
            <a:off x="2292256" y="2371109"/>
            <a:ext cx="8852088" cy="281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67894" indent="-467894">
              <a:lnSpc>
                <a:spcPct val="110000"/>
              </a:lnSpc>
              <a:buSzPct val="100000"/>
              <a:buAutoNum type="arabicPeriod" startAt="1"/>
              <a:defRPr sz="3500">
                <a:solidFill>
                  <a:srgbClr val="FFFFFF"/>
                </a:solidFill>
              </a:defRPr>
            </a:pPr>
            <a:r>
              <a:t>Как мы собираем приложения</a:t>
            </a:r>
          </a:p>
          <a:p>
            <a:pPr marL="467894" indent="-467894">
              <a:lnSpc>
                <a:spcPct val="110000"/>
              </a:lnSpc>
              <a:buSzPct val="100000"/>
              <a:buAutoNum type="arabicPeriod" startAt="1"/>
              <a:defRPr sz="3500">
                <a:solidFill>
                  <a:srgbClr val="FFFFFF"/>
                </a:solidFill>
              </a:defRPr>
            </a:pPr>
            <a:r>
              <a:t>Выбор инструмента для автоматизации</a:t>
            </a:r>
          </a:p>
          <a:p>
            <a:pPr marL="467894" indent="-467894">
              <a:lnSpc>
                <a:spcPct val="110000"/>
              </a:lnSpc>
              <a:buSzPct val="100000"/>
              <a:buAutoNum type="arabicPeriod" startAt="1"/>
              <a:defRPr sz="3500">
                <a:solidFill>
                  <a:srgbClr val="FFFFFF"/>
                </a:solidFill>
              </a:defRPr>
            </a:pPr>
            <a:r>
              <a:t>Как это все работает</a:t>
            </a:r>
          </a:p>
          <a:p>
            <a:pPr marL="467894" indent="-467894">
              <a:lnSpc>
                <a:spcPct val="110000"/>
              </a:lnSpc>
              <a:buSzPct val="100000"/>
              <a:buAutoNum type="arabicPeriod" startAt="1"/>
              <a:defRPr sz="3500">
                <a:solidFill>
                  <a:srgbClr val="FFFFFF"/>
                </a:solidFill>
              </a:defRPr>
            </a:pPr>
            <a:r>
              <a:t>С какими проблемами столкнулись</a:t>
            </a:r>
          </a:p>
          <a:p>
            <a:pPr marL="467894" indent="-467894">
              <a:lnSpc>
                <a:spcPct val="110000"/>
              </a:lnSpc>
              <a:buSzPct val="100000"/>
              <a:buAutoNum type="arabicPeriod" startAt="1"/>
              <a:defRPr sz="3500">
                <a:solidFill>
                  <a:srgbClr val="FFFFFF"/>
                </a:solidFill>
              </a:defRPr>
            </a:pPr>
            <a:r>
              <a:t>Разбор примера</a:t>
            </a:r>
          </a:p>
        </p:txBody>
      </p:sp>
      <p:sp>
        <p:nvSpPr>
          <p:cNvPr id="492" name="для WEB и Android"/>
          <p:cNvSpPr txBox="1"/>
          <p:nvPr/>
        </p:nvSpPr>
        <p:spPr>
          <a:xfrm>
            <a:off x="7849634" y="5462372"/>
            <a:ext cx="4002414" cy="58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для WEB и Android</a:t>
            </a:r>
          </a:p>
        </p:txBody>
      </p:sp>
      <p:sp>
        <p:nvSpPr>
          <p:cNvPr id="494" name="Соединит. линия"/>
          <p:cNvSpPr/>
          <p:nvPr/>
        </p:nvSpPr>
        <p:spPr>
          <a:xfrm>
            <a:off x="5768045" y="5506990"/>
            <a:ext cx="2567846" cy="876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88" fill="norm" stroke="1" extrusionOk="0">
                <a:moveTo>
                  <a:pt x="21600" y="12530"/>
                </a:moveTo>
                <a:cubicBezTo>
                  <a:pt x="12343" y="21600"/>
                  <a:pt x="5143" y="17423"/>
                  <a:pt x="0" y="0"/>
                </a:cubicBezTo>
              </a:path>
            </a:pathLst>
          </a:custGeom>
          <a:ln w="38100">
            <a:solidFill>
              <a:srgbClr val="29BE60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7" name="Google Shape;156;p26"/>
          <p:cNvSpPr txBox="1"/>
          <p:nvPr/>
        </p:nvSpPr>
        <p:spPr>
          <a:xfrm>
            <a:off x="635921" y="252978"/>
            <a:ext cx="12164758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1. Сборка WEB приложений</a:t>
            </a:r>
          </a:p>
        </p:txBody>
      </p:sp>
      <p:grpSp>
        <p:nvGrpSpPr>
          <p:cNvPr id="517" name="Группа"/>
          <p:cNvGrpSpPr/>
          <p:nvPr/>
        </p:nvGrpSpPr>
        <p:grpSpPr>
          <a:xfrm>
            <a:off x="584199" y="2270858"/>
            <a:ext cx="12268201" cy="3014784"/>
            <a:chOff x="0" y="0"/>
            <a:chExt cx="12268200" cy="3014783"/>
          </a:xfrm>
        </p:grpSpPr>
        <p:sp>
          <p:nvSpPr>
            <p:cNvPr id="518" name="Соединит. линия"/>
            <p:cNvSpPr/>
            <p:nvPr/>
          </p:nvSpPr>
          <p:spPr>
            <a:xfrm>
              <a:off x="2552699" y="1744783"/>
              <a:ext cx="685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29BE60"/>
              </a:solidFill>
              <a:prstDash val="solid"/>
              <a:round/>
              <a:tailEnd type="stealth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/>
            </a:p>
          </p:txBody>
        </p:sp>
        <p:sp>
          <p:nvSpPr>
            <p:cNvPr id="519" name="Соединит. линия"/>
            <p:cNvSpPr/>
            <p:nvPr/>
          </p:nvSpPr>
          <p:spPr>
            <a:xfrm>
              <a:off x="5803899" y="1744783"/>
              <a:ext cx="685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29BE60"/>
              </a:solidFill>
              <a:prstDash val="solid"/>
              <a:round/>
              <a:tailEnd type="stealth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/>
            </a:p>
          </p:txBody>
        </p:sp>
        <p:sp>
          <p:nvSpPr>
            <p:cNvPr id="520" name="Соединит. линия"/>
            <p:cNvSpPr/>
            <p:nvPr/>
          </p:nvSpPr>
          <p:spPr>
            <a:xfrm>
              <a:off x="9055100" y="1744783"/>
              <a:ext cx="6604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29BE60"/>
              </a:solidFill>
              <a:prstDash val="solid"/>
              <a:round/>
              <a:tailEnd type="stealth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/>
            </a:p>
          </p:txBody>
        </p:sp>
        <p:grpSp>
          <p:nvGrpSpPr>
            <p:cNvPr id="503" name="Группа"/>
            <p:cNvGrpSpPr/>
            <p:nvPr/>
          </p:nvGrpSpPr>
          <p:grpSpPr>
            <a:xfrm>
              <a:off x="0" y="474783"/>
              <a:ext cx="2540000" cy="2540001"/>
              <a:chOff x="0" y="0"/>
              <a:chExt cx="2540000" cy="2540000"/>
            </a:xfrm>
          </p:grpSpPr>
          <p:pic>
            <p:nvPicPr>
              <p:cNvPr id="501" name="jenkins.png" descr="jenkin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622317" y="254000"/>
                <a:ext cx="1295366" cy="2032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02" name="Кружок"/>
              <p:cNvSpPr/>
              <p:nvPr/>
            </p:nvSpPr>
            <p:spPr>
              <a:xfrm>
                <a:off x="0" y="0"/>
                <a:ext cx="2540000" cy="2540000"/>
              </a:xfrm>
              <a:prstGeom prst="ellipse">
                <a:avLst/>
              </a:prstGeom>
              <a:noFill/>
              <a:ln w="25400" cap="flat">
                <a:solidFill>
                  <a:srgbClr val="29BE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6" name="Группа"/>
            <p:cNvGrpSpPr/>
            <p:nvPr/>
          </p:nvGrpSpPr>
          <p:grpSpPr>
            <a:xfrm>
              <a:off x="3251200" y="474783"/>
              <a:ext cx="2540000" cy="2540001"/>
              <a:chOff x="0" y="0"/>
              <a:chExt cx="2540000" cy="2540000"/>
            </a:xfrm>
          </p:grpSpPr>
          <p:pic>
            <p:nvPicPr>
              <p:cNvPr id="504" name="docker_1.png" descr="docker_1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750" y="444500"/>
                <a:ext cx="2476500" cy="1651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05" name="Кружок"/>
              <p:cNvSpPr/>
              <p:nvPr/>
            </p:nvSpPr>
            <p:spPr>
              <a:xfrm>
                <a:off x="0" y="0"/>
                <a:ext cx="2540000" cy="2540000"/>
              </a:xfrm>
              <a:prstGeom prst="ellipse">
                <a:avLst/>
              </a:prstGeom>
              <a:noFill/>
              <a:ln w="25400" cap="flat">
                <a:solidFill>
                  <a:srgbClr val="29BE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9" name="Группа"/>
            <p:cNvGrpSpPr/>
            <p:nvPr/>
          </p:nvGrpSpPr>
          <p:grpSpPr>
            <a:xfrm>
              <a:off x="6502400" y="474783"/>
              <a:ext cx="2540000" cy="2540001"/>
              <a:chOff x="0" y="0"/>
              <a:chExt cx="2540000" cy="2540000"/>
            </a:xfrm>
          </p:grpSpPr>
          <p:pic>
            <p:nvPicPr>
              <p:cNvPr id="507" name="nginx.png" descr="nginx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440089" y="317500"/>
                <a:ext cx="1659822" cy="1905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08" name="Кружок"/>
              <p:cNvSpPr/>
              <p:nvPr/>
            </p:nvSpPr>
            <p:spPr>
              <a:xfrm>
                <a:off x="0" y="0"/>
                <a:ext cx="2540000" cy="2540000"/>
              </a:xfrm>
              <a:prstGeom prst="ellipse">
                <a:avLst/>
              </a:prstGeom>
              <a:noFill/>
              <a:ln w="25400" cap="flat">
                <a:solidFill>
                  <a:srgbClr val="29BE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2" name="Группа"/>
            <p:cNvGrpSpPr/>
            <p:nvPr/>
          </p:nvGrpSpPr>
          <p:grpSpPr>
            <a:xfrm>
              <a:off x="9728200" y="474783"/>
              <a:ext cx="2540000" cy="2540001"/>
              <a:chOff x="0" y="0"/>
              <a:chExt cx="2540000" cy="2540000"/>
            </a:xfrm>
          </p:grpSpPr>
          <p:pic>
            <p:nvPicPr>
              <p:cNvPr id="510" name="web_app_white.png" descr="web_app_whit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17500" y="317500"/>
                <a:ext cx="1905000" cy="1905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11" name="Кружок"/>
              <p:cNvSpPr/>
              <p:nvPr/>
            </p:nvSpPr>
            <p:spPr>
              <a:xfrm>
                <a:off x="0" y="0"/>
                <a:ext cx="2540000" cy="2540000"/>
              </a:xfrm>
              <a:prstGeom prst="ellipse">
                <a:avLst/>
              </a:prstGeom>
              <a:noFill/>
              <a:ln w="25400" cap="flat">
                <a:solidFill>
                  <a:srgbClr val="29BE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513" name="Jenkins"/>
            <p:cNvSpPr txBox="1"/>
            <p:nvPr/>
          </p:nvSpPr>
          <p:spPr>
            <a:xfrm>
              <a:off x="679668" y="0"/>
              <a:ext cx="1180664" cy="449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Jenkins</a:t>
              </a:r>
            </a:p>
          </p:txBody>
        </p:sp>
        <p:sp>
          <p:nvSpPr>
            <p:cNvPr id="514" name="Docker"/>
            <p:cNvSpPr txBox="1"/>
            <p:nvPr/>
          </p:nvSpPr>
          <p:spPr>
            <a:xfrm>
              <a:off x="3966292" y="0"/>
              <a:ext cx="1109816" cy="449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Docker</a:t>
              </a:r>
            </a:p>
          </p:txBody>
        </p:sp>
        <p:sp>
          <p:nvSpPr>
            <p:cNvPr id="515" name="NGINX"/>
            <p:cNvSpPr txBox="1"/>
            <p:nvPr/>
          </p:nvSpPr>
          <p:spPr>
            <a:xfrm>
              <a:off x="7217570" y="-1"/>
              <a:ext cx="1109661" cy="449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NGINX</a:t>
              </a:r>
            </a:p>
          </p:txBody>
        </p:sp>
        <p:sp>
          <p:nvSpPr>
            <p:cNvPr id="516" name="WEB"/>
            <p:cNvSpPr txBox="1"/>
            <p:nvPr/>
          </p:nvSpPr>
          <p:spPr>
            <a:xfrm>
              <a:off x="10584524" y="0"/>
              <a:ext cx="827353" cy="449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WEB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3" name="Google Shape;156;p26"/>
          <p:cNvSpPr txBox="1"/>
          <p:nvPr/>
        </p:nvSpPr>
        <p:spPr>
          <a:xfrm>
            <a:off x="635921" y="252978"/>
            <a:ext cx="12164758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2. Выбор инструмента</a:t>
            </a:r>
          </a:p>
        </p:txBody>
      </p:sp>
      <p:grpSp>
        <p:nvGrpSpPr>
          <p:cNvPr id="526" name="Группа"/>
          <p:cNvGrpSpPr/>
          <p:nvPr/>
        </p:nvGrpSpPr>
        <p:grpSpPr>
          <a:xfrm>
            <a:off x="3499206" y="2044700"/>
            <a:ext cx="6438188" cy="1008304"/>
            <a:chOff x="0" y="0"/>
            <a:chExt cx="6438186" cy="1008303"/>
          </a:xfrm>
        </p:grpSpPr>
        <p:sp>
          <p:nvSpPr>
            <p:cNvPr id="524" name="Сквиркл"/>
            <p:cNvSpPr/>
            <p:nvPr/>
          </p:nvSpPr>
          <p:spPr>
            <a:xfrm>
              <a:off x="0" y="0"/>
              <a:ext cx="6438187" cy="1008304"/>
            </a:xfrm>
            <a:prstGeom prst="roundRect">
              <a:avLst>
                <a:gd name="adj" fmla="val 30347"/>
              </a:avLst>
            </a:prstGeom>
            <a:noFill/>
            <a:ln w="25400" cap="flat">
              <a:solidFill>
                <a:srgbClr val="29BE6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5" name="Playwright + Jest + Circus + Allure"/>
            <p:cNvSpPr txBox="1"/>
            <p:nvPr/>
          </p:nvSpPr>
          <p:spPr>
            <a:xfrm>
              <a:off x="171125" y="227138"/>
              <a:ext cx="6095937" cy="554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3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Playwright + Jest + Circus + Allure</a:t>
              </a:r>
            </a:p>
          </p:txBody>
        </p:sp>
      </p:grpSp>
      <p:sp>
        <p:nvSpPr>
          <p:cNvPr id="527" name="〉Тесты очень быстрые…"/>
          <p:cNvSpPr txBox="1"/>
          <p:nvPr/>
        </p:nvSpPr>
        <p:spPr>
          <a:xfrm>
            <a:off x="4480686" y="3314700"/>
            <a:ext cx="4316852" cy="278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Тесты очень быстрые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Низкий порог вхождения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Отличная документация</a:t>
            </a:r>
            <a:endParaRPr>
              <a:solidFill>
                <a:srgbClr val="28BE60"/>
              </a:solidFill>
            </a:endParaRPr>
          </a:p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Мок из коробки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JavaScript, можно пытать разработчиков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0" name="Google Shape;156;p26"/>
          <p:cNvSpPr txBox="1"/>
          <p:nvPr/>
        </p:nvSpPr>
        <p:spPr>
          <a:xfrm>
            <a:off x="1411940" y="250196"/>
            <a:ext cx="10612720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3. Как это все работает?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3" name="Google Shape;156;p26"/>
          <p:cNvSpPr txBox="1"/>
          <p:nvPr/>
        </p:nvSpPr>
        <p:spPr>
          <a:xfrm>
            <a:off x="1411940" y="250196"/>
            <a:ext cx="10612720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3. Как это все работает?</a:t>
            </a:r>
          </a:p>
        </p:txBody>
      </p:sp>
      <p:grpSp>
        <p:nvGrpSpPr>
          <p:cNvPr id="536" name="Группа"/>
          <p:cNvGrpSpPr/>
          <p:nvPr/>
        </p:nvGrpSpPr>
        <p:grpSpPr>
          <a:xfrm>
            <a:off x="2352252" y="2216150"/>
            <a:ext cx="2540001" cy="2540000"/>
            <a:chOff x="0" y="0"/>
            <a:chExt cx="2540000" cy="2540000"/>
          </a:xfrm>
        </p:grpSpPr>
        <p:sp>
          <p:nvSpPr>
            <p:cNvPr id="534" name="Playwright"/>
            <p:cNvSpPr txBox="1"/>
            <p:nvPr/>
          </p:nvSpPr>
          <p:spPr>
            <a:xfrm>
              <a:off x="309901" y="1002119"/>
              <a:ext cx="1920198" cy="535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Playwright</a:t>
              </a:r>
            </a:p>
          </p:txBody>
        </p:sp>
        <p:sp>
          <p:nvSpPr>
            <p:cNvPr id="535" name="Кружок"/>
            <p:cNvSpPr/>
            <p:nvPr/>
          </p:nvSpPr>
          <p:spPr>
            <a:xfrm>
              <a:off x="0" y="0"/>
              <a:ext cx="2540000" cy="2540000"/>
            </a:xfrm>
            <a:prstGeom prst="ellipse">
              <a:avLst/>
            </a:prstGeom>
            <a:noFill/>
            <a:ln w="25400" cap="flat">
              <a:solidFill>
                <a:srgbClr val="29BE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37" name="фреймворк…"/>
          <p:cNvSpPr txBox="1"/>
          <p:nvPr/>
        </p:nvSpPr>
        <p:spPr>
          <a:xfrm>
            <a:off x="2245147" y="6110571"/>
            <a:ext cx="2754211" cy="817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>
                <a:solidFill>
                  <a:srgbClr val="FFFFFF"/>
                </a:solidFill>
              </a:defRPr>
            </a:pPr>
            <a:r>
              <a:t>фреймворк </a:t>
            </a:r>
          </a:p>
          <a:p>
            <a:pPr algn="ctr">
              <a:defRPr sz="2500">
                <a:solidFill>
                  <a:srgbClr val="FFFFFF"/>
                </a:solidFill>
              </a:defRPr>
            </a:pPr>
            <a:r>
              <a:t>для тестирования</a:t>
            </a:r>
          </a:p>
        </p:txBody>
      </p:sp>
      <p:sp>
        <p:nvSpPr>
          <p:cNvPr id="539" name="Соединит. линия"/>
          <p:cNvSpPr/>
          <p:nvPr/>
        </p:nvSpPr>
        <p:spPr>
          <a:xfrm>
            <a:off x="3622252" y="4768850"/>
            <a:ext cx="1" cy="1341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29BE60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2" name="Google Shape;156;p26"/>
          <p:cNvSpPr txBox="1"/>
          <p:nvPr/>
        </p:nvSpPr>
        <p:spPr>
          <a:xfrm>
            <a:off x="1411940" y="250196"/>
            <a:ext cx="10612720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3. Как это все работает?</a:t>
            </a:r>
          </a:p>
        </p:txBody>
      </p:sp>
      <p:grpSp>
        <p:nvGrpSpPr>
          <p:cNvPr id="545" name="Группа"/>
          <p:cNvGrpSpPr/>
          <p:nvPr/>
        </p:nvGrpSpPr>
        <p:grpSpPr>
          <a:xfrm>
            <a:off x="2352252" y="2216150"/>
            <a:ext cx="2540001" cy="2540000"/>
            <a:chOff x="0" y="0"/>
            <a:chExt cx="2540000" cy="2540000"/>
          </a:xfrm>
        </p:grpSpPr>
        <p:sp>
          <p:nvSpPr>
            <p:cNvPr id="543" name="Playwright"/>
            <p:cNvSpPr txBox="1"/>
            <p:nvPr/>
          </p:nvSpPr>
          <p:spPr>
            <a:xfrm>
              <a:off x="309901" y="1002119"/>
              <a:ext cx="1920198" cy="535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Playwright</a:t>
              </a:r>
            </a:p>
          </p:txBody>
        </p:sp>
        <p:sp>
          <p:nvSpPr>
            <p:cNvPr id="544" name="Кружок"/>
            <p:cNvSpPr/>
            <p:nvPr/>
          </p:nvSpPr>
          <p:spPr>
            <a:xfrm>
              <a:off x="0" y="0"/>
              <a:ext cx="2540000" cy="2540000"/>
            </a:xfrm>
            <a:prstGeom prst="ellipse">
              <a:avLst/>
            </a:prstGeom>
            <a:noFill/>
            <a:ln w="25400" cap="flat">
              <a:solidFill>
                <a:srgbClr val="29BE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48" name="Группа"/>
          <p:cNvGrpSpPr/>
          <p:nvPr/>
        </p:nvGrpSpPr>
        <p:grpSpPr>
          <a:xfrm>
            <a:off x="5501852" y="2216150"/>
            <a:ext cx="2540001" cy="2540000"/>
            <a:chOff x="0" y="0"/>
            <a:chExt cx="2540000" cy="2540000"/>
          </a:xfrm>
        </p:grpSpPr>
        <p:sp>
          <p:nvSpPr>
            <p:cNvPr id="546" name="Jest + Circus"/>
            <p:cNvSpPr txBox="1"/>
            <p:nvPr/>
          </p:nvSpPr>
          <p:spPr>
            <a:xfrm>
              <a:off x="74796" y="1002119"/>
              <a:ext cx="2390408" cy="535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Jest + Circus</a:t>
              </a:r>
            </a:p>
          </p:txBody>
        </p:sp>
        <p:sp>
          <p:nvSpPr>
            <p:cNvPr id="547" name="Кружок"/>
            <p:cNvSpPr/>
            <p:nvPr/>
          </p:nvSpPr>
          <p:spPr>
            <a:xfrm>
              <a:off x="0" y="0"/>
              <a:ext cx="2540000" cy="2540000"/>
            </a:xfrm>
            <a:prstGeom prst="ellipse">
              <a:avLst/>
            </a:prstGeom>
            <a:noFill/>
            <a:ln w="25400" cap="flat">
              <a:solidFill>
                <a:srgbClr val="29BE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49" name="фреймворк…"/>
          <p:cNvSpPr txBox="1"/>
          <p:nvPr/>
        </p:nvSpPr>
        <p:spPr>
          <a:xfrm>
            <a:off x="2245147" y="6110571"/>
            <a:ext cx="2754211" cy="817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>
                <a:solidFill>
                  <a:srgbClr val="FFFFFF"/>
                </a:solidFill>
              </a:defRPr>
            </a:pPr>
            <a:r>
              <a:t>фреймворк </a:t>
            </a:r>
          </a:p>
          <a:p>
            <a:pPr algn="ctr">
              <a:defRPr sz="2500">
                <a:solidFill>
                  <a:srgbClr val="FFFFFF"/>
                </a:solidFill>
              </a:defRPr>
            </a:pPr>
            <a:r>
              <a:t>для тестирования</a:t>
            </a:r>
          </a:p>
        </p:txBody>
      </p:sp>
      <p:sp>
        <p:nvSpPr>
          <p:cNvPr id="553" name="Соединит. линия"/>
          <p:cNvSpPr/>
          <p:nvPr/>
        </p:nvSpPr>
        <p:spPr>
          <a:xfrm>
            <a:off x="3622252" y="4768850"/>
            <a:ext cx="1" cy="1341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29BE60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551" name="раннер для автотестов…"/>
          <p:cNvSpPr txBox="1"/>
          <p:nvPr/>
        </p:nvSpPr>
        <p:spPr>
          <a:xfrm>
            <a:off x="5024847" y="5426317"/>
            <a:ext cx="3494011" cy="971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70000"/>
              </a:lnSpc>
              <a:defRPr sz="2500">
                <a:solidFill>
                  <a:srgbClr val="FFFFFF"/>
                </a:solidFill>
              </a:defRPr>
            </a:pPr>
            <a:r>
              <a:t>раннер для автотестов</a:t>
            </a:r>
          </a:p>
          <a:p>
            <a:pPr algn="ctr">
              <a:lnSpc>
                <a:spcPct val="70000"/>
              </a:lnSpc>
              <a:defRPr sz="2500">
                <a:solidFill>
                  <a:srgbClr val="FFFFFF"/>
                </a:solidFill>
              </a:defRPr>
            </a:pPr>
            <a:r>
              <a:t> + </a:t>
            </a:r>
          </a:p>
          <a:p>
            <a:pPr algn="ctr">
              <a:lnSpc>
                <a:spcPct val="70000"/>
              </a:lnSpc>
              <a:defRPr sz="2500">
                <a:solidFill>
                  <a:srgbClr val="FFFFFF"/>
                </a:solidFill>
              </a:defRPr>
            </a:pPr>
            <a:r>
              <a:t>фисктуры</a:t>
            </a:r>
          </a:p>
        </p:txBody>
      </p:sp>
      <p:sp>
        <p:nvSpPr>
          <p:cNvPr id="554" name="Соединит. линия"/>
          <p:cNvSpPr/>
          <p:nvPr/>
        </p:nvSpPr>
        <p:spPr>
          <a:xfrm>
            <a:off x="6771852" y="4768850"/>
            <a:ext cx="1" cy="657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29BE60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7" name="Google Shape;156;p26"/>
          <p:cNvSpPr txBox="1"/>
          <p:nvPr/>
        </p:nvSpPr>
        <p:spPr>
          <a:xfrm>
            <a:off x="1411940" y="250196"/>
            <a:ext cx="10612720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3. Как это все работает?</a:t>
            </a:r>
          </a:p>
        </p:txBody>
      </p:sp>
      <p:grpSp>
        <p:nvGrpSpPr>
          <p:cNvPr id="573" name="Группа"/>
          <p:cNvGrpSpPr/>
          <p:nvPr/>
        </p:nvGrpSpPr>
        <p:grpSpPr>
          <a:xfrm>
            <a:off x="2245147" y="2216149"/>
            <a:ext cx="8946306" cy="4712077"/>
            <a:chOff x="0" y="0"/>
            <a:chExt cx="8946305" cy="4712074"/>
          </a:xfrm>
        </p:grpSpPr>
        <p:grpSp>
          <p:nvGrpSpPr>
            <p:cNvPr id="560" name="Группа"/>
            <p:cNvGrpSpPr/>
            <p:nvPr/>
          </p:nvGrpSpPr>
          <p:grpSpPr>
            <a:xfrm>
              <a:off x="107105" y="0"/>
              <a:ext cx="2540001" cy="2540000"/>
              <a:chOff x="0" y="0"/>
              <a:chExt cx="2540000" cy="2540000"/>
            </a:xfrm>
          </p:grpSpPr>
          <p:sp>
            <p:nvSpPr>
              <p:cNvPr id="558" name="Playwright"/>
              <p:cNvSpPr txBox="1"/>
              <p:nvPr/>
            </p:nvSpPr>
            <p:spPr>
              <a:xfrm>
                <a:off x="309901" y="1002119"/>
                <a:ext cx="1920198" cy="5357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1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Playwright</a:t>
                </a:r>
              </a:p>
            </p:txBody>
          </p:sp>
          <p:sp>
            <p:nvSpPr>
              <p:cNvPr id="559" name="Кружок"/>
              <p:cNvSpPr/>
              <p:nvPr/>
            </p:nvSpPr>
            <p:spPr>
              <a:xfrm>
                <a:off x="0" y="0"/>
                <a:ext cx="2540000" cy="2540000"/>
              </a:xfrm>
              <a:prstGeom prst="ellipse">
                <a:avLst/>
              </a:prstGeom>
              <a:noFill/>
              <a:ln w="25400" cap="flat">
                <a:solidFill>
                  <a:srgbClr val="29BE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3" name="Группа"/>
            <p:cNvGrpSpPr/>
            <p:nvPr/>
          </p:nvGrpSpPr>
          <p:grpSpPr>
            <a:xfrm>
              <a:off x="3256705" y="0"/>
              <a:ext cx="2540001" cy="2540000"/>
              <a:chOff x="0" y="0"/>
              <a:chExt cx="2540000" cy="2540000"/>
            </a:xfrm>
          </p:grpSpPr>
          <p:sp>
            <p:nvSpPr>
              <p:cNvPr id="561" name="Jest + Circus"/>
              <p:cNvSpPr txBox="1"/>
              <p:nvPr/>
            </p:nvSpPr>
            <p:spPr>
              <a:xfrm>
                <a:off x="74796" y="1002119"/>
                <a:ext cx="2390408" cy="5357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1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Jest + Circus</a:t>
                </a:r>
              </a:p>
            </p:txBody>
          </p:sp>
          <p:sp>
            <p:nvSpPr>
              <p:cNvPr id="562" name="Кружок"/>
              <p:cNvSpPr/>
              <p:nvPr/>
            </p:nvSpPr>
            <p:spPr>
              <a:xfrm>
                <a:off x="0" y="0"/>
                <a:ext cx="2540000" cy="2540000"/>
              </a:xfrm>
              <a:prstGeom prst="ellipse">
                <a:avLst/>
              </a:prstGeom>
              <a:noFill/>
              <a:ln w="25400" cap="flat">
                <a:solidFill>
                  <a:srgbClr val="29BE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6" name="Группа"/>
            <p:cNvGrpSpPr/>
            <p:nvPr/>
          </p:nvGrpSpPr>
          <p:grpSpPr>
            <a:xfrm>
              <a:off x="6406305" y="0"/>
              <a:ext cx="2540001" cy="2540000"/>
              <a:chOff x="0" y="0"/>
              <a:chExt cx="2540000" cy="2540000"/>
            </a:xfrm>
          </p:grpSpPr>
          <p:sp>
            <p:nvSpPr>
              <p:cNvPr id="564" name="Allure"/>
              <p:cNvSpPr txBox="1"/>
              <p:nvPr/>
            </p:nvSpPr>
            <p:spPr>
              <a:xfrm>
                <a:off x="714655" y="1002119"/>
                <a:ext cx="1110691" cy="5357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1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Allure</a:t>
                </a:r>
              </a:p>
            </p:txBody>
          </p:sp>
          <p:sp>
            <p:nvSpPr>
              <p:cNvPr id="565" name="Кружок"/>
              <p:cNvSpPr/>
              <p:nvPr/>
            </p:nvSpPr>
            <p:spPr>
              <a:xfrm>
                <a:off x="0" y="0"/>
                <a:ext cx="2540000" cy="2540000"/>
              </a:xfrm>
              <a:prstGeom prst="ellipse">
                <a:avLst/>
              </a:prstGeom>
              <a:noFill/>
              <a:ln w="25400" cap="flat">
                <a:solidFill>
                  <a:srgbClr val="29BE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567" name="фреймворк…"/>
            <p:cNvSpPr txBox="1"/>
            <p:nvPr/>
          </p:nvSpPr>
          <p:spPr>
            <a:xfrm>
              <a:off x="-1" y="3894421"/>
              <a:ext cx="2754212" cy="817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2500">
                  <a:solidFill>
                    <a:srgbClr val="FFFFFF"/>
                  </a:solidFill>
                </a:defRPr>
              </a:pPr>
              <a:r>
                <a:t>фреймворк </a:t>
              </a:r>
            </a:p>
            <a:p>
              <a:pPr algn="ctr">
                <a:defRPr sz="2500">
                  <a:solidFill>
                    <a:srgbClr val="FFFFFF"/>
                  </a:solidFill>
                </a:defRPr>
              </a:pPr>
              <a:r>
                <a:t>для тестирования</a:t>
              </a:r>
            </a:p>
          </p:txBody>
        </p:sp>
        <p:sp>
          <p:nvSpPr>
            <p:cNvPr id="574" name="Соединит. линия"/>
            <p:cNvSpPr/>
            <p:nvPr/>
          </p:nvSpPr>
          <p:spPr>
            <a:xfrm>
              <a:off x="1377105" y="2552700"/>
              <a:ext cx="1" cy="134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29BE60"/>
              </a:solidFill>
              <a:prstDash val="solid"/>
              <a:round/>
              <a:tailEnd type="stealth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/>
            </a:p>
          </p:txBody>
        </p:sp>
        <p:sp>
          <p:nvSpPr>
            <p:cNvPr id="569" name="раннер для автотестов…"/>
            <p:cNvSpPr txBox="1"/>
            <p:nvPr/>
          </p:nvSpPr>
          <p:spPr>
            <a:xfrm>
              <a:off x="2779700" y="3210167"/>
              <a:ext cx="3494011" cy="971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defRPr sz="2500">
                  <a:solidFill>
                    <a:srgbClr val="FFFFFF"/>
                  </a:solidFill>
                </a:defRPr>
              </a:pPr>
              <a:r>
                <a:t>раннер для автотестов</a:t>
              </a:r>
            </a:p>
            <a:p>
              <a:pPr algn="ctr">
                <a:lnSpc>
                  <a:spcPct val="70000"/>
                </a:lnSpc>
                <a:defRPr sz="2500">
                  <a:solidFill>
                    <a:srgbClr val="FFFFFF"/>
                  </a:solidFill>
                </a:defRPr>
              </a:pPr>
              <a:r>
                <a:t> + </a:t>
              </a:r>
            </a:p>
            <a:p>
              <a:pPr algn="ctr">
                <a:lnSpc>
                  <a:spcPct val="70000"/>
                </a:lnSpc>
                <a:defRPr sz="2500">
                  <a:solidFill>
                    <a:srgbClr val="FFFFFF"/>
                  </a:solidFill>
                </a:defRPr>
              </a:pPr>
              <a:r>
                <a:t>фисктуры</a:t>
              </a:r>
            </a:p>
          </p:txBody>
        </p:sp>
        <p:sp>
          <p:nvSpPr>
            <p:cNvPr id="575" name="Соединит. линия"/>
            <p:cNvSpPr/>
            <p:nvPr/>
          </p:nvSpPr>
          <p:spPr>
            <a:xfrm>
              <a:off x="4526705" y="2552700"/>
              <a:ext cx="1" cy="65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29BE60"/>
              </a:solidFill>
              <a:prstDash val="solid"/>
              <a:round/>
              <a:tailEnd type="stealth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/>
            </a:p>
          </p:txBody>
        </p:sp>
        <p:sp>
          <p:nvSpPr>
            <p:cNvPr id="571" name="репортер"/>
            <p:cNvSpPr txBox="1"/>
            <p:nvPr/>
          </p:nvSpPr>
          <p:spPr>
            <a:xfrm>
              <a:off x="6941098" y="3907121"/>
              <a:ext cx="1470414" cy="449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репортер</a:t>
              </a:r>
            </a:p>
          </p:txBody>
        </p:sp>
        <p:sp>
          <p:nvSpPr>
            <p:cNvPr id="576" name="Соединит. линия"/>
            <p:cNvSpPr/>
            <p:nvPr/>
          </p:nvSpPr>
          <p:spPr>
            <a:xfrm>
              <a:off x="7676305" y="2552700"/>
              <a:ext cx="1" cy="1354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29BE60"/>
              </a:solidFill>
              <a:prstDash val="solid"/>
              <a:round/>
              <a:tailEnd type="stealth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9" name="Google Shape;156;p26"/>
          <p:cNvSpPr txBox="1"/>
          <p:nvPr/>
        </p:nvSpPr>
        <p:spPr>
          <a:xfrm>
            <a:off x="1753437" y="250196"/>
            <a:ext cx="9929727" cy="2179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4. С какими проблемами столкнулись?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2" name="Различия в расположении элементов меню/подменю"/>
          <p:cNvSpPr txBox="1"/>
          <p:nvPr/>
        </p:nvSpPr>
        <p:spPr>
          <a:xfrm>
            <a:off x="766404" y="3049128"/>
            <a:ext cx="9953958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54000" indent="-254000">
              <a:lnSpc>
                <a:spcPct val="110000"/>
              </a:lnSpc>
              <a:buClr>
                <a:srgbClr val="29BE60"/>
              </a:buClr>
              <a:buSzPct val="100000"/>
              <a:buAutoNum type="arabicPeriod" startAt="1"/>
              <a:defRPr sz="3000"/>
            </a:pPr>
            <a:r>
              <a:t> </a:t>
            </a:r>
            <a:r>
              <a:rPr>
                <a:solidFill>
                  <a:srgbClr val="FFFFFF"/>
                </a:solidFill>
              </a:rPr>
              <a:t>Различия в расположении элементов меню/подменю</a:t>
            </a:r>
          </a:p>
        </p:txBody>
      </p:sp>
      <p:sp>
        <p:nvSpPr>
          <p:cNvPr id="583" name="Google Shape;156;p26"/>
          <p:cNvSpPr txBox="1"/>
          <p:nvPr/>
        </p:nvSpPr>
        <p:spPr>
          <a:xfrm>
            <a:off x="1753437" y="250196"/>
            <a:ext cx="9929727" cy="2179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4. С какими проблемами столкнулись?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6" name="Различия в расположении элементов меню/подменю…"/>
          <p:cNvSpPr txBox="1"/>
          <p:nvPr/>
        </p:nvSpPr>
        <p:spPr>
          <a:xfrm>
            <a:off x="766404" y="3049128"/>
            <a:ext cx="9953958" cy="984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54000" indent="-254000">
              <a:lnSpc>
                <a:spcPct val="110000"/>
              </a:lnSpc>
              <a:buClr>
                <a:srgbClr val="29BE60"/>
              </a:buClr>
              <a:buSzPct val="100000"/>
              <a:buAutoNum type="arabicPeriod" startAt="1"/>
              <a:defRPr sz="3000"/>
            </a:pPr>
            <a:r>
              <a:t> </a:t>
            </a:r>
            <a:r>
              <a:rPr>
                <a:solidFill>
                  <a:srgbClr val="FFFFFF"/>
                </a:solidFill>
              </a:rPr>
              <a:t>Различия в расположении элементов меню/подменю</a:t>
            </a:r>
            <a:endParaRPr>
              <a:solidFill>
                <a:srgbClr val="FFFFFF"/>
              </a:solidFill>
            </a:endParaRPr>
          </a:p>
          <a:p>
            <a:pPr marL="254000" indent="-254000">
              <a:lnSpc>
                <a:spcPct val="110000"/>
              </a:lnSpc>
              <a:buClr>
                <a:srgbClr val="29BE60"/>
              </a:buClr>
              <a:buSzPct val="100000"/>
              <a:buAutoNum type="arabicPeriod" startAt="1"/>
              <a:defRPr sz="3000"/>
            </a:pPr>
            <a:r>
              <a:rPr>
                <a:solidFill>
                  <a:srgbClr val="FFFFFF"/>
                </a:solidFill>
              </a:rPr>
              <a:t> Наличие уникальных фич в некоторых приложениях</a:t>
            </a:r>
          </a:p>
        </p:txBody>
      </p:sp>
      <p:sp>
        <p:nvSpPr>
          <p:cNvPr id="587" name="Google Shape;156;p26"/>
          <p:cNvSpPr txBox="1"/>
          <p:nvPr/>
        </p:nvSpPr>
        <p:spPr>
          <a:xfrm>
            <a:off x="1753437" y="250196"/>
            <a:ext cx="9929727" cy="2179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4. С какими проблемами столкнулись?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90;p19" descr="Google Shape;90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1" y="0"/>
            <a:ext cx="12068035" cy="7556499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〉  SmartTUBE…"/>
          <p:cNvSpPr txBox="1"/>
          <p:nvPr/>
        </p:nvSpPr>
        <p:spPr>
          <a:xfrm>
            <a:off x="6101036" y="395013"/>
            <a:ext cx="7110623" cy="129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15000"/>
              </a:lnSpc>
              <a:defRPr sz="3000">
                <a:solidFill>
                  <a:srgbClr val="29BE60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〉  </a:t>
            </a:r>
            <a:r>
              <a:rPr>
                <a:latin typeface="Inter-Regular"/>
                <a:ea typeface="Inter-Regular"/>
                <a:cs typeface="Inter-Regular"/>
                <a:sym typeface="Inter-Regular"/>
              </a:rPr>
              <a:t>SmartTUBE</a:t>
            </a:r>
            <a:endParaRPr>
              <a:latin typeface="Inter-Regular"/>
              <a:ea typeface="Inter-Regular"/>
              <a:cs typeface="Inter-Regular"/>
              <a:sym typeface="Inter-Regular"/>
            </a:endParaRP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Комплексное решение с поддержкой мультискрин</a:t>
            </a: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для предоставления услуг интерактивного ТВ в IPTV,</a:t>
            </a: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OTT и DVB-T сетях</a:t>
            </a:r>
          </a:p>
        </p:txBody>
      </p:sp>
      <p:sp>
        <p:nvSpPr>
          <p:cNvPr id="62" name="〉  SmartMEDIA…"/>
          <p:cNvSpPr txBox="1"/>
          <p:nvPr/>
        </p:nvSpPr>
        <p:spPr>
          <a:xfrm>
            <a:off x="6101036" y="1968203"/>
            <a:ext cx="7110623" cy="108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15000"/>
              </a:lnSpc>
              <a:defRPr sz="3000">
                <a:solidFill>
                  <a:srgbClr val="29BE60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〉  </a:t>
            </a:r>
            <a:r>
              <a:rPr>
                <a:latin typeface="Inter-Regular"/>
                <a:ea typeface="Inter-Regular"/>
                <a:cs typeface="Inter-Regular"/>
                <a:sym typeface="Inter-Regular"/>
              </a:rPr>
              <a:t>SmartMEDIA</a:t>
            </a:r>
            <a:endParaRPr>
              <a:latin typeface="Inter-Regular"/>
              <a:ea typeface="Inter-Regular"/>
              <a:cs typeface="Inter-Regular"/>
              <a:sym typeface="Inter-Regular"/>
            </a:endParaRP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Решение для транскодирования, шифрования, хранения</a:t>
            </a: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и доставки  контента</a:t>
            </a:r>
          </a:p>
        </p:txBody>
      </p:sp>
      <p:sp>
        <p:nvSpPr>
          <p:cNvPr id="63" name="〉  SmartCARE…"/>
          <p:cNvSpPr txBox="1"/>
          <p:nvPr/>
        </p:nvSpPr>
        <p:spPr>
          <a:xfrm>
            <a:off x="6101036" y="3336924"/>
            <a:ext cx="7110623" cy="108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15000"/>
              </a:lnSpc>
              <a:defRPr sz="3000">
                <a:solidFill>
                  <a:srgbClr val="29BE60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〉  </a:t>
            </a:r>
            <a:r>
              <a:rPr>
                <a:latin typeface="Inter-Regular"/>
                <a:ea typeface="Inter-Regular"/>
                <a:cs typeface="Inter-Regular"/>
                <a:sym typeface="Inter-Regular"/>
              </a:rPr>
              <a:t>SmartCARE</a:t>
            </a:r>
            <a:endParaRPr>
              <a:latin typeface="Inter-Regular"/>
              <a:ea typeface="Inter-Regular"/>
              <a:cs typeface="Inter-Regular"/>
              <a:sym typeface="Inter-Regular"/>
            </a:endParaRP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Решение для мониторинга и анализа качества доставки</a:t>
            </a: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видеоконтента в IPTV и OTT сетях</a:t>
            </a:r>
          </a:p>
        </p:txBody>
      </p:sp>
      <p:sp>
        <p:nvSpPr>
          <p:cNvPr id="64" name="〉  Set-Top Boxes…"/>
          <p:cNvSpPr txBox="1"/>
          <p:nvPr/>
        </p:nvSpPr>
        <p:spPr>
          <a:xfrm>
            <a:off x="6101036" y="4705644"/>
            <a:ext cx="7110623" cy="108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15000"/>
              </a:lnSpc>
              <a:defRPr sz="3000">
                <a:solidFill>
                  <a:srgbClr val="29BE60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〉  </a:t>
            </a:r>
            <a:r>
              <a:rPr>
                <a:latin typeface="Inter-Regular"/>
                <a:ea typeface="Inter-Regular"/>
                <a:cs typeface="Inter-Regular"/>
                <a:sym typeface="Inter-Regular"/>
              </a:rPr>
              <a:t>Set-Top Boxes</a:t>
            </a:r>
            <a:endParaRPr>
              <a:latin typeface="Inter-Regular"/>
              <a:ea typeface="Inter-Regular"/>
              <a:cs typeface="Inter-Regular"/>
              <a:sym typeface="Inter-Regular"/>
            </a:endParaRP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Производительные приставки для доставки интерактивных</a:t>
            </a: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сервисов на экраны телевизоров ваших абонентов</a:t>
            </a:r>
          </a:p>
        </p:txBody>
      </p:sp>
      <p:sp>
        <p:nvSpPr>
          <p:cNvPr id="65" name="〉  Applications…"/>
          <p:cNvSpPr txBox="1"/>
          <p:nvPr/>
        </p:nvSpPr>
        <p:spPr>
          <a:xfrm>
            <a:off x="6101036" y="6074365"/>
            <a:ext cx="7110623" cy="108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15000"/>
              </a:lnSpc>
              <a:defRPr sz="3000">
                <a:solidFill>
                  <a:srgbClr val="29BE60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〉  </a:t>
            </a:r>
            <a:r>
              <a:rPr>
                <a:latin typeface="Inter-Regular"/>
                <a:ea typeface="Inter-Regular"/>
                <a:cs typeface="Inter-Regular"/>
                <a:sym typeface="Inter-Regular"/>
              </a:rPr>
              <a:t>Applications</a:t>
            </a:r>
            <a:endParaRPr>
              <a:latin typeface="Inter-Regular"/>
              <a:ea typeface="Inter-Regular"/>
              <a:cs typeface="Inter-Regular"/>
              <a:sym typeface="Inter-Regular"/>
            </a:endParaRP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>
                <a:latin typeface="Inter-Regular"/>
                <a:ea typeface="Inter-Regular"/>
                <a:cs typeface="Inter-Regular"/>
                <a:sym typeface="Inter-Regular"/>
              </a:rPr>
              <a:t>Мобильные приложения для iOS/Android, приложения для SmartTV(Samsung/LG), </a:t>
            </a:r>
            <a:endParaRPr>
              <a:latin typeface="Inter-Regular"/>
              <a:ea typeface="Inter-Regular"/>
              <a:cs typeface="Inter-Regular"/>
              <a:sym typeface="Inter-Regular"/>
            </a:endParaRPr>
          </a:p>
          <a:p>
            <a:pPr defTabSz="914400">
              <a:lnSpc>
                <a:spcPct val="115000"/>
              </a:lnSpc>
              <a:defRPr sz="1200">
                <a:solidFill>
                  <a:srgbClr val="0E091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>
                <a:latin typeface="Inter-Regular"/>
                <a:ea typeface="Inter-Regular"/>
                <a:cs typeface="Inter-Regular"/>
                <a:sym typeface="Inter-Regular"/>
              </a:rPr>
              <a:t>приложения для Set-Top Boxes для Linux/Android, WEB приложение</a:t>
            </a:r>
          </a:p>
        </p:txBody>
      </p:sp>
      <p:sp>
        <p:nvSpPr>
          <p:cNvPr id="66" name="Текст"/>
          <p:cNvSpPr txBox="1"/>
          <p:nvPr/>
        </p:nvSpPr>
        <p:spPr>
          <a:xfrm>
            <a:off x="5221" y="7069406"/>
            <a:ext cx="492431" cy="47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 anchor="ctr">
            <a:spAutoFit/>
          </a:bodyPr>
          <a:lstStyle>
            <a:lvl1pPr algn="r" defTabSz="1343377">
              <a:defRPr sz="15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0" name="Различия в расположении элементов меню/подменю…"/>
          <p:cNvSpPr txBox="1"/>
          <p:nvPr/>
        </p:nvSpPr>
        <p:spPr>
          <a:xfrm>
            <a:off x="766404" y="3049128"/>
            <a:ext cx="11903793" cy="145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54000" indent="-254000">
              <a:lnSpc>
                <a:spcPct val="110000"/>
              </a:lnSpc>
              <a:buClr>
                <a:srgbClr val="29BE60"/>
              </a:buClr>
              <a:buSzPct val="100000"/>
              <a:buAutoNum type="arabicPeriod" startAt="1"/>
              <a:defRPr sz="3000"/>
            </a:pPr>
            <a:r>
              <a:t> </a:t>
            </a:r>
            <a:r>
              <a:rPr>
                <a:solidFill>
                  <a:srgbClr val="FFFFFF"/>
                </a:solidFill>
              </a:rPr>
              <a:t>Различия в расположении элементов меню/подменю</a:t>
            </a:r>
            <a:endParaRPr>
              <a:solidFill>
                <a:srgbClr val="FFFFFF"/>
              </a:solidFill>
            </a:endParaRPr>
          </a:p>
          <a:p>
            <a:pPr marL="254000" indent="-254000">
              <a:lnSpc>
                <a:spcPct val="110000"/>
              </a:lnSpc>
              <a:buClr>
                <a:srgbClr val="29BE60"/>
              </a:buClr>
              <a:buSzPct val="100000"/>
              <a:buAutoNum type="arabicPeriod" startAt="1"/>
              <a:defRPr sz="3000"/>
            </a:pPr>
            <a:r>
              <a:rPr>
                <a:solidFill>
                  <a:srgbClr val="FFFFFF"/>
                </a:solidFill>
              </a:rPr>
              <a:t> Наличие уникальных фич в некоторых приложениях</a:t>
            </a:r>
            <a:endParaRPr>
              <a:solidFill>
                <a:srgbClr val="FFFFFF"/>
              </a:solidFill>
            </a:endParaRPr>
          </a:p>
          <a:p>
            <a:pPr marL="254000" indent="-254000">
              <a:lnSpc>
                <a:spcPct val="110000"/>
              </a:lnSpc>
              <a:buClr>
                <a:srgbClr val="29BE60"/>
              </a:buClr>
              <a:buSzPct val="100000"/>
              <a:buAutoNum type="arabicPeriod" startAt="1"/>
              <a:defRPr sz="3000"/>
            </a:pPr>
            <a:r>
              <a:rPr>
                <a:solidFill>
                  <a:srgbClr val="FFFFFF"/>
                </a:solidFill>
              </a:rPr>
              <a:t> Отсутствие некоторого функционала в некоторых приложениях </a:t>
            </a:r>
          </a:p>
        </p:txBody>
      </p:sp>
      <p:sp>
        <p:nvSpPr>
          <p:cNvPr id="591" name="Google Shape;156;p26"/>
          <p:cNvSpPr txBox="1"/>
          <p:nvPr/>
        </p:nvSpPr>
        <p:spPr>
          <a:xfrm>
            <a:off x="1753437" y="250196"/>
            <a:ext cx="9929727" cy="2179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4. С какими проблемами столкнулись?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4" name="Google Shape;156;p26"/>
          <p:cNvSpPr txBox="1"/>
          <p:nvPr/>
        </p:nvSpPr>
        <p:spPr>
          <a:xfrm>
            <a:off x="-1005049" y="250196"/>
            <a:ext cx="15446698" cy="1119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6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5.1. Репозиторий</a:t>
            </a:r>
          </a:p>
        </p:txBody>
      </p:sp>
      <p:pic>
        <p:nvPicPr>
          <p:cNvPr id="595" name="frame_web.png" descr="frame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2884" y="1550171"/>
            <a:ext cx="4990832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https://github.com/balalaiQA/playwright-jest-circus-allure-example"/>
          <p:cNvSpPr txBox="1"/>
          <p:nvPr/>
        </p:nvSpPr>
        <p:spPr>
          <a:xfrm>
            <a:off x="2981741" y="6681434"/>
            <a:ext cx="747311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3" invalidUrl="" action="" tgtFrame="" tooltip="" history="1" highlightClick="0" endSnd="0"/>
              </a:rPr>
              <a:t>https://github.com/balalaiQA/playwright-jest-circus-allure-example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9" name="Google Shape;156;p26"/>
          <p:cNvSpPr txBox="1"/>
          <p:nvPr/>
        </p:nvSpPr>
        <p:spPr>
          <a:xfrm>
            <a:off x="635921" y="256231"/>
            <a:ext cx="12164758" cy="1157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5.2. Пример структуры</a:t>
            </a:r>
          </a:p>
        </p:txBody>
      </p:sp>
      <p:grpSp>
        <p:nvGrpSpPr>
          <p:cNvPr id="632" name="Группа"/>
          <p:cNvGrpSpPr/>
          <p:nvPr/>
        </p:nvGrpSpPr>
        <p:grpSpPr>
          <a:xfrm>
            <a:off x="1286525" y="1397000"/>
            <a:ext cx="10863551" cy="5913604"/>
            <a:chOff x="0" y="0"/>
            <a:chExt cx="10863550" cy="5913603"/>
          </a:xfrm>
        </p:grpSpPr>
        <p:pic>
          <p:nvPicPr>
            <p:cNvPr id="600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7686" y="1295087"/>
              <a:ext cx="560362" cy="560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1" name="tests"/>
            <p:cNvSpPr txBox="1"/>
            <p:nvPr/>
          </p:nvSpPr>
          <p:spPr>
            <a:xfrm>
              <a:off x="1212962" y="1382420"/>
              <a:ext cx="809775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tests</a:t>
              </a:r>
            </a:p>
          </p:txBody>
        </p:sp>
        <p:pic>
          <p:nvPicPr>
            <p:cNvPr id="602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98047" y="1855448"/>
              <a:ext cx="560362" cy="560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3" name="e2e"/>
            <p:cNvSpPr txBox="1"/>
            <p:nvPr/>
          </p:nvSpPr>
          <p:spPr>
            <a:xfrm>
              <a:off x="1773323" y="1942781"/>
              <a:ext cx="658255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e2e</a:t>
              </a:r>
            </a:p>
          </p:txBody>
        </p:sp>
        <p:pic>
          <p:nvPicPr>
            <p:cNvPr id="604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69615" y="2415809"/>
              <a:ext cx="560362" cy="560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5" name="global"/>
            <p:cNvSpPr txBox="1"/>
            <p:nvPr/>
          </p:nvSpPr>
          <p:spPr>
            <a:xfrm>
              <a:off x="2311269" y="2503142"/>
              <a:ext cx="956879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global</a:t>
              </a:r>
            </a:p>
          </p:txBody>
        </p:sp>
        <p:pic>
          <p:nvPicPr>
            <p:cNvPr id="606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19850" y="4775033"/>
              <a:ext cx="560362" cy="560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7" name="microsoft"/>
            <p:cNvSpPr txBox="1"/>
            <p:nvPr/>
          </p:nvSpPr>
          <p:spPr>
            <a:xfrm>
              <a:off x="2406333" y="4862365"/>
              <a:ext cx="1427344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microsoft</a:t>
              </a:r>
            </a:p>
          </p:txBody>
        </p:sp>
        <p:pic>
          <p:nvPicPr>
            <p:cNvPr id="608" name="js.png" descr="j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40236" y="2977239"/>
              <a:ext cx="560362" cy="560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9" name="tabs.test.js"/>
            <p:cNvSpPr txBox="1"/>
            <p:nvPr/>
          </p:nvSpPr>
          <p:spPr>
            <a:xfrm>
              <a:off x="2701408" y="3064573"/>
              <a:ext cx="1587012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tabs.test.js</a:t>
              </a:r>
            </a:p>
          </p:txBody>
        </p:sp>
        <p:pic>
          <p:nvPicPr>
            <p:cNvPr id="610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28863" y="3618614"/>
              <a:ext cx="560362" cy="560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1" name="balalaiqa"/>
            <p:cNvSpPr txBox="1"/>
            <p:nvPr/>
          </p:nvSpPr>
          <p:spPr>
            <a:xfrm>
              <a:off x="2431238" y="3705947"/>
              <a:ext cx="1377534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balalaiqa</a:t>
              </a:r>
            </a:p>
          </p:txBody>
        </p:sp>
        <p:sp>
          <p:nvSpPr>
            <p:cNvPr id="612" name="Треугольник"/>
            <p:cNvSpPr/>
            <p:nvPr/>
          </p:nvSpPr>
          <p:spPr>
            <a:xfrm rot="18900000">
              <a:off x="134084" y="1371135"/>
              <a:ext cx="239157" cy="23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3" name="Треугольник"/>
            <p:cNvSpPr/>
            <p:nvPr/>
          </p:nvSpPr>
          <p:spPr>
            <a:xfrm rot="18900000">
              <a:off x="694445" y="1931496"/>
              <a:ext cx="239157" cy="23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4" name="Треугольник"/>
            <p:cNvSpPr/>
            <p:nvPr/>
          </p:nvSpPr>
          <p:spPr>
            <a:xfrm rot="18900000">
              <a:off x="1258650" y="2491857"/>
              <a:ext cx="239156" cy="23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5" name="Треугольник"/>
            <p:cNvSpPr/>
            <p:nvPr/>
          </p:nvSpPr>
          <p:spPr>
            <a:xfrm rot="18900000">
              <a:off x="1298163" y="3694662"/>
              <a:ext cx="239157" cy="23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6" name="Треугольник"/>
            <p:cNvSpPr/>
            <p:nvPr/>
          </p:nvSpPr>
          <p:spPr>
            <a:xfrm rot="18900000">
              <a:off x="1308884" y="4851081"/>
              <a:ext cx="239157" cy="23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17" name="js.png" descr="j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77732" y="4196823"/>
              <a:ext cx="560362" cy="560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8" name="tabs.test.js"/>
            <p:cNvSpPr txBox="1"/>
            <p:nvPr/>
          </p:nvSpPr>
          <p:spPr>
            <a:xfrm>
              <a:off x="2772525" y="4284157"/>
              <a:ext cx="1587012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tabs.test.js</a:t>
              </a:r>
            </a:p>
          </p:txBody>
        </p:sp>
        <p:pic>
          <p:nvPicPr>
            <p:cNvPr id="619" name="js.png" descr="j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11353" y="5353243"/>
              <a:ext cx="560362" cy="560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0" name="tabs.test.js"/>
            <p:cNvSpPr txBox="1"/>
            <p:nvPr/>
          </p:nvSpPr>
          <p:spPr>
            <a:xfrm>
              <a:off x="2806147" y="5440575"/>
              <a:ext cx="1587012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tabs.test.js</a:t>
              </a:r>
            </a:p>
          </p:txBody>
        </p:sp>
        <p:pic>
          <p:nvPicPr>
            <p:cNvPr id="621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6479" y="647393"/>
              <a:ext cx="560362" cy="560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2" name="pages"/>
            <p:cNvSpPr txBox="1"/>
            <p:nvPr/>
          </p:nvSpPr>
          <p:spPr>
            <a:xfrm>
              <a:off x="1201755" y="734726"/>
              <a:ext cx="956878" cy="4491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pages</a:t>
              </a:r>
            </a:p>
          </p:txBody>
        </p:sp>
        <p:sp>
          <p:nvSpPr>
            <p:cNvPr id="623" name="Треугольник"/>
            <p:cNvSpPr/>
            <p:nvPr/>
          </p:nvSpPr>
          <p:spPr>
            <a:xfrm rot="13500000">
              <a:off x="49530" y="839746"/>
              <a:ext cx="239157" cy="23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24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6479" y="0"/>
              <a:ext cx="560362" cy="560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5" name="environment"/>
            <p:cNvSpPr txBox="1"/>
            <p:nvPr/>
          </p:nvSpPr>
          <p:spPr>
            <a:xfrm>
              <a:off x="1201755" y="87333"/>
              <a:ext cx="1801391" cy="449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environment</a:t>
              </a:r>
            </a:p>
          </p:txBody>
        </p:sp>
        <p:sp>
          <p:nvSpPr>
            <p:cNvPr id="626" name="Треугольник"/>
            <p:cNvSpPr/>
            <p:nvPr/>
          </p:nvSpPr>
          <p:spPr>
            <a:xfrm rot="13500000">
              <a:off x="49530" y="192352"/>
              <a:ext cx="239157" cy="23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7" name="// фикстуры и вспомогательные функции"/>
            <p:cNvSpPr txBox="1"/>
            <p:nvPr/>
          </p:nvSpPr>
          <p:spPr>
            <a:xfrm>
              <a:off x="4908083" y="93396"/>
              <a:ext cx="5955468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969696"/>
                  </a:solidFill>
                </a:defRPr>
              </a:lvl1pPr>
            </a:lstStyle>
            <a:p>
              <a:pPr/>
              <a:r>
                <a:t>// фикстуры и вспомогательные функции </a:t>
              </a:r>
            </a:p>
          </p:txBody>
        </p:sp>
        <p:sp>
          <p:nvSpPr>
            <p:cNvPr id="628" name="// pageObject"/>
            <p:cNvSpPr txBox="1"/>
            <p:nvPr/>
          </p:nvSpPr>
          <p:spPr>
            <a:xfrm>
              <a:off x="4908083" y="740789"/>
              <a:ext cx="191716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969696"/>
                  </a:solidFill>
                </a:defRPr>
              </a:lvl1pPr>
            </a:lstStyle>
            <a:p>
              <a:pPr/>
              <a:r>
                <a:t>// pageObject</a:t>
              </a:r>
            </a:p>
          </p:txBody>
        </p:sp>
        <p:sp>
          <p:nvSpPr>
            <p:cNvPr id="629" name="// тесты для всех таргетов"/>
            <p:cNvSpPr txBox="1"/>
            <p:nvPr/>
          </p:nvSpPr>
          <p:spPr>
            <a:xfrm>
              <a:off x="4913059" y="2506858"/>
              <a:ext cx="378257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969696"/>
                  </a:solidFill>
                </a:defRPr>
              </a:lvl1pPr>
            </a:lstStyle>
            <a:p>
              <a:pPr/>
              <a:r>
                <a:t>// тесты для всех таргетов</a:t>
              </a:r>
            </a:p>
          </p:txBody>
        </p:sp>
        <p:sp>
          <p:nvSpPr>
            <p:cNvPr id="630" name="// тесты для таргета balalaiqa"/>
            <p:cNvSpPr txBox="1"/>
            <p:nvPr/>
          </p:nvSpPr>
          <p:spPr>
            <a:xfrm>
              <a:off x="4918154" y="3709663"/>
              <a:ext cx="4214774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969696"/>
                  </a:solidFill>
                </a:defRPr>
              </a:lvl1pPr>
            </a:lstStyle>
            <a:p>
              <a:pPr/>
              <a:r>
                <a:t>// тесты для таргета balalaiqa</a:t>
              </a:r>
            </a:p>
          </p:txBody>
        </p:sp>
        <p:sp>
          <p:nvSpPr>
            <p:cNvPr id="631" name="// тесты для таргета microsoft"/>
            <p:cNvSpPr txBox="1"/>
            <p:nvPr/>
          </p:nvSpPr>
          <p:spPr>
            <a:xfrm>
              <a:off x="4913059" y="4866081"/>
              <a:ext cx="4230847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969696"/>
                  </a:solidFill>
                </a:defRPr>
              </a:lvl1pPr>
            </a:lstStyle>
            <a:p>
              <a:pPr/>
              <a:r>
                <a:t>// тесты для таргета microsoft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5" name="{…"/>
          <p:cNvSpPr txBox="1"/>
          <p:nvPr/>
        </p:nvSpPr>
        <p:spPr>
          <a:xfrm>
            <a:off x="253728" y="3300"/>
            <a:ext cx="8393694" cy="738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{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"projects"</a:t>
            </a:r>
            <a:r>
              <a:t>: [</a:t>
            </a:r>
          </a:p>
          <a:p>
            <a:pPr lvl="2">
              <a:defRPr sz="2000">
                <a:solidFill>
                  <a:srgbClr val="FFFFFF"/>
                </a:solidFill>
              </a:defRPr>
            </a:pPr>
            <a:r>
              <a:t>{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"displayName"</a:t>
            </a:r>
            <a:r>
              <a:t>: "balalaiqa-repos-test",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"testMatch"</a:t>
            </a:r>
            <a:r>
              <a:t>: [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	"&lt;rootDir&gt;/tests/e2e/global/**/?(*.)+(spec|test).[jt]s?(x)",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	"&lt;rootDir&gt;/tests/e2e/balalaiqa/**/?(*.)+(spec|test).[jt]s?(x)"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],</a:t>
            </a:r>
          </a:p>
          <a:p>
            <a:pPr lvl="2">
              <a:defRPr sz="2000">
                <a:solidFill>
                  <a:srgbClr val="FFFFFF"/>
                </a:solidFill>
              </a:defRPr>
            </a:pPr>
            <a:r>
              <a:t>      </a:t>
            </a:r>
            <a:r>
              <a:rPr>
                <a:solidFill>
                  <a:srgbClr val="29BE60"/>
                </a:solidFill>
              </a:rPr>
              <a:t>"testEnvironmentOptions"</a:t>
            </a:r>
            <a:r>
              <a:t>: {</a:t>
            </a:r>
          </a:p>
          <a:p>
            <a:pPr lvl="4"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"tmsUrl"</a:t>
            </a:r>
            <a:r>
              <a:t> : "https://your.tms.url/",</a:t>
            </a:r>
          </a:p>
          <a:p>
            <a:pPr lvl="3">
              <a:defRPr sz="2000">
                <a:solidFill>
                  <a:srgbClr val="FFFFFF"/>
                </a:solidFill>
              </a:defRPr>
            </a:pPr>
            <a:r>
              <a:t>       </a:t>
            </a:r>
            <a:r>
              <a:rPr>
                <a:solidFill>
                  <a:srgbClr val="29BE60"/>
                </a:solidFill>
              </a:rPr>
              <a:t>"jiraUrl"</a:t>
            </a:r>
            <a:r>
              <a:t>: "https://your.jira.url/"</a:t>
            </a:r>
          </a:p>
          <a:p>
            <a:pPr lvl="2">
              <a:defRPr sz="2000">
                <a:solidFill>
                  <a:srgbClr val="FFFFFF"/>
                </a:solidFill>
              </a:defRPr>
            </a:pPr>
            <a:r>
              <a:t>      },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"globals"</a:t>
            </a:r>
            <a:r>
              <a:t>: { "APP_URL": "https://github.com/balalaiQA" }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},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{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8BE60"/>
                </a:solidFill>
              </a:rPr>
              <a:t>"displayName"</a:t>
            </a:r>
            <a:r>
              <a:t>: "microsoft-repos-test",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8BE60"/>
                </a:solidFill>
              </a:rPr>
              <a:t>"testMatch"</a:t>
            </a:r>
            <a:r>
              <a:t>: [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	"&lt;rootDir&gt;/tests/e2e/global/**/?(*.)+(spec|test).[jt]s?(x)",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	"&lt;rootDir&gt;/tests/e2e/microsoft/**/?(*.)+(spec|test).[jt]s?(x)"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],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8BE60"/>
                </a:solidFill>
              </a:rPr>
              <a:t>"globals"</a:t>
            </a:r>
            <a:r>
              <a:t>: { "APP_URL": «https://github.com/microsoft" }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}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]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}</a:t>
            </a:r>
          </a:p>
          <a:p>
            <a:pPr lvl="1">
              <a:defRPr sz="20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636" name="Google Shape;156;p26"/>
          <p:cNvSpPr txBox="1"/>
          <p:nvPr/>
        </p:nvSpPr>
        <p:spPr>
          <a:xfrm>
            <a:off x="8704866" y="11734"/>
            <a:ext cx="4708083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jest-</a:t>
            </a:r>
            <a:r>
              <a:rPr sz="5000"/>
              <a:t>config.json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9" name="{…"/>
          <p:cNvSpPr txBox="1"/>
          <p:nvPr/>
        </p:nvSpPr>
        <p:spPr>
          <a:xfrm>
            <a:off x="253728" y="3300"/>
            <a:ext cx="8393694" cy="738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{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"projects": [</a:t>
            </a:r>
          </a:p>
          <a:p>
            <a:pPr lvl="2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{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"displayName"</a:t>
            </a:r>
            <a:r>
              <a:t>: "balalaiqa-repos-test",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"testMatch": [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"&lt;rootDir&gt;/tests/e2e/global/**/?(*.)+(spec|test).[jt]s?(x)",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"&lt;rootDir&gt;/tests/e2e/balalaiqa/**/?(*.)+(spec|test).[jt]s?(x)"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],</a:t>
            </a:r>
          </a:p>
          <a:p>
            <a:pPr lvl="2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"testEnvironmentOptions": {</a:t>
            </a:r>
          </a:p>
          <a:p>
            <a:pPr lvl="4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"tmsUrl" : "https://your.tms.url/",</a:t>
            </a:r>
          </a:p>
          <a:p>
            <a:pPr lvl="3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 "jiraUrl": "https://your.jira.url/"</a:t>
            </a:r>
          </a:p>
          <a:p>
            <a:pPr lvl="2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},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"globals": { "APP_URL": "https://github.com/balalaiQA" }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},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{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8BE60"/>
                </a:solidFill>
              </a:rPr>
              <a:t>"displayName"</a:t>
            </a:r>
            <a:r>
              <a:t>: "microsoft-repos-test",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"testMatch": [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"&lt;rootDir&gt;/tests/e2e/global/**/?(*.)+(spec|test).[jt]s?(x)",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"&lt;rootDir&gt;/tests/e2e/microsoft/**/?(*.)+(spec|test).[jt]s?(x)"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],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"globals": { "APP_URL": «https://github.com/microsoft" }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}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]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}</a:t>
            </a:r>
          </a:p>
          <a:p>
            <a:pPr lvl="1">
              <a:defRPr sz="20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640" name="Google Shape;156;p26"/>
          <p:cNvSpPr txBox="1"/>
          <p:nvPr/>
        </p:nvSpPr>
        <p:spPr>
          <a:xfrm>
            <a:off x="8704866" y="11734"/>
            <a:ext cx="4708083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jest-</a:t>
            </a:r>
            <a:r>
              <a:rPr sz="5000"/>
              <a:t>config.json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3" name="{…"/>
          <p:cNvSpPr txBox="1"/>
          <p:nvPr/>
        </p:nvSpPr>
        <p:spPr>
          <a:xfrm>
            <a:off x="253728" y="3300"/>
            <a:ext cx="8393694" cy="738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{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"projects": [</a:t>
            </a:r>
          </a:p>
          <a:p>
            <a:pPr lvl="2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{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"displayName": "balalaiqa-repos-test",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"testMatch"</a:t>
            </a:r>
            <a:r>
              <a:t>: [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	"&lt;rootDir&gt;/tests/e2e/global/**/?(*.)+(spec|test).[jt]s?(x)",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	"&lt;rootDir&gt;/tests/e2e/balalaiqa/**/?(*.)+(spec|test).[jt]s?(x)"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],</a:t>
            </a:r>
          </a:p>
          <a:p>
            <a:pPr lvl="2">
              <a:defRPr sz="2000">
                <a:solidFill>
                  <a:srgbClr val="FFFFFF"/>
                </a:solidFill>
              </a:defRPr>
            </a:pPr>
            <a:r>
              <a:t>      </a:t>
            </a:r>
            <a:r>
              <a:rPr>
                <a:solidFill>
                  <a:srgbClr val="969696">
                    <a:alpha val="64999"/>
                  </a:srgbClr>
                </a:solidFill>
              </a:rPr>
              <a:t>"testEnvironmentOptions": {</a:t>
            </a:r>
            <a:endParaRPr>
              <a:solidFill>
                <a:srgbClr val="969696">
                  <a:alpha val="64999"/>
                </a:srgbClr>
              </a:solidFill>
            </a:endParaRPr>
          </a:p>
          <a:p>
            <a:pPr lvl="4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"tmsUrl" : "https://your.tms.url/",</a:t>
            </a:r>
          </a:p>
          <a:p>
            <a:pPr lvl="3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 "jiraUrl": "https://your.jira.url/"</a:t>
            </a:r>
          </a:p>
          <a:p>
            <a:pPr lvl="2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},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"globals": { "APP_URL": "https://github.com/balalaiQA" }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},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{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"displayName": "microsoft-repos-test",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8BE60"/>
                </a:solidFill>
              </a:rPr>
              <a:t>"testMatch"</a:t>
            </a:r>
            <a:r>
              <a:t>: [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	"&lt;rootDir&gt;/tests/e2e/global/**/?(*.)+(spec|test).[jt]s?(x)",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	"&lt;rootDir&gt;/tests/e2e/microsoft/**/?(*.)+(spec|test).[jt]s?(x)"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],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969696">
                    <a:alpha val="64999"/>
                  </a:srgbClr>
                </a:solidFill>
              </a:rPr>
              <a:t>"globals": { "APP_URL": «https://github.com/microsoft" }</a:t>
            </a:r>
            <a:endParaRPr>
              <a:solidFill>
                <a:srgbClr val="969696">
                  <a:alpha val="64999"/>
                </a:srgbClr>
              </a:solidFill>
            </a:endParaRP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}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]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}</a:t>
            </a:r>
          </a:p>
          <a:p>
            <a:pPr lvl="1">
              <a:defRPr sz="20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644" name="Google Shape;156;p26"/>
          <p:cNvSpPr txBox="1"/>
          <p:nvPr/>
        </p:nvSpPr>
        <p:spPr>
          <a:xfrm>
            <a:off x="8704866" y="11734"/>
            <a:ext cx="4708083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jest-</a:t>
            </a:r>
            <a:r>
              <a:rPr sz="5000"/>
              <a:t>config.json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7" name="{…"/>
          <p:cNvSpPr txBox="1"/>
          <p:nvPr/>
        </p:nvSpPr>
        <p:spPr>
          <a:xfrm>
            <a:off x="253728" y="3300"/>
            <a:ext cx="8393694" cy="738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{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"projects": [</a:t>
            </a:r>
          </a:p>
          <a:p>
            <a:pPr lvl="2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{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"displayName": "balalaiqa-repos-test",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"testMatch": [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"&lt;rootDir&gt;/tests/e2e/global/**/?(*.)+(spec|test).[jt]s?(x)",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"&lt;rootDir&gt;/tests/e2e/balalaiqa/**/?(*.)+(spec|test).[jt]s?(x)"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],</a:t>
            </a:r>
          </a:p>
          <a:p>
            <a:pPr lvl="2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"testEnvironmentOptions": {</a:t>
            </a:r>
          </a:p>
          <a:p>
            <a:pPr lvl="4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"tmsUrl" : "https://your.tms.url/",</a:t>
            </a:r>
          </a:p>
          <a:p>
            <a:pPr lvl="3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 "jiraUrl": "https://your.jira.url/"</a:t>
            </a:r>
          </a:p>
          <a:p>
            <a:pPr lvl="2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},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"globals"</a:t>
            </a:r>
            <a:r>
              <a:t>: { "APP_URL": "https://github.com/balalaiQA" }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969696">
                    <a:alpha val="64999"/>
                  </a:srgbClr>
                </a:solidFill>
              </a:rPr>
              <a:t>},</a:t>
            </a:r>
            <a:endParaRPr>
              <a:solidFill>
                <a:srgbClr val="969696">
                  <a:alpha val="64999"/>
                </a:srgbClr>
              </a:solidFill>
            </a:endParaRP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{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"displayName": "microsoft-repos-test",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"testMatch": [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"&lt;rootDir&gt;/tests/e2e/global/**/?(*.)+(spec|test).[jt]s?(x)",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"&lt;rootDir&gt;/tests/e2e/microsoft/**/?(*.)+(spec|test).[jt]s?(x)"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],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8BE60"/>
                </a:solidFill>
              </a:rPr>
              <a:t>"globals"</a:t>
            </a:r>
            <a:r>
              <a:t>: { "APP_URL": «https://github.com/microsoft" }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}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]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}</a:t>
            </a:r>
          </a:p>
          <a:p>
            <a:pPr lvl="1">
              <a:defRPr sz="20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648" name="Google Shape;156;p26"/>
          <p:cNvSpPr txBox="1"/>
          <p:nvPr/>
        </p:nvSpPr>
        <p:spPr>
          <a:xfrm>
            <a:off x="8704866" y="11734"/>
            <a:ext cx="4708083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jest-</a:t>
            </a:r>
            <a:r>
              <a:rPr sz="5000"/>
              <a:t>config.json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1" name="{…"/>
          <p:cNvSpPr txBox="1"/>
          <p:nvPr/>
        </p:nvSpPr>
        <p:spPr>
          <a:xfrm>
            <a:off x="253728" y="3300"/>
            <a:ext cx="8393694" cy="738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{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"projects": [</a:t>
            </a:r>
          </a:p>
          <a:p>
            <a:pPr lvl="2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{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"displayName": "balalaiqa-repos-test",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"testMatch": [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"&lt;rootDir&gt;/tests/e2e/global/**/?(*.)+(spec|test).[jt]s?(x)",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"&lt;rootDir&gt;/tests/e2e/balalaiqa/**/?(*.)+(spec|test).[jt]s?(x)"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],</a:t>
            </a:r>
          </a:p>
          <a:p>
            <a:pPr lvl="2">
              <a:defRPr sz="2000">
                <a:solidFill>
                  <a:srgbClr val="FFFFFF"/>
                </a:solidFill>
              </a:defRPr>
            </a:pPr>
            <a:r>
              <a:t>      </a:t>
            </a:r>
            <a:r>
              <a:rPr>
                <a:solidFill>
                  <a:srgbClr val="29BE60"/>
                </a:solidFill>
              </a:rPr>
              <a:t>"testEnvironmentOptions"</a:t>
            </a:r>
            <a:r>
              <a:t>: {</a:t>
            </a:r>
          </a:p>
          <a:p>
            <a:pPr lvl="4"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"tmsUrl"</a:t>
            </a:r>
            <a:r>
              <a:t> : "https://your.tms.url/",</a:t>
            </a:r>
          </a:p>
          <a:p>
            <a:pPr lvl="3">
              <a:defRPr sz="2000">
                <a:solidFill>
                  <a:srgbClr val="FFFFFF"/>
                </a:solidFill>
              </a:defRPr>
            </a:pPr>
            <a:r>
              <a:t>       </a:t>
            </a:r>
            <a:r>
              <a:rPr>
                <a:solidFill>
                  <a:srgbClr val="29BE60"/>
                </a:solidFill>
              </a:rPr>
              <a:t>"jiraUrl"</a:t>
            </a:r>
            <a:r>
              <a:t>: "https://your.jira.url/"</a:t>
            </a:r>
          </a:p>
          <a:p>
            <a:pPr lvl="2">
              <a:defRPr sz="2000">
                <a:solidFill>
                  <a:srgbClr val="FFFFFF"/>
                </a:solidFill>
              </a:defRPr>
            </a:pPr>
            <a:r>
              <a:t>      },</a:t>
            </a:r>
          </a:p>
          <a:p>
            <a:pPr lvl="1">
              <a:defRPr sz="20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969696">
                    <a:alpha val="64999"/>
                  </a:srgbClr>
                </a:solidFill>
              </a:rPr>
              <a:t>"globals": { "APP_URL": "https://github.com/balalaiQA" }</a:t>
            </a:r>
            <a:endParaRPr>
              <a:solidFill>
                <a:srgbClr val="969696">
                  <a:alpha val="64999"/>
                </a:srgbClr>
              </a:solidFill>
            </a:endParaRP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},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{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"displayName": "microsoft-repos-test",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"testMatch": [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"&lt;rootDir&gt;/tests/e2e/global/**/?(*.)+(spec|test).[jt]s?(x)",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	"&lt;rootDir&gt;/tests/e2e/microsoft/**/?(*.)+(spec|test).[jt]s?(x)"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],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	"globals": { "APP_URL": «https://github.com/microsoft" }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	}</a:t>
            </a:r>
          </a:p>
          <a:p>
            <a:pPr lvl="1"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]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}</a:t>
            </a:r>
          </a:p>
          <a:p>
            <a:pPr lvl="1">
              <a:defRPr sz="20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652" name="Google Shape;156;p26"/>
          <p:cNvSpPr txBox="1"/>
          <p:nvPr/>
        </p:nvSpPr>
        <p:spPr>
          <a:xfrm>
            <a:off x="8704866" y="11734"/>
            <a:ext cx="4708083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jest-</a:t>
            </a:r>
            <a:r>
              <a:rPr sz="5000"/>
              <a:t>config.json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5" name="{…"/>
          <p:cNvSpPr txBox="1"/>
          <p:nvPr/>
        </p:nvSpPr>
        <p:spPr>
          <a:xfrm>
            <a:off x="258193" y="600200"/>
            <a:ext cx="12005814" cy="635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t>{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29BE60"/>
                </a:solidFill>
              </a:rPr>
              <a:t>"name"</a:t>
            </a:r>
            <a:r>
              <a:t>: "playwright-jest-circus-allure-example",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29BE60"/>
                </a:solidFill>
              </a:rPr>
              <a:t>"version"</a:t>
            </a:r>
            <a:r>
              <a:t>: "1.0.0",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29BE60"/>
                </a:solidFill>
              </a:rPr>
              <a:t>"description"</a:t>
            </a:r>
            <a:r>
              <a:t>: "Playwright + jest + circus + allure example",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29BE60"/>
                </a:solidFill>
              </a:rPr>
              <a:t>"main"</a:t>
            </a:r>
            <a:r>
              <a:t>: "index.js",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29BE60"/>
                </a:solidFill>
              </a:rPr>
              <a:t>"devDependencies"</a:t>
            </a:r>
            <a:r>
              <a:t>: {</a:t>
            </a:r>
          </a:p>
          <a:p>
            <a:pPr>
              <a:defRPr sz="2200">
                <a:solidFill>
                  <a:srgbClr val="29BE60"/>
                </a:solidFill>
              </a:defRPr>
            </a:pPr>
            <a:r>
              <a:t>		"expect-playwright"</a:t>
            </a:r>
            <a:r>
              <a:rPr>
                <a:solidFill>
                  <a:srgbClr val="FFFFFF"/>
                </a:solidFill>
              </a:rPr>
              <a:t>:</a:t>
            </a:r>
            <a:r>
              <a:t> </a:t>
            </a:r>
            <a:r>
              <a:rPr>
                <a:solidFill>
                  <a:srgbClr val="FFFFFF"/>
                </a:solidFill>
              </a:rPr>
              <a:t>"^0.2.6",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"jest":</a:t>
            </a:r>
            <a:r>
              <a:t> "^26.6.3",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"jest-circus"</a:t>
            </a:r>
            <a:r>
              <a:t>: "^26.6.3",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"jest-circus-allure-environment"</a:t>
            </a:r>
            <a:r>
              <a:t>: "^0.14.0",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"playwright"</a:t>
            </a:r>
            <a:r>
              <a:t>: "^1.10.0"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},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29BE60"/>
                </a:solidFill>
              </a:rPr>
              <a:t>"scripts"</a:t>
            </a:r>
            <a:r>
              <a:t>: {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"balalaiqa-repos-test"</a:t>
            </a:r>
            <a:r>
              <a:t>: "jest --config jest-config.json --selectProjects balalaiqa-repos-test",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"microsoft-repos-test"</a:t>
            </a:r>
            <a:r>
              <a:t>: "jest --config jest-config.json --selectProjects microsoft-repos-test"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}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}</a:t>
            </a:r>
          </a:p>
          <a:p>
            <a:pPr>
              <a:defRPr sz="2200">
                <a:solidFill>
                  <a:srgbClr val="FFFFFF"/>
                </a:solidFill>
              </a:defRPr>
            </a:pPr>
          </a:p>
          <a:p>
            <a:pPr>
              <a:defRPr sz="22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656" name="Google Shape;156;p26"/>
          <p:cNvSpPr txBox="1"/>
          <p:nvPr/>
        </p:nvSpPr>
        <p:spPr>
          <a:xfrm>
            <a:off x="8704866" y="11734"/>
            <a:ext cx="4708083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package</a:t>
            </a:r>
            <a:r>
              <a:rPr sz="5000"/>
              <a:t>.json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9" name="{…"/>
          <p:cNvSpPr txBox="1"/>
          <p:nvPr/>
        </p:nvSpPr>
        <p:spPr>
          <a:xfrm>
            <a:off x="258193" y="600200"/>
            <a:ext cx="12005814" cy="635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{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"name": "playwright-jest-circus-allure-example",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"version": "1.0.0",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"description": "Playwright + jest + circus + allure example",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"main": "index.js",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29BE60"/>
                </a:solidFill>
              </a:rPr>
              <a:t>"devDependencies"</a:t>
            </a:r>
            <a:r>
              <a:t>: {</a:t>
            </a:r>
          </a:p>
          <a:p>
            <a:pPr>
              <a:defRPr sz="2200">
                <a:solidFill>
                  <a:srgbClr val="29BE60"/>
                </a:solidFill>
              </a:defRPr>
            </a:pPr>
            <a:r>
              <a:t>		"expect-playwright"</a:t>
            </a:r>
            <a:r>
              <a:rPr>
                <a:solidFill>
                  <a:srgbClr val="FFFFFF"/>
                </a:solidFill>
              </a:rPr>
              <a:t>:</a:t>
            </a:r>
            <a:r>
              <a:t> </a:t>
            </a:r>
            <a:r>
              <a:rPr>
                <a:solidFill>
                  <a:srgbClr val="FFFFFF"/>
                </a:solidFill>
              </a:rPr>
              <a:t>"^0.2.6",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"jest":</a:t>
            </a:r>
            <a:r>
              <a:t> "^26.6.3",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"jest-circus"</a:t>
            </a:r>
            <a:r>
              <a:t>: "^26.6.3",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"jest-circus-allure-environment"</a:t>
            </a:r>
            <a:r>
              <a:t>: "^0.14.0",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"playwright"</a:t>
            </a:r>
            <a:r>
              <a:t>: "^1.10.0"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},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"scripts": {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	"balalaiqa-repos-test": "jest --config jest-config.json --selectProjects balalaiqa-repos-test",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	"microsoft-repos-test": "jest --config jest-config.json --selectProjects microsoft-repos-test"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}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}</a:t>
            </a:r>
          </a:p>
          <a:p>
            <a:pPr>
              <a:defRPr sz="2200">
                <a:solidFill>
                  <a:srgbClr val="969696"/>
                </a:solidFill>
              </a:defRPr>
            </a:pPr>
          </a:p>
          <a:p>
            <a:pPr>
              <a:defRPr sz="22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660" name="Google Shape;156;p26"/>
          <p:cNvSpPr txBox="1"/>
          <p:nvPr/>
        </p:nvSpPr>
        <p:spPr>
          <a:xfrm>
            <a:off x="8704866" y="11734"/>
            <a:ext cx="4708083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package</a:t>
            </a:r>
            <a:r>
              <a:rPr sz="5000"/>
              <a:t>.json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" name="Google Shape;156;p26"/>
          <p:cNvSpPr txBox="1"/>
          <p:nvPr/>
        </p:nvSpPr>
        <p:spPr>
          <a:xfrm>
            <a:off x="-270758" y="3110534"/>
            <a:ext cx="13978116" cy="133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70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Что такое </a:t>
            </a:r>
            <a:r>
              <a:rPr>
                <a:solidFill>
                  <a:srgbClr val="FFFFFF"/>
                </a:solidFill>
              </a:rPr>
              <a:t>white-label</a:t>
            </a:r>
            <a:r>
              <a:t> и зачем?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63" name="{…"/>
          <p:cNvSpPr txBox="1"/>
          <p:nvPr/>
        </p:nvSpPr>
        <p:spPr>
          <a:xfrm>
            <a:off x="258193" y="600200"/>
            <a:ext cx="12005814" cy="635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{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"name": "playwright-jest-circus-allure-example",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"version": "1.0.0",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"description": "Playwright + jest + circus + allure example",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"main": "index.js",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"devDependencies": {</a:t>
            </a:r>
          </a:p>
          <a:p>
            <a:pPr>
              <a:defRPr sz="2200">
                <a:solidFill>
                  <a:srgbClr val="969696">
                    <a:alpha val="64999"/>
                  </a:srgbClr>
                </a:solidFill>
              </a:defRPr>
            </a:pPr>
            <a:r>
              <a:t>		"expect-playwright": "^0.2.6",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	"jest": "^26.6.3",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	"jest-circus": "^26.6.3",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	"jest-circus-allure-environment": "^0.14.0",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	"playwright": "^1.10.0"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	},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29BE60"/>
                </a:solidFill>
              </a:rPr>
              <a:t>"scripts"</a:t>
            </a:r>
            <a:r>
              <a:t>: {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"balalaiqa-repos-test"</a:t>
            </a:r>
            <a:r>
              <a:t>: "jest --config jest-config.json --selectProjects balalaiqa-repos-test",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	</a:t>
            </a:r>
            <a:r>
              <a:rPr>
                <a:solidFill>
                  <a:srgbClr val="29BE60"/>
                </a:solidFill>
              </a:rPr>
              <a:t>"microsoft-repos-test"</a:t>
            </a:r>
            <a:r>
              <a:t>: "jest --config jest-config.json --selectProjects microsoft-repos-test"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}</a:t>
            </a:r>
          </a:p>
          <a:p>
            <a:pPr>
              <a:defRPr sz="2200">
                <a:solidFill>
                  <a:srgbClr val="969696">
                    <a:alpha val="65184"/>
                  </a:srgbClr>
                </a:solidFill>
              </a:defRPr>
            </a:pPr>
            <a:r>
              <a:t>}</a:t>
            </a:r>
          </a:p>
          <a:p>
            <a:pPr>
              <a:defRPr sz="2200">
                <a:solidFill>
                  <a:srgbClr val="969696"/>
                </a:solidFill>
              </a:defRPr>
            </a:pPr>
          </a:p>
          <a:p>
            <a:pPr>
              <a:defRPr sz="22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664" name="Google Shape;156;p26"/>
          <p:cNvSpPr txBox="1"/>
          <p:nvPr/>
        </p:nvSpPr>
        <p:spPr>
          <a:xfrm>
            <a:off x="8704866" y="11734"/>
            <a:ext cx="4708083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package</a:t>
            </a:r>
            <a:r>
              <a:rPr sz="5000"/>
              <a:t>.json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67" name="test(&quot;Check [Projects] tab&quot;, async () =&gt; {…"/>
          <p:cNvSpPr txBox="1"/>
          <p:nvPr/>
        </p:nvSpPr>
        <p:spPr>
          <a:xfrm>
            <a:off x="250579" y="1095500"/>
            <a:ext cx="8053547" cy="536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t>test(</a:t>
            </a:r>
            <a:r>
              <a:rPr>
                <a:solidFill>
                  <a:srgbClr val="29BE60"/>
                </a:solidFill>
              </a:rPr>
              <a:t>"Check [Projects] tab"</a:t>
            </a:r>
            <a:r>
              <a:t>, </a:t>
            </a:r>
            <a:r>
              <a:rPr>
                <a:solidFill>
                  <a:srgbClr val="FF7D2D"/>
                </a:solidFill>
              </a:rPr>
              <a:t>async</a:t>
            </a:r>
            <a:r>
              <a:t> () =&gt; {</a:t>
            </a:r>
          </a:p>
          <a:p>
            <a:pPr>
              <a:defRPr sz="2200">
                <a:solidFill>
                  <a:srgbClr val="29BE60"/>
                </a:solidFill>
              </a:defRPr>
            </a:pPr>
            <a:r>
              <a:t>	/** Scenario:</a:t>
            </a:r>
          </a:p>
          <a:p>
            <a:pPr>
              <a:defRPr sz="2200">
                <a:solidFill>
                  <a:srgbClr val="29BE60"/>
                </a:solidFill>
              </a:defRPr>
            </a:pPr>
            <a:r>
              <a:t>	 * 1. Go Projects tab</a:t>
            </a:r>
          </a:p>
          <a:p>
            <a:pPr>
              <a:defRPr sz="2200">
                <a:solidFill>
                  <a:srgbClr val="29BE60"/>
                </a:solidFill>
              </a:defRPr>
            </a:pPr>
            <a:r>
              <a:t>	 * 2. Check, Project Results Block is exist</a:t>
            </a:r>
          </a:p>
          <a:p>
            <a:pPr>
              <a:defRPr sz="2200">
                <a:solidFill>
                  <a:srgbClr val="29BE60"/>
                </a:solidFill>
              </a:defRPr>
            </a:pPr>
            <a:r>
              <a:t>	 *</a:t>
            </a:r>
          </a:p>
          <a:p>
            <a:pPr>
              <a:defRPr sz="2200">
                <a:solidFill>
                  <a:srgbClr val="29BE60"/>
                </a:solidFill>
              </a:defRPr>
            </a:pPr>
            <a:r>
              <a:t>	 * @tag balalaiqa-repos-smoke, microsoft-repos-smoke</a:t>
            </a:r>
          </a:p>
          <a:p>
            <a:pPr>
              <a:defRPr sz="2200">
                <a:solidFill>
                  <a:srgbClr val="29BE60"/>
                </a:solidFill>
              </a:defRPr>
            </a:pPr>
            <a:r>
              <a:t>	 * @issue GH-1002</a:t>
            </a:r>
          </a:p>
          <a:p>
            <a:pPr>
              <a:defRPr sz="2200">
                <a:solidFill>
                  <a:srgbClr val="29BE60"/>
                </a:solidFill>
              </a:defRPr>
            </a:pPr>
            <a:r>
              <a:t>	 * @tms 1002</a:t>
            </a:r>
          </a:p>
          <a:p>
            <a:pPr>
              <a:defRPr sz="2200">
                <a:solidFill>
                  <a:srgbClr val="29BE60"/>
                </a:solidFill>
              </a:defRPr>
            </a:pPr>
            <a:r>
              <a:t>	 */</a:t>
            </a:r>
          </a:p>
          <a:p>
            <a:pPr>
              <a:defRPr sz="2200">
                <a:solidFill>
                  <a:srgbClr val="FFFFFF"/>
                </a:solidFill>
              </a:defRPr>
            </a:pP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FF7D2D"/>
                </a:solidFill>
              </a:rPr>
              <a:t>await</a:t>
            </a:r>
            <a:r>
              <a:t> profilePage.</a:t>
            </a:r>
            <a:r>
              <a:rPr>
                <a:solidFill>
                  <a:srgbClr val="FFEB73"/>
                </a:solidFill>
              </a:rPr>
              <a:t>goToTab</a:t>
            </a:r>
            <a:r>
              <a:t>(</a:t>
            </a:r>
            <a:r>
              <a:rPr>
                <a:solidFill>
                  <a:srgbClr val="29BE60"/>
                </a:solidFill>
              </a:rPr>
              <a:t>'Projects'</a:t>
            </a:r>
            <a:r>
              <a:t>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FF7D2D"/>
                </a:solidFill>
              </a:rPr>
              <a:t>await</a:t>
            </a:r>
            <a:r>
              <a:t> wait.</a:t>
            </a:r>
            <a:r>
              <a:rPr>
                <a:solidFill>
                  <a:srgbClr val="FFEB73"/>
                </a:solidFill>
              </a:rPr>
              <a:t>forLoadState</a:t>
            </a:r>
            <a:r>
              <a:t>()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	</a:t>
            </a:r>
            <a:r>
              <a:rPr>
                <a:solidFill>
                  <a:srgbClr val="FF7D2D"/>
                </a:solidFill>
              </a:rPr>
              <a:t>await</a:t>
            </a:r>
            <a:r>
              <a:t> assert.</a:t>
            </a:r>
            <a:r>
              <a:rPr>
                <a:solidFill>
                  <a:srgbClr val="FFEB73"/>
                </a:solidFill>
              </a:rPr>
              <a:t>selectorIsExist</a:t>
            </a:r>
            <a:r>
              <a:t>(profilePage.</a:t>
            </a:r>
            <a:r>
              <a:rPr>
                <a:solidFill>
                  <a:srgbClr val="FFEB73"/>
                </a:solidFill>
              </a:rPr>
              <a:t>projectResultsBlock</a:t>
            </a:r>
            <a:r>
              <a:t>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})</a:t>
            </a:r>
          </a:p>
          <a:p>
            <a:pPr>
              <a:defRPr sz="2200">
                <a:solidFill>
                  <a:srgbClr val="FFFFFF"/>
                </a:solidFill>
              </a:defRPr>
            </a:pPr>
          </a:p>
          <a:p>
            <a:pPr>
              <a:defRPr sz="2200">
                <a:solidFill>
                  <a:srgbClr val="969696"/>
                </a:solidFill>
              </a:defRPr>
            </a:pPr>
            <a:r>
              <a:t>// больше примеров в репозитории</a:t>
            </a:r>
          </a:p>
        </p:txBody>
      </p:sp>
      <p:sp>
        <p:nvSpPr>
          <p:cNvPr id="668" name="Google Shape;156;p26"/>
          <p:cNvSpPr txBox="1"/>
          <p:nvPr/>
        </p:nvSpPr>
        <p:spPr>
          <a:xfrm>
            <a:off x="8704866" y="11734"/>
            <a:ext cx="4708083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tabs.test</a:t>
            </a:r>
            <a:r>
              <a:rPr sz="5000"/>
              <a:t>.json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71" name="Google Shape;156;p26"/>
          <p:cNvSpPr txBox="1"/>
          <p:nvPr/>
        </p:nvSpPr>
        <p:spPr>
          <a:xfrm>
            <a:off x="635921" y="255031"/>
            <a:ext cx="12164758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5.3 Пример запуска</a:t>
            </a:r>
          </a:p>
        </p:txBody>
      </p:sp>
      <p:sp>
        <p:nvSpPr>
          <p:cNvPr id="672" name="$  npm run-script balalaiqa-repos-test"/>
          <p:cNvSpPr txBox="1"/>
          <p:nvPr/>
        </p:nvSpPr>
        <p:spPr>
          <a:xfrm>
            <a:off x="1906702" y="3237662"/>
            <a:ext cx="6329956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000">
                <a:solidFill>
                  <a:srgbClr val="29BE60"/>
                </a:solidFill>
              </a:rPr>
              <a:t>$</a:t>
            </a:r>
            <a:r>
              <a:t>  </a:t>
            </a:r>
            <a:r>
              <a:rPr sz="3000">
                <a:solidFill>
                  <a:srgbClr val="FFFFFF"/>
                </a:solidFill>
              </a:rPr>
              <a:t>npm run-script balalaiqa-repos-test</a:t>
            </a:r>
          </a:p>
        </p:txBody>
      </p:sp>
      <p:sp>
        <p:nvSpPr>
          <p:cNvPr id="673" name="Сквиркл"/>
          <p:cNvSpPr/>
          <p:nvPr/>
        </p:nvSpPr>
        <p:spPr>
          <a:xfrm>
            <a:off x="1578610" y="1598843"/>
            <a:ext cx="10279380" cy="5402226"/>
          </a:xfrm>
          <a:prstGeom prst="roundRect">
            <a:avLst>
              <a:gd name="adj" fmla="val 14020"/>
            </a:avLst>
          </a:prstGeom>
          <a:ln w="25400">
            <a:solidFill>
              <a:srgbClr val="29BE6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4" name="Линия"/>
          <p:cNvSpPr/>
          <p:nvPr/>
        </p:nvSpPr>
        <p:spPr>
          <a:xfrm>
            <a:off x="1587810" y="2325162"/>
            <a:ext cx="10260980" cy="1"/>
          </a:xfrm>
          <a:prstGeom prst="line">
            <a:avLst/>
          </a:prstGeom>
          <a:ln w="25400">
            <a:solidFill>
              <a:srgbClr val="29BE6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75" name="Кружок"/>
          <p:cNvSpPr/>
          <p:nvPr/>
        </p:nvSpPr>
        <p:spPr>
          <a:xfrm>
            <a:off x="2069355" y="1838796"/>
            <a:ext cx="282123" cy="282124"/>
          </a:xfrm>
          <a:prstGeom prst="ellipse">
            <a:avLst/>
          </a:prstGeom>
          <a:solidFill>
            <a:srgbClr val="DA0C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6" name="Кружок"/>
          <p:cNvSpPr/>
          <p:nvPr/>
        </p:nvSpPr>
        <p:spPr>
          <a:xfrm>
            <a:off x="2473179" y="1838796"/>
            <a:ext cx="282123" cy="282124"/>
          </a:xfrm>
          <a:prstGeom prst="ellipse">
            <a:avLst/>
          </a:prstGeom>
          <a:solidFill>
            <a:srgbClr val="DED33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7" name="Кружок"/>
          <p:cNvSpPr/>
          <p:nvPr/>
        </p:nvSpPr>
        <p:spPr>
          <a:xfrm>
            <a:off x="2877002" y="1838796"/>
            <a:ext cx="282124" cy="282124"/>
          </a:xfrm>
          <a:prstGeom prst="ellipse">
            <a:avLst/>
          </a:prstGeom>
          <a:solidFill>
            <a:srgbClr val="3DC73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8" name="$  npm install"/>
          <p:cNvSpPr txBox="1"/>
          <p:nvPr/>
        </p:nvSpPr>
        <p:spPr>
          <a:xfrm>
            <a:off x="1906702" y="2715190"/>
            <a:ext cx="2264158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000">
                <a:solidFill>
                  <a:srgbClr val="29BE60"/>
                </a:solidFill>
              </a:rPr>
              <a:t>$</a:t>
            </a:r>
            <a:r>
              <a:t>  </a:t>
            </a:r>
            <a:r>
              <a:rPr sz="3000">
                <a:solidFill>
                  <a:srgbClr val="FFFFFF"/>
                </a:solidFill>
              </a:rPr>
              <a:t>npm install</a:t>
            </a:r>
          </a:p>
        </p:txBody>
      </p:sp>
      <p:sp>
        <p:nvSpPr>
          <p:cNvPr id="679" name="$  allure serve"/>
          <p:cNvSpPr txBox="1"/>
          <p:nvPr/>
        </p:nvSpPr>
        <p:spPr>
          <a:xfrm>
            <a:off x="1906702" y="3737114"/>
            <a:ext cx="2412428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000">
                <a:solidFill>
                  <a:srgbClr val="29BE60"/>
                </a:solidFill>
              </a:rPr>
              <a:t>$</a:t>
            </a:r>
            <a:r>
              <a:t>  </a:t>
            </a:r>
            <a:r>
              <a:rPr sz="3000">
                <a:solidFill>
                  <a:srgbClr val="FFFFFF"/>
                </a:solidFill>
              </a:rPr>
              <a:t>allure serve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2" name="Google Shape;156;p26"/>
          <p:cNvSpPr txBox="1"/>
          <p:nvPr/>
        </p:nvSpPr>
        <p:spPr>
          <a:xfrm>
            <a:off x="5029385" y="-4605"/>
            <a:ext cx="3377830" cy="1157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Отчет</a:t>
            </a:r>
          </a:p>
        </p:txBody>
      </p:sp>
      <p:sp>
        <p:nvSpPr>
          <p:cNvPr id="683" name="Сквиркл"/>
          <p:cNvSpPr/>
          <p:nvPr/>
        </p:nvSpPr>
        <p:spPr>
          <a:xfrm>
            <a:off x="1467222" y="62376"/>
            <a:ext cx="10502156" cy="7431748"/>
          </a:xfrm>
          <a:prstGeom prst="roundRect">
            <a:avLst>
              <a:gd name="adj" fmla="val 4504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rgbClr val="29BE6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6" name="Google Shape;156;p26"/>
          <p:cNvSpPr txBox="1"/>
          <p:nvPr/>
        </p:nvSpPr>
        <p:spPr>
          <a:xfrm>
            <a:off x="635921" y="252978"/>
            <a:ext cx="12164758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1. Сборка Android приложений</a:t>
            </a:r>
          </a:p>
        </p:txBody>
      </p:sp>
      <p:grpSp>
        <p:nvGrpSpPr>
          <p:cNvPr id="704" name="Группа"/>
          <p:cNvGrpSpPr/>
          <p:nvPr/>
        </p:nvGrpSpPr>
        <p:grpSpPr>
          <a:xfrm>
            <a:off x="584200" y="2278348"/>
            <a:ext cx="12268201" cy="2999804"/>
            <a:chOff x="0" y="0"/>
            <a:chExt cx="12268200" cy="2999802"/>
          </a:xfrm>
        </p:grpSpPr>
        <p:sp>
          <p:nvSpPr>
            <p:cNvPr id="705" name="Соединит. линия"/>
            <p:cNvSpPr/>
            <p:nvPr/>
          </p:nvSpPr>
          <p:spPr>
            <a:xfrm>
              <a:off x="2552700" y="1729802"/>
              <a:ext cx="685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21600"/>
                    <a:pt x="14400" y="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29BE60"/>
              </a:solidFill>
              <a:prstDash val="solid"/>
              <a:round/>
              <a:tailEnd type="stealth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/>
            </a:p>
          </p:txBody>
        </p:sp>
        <p:cxnSp>
          <p:nvCxnSpPr>
            <p:cNvPr id="688" name="Соединит. линия"/>
            <p:cNvCxnSpPr>
              <a:stCxn id="693" idx="0"/>
              <a:endCxn id="694" idx="0"/>
            </p:cNvCxnSpPr>
            <p:nvPr/>
          </p:nvCxnSpPr>
          <p:spPr>
            <a:xfrm>
              <a:off x="4521200" y="1729802"/>
              <a:ext cx="3251200" cy="1"/>
            </a:xfrm>
            <a:prstGeom prst="straightConnector1">
              <a:avLst/>
            </a:prstGeom>
            <a:ln w="38100" cap="flat">
              <a:solidFill>
                <a:srgbClr val="29BE60"/>
              </a:solidFill>
              <a:prstDash val="solid"/>
              <a:round/>
              <a:tailEnd type="stealth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</p:cxnSp>
        <p:sp>
          <p:nvSpPr>
            <p:cNvPr id="706" name="Соединит. линия"/>
            <p:cNvSpPr/>
            <p:nvPr/>
          </p:nvSpPr>
          <p:spPr>
            <a:xfrm>
              <a:off x="9055099" y="1729802"/>
              <a:ext cx="660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29BE60"/>
              </a:solidFill>
              <a:prstDash val="solid"/>
              <a:round/>
              <a:tailEnd type="stealth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/>
            </a:p>
          </p:txBody>
        </p:sp>
        <p:grpSp>
          <p:nvGrpSpPr>
            <p:cNvPr id="692" name="Группа"/>
            <p:cNvGrpSpPr/>
            <p:nvPr/>
          </p:nvGrpSpPr>
          <p:grpSpPr>
            <a:xfrm>
              <a:off x="0" y="459802"/>
              <a:ext cx="2540000" cy="2540001"/>
              <a:chOff x="0" y="0"/>
              <a:chExt cx="2540000" cy="2540000"/>
            </a:xfrm>
          </p:grpSpPr>
          <p:pic>
            <p:nvPicPr>
              <p:cNvPr id="690" name="jenkins.png" descr="jenkin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22317" y="254000"/>
                <a:ext cx="1295366" cy="2032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91" name="Кружок"/>
              <p:cNvSpPr/>
              <p:nvPr/>
            </p:nvSpPr>
            <p:spPr>
              <a:xfrm>
                <a:off x="0" y="0"/>
                <a:ext cx="2540000" cy="2540000"/>
              </a:xfrm>
              <a:prstGeom prst="ellipse">
                <a:avLst/>
              </a:prstGeom>
              <a:noFill/>
              <a:ln w="25400" cap="flat">
                <a:solidFill>
                  <a:srgbClr val="29BE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693" name="Кружок"/>
            <p:cNvSpPr/>
            <p:nvPr/>
          </p:nvSpPr>
          <p:spPr>
            <a:xfrm>
              <a:off x="3251200" y="459802"/>
              <a:ext cx="2540000" cy="2540001"/>
            </a:xfrm>
            <a:prstGeom prst="ellipse">
              <a:avLst/>
            </a:prstGeom>
            <a:noFill/>
            <a:ln w="25400" cap="flat">
              <a:solidFill>
                <a:srgbClr val="29BE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4" name="Кружок"/>
            <p:cNvSpPr/>
            <p:nvPr/>
          </p:nvSpPr>
          <p:spPr>
            <a:xfrm>
              <a:off x="6502399" y="459802"/>
              <a:ext cx="2540001" cy="2540001"/>
            </a:xfrm>
            <a:prstGeom prst="ellipse">
              <a:avLst/>
            </a:prstGeom>
            <a:noFill/>
            <a:ln w="25400" cap="flat">
              <a:solidFill>
                <a:srgbClr val="29BE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697" name="Группа"/>
            <p:cNvGrpSpPr/>
            <p:nvPr/>
          </p:nvGrpSpPr>
          <p:grpSpPr>
            <a:xfrm>
              <a:off x="9728200" y="459802"/>
              <a:ext cx="2540000" cy="2540001"/>
              <a:chOff x="0" y="0"/>
              <a:chExt cx="2540000" cy="2540000"/>
            </a:xfrm>
          </p:grpSpPr>
          <p:sp>
            <p:nvSpPr>
              <p:cNvPr id="695" name="Кружок"/>
              <p:cNvSpPr/>
              <p:nvPr/>
            </p:nvSpPr>
            <p:spPr>
              <a:xfrm>
                <a:off x="0" y="0"/>
                <a:ext cx="2540000" cy="2540000"/>
              </a:xfrm>
              <a:prstGeom prst="ellipse">
                <a:avLst/>
              </a:prstGeom>
              <a:noFill/>
              <a:ln w="25400" cap="flat">
                <a:solidFill>
                  <a:srgbClr val="29BE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696" name="playmarket1.png" descr="playmarket1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473099" y="317500"/>
                <a:ext cx="1905001" cy="1905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698" name="gradle-logo.png" descr="gradle-log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72420" y="777302"/>
              <a:ext cx="1897560" cy="190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9" name="appcenter.png" descr="appcenter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46900" y="904302"/>
              <a:ext cx="1651000" cy="1651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0" name="Jenkins"/>
            <p:cNvSpPr txBox="1"/>
            <p:nvPr/>
          </p:nvSpPr>
          <p:spPr>
            <a:xfrm>
              <a:off x="679668" y="0"/>
              <a:ext cx="1180664" cy="449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Jenkins</a:t>
              </a:r>
            </a:p>
          </p:txBody>
        </p:sp>
        <p:sp>
          <p:nvSpPr>
            <p:cNvPr id="701" name="Gradle"/>
            <p:cNvSpPr txBox="1"/>
            <p:nvPr/>
          </p:nvSpPr>
          <p:spPr>
            <a:xfrm>
              <a:off x="3992647" y="0"/>
              <a:ext cx="1057106" cy="449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Gradle</a:t>
              </a:r>
            </a:p>
          </p:txBody>
        </p:sp>
        <p:sp>
          <p:nvSpPr>
            <p:cNvPr id="702" name="AppCenter"/>
            <p:cNvSpPr txBox="1"/>
            <p:nvPr/>
          </p:nvSpPr>
          <p:spPr>
            <a:xfrm>
              <a:off x="6961384" y="0"/>
              <a:ext cx="1622033" cy="449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AppCenter</a:t>
              </a:r>
            </a:p>
          </p:txBody>
        </p:sp>
        <p:sp>
          <p:nvSpPr>
            <p:cNvPr id="703" name="Google Play"/>
            <p:cNvSpPr txBox="1"/>
            <p:nvPr/>
          </p:nvSpPr>
          <p:spPr>
            <a:xfrm>
              <a:off x="10081299" y="0"/>
              <a:ext cx="1833803" cy="449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Google Play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711" name="Группа"/>
          <p:cNvGrpSpPr/>
          <p:nvPr/>
        </p:nvGrpSpPr>
        <p:grpSpPr>
          <a:xfrm>
            <a:off x="3904469" y="2044575"/>
            <a:ext cx="5627662" cy="1008304"/>
            <a:chOff x="0" y="0"/>
            <a:chExt cx="5627660" cy="1008303"/>
          </a:xfrm>
        </p:grpSpPr>
        <p:sp>
          <p:nvSpPr>
            <p:cNvPr id="709" name="Сквиркл"/>
            <p:cNvSpPr/>
            <p:nvPr/>
          </p:nvSpPr>
          <p:spPr>
            <a:xfrm>
              <a:off x="0" y="0"/>
              <a:ext cx="5627661" cy="1008304"/>
            </a:xfrm>
            <a:prstGeom prst="roundRect">
              <a:avLst>
                <a:gd name="adj" fmla="val 30347"/>
              </a:avLst>
            </a:prstGeom>
            <a:noFill/>
            <a:ln w="25400" cap="flat">
              <a:solidFill>
                <a:srgbClr val="29BE6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0" name="Kotlin + Espresso + Marathon"/>
            <p:cNvSpPr txBox="1"/>
            <p:nvPr/>
          </p:nvSpPr>
          <p:spPr>
            <a:xfrm>
              <a:off x="171125" y="227138"/>
              <a:ext cx="5285411" cy="554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3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Kotlin + Espresso + Marathon</a:t>
              </a:r>
            </a:p>
          </p:txBody>
        </p:sp>
      </p:grpSp>
      <p:sp>
        <p:nvSpPr>
          <p:cNvPr id="712" name="〉Скорость…"/>
          <p:cNvSpPr txBox="1"/>
          <p:nvPr/>
        </p:nvSpPr>
        <p:spPr>
          <a:xfrm>
            <a:off x="4199029" y="3308836"/>
            <a:ext cx="5038542" cy="325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Скорость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Стабильность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Большое комьюнити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Гибкий поиск локаторов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Большой спектр возможностей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Kotlin, можно пытать разработчиков</a:t>
            </a:r>
          </a:p>
        </p:txBody>
      </p:sp>
      <p:sp>
        <p:nvSpPr>
          <p:cNvPr id="713" name="Google Shape;156;p26"/>
          <p:cNvSpPr txBox="1"/>
          <p:nvPr/>
        </p:nvSpPr>
        <p:spPr>
          <a:xfrm>
            <a:off x="635921" y="252978"/>
            <a:ext cx="12164758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2. Выбор инструмента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6" name="Google Shape;156;p26"/>
          <p:cNvSpPr txBox="1"/>
          <p:nvPr/>
        </p:nvSpPr>
        <p:spPr>
          <a:xfrm>
            <a:off x="1411940" y="250196"/>
            <a:ext cx="10612720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3. Как это все работает?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9" name="Google Shape;156;p26"/>
          <p:cNvSpPr txBox="1"/>
          <p:nvPr/>
        </p:nvSpPr>
        <p:spPr>
          <a:xfrm>
            <a:off x="1411940" y="250196"/>
            <a:ext cx="10612720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3. Как это все работает?</a:t>
            </a:r>
          </a:p>
        </p:txBody>
      </p:sp>
      <p:grpSp>
        <p:nvGrpSpPr>
          <p:cNvPr id="722" name="Группа"/>
          <p:cNvGrpSpPr/>
          <p:nvPr/>
        </p:nvGrpSpPr>
        <p:grpSpPr>
          <a:xfrm>
            <a:off x="3218650" y="2222500"/>
            <a:ext cx="2540001" cy="2540000"/>
            <a:chOff x="0" y="0"/>
            <a:chExt cx="2540000" cy="2540000"/>
          </a:xfrm>
        </p:grpSpPr>
        <p:sp>
          <p:nvSpPr>
            <p:cNvPr id="720" name="Espresso"/>
            <p:cNvSpPr txBox="1"/>
            <p:nvPr/>
          </p:nvSpPr>
          <p:spPr>
            <a:xfrm>
              <a:off x="397369" y="1002119"/>
              <a:ext cx="1745262" cy="535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Espresso</a:t>
              </a:r>
            </a:p>
          </p:txBody>
        </p:sp>
        <p:sp>
          <p:nvSpPr>
            <p:cNvPr id="721" name="Кружок"/>
            <p:cNvSpPr/>
            <p:nvPr/>
          </p:nvSpPr>
          <p:spPr>
            <a:xfrm>
              <a:off x="0" y="0"/>
              <a:ext cx="2540000" cy="2540000"/>
            </a:xfrm>
            <a:prstGeom prst="ellipse">
              <a:avLst/>
            </a:prstGeom>
            <a:noFill/>
            <a:ln w="25400" cap="flat">
              <a:solidFill>
                <a:srgbClr val="29BE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23" name="фреймворк…"/>
          <p:cNvSpPr txBox="1"/>
          <p:nvPr/>
        </p:nvSpPr>
        <p:spPr>
          <a:xfrm>
            <a:off x="3111544" y="5862921"/>
            <a:ext cx="2754212" cy="817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>
                <a:solidFill>
                  <a:srgbClr val="FFFFFF"/>
                </a:solidFill>
              </a:defRPr>
            </a:pPr>
            <a:r>
              <a:t>фреймворк </a:t>
            </a:r>
          </a:p>
          <a:p>
            <a:pPr algn="ctr">
              <a:defRPr sz="2500">
                <a:solidFill>
                  <a:srgbClr val="FFFFFF"/>
                </a:solidFill>
              </a:defRPr>
            </a:pPr>
            <a:r>
              <a:t>для тестирования</a:t>
            </a:r>
          </a:p>
        </p:txBody>
      </p:sp>
      <p:sp>
        <p:nvSpPr>
          <p:cNvPr id="725" name="Соединит. линия"/>
          <p:cNvSpPr/>
          <p:nvPr/>
        </p:nvSpPr>
        <p:spPr>
          <a:xfrm>
            <a:off x="4488650" y="4775200"/>
            <a:ext cx="1" cy="1087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29BE60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8" name="Google Shape;156;p26"/>
          <p:cNvSpPr txBox="1"/>
          <p:nvPr/>
        </p:nvSpPr>
        <p:spPr>
          <a:xfrm>
            <a:off x="1411940" y="250196"/>
            <a:ext cx="10612720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3. Как это все работает?</a:t>
            </a:r>
          </a:p>
        </p:txBody>
      </p:sp>
      <p:grpSp>
        <p:nvGrpSpPr>
          <p:cNvPr id="731" name="Группа"/>
          <p:cNvGrpSpPr/>
          <p:nvPr/>
        </p:nvGrpSpPr>
        <p:grpSpPr>
          <a:xfrm>
            <a:off x="3218650" y="2222500"/>
            <a:ext cx="2540001" cy="2540000"/>
            <a:chOff x="0" y="0"/>
            <a:chExt cx="2540000" cy="2540000"/>
          </a:xfrm>
        </p:grpSpPr>
        <p:sp>
          <p:nvSpPr>
            <p:cNvPr id="729" name="Espresso"/>
            <p:cNvSpPr txBox="1"/>
            <p:nvPr/>
          </p:nvSpPr>
          <p:spPr>
            <a:xfrm>
              <a:off x="397369" y="1002119"/>
              <a:ext cx="1745262" cy="535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Espresso</a:t>
              </a:r>
            </a:p>
          </p:txBody>
        </p:sp>
        <p:sp>
          <p:nvSpPr>
            <p:cNvPr id="730" name="Кружок"/>
            <p:cNvSpPr/>
            <p:nvPr/>
          </p:nvSpPr>
          <p:spPr>
            <a:xfrm>
              <a:off x="0" y="0"/>
              <a:ext cx="2540000" cy="2540000"/>
            </a:xfrm>
            <a:prstGeom prst="ellipse">
              <a:avLst/>
            </a:prstGeom>
            <a:noFill/>
            <a:ln w="25400" cap="flat">
              <a:solidFill>
                <a:srgbClr val="29BE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34" name="Группа"/>
          <p:cNvGrpSpPr/>
          <p:nvPr/>
        </p:nvGrpSpPr>
        <p:grpSpPr>
          <a:xfrm>
            <a:off x="7308050" y="2222500"/>
            <a:ext cx="2540001" cy="2540000"/>
            <a:chOff x="0" y="0"/>
            <a:chExt cx="2540000" cy="2540000"/>
          </a:xfrm>
        </p:grpSpPr>
        <p:sp>
          <p:nvSpPr>
            <p:cNvPr id="732" name="Marathon"/>
            <p:cNvSpPr txBox="1"/>
            <p:nvPr/>
          </p:nvSpPr>
          <p:spPr>
            <a:xfrm>
              <a:off x="386315" y="1002119"/>
              <a:ext cx="1767370" cy="535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Marathon</a:t>
              </a:r>
            </a:p>
          </p:txBody>
        </p:sp>
        <p:sp>
          <p:nvSpPr>
            <p:cNvPr id="733" name="Кружок"/>
            <p:cNvSpPr/>
            <p:nvPr/>
          </p:nvSpPr>
          <p:spPr>
            <a:xfrm>
              <a:off x="0" y="0"/>
              <a:ext cx="2540000" cy="2540000"/>
            </a:xfrm>
            <a:prstGeom prst="ellipse">
              <a:avLst/>
            </a:prstGeom>
            <a:noFill/>
            <a:ln w="25400" cap="flat">
              <a:solidFill>
                <a:srgbClr val="29BE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35" name="фреймворк…"/>
          <p:cNvSpPr txBox="1"/>
          <p:nvPr/>
        </p:nvSpPr>
        <p:spPr>
          <a:xfrm>
            <a:off x="3111544" y="5862921"/>
            <a:ext cx="2754212" cy="817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>
                <a:solidFill>
                  <a:srgbClr val="FFFFFF"/>
                </a:solidFill>
              </a:defRPr>
            </a:pPr>
            <a:r>
              <a:t>фреймворк </a:t>
            </a:r>
          </a:p>
          <a:p>
            <a:pPr algn="ctr">
              <a:defRPr sz="2500">
                <a:solidFill>
                  <a:srgbClr val="FFFFFF"/>
                </a:solidFill>
              </a:defRPr>
            </a:pPr>
            <a:r>
              <a:t>для тестирования</a:t>
            </a:r>
          </a:p>
        </p:txBody>
      </p:sp>
      <p:sp>
        <p:nvSpPr>
          <p:cNvPr id="739" name="Соединит. линия"/>
          <p:cNvSpPr/>
          <p:nvPr/>
        </p:nvSpPr>
        <p:spPr>
          <a:xfrm>
            <a:off x="4488650" y="4775200"/>
            <a:ext cx="1" cy="1087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29BE60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737" name="раннер для автотестов…"/>
          <p:cNvSpPr txBox="1"/>
          <p:nvPr/>
        </p:nvSpPr>
        <p:spPr>
          <a:xfrm>
            <a:off x="6831044" y="5786146"/>
            <a:ext cx="3494012" cy="971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70000"/>
              </a:lnSpc>
              <a:defRPr sz="2500">
                <a:solidFill>
                  <a:srgbClr val="FFFFFF"/>
                </a:solidFill>
              </a:defRPr>
            </a:pPr>
            <a:r>
              <a:t>раннер для автотестов</a:t>
            </a:r>
          </a:p>
          <a:p>
            <a:pPr algn="ctr">
              <a:lnSpc>
                <a:spcPct val="70000"/>
              </a:lnSpc>
              <a:defRPr sz="2500">
                <a:solidFill>
                  <a:srgbClr val="FFFFFF"/>
                </a:solidFill>
              </a:defRPr>
            </a:pPr>
            <a:r>
              <a:t> + </a:t>
            </a:r>
          </a:p>
          <a:p>
            <a:pPr algn="ctr">
              <a:lnSpc>
                <a:spcPct val="70000"/>
              </a:lnSpc>
              <a:defRPr sz="2500">
                <a:solidFill>
                  <a:srgbClr val="FFFFFF"/>
                </a:solidFill>
              </a:defRPr>
            </a:pPr>
            <a:r>
              <a:t>репортер</a:t>
            </a:r>
          </a:p>
        </p:txBody>
      </p:sp>
      <p:sp>
        <p:nvSpPr>
          <p:cNvPr id="740" name="Соединит. линия"/>
          <p:cNvSpPr/>
          <p:nvPr/>
        </p:nvSpPr>
        <p:spPr>
          <a:xfrm>
            <a:off x="8578050" y="4775200"/>
            <a:ext cx="1" cy="1010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29BE60"/>
            </a:solidFill>
            <a:tail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3" name="Google Shape;156;p26"/>
          <p:cNvSpPr txBox="1"/>
          <p:nvPr/>
        </p:nvSpPr>
        <p:spPr>
          <a:xfrm>
            <a:off x="1753437" y="250196"/>
            <a:ext cx="9929727" cy="2179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4. С какими проблемами столкнулись?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White-label </a:t>
            </a:r>
          </a:p>
        </p:txBody>
      </p:sp>
      <p:sp>
        <p:nvSpPr>
          <p:cNvPr id="72" name="Вид партнерства, когда одна компания производит товары или предоставляет какие-то услуги, а другая компания продает их под своим брендом."/>
          <p:cNvSpPr txBox="1"/>
          <p:nvPr/>
        </p:nvSpPr>
        <p:spPr>
          <a:xfrm>
            <a:off x="5891820" y="3001123"/>
            <a:ext cx="7192208" cy="155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2500">
                <a:solidFill>
                  <a:srgbClr val="1D1E20"/>
                </a:solidFill>
              </a:defRPr>
            </a:lvl1pPr>
          </a:lstStyle>
          <a:p>
            <a:pPr/>
            <a:r>
              <a:t>Вид партнерства, когда одна компания производит товары или предоставляет какие-то услуги, а другая компания продает их под своим брендом.</a:t>
            </a:r>
          </a:p>
        </p:txBody>
      </p:sp>
      <p:grpSp>
        <p:nvGrpSpPr>
          <p:cNvPr id="77" name="Группа"/>
          <p:cNvGrpSpPr/>
          <p:nvPr/>
        </p:nvGrpSpPr>
        <p:grpSpPr>
          <a:xfrm>
            <a:off x="175240" y="1550116"/>
            <a:ext cx="5276000" cy="4456268"/>
            <a:chOff x="0" y="0"/>
            <a:chExt cx="5275999" cy="4456266"/>
          </a:xfrm>
        </p:grpSpPr>
        <p:pic>
          <p:nvPicPr>
            <p:cNvPr id="73" name="317592.png" descr="31759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107295"/>
              <a:ext cx="3385650" cy="3348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317592.png" descr="31759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9371" y="543000"/>
              <a:ext cx="3385650" cy="33489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317592.png" descr="31759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90349" y="0"/>
              <a:ext cx="3385651" cy="3348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" name="Кружок"/>
            <p:cNvSpPr/>
            <p:nvPr/>
          </p:nvSpPr>
          <p:spPr>
            <a:xfrm>
              <a:off x="3437939" y="1091325"/>
              <a:ext cx="440497" cy="44049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8" name="Текст"/>
          <p:cNvSpPr txBox="1"/>
          <p:nvPr/>
        </p:nvSpPr>
        <p:spPr>
          <a:xfrm>
            <a:off x="5221" y="7069406"/>
            <a:ext cx="492431" cy="47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 anchor="ctr">
            <a:spAutoFit/>
          </a:bodyPr>
          <a:lstStyle>
            <a:lvl1pPr algn="r" defTabSz="1343377">
              <a:defRPr sz="1500">
                <a:solidFill>
                  <a:srgbClr val="1D1E2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6" name="Google Shape;156;p26"/>
          <p:cNvSpPr txBox="1"/>
          <p:nvPr/>
        </p:nvSpPr>
        <p:spPr>
          <a:xfrm>
            <a:off x="1753437" y="250196"/>
            <a:ext cx="9929727" cy="2179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4. С какими проблемами столкнулись?</a:t>
            </a:r>
          </a:p>
        </p:txBody>
      </p:sp>
      <p:sp>
        <p:nvSpPr>
          <p:cNvPr id="747" name="Наличие уникальных фич в некоторых приложениях"/>
          <p:cNvSpPr txBox="1"/>
          <p:nvPr/>
        </p:nvSpPr>
        <p:spPr>
          <a:xfrm>
            <a:off x="766404" y="3285995"/>
            <a:ext cx="9833035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54000" indent="-254000">
              <a:lnSpc>
                <a:spcPct val="110000"/>
              </a:lnSpc>
              <a:buClr>
                <a:srgbClr val="29BE60"/>
              </a:buClr>
              <a:buSzPct val="100000"/>
              <a:buAutoNum type="arabicPeriod" startAt="1"/>
              <a:defRPr sz="3000"/>
            </a:pPr>
            <a:r>
              <a:t> </a:t>
            </a:r>
            <a:r>
              <a:rPr>
                <a:solidFill>
                  <a:srgbClr val="FFFFFF"/>
                </a:solidFill>
              </a:rPr>
              <a:t>Наличие уникальных фич в некоторых приложениях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50" name="Google Shape;156;p26"/>
          <p:cNvSpPr txBox="1"/>
          <p:nvPr/>
        </p:nvSpPr>
        <p:spPr>
          <a:xfrm>
            <a:off x="1753437" y="250196"/>
            <a:ext cx="9929727" cy="2179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4. С какими проблемами столкнулись?</a:t>
            </a:r>
          </a:p>
        </p:txBody>
      </p:sp>
      <p:sp>
        <p:nvSpPr>
          <p:cNvPr id="751" name="Наличие уникальных фич в некоторых приложениях…"/>
          <p:cNvSpPr txBox="1"/>
          <p:nvPr/>
        </p:nvSpPr>
        <p:spPr>
          <a:xfrm>
            <a:off x="766404" y="3285995"/>
            <a:ext cx="11903793" cy="984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54000" indent="-254000">
              <a:lnSpc>
                <a:spcPct val="110000"/>
              </a:lnSpc>
              <a:buClr>
                <a:srgbClr val="29BE60"/>
              </a:buClr>
              <a:buSzPct val="100000"/>
              <a:buAutoNum type="arabicPeriod" startAt="1"/>
              <a:defRPr sz="3000"/>
            </a:pPr>
            <a:r>
              <a:t> </a:t>
            </a:r>
            <a:r>
              <a:rPr>
                <a:solidFill>
                  <a:srgbClr val="FFFFFF"/>
                </a:solidFill>
              </a:rPr>
              <a:t>Наличие уникальных фич в некоторых приложениях</a:t>
            </a:r>
            <a:endParaRPr>
              <a:solidFill>
                <a:srgbClr val="FFFFFF"/>
              </a:solidFill>
            </a:endParaRPr>
          </a:p>
          <a:p>
            <a:pPr marL="254000" indent="-254000">
              <a:lnSpc>
                <a:spcPct val="110000"/>
              </a:lnSpc>
              <a:buClr>
                <a:srgbClr val="29BE60"/>
              </a:buClr>
              <a:buSzPct val="100000"/>
              <a:buAutoNum type="arabicPeriod" startAt="1"/>
              <a:defRPr sz="3000"/>
            </a:pPr>
            <a:r>
              <a:rPr>
                <a:solidFill>
                  <a:srgbClr val="FFFFFF"/>
                </a:solidFill>
              </a:rPr>
              <a:t> Отсутствие некоторого функционала в некоторых приложениях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54" name="Google Shape;156;p26"/>
          <p:cNvSpPr txBox="1"/>
          <p:nvPr/>
        </p:nvSpPr>
        <p:spPr>
          <a:xfrm>
            <a:off x="-1005049" y="250196"/>
            <a:ext cx="15446698" cy="1119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6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5.1. Репозиторий</a:t>
            </a:r>
          </a:p>
        </p:txBody>
      </p:sp>
      <p:sp>
        <p:nvSpPr>
          <p:cNvPr id="755" name="https://github.com/balalaiQA/kotlin-espresso-marathon-example"/>
          <p:cNvSpPr txBox="1"/>
          <p:nvPr/>
        </p:nvSpPr>
        <p:spPr>
          <a:xfrm>
            <a:off x="2984500" y="6679848"/>
            <a:ext cx="726190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2" invalidUrl="" action="" tgtFrame="" tooltip="" history="1" highlightClick="0" endSnd="0"/>
              </a:rPr>
              <a:t>https://github.com/balalaiQA/kotlin-espresso-marathon-example</a:t>
            </a:r>
          </a:p>
        </p:txBody>
      </p:sp>
      <p:pic>
        <p:nvPicPr>
          <p:cNvPr id="756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2884" y="1549400"/>
            <a:ext cx="4990832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59" name="Google Shape;156;p26"/>
          <p:cNvSpPr txBox="1"/>
          <p:nvPr/>
        </p:nvSpPr>
        <p:spPr>
          <a:xfrm>
            <a:off x="635921" y="256231"/>
            <a:ext cx="12164758" cy="1157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5.2. Пример структуры</a:t>
            </a:r>
          </a:p>
        </p:txBody>
      </p:sp>
      <p:grpSp>
        <p:nvGrpSpPr>
          <p:cNvPr id="791" name="Группа"/>
          <p:cNvGrpSpPr/>
          <p:nvPr/>
        </p:nvGrpSpPr>
        <p:grpSpPr>
          <a:xfrm>
            <a:off x="560181" y="1438040"/>
            <a:ext cx="12316238" cy="5747735"/>
            <a:chOff x="0" y="0"/>
            <a:chExt cx="12316237" cy="5747733"/>
          </a:xfrm>
        </p:grpSpPr>
        <p:pic>
          <p:nvPicPr>
            <p:cNvPr id="760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90406" y="1122163"/>
              <a:ext cx="542023" cy="542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1" name="com.balalaiqa.testapplication"/>
            <p:cNvSpPr txBox="1"/>
            <p:nvPr/>
          </p:nvSpPr>
          <p:spPr>
            <a:xfrm>
              <a:off x="2243582" y="1206638"/>
              <a:ext cx="4055003" cy="449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com.balalaiqa.testapplication</a:t>
              </a:r>
            </a:p>
          </p:txBody>
        </p:sp>
        <p:pic>
          <p:nvPicPr>
            <p:cNvPr id="762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32428" y="1675025"/>
              <a:ext cx="542022" cy="542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3" name="annotations"/>
            <p:cNvSpPr txBox="1"/>
            <p:nvPr/>
          </p:nvSpPr>
          <p:spPr>
            <a:xfrm>
              <a:off x="2785603" y="1759499"/>
              <a:ext cx="1795580" cy="44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annotations</a:t>
              </a:r>
            </a:p>
          </p:txBody>
        </p:sp>
        <p:sp>
          <p:nvSpPr>
            <p:cNvPr id="764" name="TargetTwo.kt"/>
            <p:cNvSpPr txBox="1"/>
            <p:nvPr/>
          </p:nvSpPr>
          <p:spPr>
            <a:xfrm>
              <a:off x="3138583" y="2776492"/>
              <a:ext cx="1863676" cy="44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TargetTwo.kt</a:t>
              </a:r>
            </a:p>
          </p:txBody>
        </p:sp>
        <p:pic>
          <p:nvPicPr>
            <p:cNvPr id="765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32428" y="4663161"/>
              <a:ext cx="542022" cy="542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6" name="tests"/>
            <p:cNvSpPr txBox="1"/>
            <p:nvPr/>
          </p:nvSpPr>
          <p:spPr>
            <a:xfrm>
              <a:off x="2891797" y="4726062"/>
              <a:ext cx="759516" cy="44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tests</a:t>
              </a:r>
            </a:p>
          </p:txBody>
        </p:sp>
        <p:pic>
          <p:nvPicPr>
            <p:cNvPr id="767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37544" y="569301"/>
              <a:ext cx="542023" cy="542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8" name="java"/>
            <p:cNvSpPr txBox="1"/>
            <p:nvPr/>
          </p:nvSpPr>
          <p:spPr>
            <a:xfrm>
              <a:off x="1690720" y="653776"/>
              <a:ext cx="759516" cy="44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java</a:t>
              </a:r>
            </a:p>
          </p:txBody>
        </p:sp>
        <p:pic>
          <p:nvPicPr>
            <p:cNvPr id="769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3842" y="16439"/>
              <a:ext cx="542022" cy="542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0" name="androidTest"/>
            <p:cNvSpPr txBox="1"/>
            <p:nvPr/>
          </p:nvSpPr>
          <p:spPr>
            <a:xfrm>
              <a:off x="1127018" y="100914"/>
              <a:ext cx="1795580" cy="44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androidTest</a:t>
              </a:r>
            </a:p>
          </p:txBody>
        </p:sp>
        <p:sp>
          <p:nvSpPr>
            <p:cNvPr id="771" name="TargetOne.kt"/>
            <p:cNvSpPr txBox="1"/>
            <p:nvPr/>
          </p:nvSpPr>
          <p:spPr>
            <a:xfrm>
              <a:off x="3141293" y="2300628"/>
              <a:ext cx="1858256" cy="449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TargetOne.kt</a:t>
              </a:r>
            </a:p>
          </p:txBody>
        </p:sp>
        <p:sp>
          <p:nvSpPr>
            <p:cNvPr id="772" name="MainScreenTests.kt"/>
            <p:cNvSpPr txBox="1"/>
            <p:nvPr/>
          </p:nvSpPr>
          <p:spPr>
            <a:xfrm>
              <a:off x="3197538" y="5268896"/>
              <a:ext cx="2766149" cy="449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MainScreenTests.kt</a:t>
              </a:r>
            </a:p>
          </p:txBody>
        </p:sp>
        <p:sp>
          <p:nvSpPr>
            <p:cNvPr id="773" name="Треугольник"/>
            <p:cNvSpPr/>
            <p:nvPr/>
          </p:nvSpPr>
          <p:spPr>
            <a:xfrm rot="18900000">
              <a:off x="56128" y="56128"/>
              <a:ext cx="271011" cy="27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4" name="Треугольник"/>
            <p:cNvSpPr/>
            <p:nvPr/>
          </p:nvSpPr>
          <p:spPr>
            <a:xfrm rot="18900000">
              <a:off x="630670" y="608990"/>
              <a:ext cx="271012" cy="27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5" name="Треугольник"/>
            <p:cNvSpPr/>
            <p:nvPr/>
          </p:nvSpPr>
          <p:spPr>
            <a:xfrm rot="18900000">
              <a:off x="1183532" y="1161851"/>
              <a:ext cx="271012" cy="27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6" name="Треугольник"/>
            <p:cNvSpPr/>
            <p:nvPr/>
          </p:nvSpPr>
          <p:spPr>
            <a:xfrm rot="18900000">
              <a:off x="1736394" y="1714713"/>
              <a:ext cx="271012" cy="27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7" name="Треугольник"/>
            <p:cNvSpPr/>
            <p:nvPr/>
          </p:nvSpPr>
          <p:spPr>
            <a:xfrm rot="18900000">
              <a:off x="1725912" y="4696550"/>
              <a:ext cx="271011" cy="27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778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32428" y="3379951"/>
              <a:ext cx="542022" cy="542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9" name="environment"/>
            <p:cNvSpPr txBox="1"/>
            <p:nvPr/>
          </p:nvSpPr>
          <p:spPr>
            <a:xfrm>
              <a:off x="2849643" y="3426349"/>
              <a:ext cx="1858256" cy="44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environment</a:t>
              </a:r>
            </a:p>
          </p:txBody>
        </p:sp>
        <p:sp>
          <p:nvSpPr>
            <p:cNvPr id="780" name="Треугольник"/>
            <p:cNvSpPr/>
            <p:nvPr/>
          </p:nvSpPr>
          <p:spPr>
            <a:xfrm rot="13500000">
              <a:off x="1630095" y="3515456"/>
              <a:ext cx="271011" cy="27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781" name="dir.png" descr="di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32428" y="4021556"/>
              <a:ext cx="542022" cy="542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2" name="screens"/>
            <p:cNvSpPr txBox="1"/>
            <p:nvPr/>
          </p:nvSpPr>
          <p:spPr>
            <a:xfrm>
              <a:off x="2849643" y="4076205"/>
              <a:ext cx="1217348" cy="44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screens</a:t>
              </a:r>
            </a:p>
          </p:txBody>
        </p:sp>
        <p:sp>
          <p:nvSpPr>
            <p:cNvPr id="783" name="Треугольник"/>
            <p:cNvSpPr/>
            <p:nvPr/>
          </p:nvSpPr>
          <p:spPr>
            <a:xfrm rot="13500000">
              <a:off x="1630095" y="4157061"/>
              <a:ext cx="271011" cy="27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784" name="kt.png" descr="k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53017" y="5205711"/>
              <a:ext cx="542022" cy="542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5" name="kt.png" descr="k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00333" y="2730118"/>
              <a:ext cx="542023" cy="542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6" name="kt.png" descr="k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00333" y="2234231"/>
              <a:ext cx="542023" cy="542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7" name="// классы с аннотациями"/>
            <p:cNvSpPr txBox="1"/>
            <p:nvPr/>
          </p:nvSpPr>
          <p:spPr>
            <a:xfrm>
              <a:off x="6360770" y="1765601"/>
              <a:ext cx="355234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969696"/>
                  </a:solidFill>
                </a:defRPr>
              </a:lvl1pPr>
            </a:lstStyle>
            <a:p>
              <a:pPr/>
              <a:r>
                <a:t>// классы с аннотациями</a:t>
              </a:r>
            </a:p>
          </p:txBody>
        </p:sp>
        <p:sp>
          <p:nvSpPr>
            <p:cNvPr id="788" name="// фикстуры и вспомогательные функции"/>
            <p:cNvSpPr txBox="1"/>
            <p:nvPr/>
          </p:nvSpPr>
          <p:spPr>
            <a:xfrm>
              <a:off x="6360770" y="3432427"/>
              <a:ext cx="5955468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969696"/>
                  </a:solidFill>
                </a:defRPr>
              </a:lvl1pPr>
            </a:lstStyle>
            <a:p>
              <a:pPr/>
              <a:r>
                <a:t>// фикстуры и вспомогательные функции </a:t>
              </a:r>
            </a:p>
          </p:txBody>
        </p:sp>
        <p:sp>
          <p:nvSpPr>
            <p:cNvPr id="789" name="// pageObject"/>
            <p:cNvSpPr txBox="1"/>
            <p:nvPr/>
          </p:nvSpPr>
          <p:spPr>
            <a:xfrm>
              <a:off x="6360770" y="4074033"/>
              <a:ext cx="1917165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969696"/>
                  </a:solidFill>
                </a:defRPr>
              </a:lvl1pPr>
            </a:lstStyle>
            <a:p>
              <a:pPr/>
              <a:r>
                <a:t>// pageObject</a:t>
              </a:r>
            </a:p>
          </p:txBody>
        </p:sp>
        <p:sp>
          <p:nvSpPr>
            <p:cNvPr id="790" name="// тесты"/>
            <p:cNvSpPr txBox="1"/>
            <p:nvPr/>
          </p:nvSpPr>
          <p:spPr>
            <a:xfrm>
              <a:off x="6360770" y="4732163"/>
              <a:ext cx="117496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969696"/>
                  </a:solidFill>
                </a:defRPr>
              </a:lvl1pPr>
            </a:lstStyle>
            <a:p>
              <a:pPr/>
              <a:r>
                <a:t>// тесты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4" name="@Target(AnnotationTarget.FUNCTION, AnnotationTarget.TYPE, AnnotationTarget.CLASS)…"/>
          <p:cNvSpPr txBox="1"/>
          <p:nvPr/>
        </p:nvSpPr>
        <p:spPr>
          <a:xfrm>
            <a:off x="250579" y="3076700"/>
            <a:ext cx="11289963" cy="140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F000"/>
                </a:solidFill>
              </a:rPr>
              <a:t>@Target</a:t>
            </a:r>
            <a:r>
              <a:t>(AnnotationTarget.</a:t>
            </a:r>
            <a:r>
              <a:rPr>
                <a:solidFill>
                  <a:srgbClr val="C364FF"/>
                </a:solidFill>
              </a:rPr>
              <a:t>FUNCTION</a:t>
            </a:r>
            <a:r>
              <a:rPr>
                <a:solidFill>
                  <a:srgbClr val="FF7D2D"/>
                </a:solidFill>
              </a:rPr>
              <a:t>, </a:t>
            </a:r>
            <a:r>
              <a:t>AnnotationTarget.</a:t>
            </a:r>
            <a:r>
              <a:rPr>
                <a:solidFill>
                  <a:srgbClr val="C364FF"/>
                </a:solidFill>
              </a:rPr>
              <a:t>TYPE</a:t>
            </a:r>
            <a:r>
              <a:rPr>
                <a:solidFill>
                  <a:srgbClr val="FF7D2D"/>
                </a:solidFill>
              </a:rPr>
              <a:t>, </a:t>
            </a:r>
            <a:r>
              <a:t>AnnotationTarget.</a:t>
            </a:r>
            <a:r>
              <a:rPr>
                <a:solidFill>
                  <a:srgbClr val="C364FF"/>
                </a:solidFill>
              </a:rPr>
              <a:t>CLASS</a:t>
            </a:r>
            <a:r>
              <a:t>)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F000"/>
                </a:solidFill>
              </a:rPr>
              <a:t>@Retention</a:t>
            </a:r>
            <a:r>
              <a:t>(AnnotationRetention</a:t>
            </a:r>
            <a:r>
              <a:rPr>
                <a:solidFill>
                  <a:srgbClr val="FF7D2D"/>
                </a:solidFill>
              </a:rPr>
              <a:t>.</a:t>
            </a:r>
            <a:r>
              <a:rPr>
                <a:solidFill>
                  <a:srgbClr val="C364FF"/>
                </a:solidFill>
              </a:rPr>
              <a:t>RUNTIME</a:t>
            </a:r>
            <a:r>
              <a:t>)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annotation class </a:t>
            </a:r>
            <a:r>
              <a:rPr>
                <a:solidFill>
                  <a:srgbClr val="FFF000"/>
                </a:solidFill>
              </a:rPr>
              <a:t>TargetOne</a:t>
            </a:r>
            <a:r>
              <a:rPr>
                <a:solidFill>
                  <a:srgbClr val="FF7D2D"/>
                </a:solidFill>
              </a:rPr>
              <a:t> </a:t>
            </a:r>
            <a:r>
              <a:t>{}</a:t>
            </a:r>
          </a:p>
        </p:txBody>
      </p:sp>
      <p:sp>
        <p:nvSpPr>
          <p:cNvPr id="795" name="Google Shape;156;p26"/>
          <p:cNvSpPr txBox="1"/>
          <p:nvPr/>
        </p:nvSpPr>
        <p:spPr>
          <a:xfrm>
            <a:off x="9021341" y="11734"/>
            <a:ext cx="4391608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TargetOne</a:t>
            </a:r>
            <a:r>
              <a:rPr sz="5000"/>
              <a:t>.kt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8" name="class MainScreenTests: TestBase() {…"/>
          <p:cNvSpPr txBox="1"/>
          <p:nvPr/>
        </p:nvSpPr>
        <p:spPr>
          <a:xfrm>
            <a:off x="250579" y="1590800"/>
            <a:ext cx="8346168" cy="437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class </a:t>
            </a:r>
            <a:r>
              <a:t>MainScreenTests: TestBase() {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@TargetOne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@TargetTwo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@Test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fun </a:t>
            </a:r>
            <a:r>
              <a:rPr>
                <a:solidFill>
                  <a:srgbClr val="FFF000"/>
                </a:solidFill>
              </a:rPr>
              <a:t>addNewLoginTest()</a:t>
            </a:r>
            <a:r>
              <a:rPr>
                <a:solidFill>
                  <a:srgbClr val="FF7D2D"/>
                </a:solidFill>
              </a:rPr>
              <a:t> </a:t>
            </a:r>
            <a:r>
              <a:t>{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    </a:t>
            </a:r>
            <a:r>
              <a:rPr>
                <a:solidFill>
                  <a:srgbClr val="C364FF"/>
                </a:solidFill>
              </a:rPr>
              <a:t>mainScreen.loginInput</a:t>
            </a:r>
            <a:r>
              <a:t>.perform(typeText(</a:t>
            </a:r>
            <a:r>
              <a:rPr>
                <a:solidFill>
                  <a:srgbClr val="29BE60"/>
                </a:solidFill>
              </a:rPr>
              <a:t>"login1"</a:t>
            </a:r>
            <a:r>
              <a:t>))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   </a:t>
            </a:r>
            <a:r>
              <a:rPr>
                <a:solidFill>
                  <a:srgbClr val="C364FF"/>
                </a:solidFill>
              </a:rPr>
              <a:t> mainScreen.addLoginButton</a:t>
            </a:r>
            <a:r>
              <a:t>.perform(click())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    </a:t>
            </a:r>
            <a:r>
              <a:rPr>
                <a:solidFill>
                  <a:srgbClr val="C364FF"/>
                </a:solidFill>
              </a:rPr>
              <a:t>mainScreen</a:t>
            </a:r>
            <a:r>
              <a:t>.getLogin(</a:t>
            </a:r>
            <a:r>
              <a:rPr>
                <a:solidFill>
                  <a:srgbClr val="29BE60"/>
                </a:solidFill>
              </a:rPr>
              <a:t>"login1"</a:t>
            </a:r>
            <a:r>
              <a:t>).check(matches(isDisplayed()))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</a:t>
            </a:r>
            <a:r>
              <a:t> }</a:t>
            </a:r>
            <a:endParaRPr>
              <a:solidFill>
                <a:srgbClr val="FF7D2D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}</a:t>
            </a:r>
          </a:p>
          <a:p>
            <a:pPr>
              <a:defRPr sz="2200">
                <a:solidFill>
                  <a:srgbClr val="FFFFFF"/>
                </a:solidFill>
              </a:defRPr>
            </a:pPr>
          </a:p>
          <a:p>
            <a:pPr>
              <a:defRPr sz="2200">
                <a:solidFill>
                  <a:srgbClr val="969696"/>
                </a:solidFill>
              </a:defRPr>
            </a:pPr>
            <a:r>
              <a:t>// болше примеров в репозитории</a:t>
            </a:r>
          </a:p>
        </p:txBody>
      </p:sp>
      <p:sp>
        <p:nvSpPr>
          <p:cNvPr id="799" name="Google Shape;156;p26"/>
          <p:cNvSpPr txBox="1"/>
          <p:nvPr/>
        </p:nvSpPr>
        <p:spPr>
          <a:xfrm>
            <a:off x="6817378" y="11734"/>
            <a:ext cx="6595571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/>
          <a:p>
            <a: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pPr>
            <a:r>
              <a:t>MainScreenTests</a:t>
            </a:r>
            <a:r>
              <a:rPr sz="5000"/>
              <a:t>.kt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2" name="name: &quot;Target One Application UI tests&quot;…"/>
          <p:cNvSpPr txBox="1"/>
          <p:nvPr/>
        </p:nvSpPr>
        <p:spPr>
          <a:xfrm>
            <a:off x="255756" y="1253834"/>
            <a:ext cx="12950488" cy="504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name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"Target One Application UI tests"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outputDir</a:t>
            </a:r>
            <a:r>
              <a:t>: "./marathon"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filteringConfiguration</a:t>
            </a:r>
            <a:r>
              <a:t>: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allowlist</a:t>
            </a:r>
            <a:r>
              <a:t>: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</a:t>
            </a:r>
            <a:r>
              <a:t>-</a:t>
            </a:r>
            <a:r>
              <a:rPr>
                <a:solidFill>
                  <a:srgbClr val="FF7D2D"/>
                </a:solidFill>
              </a:rPr>
              <a:t> </a:t>
            </a:r>
            <a:r>
              <a:rPr>
                <a:solidFill>
                  <a:srgbClr val="29BE60"/>
                </a:solidFill>
              </a:rPr>
              <a:t>type</a:t>
            </a:r>
            <a:r>
              <a:t>: "annotation"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  </a:t>
            </a:r>
            <a:r>
              <a:rPr>
                <a:solidFill>
                  <a:srgbClr val="29BE60"/>
                </a:solidFill>
              </a:rPr>
              <a:t>regex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".*TargetOne"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testClassRegexes</a:t>
            </a:r>
            <a:r>
              <a:t>: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t>-</a:t>
            </a:r>
            <a:r>
              <a:rPr>
                <a:solidFill>
                  <a:srgbClr val="FF7D2D"/>
                </a:solidFill>
              </a:rPr>
              <a:t> </a:t>
            </a:r>
            <a:r>
              <a:t>"^((?!Abstract).)*Test[s]*$"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vendorConfiguration</a:t>
            </a:r>
            <a:r>
              <a:t>: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type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"Android"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applicationApk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"./app/build/outputs/apk/targetOne/debug/app-targetOne-debug.apk"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testApplicationApk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"./app/build/outputs/apk/androidTest/targetOne/debug/app-targetOne-debug-androidTest.apk"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autoGrantPermission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true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applicationPmClear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false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testApplicationPmClear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true</a:t>
            </a:r>
          </a:p>
          <a:p>
            <a:pPr>
              <a:defRPr sz="2000">
                <a:solidFill>
                  <a:srgbClr val="FFFFFF"/>
                </a:solidFill>
              </a:defRPr>
            </a:pPr>
          </a:p>
          <a:p>
            <a:pPr>
              <a:defRPr sz="20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803" name="Google Shape;156;p26"/>
          <p:cNvSpPr txBox="1"/>
          <p:nvPr/>
        </p:nvSpPr>
        <p:spPr>
          <a:xfrm>
            <a:off x="3800770" y="11734"/>
            <a:ext cx="9612179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Marathonfile-targetOne.yaml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6" name="name: &quot;Target One Application UI tests&quot;…"/>
          <p:cNvSpPr txBox="1"/>
          <p:nvPr/>
        </p:nvSpPr>
        <p:spPr>
          <a:xfrm>
            <a:off x="255756" y="1253834"/>
            <a:ext cx="12950488" cy="504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name: "Target One Application UI tests"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outputDir</a:t>
            </a:r>
            <a:r>
              <a:t>: "./marathon"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filteringConfiguration: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allowlist: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- type: "annotation"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regex: ".*TargetOne"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testClassRegexes: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- "^((?!Abstract).)*Test[s]*$"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vendorConfiguration: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type: "Android"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applicationApk: "./app/build/outputs/apk/targetOne/debug/app-targetOne-debug.apk"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testApplicationApk: "./app/build/outputs/apk/androidTest/targetOne/debug/app-targetOne-debug-androidTest.apk"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autoGrantPermission: true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applicationPmClear: false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testApplicationPmClear: true</a:t>
            </a:r>
          </a:p>
          <a:p>
            <a:pPr>
              <a:defRPr sz="2000">
                <a:solidFill>
                  <a:srgbClr val="969696"/>
                </a:solidFill>
              </a:defRPr>
            </a:pPr>
          </a:p>
          <a:p>
            <a:pPr>
              <a:defRPr sz="20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807" name="Google Shape;156;p26"/>
          <p:cNvSpPr txBox="1"/>
          <p:nvPr/>
        </p:nvSpPr>
        <p:spPr>
          <a:xfrm>
            <a:off x="3800770" y="11734"/>
            <a:ext cx="9612179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Marathonfile-targetOne.yaml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0" name="name: &quot;Target One Application UI tests&quot;…"/>
          <p:cNvSpPr txBox="1"/>
          <p:nvPr/>
        </p:nvSpPr>
        <p:spPr>
          <a:xfrm>
            <a:off x="255756" y="1253834"/>
            <a:ext cx="12950488" cy="504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name: "Target One Application UI tests"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outputDir: "./marathon"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filteringConfiguration: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allowlist: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- type: "annotation"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regex: ".*TargetOne"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testClassRegexes</a:t>
            </a:r>
            <a:r>
              <a:t>: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t>-</a:t>
            </a:r>
            <a:r>
              <a:rPr>
                <a:solidFill>
                  <a:srgbClr val="FF7D2D"/>
                </a:solidFill>
              </a:rPr>
              <a:t> </a:t>
            </a:r>
            <a:r>
              <a:t>"^((?!Abstract).)*Test[s]*$"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vendorConfiguration: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type: "Android"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applicationApk: "./app/build/outputs/apk/targetOne/debug/app-targetOne-debug.apk"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testApplicationApk: "./app/build/outputs/apk/androidTest/targetOne/debug/app-targetOne-debug-androidTest.apk"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autoGrantPermission: true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applicationPmClear: false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testApplicationPmClear: true</a:t>
            </a:r>
          </a:p>
          <a:p>
            <a:pPr>
              <a:defRPr sz="2000">
                <a:solidFill>
                  <a:srgbClr val="969696"/>
                </a:solidFill>
              </a:defRPr>
            </a:pPr>
          </a:p>
          <a:p>
            <a:pPr>
              <a:defRPr sz="20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811" name="Google Shape;156;p26"/>
          <p:cNvSpPr txBox="1"/>
          <p:nvPr/>
        </p:nvSpPr>
        <p:spPr>
          <a:xfrm>
            <a:off x="3800770" y="11734"/>
            <a:ext cx="9612179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Marathonfile-targetOne.yaml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4" name="name: &quot;Target One Application UI tests&quot;…"/>
          <p:cNvSpPr txBox="1"/>
          <p:nvPr/>
        </p:nvSpPr>
        <p:spPr>
          <a:xfrm>
            <a:off x="255756" y="1253834"/>
            <a:ext cx="12950488" cy="504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name: "Target One Application UI tests"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outputDir: "./marathon"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filteringConfiguration</a:t>
            </a:r>
            <a:r>
              <a:t>: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allowlist</a:t>
            </a:r>
            <a:r>
              <a:t>: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</a:t>
            </a:r>
            <a:r>
              <a:t>-</a:t>
            </a:r>
            <a:r>
              <a:rPr>
                <a:solidFill>
                  <a:srgbClr val="FF7D2D"/>
                </a:solidFill>
              </a:rPr>
              <a:t> </a:t>
            </a:r>
            <a:r>
              <a:rPr>
                <a:solidFill>
                  <a:srgbClr val="29BE60"/>
                </a:solidFill>
              </a:rPr>
              <a:t>type</a:t>
            </a:r>
            <a:r>
              <a:t>: "annotation"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    </a:t>
            </a:r>
            <a:r>
              <a:rPr>
                <a:solidFill>
                  <a:srgbClr val="29BE60"/>
                </a:solidFill>
              </a:rPr>
              <a:t>regex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".*TargetOne"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testClassRegexes: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- "^((?!Abstract).)*Test[s]*$"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vendorConfiguration: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type: "Android"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applicationApk: "./app/build/outputs/apk/targetOne/debug/app-targetOne-debug.apk"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testApplicationApk: "./app/build/outputs/apk/androidTest/targetOne/debug/app-targetOne-debug-androidTest.apk"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autoGrantPermission: true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applicationPmClear: false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testApplicationPmClear: true</a:t>
            </a:r>
          </a:p>
          <a:p>
            <a:pPr>
              <a:defRPr sz="2000">
                <a:solidFill>
                  <a:srgbClr val="969696"/>
                </a:solidFill>
              </a:defRPr>
            </a:pPr>
          </a:p>
          <a:p>
            <a:pPr>
              <a:defRPr sz="20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815" name="Google Shape;156;p26"/>
          <p:cNvSpPr txBox="1"/>
          <p:nvPr/>
        </p:nvSpPr>
        <p:spPr>
          <a:xfrm>
            <a:off x="3800770" y="11734"/>
            <a:ext cx="9612179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Marathonfile-targetOne.yaml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В чем выгода?</a:t>
            </a:r>
          </a:p>
        </p:txBody>
      </p:sp>
      <p:sp>
        <p:nvSpPr>
          <p:cNvPr id="82" name="Для производителя"/>
          <p:cNvSpPr txBox="1"/>
          <p:nvPr/>
        </p:nvSpPr>
        <p:spPr>
          <a:xfrm>
            <a:off x="1398702" y="1654624"/>
            <a:ext cx="2974973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производителя</a:t>
            </a:r>
          </a:p>
        </p:txBody>
      </p:sp>
      <p:sp>
        <p:nvSpPr>
          <p:cNvPr id="83" name="Для продавца"/>
          <p:cNvSpPr txBox="1"/>
          <p:nvPr/>
        </p:nvSpPr>
        <p:spPr>
          <a:xfrm>
            <a:off x="9062925" y="1654624"/>
            <a:ext cx="2171611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продавца</a:t>
            </a:r>
          </a:p>
        </p:txBody>
      </p:sp>
      <p:sp>
        <p:nvSpPr>
          <p:cNvPr id="84" name="Линия"/>
          <p:cNvSpPr/>
          <p:nvPr/>
        </p:nvSpPr>
        <p:spPr>
          <a:xfrm rot="5400000">
            <a:off x="4666456" y="3850031"/>
            <a:ext cx="4103688" cy="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8" name="name: &quot;Target One Application UI tests&quot;…"/>
          <p:cNvSpPr txBox="1"/>
          <p:nvPr/>
        </p:nvSpPr>
        <p:spPr>
          <a:xfrm>
            <a:off x="255756" y="1253834"/>
            <a:ext cx="12950488" cy="504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name: "Target One Application UI tests"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outputDir: "./marathon"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filteringConfiguration: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allowlist: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- type: "annotation"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    regex: ".*TargetOne"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testClassRegexes: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- "^((?!Abstract).)*Test[s]*$"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29BE60"/>
                </a:solidFill>
              </a:rPr>
              <a:t>vendorConfiguration</a:t>
            </a:r>
            <a:r>
              <a:t>: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type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"Android"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applicationApk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"./app/build/outputs/apk/targetOne/debug/app-targetOne-debug.apk"</a:t>
            </a:r>
            <a:endParaRPr>
              <a:solidFill>
                <a:srgbClr val="FF7D2D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rgbClr val="FF7D2D"/>
                </a:solidFill>
              </a:rPr>
              <a:t>  </a:t>
            </a:r>
            <a:r>
              <a:rPr>
                <a:solidFill>
                  <a:srgbClr val="29BE60"/>
                </a:solidFill>
              </a:rPr>
              <a:t>testApplicationApk</a:t>
            </a:r>
            <a:r>
              <a:t>:</a:t>
            </a:r>
            <a:r>
              <a:rPr>
                <a:solidFill>
                  <a:srgbClr val="FF7D2D"/>
                </a:solidFill>
              </a:rPr>
              <a:t> </a:t>
            </a:r>
            <a:r>
              <a:t>"./app/build/outputs/apk/androidTest/targetOne/debug/app-targetOne-debug-androidTest.apk"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autoGrantPermission: true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applicationPmClear: false</a:t>
            </a:r>
          </a:p>
          <a:p>
            <a:pPr>
              <a:defRPr sz="2000">
                <a:solidFill>
                  <a:srgbClr val="969696">
                    <a:alpha val="64999"/>
                  </a:srgbClr>
                </a:solidFill>
              </a:defRPr>
            </a:pPr>
            <a:r>
              <a:t>  testApplicationPmClear: true</a:t>
            </a:r>
          </a:p>
          <a:p>
            <a:pPr>
              <a:defRPr sz="2000">
                <a:solidFill>
                  <a:srgbClr val="969696"/>
                </a:solidFill>
              </a:defRPr>
            </a:pPr>
          </a:p>
          <a:p>
            <a:pPr>
              <a:defRPr sz="2000">
                <a:solidFill>
                  <a:srgbClr val="969696"/>
                </a:solidFill>
              </a:defRPr>
            </a:pPr>
            <a:r>
              <a:t>// все параметры доступны в репозитории</a:t>
            </a:r>
          </a:p>
        </p:txBody>
      </p:sp>
      <p:sp>
        <p:nvSpPr>
          <p:cNvPr id="819" name="Google Shape;156;p26"/>
          <p:cNvSpPr txBox="1"/>
          <p:nvPr/>
        </p:nvSpPr>
        <p:spPr>
          <a:xfrm>
            <a:off x="3800770" y="11734"/>
            <a:ext cx="9612179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Marathonfile-targetOne.yaml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22" name="Google Shape;156;p26"/>
          <p:cNvSpPr txBox="1"/>
          <p:nvPr/>
        </p:nvSpPr>
        <p:spPr>
          <a:xfrm>
            <a:off x="635921" y="255031"/>
            <a:ext cx="12164758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5.3. Пример запуска</a:t>
            </a:r>
          </a:p>
        </p:txBody>
      </p:sp>
      <p:sp>
        <p:nvSpPr>
          <p:cNvPr id="823" name="Сквиркл"/>
          <p:cNvSpPr/>
          <p:nvPr/>
        </p:nvSpPr>
        <p:spPr>
          <a:xfrm>
            <a:off x="1578610" y="1598843"/>
            <a:ext cx="10279380" cy="5402226"/>
          </a:xfrm>
          <a:prstGeom prst="roundRect">
            <a:avLst>
              <a:gd name="adj" fmla="val 14020"/>
            </a:avLst>
          </a:prstGeom>
          <a:ln w="25400">
            <a:solidFill>
              <a:srgbClr val="29BE6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24" name="Линия"/>
          <p:cNvSpPr/>
          <p:nvPr/>
        </p:nvSpPr>
        <p:spPr>
          <a:xfrm>
            <a:off x="1587810" y="2325162"/>
            <a:ext cx="10260980" cy="1"/>
          </a:xfrm>
          <a:prstGeom prst="line">
            <a:avLst/>
          </a:prstGeom>
          <a:ln w="25400">
            <a:solidFill>
              <a:srgbClr val="29BE6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25" name="Кружок"/>
          <p:cNvSpPr/>
          <p:nvPr/>
        </p:nvSpPr>
        <p:spPr>
          <a:xfrm>
            <a:off x="2069355" y="1838796"/>
            <a:ext cx="282123" cy="282124"/>
          </a:xfrm>
          <a:prstGeom prst="ellipse">
            <a:avLst/>
          </a:prstGeom>
          <a:solidFill>
            <a:srgbClr val="DA0C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26" name="Кружок"/>
          <p:cNvSpPr/>
          <p:nvPr/>
        </p:nvSpPr>
        <p:spPr>
          <a:xfrm>
            <a:off x="2473179" y="1838796"/>
            <a:ext cx="282123" cy="282124"/>
          </a:xfrm>
          <a:prstGeom prst="ellipse">
            <a:avLst/>
          </a:prstGeom>
          <a:solidFill>
            <a:srgbClr val="DED33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27" name="Кружок"/>
          <p:cNvSpPr/>
          <p:nvPr/>
        </p:nvSpPr>
        <p:spPr>
          <a:xfrm>
            <a:off x="2877002" y="1838796"/>
            <a:ext cx="282124" cy="282124"/>
          </a:xfrm>
          <a:prstGeom prst="ellipse">
            <a:avLst/>
          </a:prstGeom>
          <a:solidFill>
            <a:srgbClr val="3DC73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28" name="$  brew tap malinskiy/tap"/>
          <p:cNvSpPr txBox="1"/>
          <p:nvPr/>
        </p:nvSpPr>
        <p:spPr>
          <a:xfrm>
            <a:off x="1906702" y="2575490"/>
            <a:ext cx="4212318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000">
                <a:solidFill>
                  <a:srgbClr val="29BE60"/>
                </a:solidFill>
              </a:rPr>
              <a:t>$</a:t>
            </a:r>
            <a:r>
              <a:t>  </a:t>
            </a:r>
            <a:r>
              <a:rPr sz="3000">
                <a:solidFill>
                  <a:srgbClr val="FFFFFF"/>
                </a:solidFill>
              </a:rPr>
              <a:t>brew tap malinskiy/tap</a:t>
            </a:r>
          </a:p>
        </p:txBody>
      </p:sp>
      <p:sp>
        <p:nvSpPr>
          <p:cNvPr id="829" name="$  brew install malinskiy/tap/marathon"/>
          <p:cNvSpPr txBox="1"/>
          <p:nvPr/>
        </p:nvSpPr>
        <p:spPr>
          <a:xfrm>
            <a:off x="1906702" y="3097962"/>
            <a:ext cx="6372186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000">
                <a:solidFill>
                  <a:srgbClr val="29BE60"/>
                </a:solidFill>
              </a:rPr>
              <a:t>$</a:t>
            </a:r>
            <a:r>
              <a:t>  </a:t>
            </a:r>
            <a:r>
              <a:rPr sz="3000">
                <a:solidFill>
                  <a:srgbClr val="FFFFFF"/>
                </a:solidFill>
              </a:rPr>
              <a:t>brew install malinskiy/tap/marathon</a:t>
            </a:r>
          </a:p>
        </p:txBody>
      </p:sp>
      <p:sp>
        <p:nvSpPr>
          <p:cNvPr id="830" name="$  ./gradlew assembleTargetOneDebug"/>
          <p:cNvSpPr txBox="1"/>
          <p:nvPr/>
        </p:nvSpPr>
        <p:spPr>
          <a:xfrm>
            <a:off x="1906702" y="4088562"/>
            <a:ext cx="6627240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000">
                <a:solidFill>
                  <a:srgbClr val="29BE60"/>
                </a:solidFill>
              </a:rPr>
              <a:t>$</a:t>
            </a:r>
            <a:r>
              <a:t>  </a:t>
            </a:r>
            <a:r>
              <a:rPr sz="3000">
                <a:solidFill>
                  <a:srgbClr val="FFFFFF"/>
                </a:solidFill>
              </a:rPr>
              <a:t>./gradlew assembleTargetOneDebug</a:t>
            </a:r>
          </a:p>
        </p:txBody>
      </p:sp>
      <p:sp>
        <p:nvSpPr>
          <p:cNvPr id="831" name="$  ./gradlew assembleTargetOneDebugAndroidTest"/>
          <p:cNvSpPr txBox="1"/>
          <p:nvPr/>
        </p:nvSpPr>
        <p:spPr>
          <a:xfrm>
            <a:off x="1906702" y="4596562"/>
            <a:ext cx="8639210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000">
                <a:solidFill>
                  <a:srgbClr val="29BE60"/>
                </a:solidFill>
              </a:rPr>
              <a:t>$</a:t>
            </a:r>
            <a:r>
              <a:t>  </a:t>
            </a:r>
            <a:r>
              <a:rPr sz="3000">
                <a:solidFill>
                  <a:srgbClr val="FFFFFF"/>
                </a:solidFill>
              </a:rPr>
              <a:t>./gradlew assembleTargetOneDebugAndroidTest</a:t>
            </a:r>
          </a:p>
        </p:txBody>
      </p:sp>
      <p:sp>
        <p:nvSpPr>
          <p:cNvPr id="832" name="$  marathon -m Marathonfile-targetOne.yaml"/>
          <p:cNvSpPr txBox="1"/>
          <p:nvPr/>
        </p:nvSpPr>
        <p:spPr>
          <a:xfrm>
            <a:off x="1906702" y="5601780"/>
            <a:ext cx="7536766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000">
                <a:solidFill>
                  <a:srgbClr val="29BE60"/>
                </a:solidFill>
              </a:rPr>
              <a:t>$</a:t>
            </a:r>
            <a:r>
              <a:t>  </a:t>
            </a:r>
            <a:r>
              <a:rPr sz="3000">
                <a:solidFill>
                  <a:srgbClr val="FFFFFF"/>
                </a:solidFill>
              </a:rPr>
              <a:t>marathon -m Marathonfile-targetOne.yaml</a:t>
            </a:r>
          </a:p>
        </p:txBody>
      </p:sp>
      <p:sp>
        <p:nvSpPr>
          <p:cNvPr id="833" name="$  cd marathon &amp;&amp; allure serve"/>
          <p:cNvSpPr txBox="1"/>
          <p:nvPr/>
        </p:nvSpPr>
        <p:spPr>
          <a:xfrm>
            <a:off x="1906702" y="6111551"/>
            <a:ext cx="5250208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000">
                <a:solidFill>
                  <a:srgbClr val="29BE60"/>
                </a:solidFill>
              </a:rPr>
              <a:t>$</a:t>
            </a:r>
            <a:r>
              <a:t>  </a:t>
            </a:r>
            <a:r>
              <a:rPr sz="3000">
                <a:solidFill>
                  <a:srgbClr val="FFFFFF"/>
                </a:solidFill>
              </a:rPr>
              <a:t>cd marathon &amp;&amp; allure serve</a:t>
            </a:r>
          </a:p>
        </p:txBody>
      </p:sp>
      <p:sp>
        <p:nvSpPr>
          <p:cNvPr id="834" name="// пропускаем, если уже установлен marathon cli"/>
          <p:cNvSpPr txBox="1"/>
          <p:nvPr/>
        </p:nvSpPr>
        <p:spPr>
          <a:xfrm>
            <a:off x="1906702" y="3592376"/>
            <a:ext cx="8618598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969696"/>
                </a:solidFill>
              </a:defRPr>
            </a:lvl1pPr>
          </a:lstStyle>
          <a:p>
            <a:pPr>
              <a:defRPr sz="1800"/>
            </a:pPr>
            <a:r>
              <a:rPr sz="3000"/>
              <a:t>// пропускаем, если уже установлен marathon cli</a:t>
            </a:r>
          </a:p>
        </p:txBody>
      </p:sp>
      <p:sp>
        <p:nvSpPr>
          <p:cNvPr id="835" name="// запускаем эмуляторы или подключаем девайсы"/>
          <p:cNvSpPr txBox="1"/>
          <p:nvPr/>
        </p:nvSpPr>
        <p:spPr>
          <a:xfrm>
            <a:off x="1906702" y="5091862"/>
            <a:ext cx="8971134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969696"/>
                </a:solidFill>
              </a:defRPr>
            </a:lvl1pPr>
          </a:lstStyle>
          <a:p>
            <a:pPr>
              <a:defRPr sz="1800"/>
            </a:pPr>
            <a:r>
              <a:rPr sz="3000"/>
              <a:t>// запускаем эмуляторы или подключаем девайсы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8" name="Google Shape;156;p26"/>
          <p:cNvSpPr txBox="1"/>
          <p:nvPr/>
        </p:nvSpPr>
        <p:spPr>
          <a:xfrm>
            <a:off x="5029385" y="-4605"/>
            <a:ext cx="3377830" cy="1157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Отчет</a:t>
            </a:r>
          </a:p>
        </p:txBody>
      </p:sp>
      <p:sp>
        <p:nvSpPr>
          <p:cNvPr id="839" name="Сквиркл"/>
          <p:cNvSpPr/>
          <p:nvPr/>
        </p:nvSpPr>
        <p:spPr>
          <a:xfrm>
            <a:off x="1679513" y="35820"/>
            <a:ext cx="10077575" cy="7484860"/>
          </a:xfrm>
          <a:prstGeom prst="roundRect">
            <a:avLst>
              <a:gd name="adj" fmla="val 4291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rgbClr val="29BE6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2" name="Google Shape;156;p26"/>
          <p:cNvSpPr txBox="1"/>
          <p:nvPr/>
        </p:nvSpPr>
        <p:spPr>
          <a:xfrm>
            <a:off x="635921" y="252978"/>
            <a:ext cx="12164758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Профит</a:t>
            </a:r>
          </a:p>
        </p:txBody>
      </p:sp>
      <p:sp>
        <p:nvSpPr>
          <p:cNvPr id="843" name="Smoke 1-го приложения руками — ~1 час…"/>
          <p:cNvSpPr txBox="1"/>
          <p:nvPr/>
        </p:nvSpPr>
        <p:spPr>
          <a:xfrm>
            <a:off x="762577" y="3108436"/>
            <a:ext cx="11911445" cy="1339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28600" indent="-228600">
              <a:lnSpc>
                <a:spcPct val="150000"/>
              </a:lnSpc>
              <a:buSzPct val="100000"/>
              <a:buChar char="•"/>
              <a:defRPr sz="3500">
                <a:solidFill>
                  <a:srgbClr val="FFFFFF"/>
                </a:solidFill>
              </a:defRPr>
            </a:pPr>
            <a:r>
              <a:t> Smoke 1-го приложения руками — ~1 час</a:t>
            </a:r>
          </a:p>
          <a:p>
            <a:pPr marL="228600" indent="-228600">
              <a:buSzPct val="100000"/>
              <a:buChar char="•"/>
              <a:defRPr sz="3500">
                <a:solidFill>
                  <a:srgbClr val="FFFFFF"/>
                </a:solidFill>
              </a:defRPr>
            </a:pPr>
            <a:r>
              <a:t> </a:t>
            </a:r>
            <a:r>
              <a:rPr>
                <a:solidFill>
                  <a:srgbClr val="29BE60"/>
                </a:solidFill>
              </a:rPr>
              <a:t>80%</a:t>
            </a:r>
            <a:r>
              <a:t> Smoke 1-го приложения автотестами — ~10 минут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6" name="Google Shape;156;p26"/>
          <p:cNvSpPr txBox="1"/>
          <p:nvPr/>
        </p:nvSpPr>
        <p:spPr>
          <a:xfrm>
            <a:off x="635921" y="252978"/>
            <a:ext cx="12164758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Что хотим внедрить?</a:t>
            </a:r>
          </a:p>
        </p:txBody>
      </p:sp>
      <p:grpSp>
        <p:nvGrpSpPr>
          <p:cNvPr id="849" name="Группа"/>
          <p:cNvGrpSpPr/>
          <p:nvPr/>
        </p:nvGrpSpPr>
        <p:grpSpPr>
          <a:xfrm>
            <a:off x="1910969" y="2462467"/>
            <a:ext cx="9614662" cy="2250268"/>
            <a:chOff x="0" y="0"/>
            <a:chExt cx="9614660" cy="2250266"/>
          </a:xfrm>
        </p:grpSpPr>
        <p:sp>
          <p:nvSpPr>
            <p:cNvPr id="847" name="〉Создание Test Run’a при запуске…"/>
            <p:cNvSpPr txBox="1"/>
            <p:nvPr/>
          </p:nvSpPr>
          <p:spPr>
            <a:xfrm>
              <a:off x="457791" y="766452"/>
              <a:ext cx="8699079" cy="1483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rPr>
                  <a:solidFill>
                    <a:srgbClr val="28BE60"/>
                  </a:solidFill>
                </a:rPr>
                <a:t>〉</a:t>
              </a:r>
              <a:r>
                <a:t>Создание Test Run’a при запуске</a:t>
              </a:r>
            </a:p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rPr>
                  <a:solidFill>
                    <a:srgbClr val="28BE60"/>
                  </a:solidFill>
                </a:rPr>
                <a:t>〉</a:t>
              </a:r>
              <a:r>
                <a:t>Проставление шагов в зависимости от результата теста</a:t>
              </a:r>
            </a:p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rPr>
                  <a:solidFill>
                    <a:srgbClr val="28BE60"/>
                  </a:solidFill>
                </a:rPr>
                <a:t>〉</a:t>
              </a:r>
              <a:r>
                <a:t>Не автоматизированные кейсы проставлять руками</a:t>
              </a:r>
            </a:p>
          </p:txBody>
        </p:sp>
        <p:sp>
          <p:nvSpPr>
            <p:cNvPr id="848" name="Интеграция всех автотестов с TMS, а именно:"/>
            <p:cNvSpPr txBox="1"/>
            <p:nvPr/>
          </p:nvSpPr>
          <p:spPr>
            <a:xfrm>
              <a:off x="0" y="0"/>
              <a:ext cx="9614661" cy="584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Интеграция всех автотестов с TMS, а именно: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52" name="Google Shape;44;p14" descr="Google Shape;44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1" y="0"/>
            <a:ext cx="13433778" cy="7556501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Прямоугольник"/>
          <p:cNvSpPr/>
          <p:nvPr/>
        </p:nvSpPr>
        <p:spPr>
          <a:xfrm>
            <a:off x="-14042" y="3380477"/>
            <a:ext cx="13464684" cy="4232316"/>
          </a:xfrm>
          <a:prstGeom prst="rect">
            <a:avLst/>
          </a:prstGeom>
          <a:solidFill>
            <a:srgbClr val="000000">
              <a:alpha val="75205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854" name="Google Shape;193;p31" descr="Google Shape;193;p31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54000" y="254000"/>
            <a:ext cx="3781353" cy="866228"/>
          </a:xfrm>
          <a:prstGeom prst="rect">
            <a:avLst/>
          </a:prstGeom>
          <a:ln w="12700">
            <a:miter lim="400000"/>
          </a:ln>
        </p:spPr>
      </p:pic>
      <p:sp>
        <p:nvSpPr>
          <p:cNvPr id="855" name="Google Shape;192;p31"/>
          <p:cNvSpPr txBox="1"/>
          <p:nvPr/>
        </p:nvSpPr>
        <p:spPr>
          <a:xfrm>
            <a:off x="2568962" y="1384229"/>
            <a:ext cx="8298676" cy="1141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/>
          <a:lstStyle>
            <a:lvl1pPr algn="ctr" defTabSz="1343377">
              <a:lnSpc>
                <a:spcPct val="115000"/>
              </a:lnSpc>
              <a:defRPr sz="6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Спасибо за внимание!</a:t>
            </a:r>
          </a:p>
        </p:txBody>
      </p:sp>
      <p:grpSp>
        <p:nvGrpSpPr>
          <p:cNvPr id="860" name="Группа"/>
          <p:cNvGrpSpPr/>
          <p:nvPr/>
        </p:nvGrpSpPr>
        <p:grpSpPr>
          <a:xfrm>
            <a:off x="772886" y="3722734"/>
            <a:ext cx="11890828" cy="4137620"/>
            <a:chOff x="0" y="0"/>
            <a:chExt cx="11890826" cy="4137619"/>
          </a:xfrm>
        </p:grpSpPr>
        <p:sp>
          <p:nvSpPr>
            <p:cNvPr id="856" name="Playwright + Jest + Circus + Allure"/>
            <p:cNvSpPr txBox="1"/>
            <p:nvPr/>
          </p:nvSpPr>
          <p:spPr>
            <a:xfrm>
              <a:off x="6007100" y="0"/>
              <a:ext cx="5883727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1343377">
                <a:lnSpc>
                  <a:spcPct val="115000"/>
                </a:lnSpc>
                <a:defRPr sz="3000">
                  <a:solidFill>
                    <a:srgbClr val="29BE60"/>
                  </a:solidFill>
                  <a:latin typeface="Inter-Regular"/>
                  <a:ea typeface="Inter-Regular"/>
                  <a:cs typeface="Inter-Regular"/>
                  <a:sym typeface="Inter-Regular"/>
                </a:defRPr>
              </a:pPr>
              <a:r>
                <a:rPr>
                  <a:solidFill>
                    <a:srgbClr val="FFFFFF"/>
                  </a:solidFill>
                </a:rPr>
                <a:t>Playwright</a:t>
              </a:r>
              <a:r>
                <a:t> + </a:t>
              </a:r>
              <a:r>
                <a:rPr>
                  <a:solidFill>
                    <a:srgbClr val="FFFFFF"/>
                  </a:solidFill>
                </a:rPr>
                <a:t>Jest</a:t>
              </a:r>
              <a:r>
                <a:t> + </a:t>
              </a:r>
              <a:r>
                <a:rPr>
                  <a:solidFill>
                    <a:srgbClr val="FFFFFF"/>
                  </a:solidFill>
                </a:rPr>
                <a:t>Circus</a:t>
              </a:r>
              <a:r>
                <a:t> + </a:t>
              </a:r>
              <a:r>
                <a:rPr>
                  <a:solidFill>
                    <a:srgbClr val="FFFFFF"/>
                  </a:solidFill>
                </a:rPr>
                <a:t>Allure</a:t>
              </a:r>
            </a:p>
          </p:txBody>
        </p:sp>
        <p:sp>
          <p:nvSpPr>
            <p:cNvPr id="857" name="Kotlin + Espresso + Marathon"/>
            <p:cNvSpPr txBox="1"/>
            <p:nvPr/>
          </p:nvSpPr>
          <p:spPr>
            <a:xfrm>
              <a:off x="0" y="0"/>
              <a:ext cx="5122522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1343377">
                <a:lnSpc>
                  <a:spcPct val="115000"/>
                </a:lnSpc>
                <a:defRPr sz="3000">
                  <a:solidFill>
                    <a:srgbClr val="29BE60"/>
                  </a:solidFill>
                  <a:latin typeface="Inter-Regular"/>
                  <a:ea typeface="Inter-Regular"/>
                  <a:cs typeface="Inter-Regular"/>
                  <a:sym typeface="Inter-Regular"/>
                </a:defRPr>
              </a:pPr>
              <a:r>
                <a:rPr>
                  <a:solidFill>
                    <a:srgbClr val="FFFFFF"/>
                  </a:solidFill>
                </a:rPr>
                <a:t>Kotlin</a:t>
              </a:r>
              <a:r>
                <a:t> + </a:t>
              </a:r>
              <a:r>
                <a:rPr>
                  <a:solidFill>
                    <a:srgbClr val="FFFFFF"/>
                  </a:solidFill>
                </a:rPr>
                <a:t>Espresso</a:t>
              </a:r>
              <a:r>
                <a:t> + </a:t>
              </a:r>
              <a:r>
                <a:rPr>
                  <a:solidFill>
                    <a:srgbClr val="FFFFFF"/>
                  </a:solidFill>
                </a:rPr>
                <a:t>Marathon</a:t>
              </a:r>
            </a:p>
          </p:txBody>
        </p:sp>
        <p:pic>
          <p:nvPicPr>
            <p:cNvPr id="858" name="frame.png" descr="fram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13736" y="708619"/>
              <a:ext cx="2695050" cy="342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9" name="frame_web.png" descr="frame_web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01439" y="708619"/>
              <a:ext cx="2695049" cy="342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В чем выгода?</a:t>
            </a:r>
          </a:p>
        </p:txBody>
      </p:sp>
      <p:sp>
        <p:nvSpPr>
          <p:cNvPr id="88" name="Для производителя"/>
          <p:cNvSpPr txBox="1"/>
          <p:nvPr/>
        </p:nvSpPr>
        <p:spPr>
          <a:xfrm>
            <a:off x="1398702" y="1654624"/>
            <a:ext cx="2974973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производителя</a:t>
            </a:r>
          </a:p>
        </p:txBody>
      </p:sp>
      <p:sp>
        <p:nvSpPr>
          <p:cNvPr id="89" name="Для продавца"/>
          <p:cNvSpPr txBox="1"/>
          <p:nvPr/>
        </p:nvSpPr>
        <p:spPr>
          <a:xfrm>
            <a:off x="9062925" y="1654624"/>
            <a:ext cx="2171611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продавца</a:t>
            </a:r>
          </a:p>
        </p:txBody>
      </p:sp>
      <p:sp>
        <p:nvSpPr>
          <p:cNvPr id="90" name="Линия"/>
          <p:cNvSpPr/>
          <p:nvPr/>
        </p:nvSpPr>
        <p:spPr>
          <a:xfrm rot="5400000">
            <a:off x="4666456" y="3850031"/>
            <a:ext cx="4103688" cy="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〉Не нужно тратить время и средства на продвижение товара или услуги или по крайней мере тратить меньше"/>
          <p:cNvSpPr txBox="1"/>
          <p:nvPr/>
        </p:nvSpPr>
        <p:spPr>
          <a:xfrm>
            <a:off x="735524" y="2562343"/>
            <a:ext cx="5104690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Не нужно тратить время и средства на продвижение товара или услуги или по крайней мере тратить меньше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4" name="Google Shape;156;p26"/>
          <p:cNvSpPr txBox="1"/>
          <p:nvPr/>
        </p:nvSpPr>
        <p:spPr>
          <a:xfrm>
            <a:off x="1340382" y="252978"/>
            <a:ext cx="10755836" cy="115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4315" tIns="134315" rIns="134315" bIns="134315">
            <a:spAutoFit/>
          </a:bodyPr>
          <a:lstStyle>
            <a:lvl1pPr algn="ctr" defTabSz="1343377">
              <a:lnSpc>
                <a:spcPct val="115000"/>
              </a:lnSpc>
              <a:defRPr sz="5800">
                <a:solidFill>
                  <a:srgbClr val="29BE6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</a:lstStyle>
          <a:p>
            <a:pPr/>
            <a:r>
              <a:t>В чем выгода?</a:t>
            </a:r>
          </a:p>
        </p:txBody>
      </p:sp>
      <p:sp>
        <p:nvSpPr>
          <p:cNvPr id="95" name="Для производителя"/>
          <p:cNvSpPr txBox="1"/>
          <p:nvPr/>
        </p:nvSpPr>
        <p:spPr>
          <a:xfrm>
            <a:off x="1398702" y="1654624"/>
            <a:ext cx="2974973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производителя</a:t>
            </a:r>
          </a:p>
        </p:txBody>
      </p:sp>
      <p:sp>
        <p:nvSpPr>
          <p:cNvPr id="96" name="Для продавца"/>
          <p:cNvSpPr txBox="1"/>
          <p:nvPr/>
        </p:nvSpPr>
        <p:spPr>
          <a:xfrm>
            <a:off x="9062925" y="1654624"/>
            <a:ext cx="2171611" cy="4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Для продавца</a:t>
            </a:r>
          </a:p>
        </p:txBody>
      </p:sp>
      <p:sp>
        <p:nvSpPr>
          <p:cNvPr id="97" name="Линия"/>
          <p:cNvSpPr/>
          <p:nvPr/>
        </p:nvSpPr>
        <p:spPr>
          <a:xfrm rot="5400000">
            <a:off x="4666456" y="3850031"/>
            <a:ext cx="4103688" cy="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〉Не нужно тратить время и средства на продвижение товара или услуги или по крайней мере тратить меньше"/>
          <p:cNvSpPr txBox="1"/>
          <p:nvPr/>
        </p:nvSpPr>
        <p:spPr>
          <a:xfrm>
            <a:off x="735524" y="2562343"/>
            <a:ext cx="5104690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Не нужно тратить время и средства на продвижение товара или услуги или по крайней мере тратить меньше</a:t>
            </a:r>
          </a:p>
        </p:txBody>
      </p:sp>
      <p:sp>
        <p:nvSpPr>
          <p:cNvPr id="99" name="〉Полученное готовое решение можно продать другим потенциальным клиентам"/>
          <p:cNvSpPr txBox="1"/>
          <p:nvPr/>
        </p:nvSpPr>
        <p:spPr>
          <a:xfrm>
            <a:off x="735524" y="3610093"/>
            <a:ext cx="510469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8BE60"/>
                </a:solidFill>
              </a:rPr>
              <a:t>〉</a:t>
            </a:r>
            <a:r>
              <a:t>Полученное готовое решение можно продать другим потенциальным клиентам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1D1E20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