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67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4" autoAdjust="0"/>
    <p:restoredTop sz="70065" autoAdjust="0"/>
  </p:normalViewPr>
  <p:slideViewPr>
    <p:cSldViewPr>
      <p:cViewPr varScale="1">
        <p:scale>
          <a:sx n="48" d="100"/>
          <a:sy n="48" d="100"/>
        </p:scale>
        <p:origin x="-1877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4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312B04-0149-4A21-8B8E-CD0844C7FE69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BA862-7101-4441-94FE-CF397E207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331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Аннотация:</a:t>
            </a:r>
          </a:p>
          <a:p>
            <a:r>
              <a:rPr lang="ru-RU" dirty="0" smtClean="0"/>
              <a:t>Мастер-класс посвящен подбору персонала на проекты, в которых требуются специалисты разного уровня знаний. Мы разберём такие темы как: </a:t>
            </a:r>
            <a:br>
              <a:rPr lang="ru-RU" dirty="0" smtClean="0"/>
            </a:br>
            <a:r>
              <a:rPr lang="ru-RU" dirty="0" smtClean="0"/>
              <a:t>1. Кто лучше подходит на ту или иную позицию?*</a:t>
            </a:r>
            <a:br>
              <a:rPr lang="ru-RU" dirty="0" smtClean="0"/>
            </a:br>
            <a:r>
              <a:rPr lang="ru-RU" dirty="0" smtClean="0"/>
              <a:t>2. Какие требования стоит предъявлять к кандидату? </a:t>
            </a:r>
            <a:br>
              <a:rPr lang="ru-RU" dirty="0" smtClean="0"/>
            </a:br>
            <a:r>
              <a:rPr lang="ru-RU" dirty="0" smtClean="0"/>
              <a:t>3. Ваши ожидания и ожидания соискателя</a:t>
            </a:r>
            <a:br>
              <a:rPr lang="ru-RU" dirty="0" smtClean="0"/>
            </a:br>
            <a:r>
              <a:rPr lang="ru-RU" dirty="0" smtClean="0"/>
              <a:t>4. Тестовые задания и ответы на них**</a:t>
            </a:r>
          </a:p>
          <a:p>
            <a:endParaRPr lang="ru-RU" dirty="0" smtClean="0"/>
          </a:p>
          <a:p>
            <a:r>
              <a:rPr lang="ru-RU" dirty="0" smtClean="0"/>
              <a:t>*Немного психологии</a:t>
            </a:r>
          </a:p>
          <a:p>
            <a:r>
              <a:rPr lang="ru-RU" dirty="0" smtClean="0"/>
              <a:t>**Подробный разбор "что спрашивать?" и "какие ответы?" должны быть получены.</a:t>
            </a:r>
          </a:p>
          <a:p>
            <a:endParaRPr lang="ru-RU" baseline="0" dirty="0" smtClean="0"/>
          </a:p>
          <a:p>
            <a:endParaRPr lang="ru-RU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1740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Специалистов по тестированию внедряют в новые</a:t>
            </a:r>
            <a:r>
              <a:rPr lang="ru-RU" baseline="0" dirty="0" smtClean="0"/>
              <a:t> и существующие проекты для разработки тестовых процедур и кураторства над младшими инженерами</a:t>
            </a:r>
          </a:p>
          <a:p>
            <a:r>
              <a:rPr lang="ru-RU" baseline="0" dirty="0" smtClean="0"/>
              <a:t>От человека который претендует на данную роль требуется: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Специализированные знания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Опыт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aseline="0" dirty="0" smtClean="0"/>
              <a:t>Способность решать нерядовые задачи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Усидчивость/Усердие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“</a:t>
            </a:r>
            <a:r>
              <a:rPr lang="ru-RU" baseline="0" dirty="0" smtClean="0"/>
              <a:t>Зоркий глаз</a:t>
            </a:r>
            <a:r>
              <a:rPr lang="en-US" baseline="0" dirty="0" smtClean="0"/>
              <a:t>”</a:t>
            </a:r>
            <a:endParaRPr lang="ru-RU" baseline="0" dirty="0" smtClean="0"/>
          </a:p>
          <a:p>
            <a:pPr marL="0" indent="0">
              <a:buNone/>
            </a:pPr>
            <a:r>
              <a:rPr lang="ru-RU" baseline="0" dirty="0" err="1" smtClean="0"/>
              <a:t>Т.о</a:t>
            </a:r>
            <a:r>
              <a:rPr lang="ru-RU" baseline="0" dirty="0" smtClean="0"/>
              <a:t>. лучше всего подходят люди среднего возраста с выраженными чертами Квадратов и Треугольников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693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От специалистов</a:t>
            </a:r>
            <a:r>
              <a:rPr lang="ru-RU" baseline="0" dirty="0" smtClean="0"/>
              <a:t> по тестированию стоит ожидать: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Выполнение/написание тестовых процедур (регрессии)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Проверка тестовых процедур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Описание ошибок, которые были выявлены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Наставничество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Написание документации к ПО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Предложения по развитию продукта</a:t>
            </a:r>
          </a:p>
          <a:p>
            <a:pPr marL="228600" indent="-228600">
              <a:buAutoNum type="arabicPeriod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145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оценки</a:t>
            </a:r>
            <a:r>
              <a:rPr lang="ru-RU" baseline="0" dirty="0" smtClean="0"/>
              <a:t> работы специалиста по тестированию достаточно 1-2 месяца работы</a:t>
            </a:r>
          </a:p>
          <a:p>
            <a:r>
              <a:rPr lang="en-US" baseline="0" dirty="0" smtClean="0"/>
              <a:t>P.S. </a:t>
            </a:r>
            <a:r>
              <a:rPr lang="ru-RU" baseline="0" dirty="0" smtClean="0"/>
              <a:t>Вам или вашим коллегам необходимо будет поставить правильные задачи таким сотрудникам, для достижения результата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490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Не забудьте, что сотрудник должен</a:t>
            </a:r>
            <a:r>
              <a:rPr lang="ru-RU" baseline="0" dirty="0" smtClean="0"/>
              <a:t> получать от работы не только денежное вознаграждение но и опыт, знания, чувство развития и понимания приносимой пользы для компании.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107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Программа</a:t>
            </a:r>
            <a:r>
              <a:rPr lang="en-US" dirty="0" smtClean="0"/>
              <a:t>,</a:t>
            </a:r>
            <a:r>
              <a:rPr lang="ru-RU" dirty="0" smtClean="0"/>
              <a:t> на вход которой подаётся 3 числа</a:t>
            </a:r>
            <a:r>
              <a:rPr lang="en-US" baseline="0" dirty="0" smtClean="0"/>
              <a:t> </a:t>
            </a:r>
            <a:r>
              <a:rPr lang="ru-RU" dirty="0" smtClean="0"/>
              <a:t>длины сторон треугольника </a:t>
            </a:r>
            <a:r>
              <a:rPr lang="en-US" dirty="0" smtClean="0"/>
              <a:t>a,</a:t>
            </a:r>
            <a:r>
              <a:rPr lang="en-US" baseline="0" dirty="0" smtClean="0"/>
              <a:t> </a:t>
            </a:r>
            <a:r>
              <a:rPr lang="en-US" dirty="0" smtClean="0"/>
              <a:t>b </a:t>
            </a:r>
            <a:r>
              <a:rPr lang="ru-RU" dirty="0" smtClean="0"/>
              <a:t>и</a:t>
            </a:r>
            <a:r>
              <a:rPr lang="en-US" dirty="0" smtClean="0"/>
              <a:t> c.</a:t>
            </a:r>
            <a:r>
              <a:rPr lang="en-US" baseline="0" dirty="0" smtClean="0"/>
              <a:t> </a:t>
            </a:r>
            <a:r>
              <a:rPr lang="ru-RU" baseline="0" dirty="0" smtClean="0"/>
              <a:t>Задача составить план тестирования, описать всевозможные типы тестов.</a:t>
            </a:r>
          </a:p>
          <a:p>
            <a:r>
              <a:rPr lang="ru-RU" baseline="0" dirty="0" smtClean="0"/>
              <a:t>*Дополнительные и уточняющие вопросы задавать нужно.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806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Управленце</a:t>
            </a:r>
            <a:r>
              <a:rPr lang="ru-RU" baseline="0" dirty="0" smtClean="0"/>
              <a:t>в </a:t>
            </a:r>
            <a:r>
              <a:rPr lang="ru-RU" dirty="0" smtClean="0"/>
              <a:t>внедряют в новые</a:t>
            </a:r>
            <a:r>
              <a:rPr lang="ru-RU" baseline="0" dirty="0" smtClean="0"/>
              <a:t> и существующие проекты для постановки/улучшения процессов тестирования/разработки.</a:t>
            </a:r>
          </a:p>
          <a:p>
            <a:r>
              <a:rPr lang="ru-RU" baseline="0" dirty="0" smtClean="0"/>
              <a:t>От человека который претендует на данную роль требуется: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Специализированные знания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Большой опыт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aseline="0" dirty="0" smtClean="0"/>
              <a:t>Способность решать нерядовые задачи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aseline="0" dirty="0" smtClean="0"/>
              <a:t>Формирование/управление командой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aseline="0" dirty="0" smtClean="0"/>
              <a:t>Уверенное знание процессов разработки</a:t>
            </a:r>
          </a:p>
          <a:p>
            <a:pPr marL="0" indent="0">
              <a:buNone/>
            </a:pPr>
            <a:r>
              <a:rPr lang="ru-RU" baseline="0" dirty="0" err="1" smtClean="0"/>
              <a:t>Т.о</a:t>
            </a:r>
            <a:r>
              <a:rPr lang="ru-RU" baseline="0" dirty="0" smtClean="0"/>
              <a:t>. лучше всего подходят люди среднего и старшего возраста с выраженными чертами Квадратов и Треугольников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8268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От управленцев</a:t>
            </a:r>
            <a:r>
              <a:rPr lang="ru-RU" baseline="0" dirty="0" smtClean="0"/>
              <a:t> стоит ожидать: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Формирование/управление командой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Проверка результатов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Наставничество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Улучшение процессов тестирования/разработки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Развитие продукта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001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оценки</a:t>
            </a:r>
            <a:r>
              <a:rPr lang="ru-RU" baseline="0" dirty="0" smtClean="0"/>
              <a:t> работы специалиста по тестированию достаточно 3-4 месяца работы. Для реальной оценки может потребоваться и год два.</a:t>
            </a:r>
          </a:p>
          <a:p>
            <a:r>
              <a:rPr lang="en-US" baseline="0" dirty="0" smtClean="0"/>
              <a:t>P.S. </a:t>
            </a:r>
            <a:r>
              <a:rPr lang="ru-RU" baseline="0" dirty="0" smtClean="0"/>
              <a:t>Вам или вашим коллегам необходимо будет задать только вектор работы таким сотрудникам, для достижения результата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99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Не забудьте, что сотрудник должен</a:t>
            </a:r>
            <a:r>
              <a:rPr lang="ru-RU" baseline="0" dirty="0" smtClean="0"/>
              <a:t> получать от работы не только денежное вознаграждение но и опыт, знания, чувство развития и понимания приносимой пользы для компании.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9734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Программа</a:t>
            </a:r>
            <a:r>
              <a:rPr lang="en-US" dirty="0" smtClean="0"/>
              <a:t>,</a:t>
            </a:r>
            <a:r>
              <a:rPr lang="ru-RU" dirty="0" smtClean="0"/>
              <a:t> на вход которой подаётся 3 числа</a:t>
            </a:r>
            <a:r>
              <a:rPr lang="en-US" baseline="0" dirty="0" smtClean="0"/>
              <a:t> </a:t>
            </a:r>
            <a:r>
              <a:rPr lang="ru-RU" dirty="0" smtClean="0"/>
              <a:t>длины сторон треугольника </a:t>
            </a:r>
            <a:r>
              <a:rPr lang="en-US" dirty="0" smtClean="0"/>
              <a:t>a,</a:t>
            </a:r>
            <a:r>
              <a:rPr lang="en-US" baseline="0" dirty="0" smtClean="0"/>
              <a:t> </a:t>
            </a:r>
            <a:r>
              <a:rPr lang="en-US" dirty="0" smtClean="0"/>
              <a:t>b </a:t>
            </a:r>
            <a:r>
              <a:rPr lang="ru-RU" dirty="0" smtClean="0"/>
              <a:t>и</a:t>
            </a:r>
            <a:r>
              <a:rPr lang="en-US" dirty="0" smtClean="0"/>
              <a:t> c.</a:t>
            </a:r>
            <a:r>
              <a:rPr lang="en-US" baseline="0" dirty="0" smtClean="0"/>
              <a:t> </a:t>
            </a:r>
            <a:r>
              <a:rPr lang="ru-RU" baseline="0" dirty="0" smtClean="0"/>
              <a:t>Задача составить план тестирования, оценить время выполнения, определить требования к программе.</a:t>
            </a:r>
          </a:p>
          <a:p>
            <a:r>
              <a:rPr lang="ru-RU" baseline="0" dirty="0" smtClean="0"/>
              <a:t>*Дополнительные и уточняющие вопросы задавать необходимо.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24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Разработка</a:t>
            </a:r>
            <a:r>
              <a:rPr lang="ru-RU" baseline="0" dirty="0" smtClean="0"/>
              <a:t> ПО как и любой другой тип деятельности требует внимательного подбора персонала от самого младшего</a:t>
            </a:r>
            <a:r>
              <a:rPr lang="en-US" baseline="0" dirty="0" smtClean="0"/>
              <a:t> </a:t>
            </a:r>
            <a:r>
              <a:rPr lang="ru-RU" baseline="0" dirty="0" smtClean="0"/>
              <a:t>сотрудника.</a:t>
            </a:r>
          </a:p>
          <a:p>
            <a:r>
              <a:rPr lang="ru-RU" baseline="0" dirty="0" smtClean="0"/>
              <a:t>Т.е. утверждение </a:t>
            </a:r>
            <a:r>
              <a:rPr lang="en-US" baseline="0" dirty="0" smtClean="0"/>
              <a:t>“</a:t>
            </a:r>
            <a:r>
              <a:rPr lang="ru-RU" baseline="0" dirty="0" smtClean="0"/>
              <a:t>Кадры решают всё</a:t>
            </a:r>
            <a:r>
              <a:rPr lang="en-US" baseline="0" dirty="0" smtClean="0"/>
              <a:t>”</a:t>
            </a:r>
            <a:r>
              <a:rPr lang="ru-RU" baseline="0" dirty="0" smtClean="0"/>
              <a:t> – должно стать основой для формирования любой команды.</a:t>
            </a:r>
          </a:p>
          <a:p>
            <a:r>
              <a:rPr lang="ru-RU" dirty="0" smtClean="0"/>
              <a:t>Группа</a:t>
            </a:r>
            <a:r>
              <a:rPr lang="ru-RU" baseline="0" dirty="0" smtClean="0"/>
              <a:t> обеспечения качества в небольшом проекте состоит из 1-2 младших инженеров, 1 специалиста и управляющего (обычно он ведёт несколько проектов сразу)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200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Программа – Калькулятор (+, -, *</a:t>
            </a:r>
            <a:r>
              <a:rPr lang="ru-RU" baseline="0" dirty="0" smtClean="0"/>
              <a:t> и</a:t>
            </a:r>
            <a:r>
              <a:rPr lang="ru-RU" dirty="0" smtClean="0"/>
              <a:t> /)</a:t>
            </a:r>
          </a:p>
          <a:p>
            <a:r>
              <a:rPr lang="ru-RU" dirty="0" smtClean="0"/>
              <a:t>Задачи:</a:t>
            </a:r>
          </a:p>
          <a:p>
            <a:r>
              <a:rPr lang="ru-RU" dirty="0" smtClean="0"/>
              <a:t>1. Тесты</a:t>
            </a:r>
          </a:p>
          <a:p>
            <a:r>
              <a:rPr lang="ru-RU" dirty="0" smtClean="0"/>
              <a:t>2. Проработка</a:t>
            </a:r>
            <a:r>
              <a:rPr lang="ru-RU" baseline="0" dirty="0" smtClean="0"/>
              <a:t> требований</a:t>
            </a:r>
          </a:p>
          <a:p>
            <a:r>
              <a:rPr lang="ru-RU" baseline="0" dirty="0" smtClean="0"/>
              <a:t>3. Выявление ошибок/неточностей в требованиях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4.</a:t>
            </a:r>
            <a:r>
              <a:rPr lang="ru-RU" baseline="0" dirty="0" smtClean="0"/>
              <a:t> </a:t>
            </a:r>
            <a:r>
              <a:rPr lang="ru-RU" dirty="0" smtClean="0"/>
              <a:t>План</a:t>
            </a:r>
          </a:p>
          <a:p>
            <a:r>
              <a:rPr lang="ru-RU" dirty="0" smtClean="0"/>
              <a:t>5. Оценка</a:t>
            </a:r>
            <a:r>
              <a:rPr lang="ru-RU" baseline="0" dirty="0" smtClean="0"/>
              <a:t> времени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799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</a:t>
            </a:r>
            <a:r>
              <a:rPr lang="ru-RU" baseline="0" dirty="0" smtClean="0"/>
              <a:t> той или иной профессии подходит определённый тип личности</a:t>
            </a:r>
          </a:p>
          <a:p>
            <a:r>
              <a:rPr lang="ru-RU" baseline="0" dirty="0" smtClean="0"/>
              <a:t>Каждая из сильных сторон описывается геометрической фигурой, которая ассоциируется с определённой частью тела человека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468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r>
              <a:rPr lang="ru-RU" baseline="0" dirty="0" smtClean="0"/>
              <a:t> области обеспечения качества ПО важны такие качества как: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Усердие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Внимательность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Большой кругозор</a:t>
            </a:r>
          </a:p>
          <a:p>
            <a:pPr marL="0" indent="0">
              <a:buNone/>
            </a:pPr>
            <a:r>
              <a:rPr lang="ru-RU" baseline="0" dirty="0" smtClean="0"/>
              <a:t>Следовательно лучше всего подходят Квадраты и Треугольники, в качестве связующего звена между командами можно выбирать Круги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09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Младших инженеров по тестированию внедряют в проекты</a:t>
            </a:r>
            <a:r>
              <a:rPr lang="ru-RU" baseline="0" dirty="0" smtClean="0"/>
              <a:t> когда уже существует видение и наброски тестов которые необходимо выполнять.</a:t>
            </a:r>
          </a:p>
          <a:p>
            <a:r>
              <a:rPr lang="ru-RU" baseline="0" dirty="0" smtClean="0"/>
              <a:t>От человека который претендует на данную роль требуется: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Знания/кругозор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Усидчивость/Усердие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“</a:t>
            </a:r>
            <a:r>
              <a:rPr lang="ru-RU" baseline="0" dirty="0" smtClean="0"/>
              <a:t>Зоркий глаз</a:t>
            </a:r>
            <a:r>
              <a:rPr lang="en-US" baseline="0" dirty="0" smtClean="0"/>
              <a:t>”</a:t>
            </a:r>
            <a:endParaRPr lang="ru-RU" baseline="0" dirty="0" smtClean="0"/>
          </a:p>
          <a:p>
            <a:pPr marL="228600" indent="-228600">
              <a:buAutoNum type="arabicPeriod"/>
            </a:pPr>
            <a:r>
              <a:rPr lang="ru-RU" baseline="0" dirty="0" smtClean="0"/>
              <a:t>Монотонное выполнение однотипных действий</a:t>
            </a:r>
          </a:p>
          <a:p>
            <a:pPr marL="0" indent="0">
              <a:buNone/>
            </a:pPr>
            <a:r>
              <a:rPr lang="ru-RU" baseline="0" dirty="0" err="1" smtClean="0"/>
              <a:t>Т.о</a:t>
            </a:r>
            <a:r>
              <a:rPr lang="ru-RU" baseline="0" dirty="0" smtClean="0"/>
              <a:t>. лучше всего подходят молодые люди с задатками Квадратов и Треугольников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207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От младших</a:t>
            </a:r>
            <a:r>
              <a:rPr lang="ru-RU" baseline="0" dirty="0" smtClean="0"/>
              <a:t> инженеров по тестированию стоит ожидать: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Выполнение тестовых процедур (регрессии)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Описание ошибок, которые были выявлены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Написание тестовых процедуры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Написание документации к ПО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318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оценки</a:t>
            </a:r>
            <a:r>
              <a:rPr lang="ru-RU" baseline="0" dirty="0" smtClean="0"/>
              <a:t> работы младшего инженера по тестированию достаточно 1 месяца работы</a:t>
            </a:r>
          </a:p>
          <a:p>
            <a:r>
              <a:rPr lang="en-US" baseline="0" dirty="0" smtClean="0"/>
              <a:t>P.S. </a:t>
            </a:r>
            <a:r>
              <a:rPr lang="ru-RU" baseline="0" dirty="0" smtClean="0"/>
              <a:t>Вам или вашим коллегам необходимо будет уделить много время таким сотрудникам, для получения достойного результата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302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Не забудьте, что сотрудник должен</a:t>
            </a:r>
            <a:r>
              <a:rPr lang="ru-RU" baseline="0" dirty="0" smtClean="0"/>
              <a:t> получать от работы не только денежное вознаграждение но и опыт, знания, чувство развития и понимания приносимой пользы для компании.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9500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Программа</a:t>
            </a:r>
            <a:r>
              <a:rPr lang="en-US" dirty="0" smtClean="0"/>
              <a:t>,</a:t>
            </a:r>
            <a:r>
              <a:rPr lang="ru-RU" dirty="0" smtClean="0"/>
              <a:t> на вход которой подаётся 3 числа</a:t>
            </a:r>
            <a:r>
              <a:rPr lang="en-US" baseline="0" dirty="0" smtClean="0"/>
              <a:t> </a:t>
            </a:r>
            <a:r>
              <a:rPr lang="ru-RU" dirty="0" smtClean="0"/>
              <a:t>длины сторон треугольника </a:t>
            </a:r>
            <a:r>
              <a:rPr lang="en-US" dirty="0" smtClean="0"/>
              <a:t>a,</a:t>
            </a:r>
            <a:r>
              <a:rPr lang="en-US" baseline="0" dirty="0" smtClean="0"/>
              <a:t> </a:t>
            </a:r>
            <a:r>
              <a:rPr lang="en-US" dirty="0" smtClean="0"/>
              <a:t>b </a:t>
            </a:r>
            <a:r>
              <a:rPr lang="ru-RU" dirty="0" smtClean="0"/>
              <a:t>и</a:t>
            </a:r>
            <a:r>
              <a:rPr lang="en-US" dirty="0" smtClean="0"/>
              <a:t> c.</a:t>
            </a:r>
            <a:r>
              <a:rPr lang="en-US" baseline="0" dirty="0" smtClean="0"/>
              <a:t> </a:t>
            </a:r>
            <a:r>
              <a:rPr lang="ru-RU" baseline="0" dirty="0" smtClean="0"/>
              <a:t>Задача протестировать данную программу.</a:t>
            </a:r>
          </a:p>
          <a:p>
            <a:r>
              <a:rPr lang="ru-RU" baseline="0" dirty="0" smtClean="0"/>
              <a:t>*Дополнительные и уточняющие вопросы задавать можно.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A862-7101-4441-94FE-CF397E20721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600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84976" cy="1470025"/>
          </a:xfrm>
        </p:spPr>
        <p:txBody>
          <a:bodyPr/>
          <a:lstStyle/>
          <a:p>
            <a:r>
              <a:rPr lang="ru-RU" dirty="0" smtClean="0"/>
              <a:t>Интервью: </a:t>
            </a:r>
            <a:r>
              <a:rPr lang="ru-RU" dirty="0"/>
              <a:t>пособие к применению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3384" y="3284984"/>
            <a:ext cx="6400800" cy="953687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Начинающим тест менеджерам и не только…</a:t>
            </a:r>
            <a:endParaRPr lang="en-US" sz="2400" dirty="0"/>
          </a:p>
        </p:txBody>
      </p:sp>
      <p:sp>
        <p:nvSpPr>
          <p:cNvPr id="5" name="Subtitle 6"/>
          <p:cNvSpPr txBox="1">
            <a:spLocks/>
          </p:cNvSpPr>
          <p:nvPr/>
        </p:nvSpPr>
        <p:spPr>
          <a:xfrm>
            <a:off x="827584" y="4725144"/>
            <a:ext cx="77724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rgbClr val="898989"/>
                </a:solidFill>
              </a:rPr>
              <a:t>Ян Алексеенко</a:t>
            </a:r>
          </a:p>
          <a:p>
            <a:r>
              <a:rPr lang="ru-RU" sz="2800" dirty="0" smtClean="0">
                <a:solidFill>
                  <a:srgbClr val="898989"/>
                </a:solidFill>
              </a:rPr>
              <a:t> </a:t>
            </a:r>
            <a:r>
              <a:rPr lang="ru-RU" sz="2800" dirty="0" smtClean="0"/>
              <a:t>«Технологии </a:t>
            </a:r>
            <a:r>
              <a:rPr lang="ru-RU" sz="2800" dirty="0" err="1" smtClean="0"/>
              <a:t>радиоконтроля</a:t>
            </a:r>
            <a:r>
              <a:rPr lang="ru-RU" sz="2800" dirty="0" smtClean="0"/>
              <a:t>»</a:t>
            </a:r>
            <a:endParaRPr lang="ru-RU" sz="2800" dirty="0"/>
          </a:p>
        </p:txBody>
      </p:sp>
      <p:pic>
        <p:nvPicPr>
          <p:cNvPr id="6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333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ЗАДАЧА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…можно построить или нельзя</a:t>
            </a:r>
            <a:r>
              <a:rPr lang="en-US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?!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математическое условие</a:t>
            </a:r>
          </a:p>
          <a:p>
            <a:r>
              <a:rPr lang="ru-RU" dirty="0"/>
              <a:t>т</a:t>
            </a:r>
            <a:r>
              <a:rPr lang="ru-RU" dirty="0" smtClean="0"/>
              <a:t>есты</a:t>
            </a:r>
          </a:p>
          <a:p>
            <a:r>
              <a:rPr lang="ru-RU" dirty="0" smtClean="0"/>
              <a:t>кругозор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5652120" y="2467410"/>
            <a:ext cx="2160240" cy="1800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52120" y="2926685"/>
            <a:ext cx="4058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06480" y="2944787"/>
            <a:ext cx="426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6529300" y="4249357"/>
            <a:ext cx="3802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  <p:pic>
        <p:nvPicPr>
          <p:cNvPr id="9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397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Позиция №</a:t>
            </a:r>
            <a:r>
              <a:rPr lang="en-US" dirty="0" smtClean="0"/>
              <a:t>2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описание…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Умный</a:t>
            </a:r>
            <a:endParaRPr lang="ru-RU" dirty="0"/>
          </a:p>
          <a:p>
            <a:r>
              <a:rPr lang="ru-RU" dirty="0" smtClean="0"/>
              <a:t>Усердный</a:t>
            </a:r>
          </a:p>
          <a:p>
            <a:r>
              <a:rPr lang="ru-RU" dirty="0" smtClean="0"/>
              <a:t>Опытный</a:t>
            </a:r>
          </a:p>
          <a:p>
            <a:r>
              <a:rPr lang="ru-RU" dirty="0" smtClean="0"/>
              <a:t>…</a:t>
            </a:r>
          </a:p>
          <a:p>
            <a:r>
              <a:rPr lang="ru-RU" dirty="0" smtClean="0"/>
              <a:t>Знает чего хочет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2267744" y="4581128"/>
            <a:ext cx="1584176" cy="1585985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rapezoid 6"/>
          <p:cNvSpPr/>
          <p:nvPr/>
        </p:nvSpPr>
        <p:spPr>
          <a:xfrm>
            <a:off x="4884307" y="4615855"/>
            <a:ext cx="1808100" cy="1585987"/>
          </a:xfrm>
          <a:prstGeom prst="trapezoid">
            <a:avLst>
              <a:gd name="adj" fmla="val 365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6" descr="&amp;Rcy;&amp;icy;&amp;kcy;&amp;ocy; &amp;pcy;&amp;rcy;&amp;ocy;&amp;fcy;&amp;acy;&amp;jcy;&amp;lcy;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381250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5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229600" cy="4525963"/>
          </a:xfrm>
        </p:spPr>
        <p:txBody>
          <a:bodyPr/>
          <a:lstStyle/>
          <a:p>
            <a:r>
              <a:rPr lang="ru-RU" dirty="0" smtClean="0"/>
              <a:t>Тестирование по имеющимся </a:t>
            </a:r>
          </a:p>
          <a:p>
            <a:pPr marL="0" indent="0">
              <a:buNone/>
            </a:pPr>
            <a:r>
              <a:rPr lang="ru-RU" dirty="0" smtClean="0"/>
              <a:t>сценариям</a:t>
            </a:r>
          </a:p>
          <a:p>
            <a:r>
              <a:rPr lang="ru-RU" dirty="0"/>
              <a:t>Заведение </a:t>
            </a:r>
            <a:r>
              <a:rPr lang="ru-RU" dirty="0" smtClean="0"/>
              <a:t>ошибок</a:t>
            </a:r>
          </a:p>
          <a:p>
            <a:r>
              <a:rPr lang="ru-RU" dirty="0" smtClean="0"/>
              <a:t>Написание тестовых процедур</a:t>
            </a:r>
          </a:p>
          <a:p>
            <a:r>
              <a:rPr lang="ru-RU" dirty="0" smtClean="0"/>
              <a:t>Составление планов тестирования</a:t>
            </a:r>
          </a:p>
          <a:p>
            <a:r>
              <a:rPr lang="ru-RU" dirty="0" smtClean="0"/>
              <a:t>Свободный поиск</a:t>
            </a:r>
          </a:p>
          <a:p>
            <a:r>
              <a:rPr lang="ru-RU" dirty="0" smtClean="0"/>
              <a:t>Предложения по улучшению продукта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№2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ожидания…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6" descr="&amp;Rcy;&amp;icy;&amp;kcy;&amp;ocy; &amp;pcy;&amp;rcy;&amp;ocy;&amp;fcy;&amp;acy;&amp;jcy;&amp;lcy;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381250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463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emiart.ru/forum/uploads/post-2399-117311433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76767">
            <a:off x="5821264" y="396032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832" y="1340768"/>
            <a:ext cx="8229600" cy="4525963"/>
          </a:xfrm>
        </p:spPr>
        <p:txBody>
          <a:bodyPr/>
          <a:lstStyle/>
          <a:p>
            <a:r>
              <a:rPr lang="ru-RU" dirty="0" smtClean="0"/>
              <a:t>Закрытые регрессии</a:t>
            </a:r>
          </a:p>
          <a:p>
            <a:r>
              <a:rPr lang="ru-RU" dirty="0" smtClean="0"/>
              <a:t>Обновлённая базы знаний</a:t>
            </a:r>
          </a:p>
          <a:p>
            <a:r>
              <a:rPr lang="ru-RU" dirty="0" smtClean="0"/>
              <a:t>Проверенные тесты</a:t>
            </a:r>
          </a:p>
          <a:p>
            <a:r>
              <a:rPr lang="ru-RU" dirty="0" smtClean="0"/>
              <a:t>Помощь в развитие продукта</a:t>
            </a:r>
          </a:p>
          <a:p>
            <a:r>
              <a:rPr lang="ru-RU" dirty="0" smtClean="0"/>
              <a:t>Выявленные качества сотрудника</a:t>
            </a:r>
          </a:p>
          <a:p>
            <a:r>
              <a:rPr lang="ru-RU" dirty="0" smtClean="0"/>
              <a:t>Меньше потраченного времени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№2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результат…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 rot="2645589">
            <a:off x="6316028" y="5113461"/>
            <a:ext cx="19489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  <a:cs typeface="Adobe Arabic" pitchFamily="18" charset="-78"/>
              </a:rPr>
              <a:t>1-2 месяца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Constantia" panose="02030602050306030303" pitchFamily="18" charset="0"/>
              <a:cs typeface="Adobe Arabic" pitchFamily="18" charset="-78"/>
            </a:endParaRPr>
          </a:p>
        </p:txBody>
      </p:sp>
      <p:pic>
        <p:nvPicPr>
          <p:cNvPr id="7" name="Picture 6" descr="&amp;Rcy;&amp;icy;&amp;kcy;&amp;ocy; &amp;pcy;&amp;rcy;&amp;ocy;&amp;fcy;&amp;acy;&amp;jcy;&amp;lcy;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381250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1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07493"/>
            <a:ext cx="8229600" cy="4525963"/>
          </a:xfrm>
        </p:spPr>
        <p:txBody>
          <a:bodyPr/>
          <a:lstStyle/>
          <a:p>
            <a:r>
              <a:rPr lang="ru-RU" dirty="0" smtClean="0"/>
              <a:t>Новый опыт/технологии</a:t>
            </a:r>
          </a:p>
          <a:p>
            <a:r>
              <a:rPr lang="ru-RU" dirty="0" smtClean="0"/>
              <a:t>Аналитические навыки</a:t>
            </a:r>
          </a:p>
          <a:p>
            <a:r>
              <a:rPr lang="ru-RU" dirty="0" smtClean="0"/>
              <a:t>Понимание </a:t>
            </a:r>
            <a:r>
              <a:rPr lang="ru-RU" dirty="0"/>
              <a:t>целей и задач компании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№2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приобретение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 descr="&amp;Rcy;&amp;icy;&amp;kcy;&amp;ocy; &amp;pcy;&amp;rcy;&amp;ocy;&amp;fcy;&amp;acy;&amp;jcy;&amp;lcy;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381250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41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ЗАДАЧА</a:t>
            </a:r>
            <a:br>
              <a:rPr lang="ru-RU" dirty="0" smtClean="0"/>
            </a:br>
            <a:r>
              <a:rPr lang="ru-RU" sz="27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…план тестирования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типы тестов</a:t>
            </a:r>
          </a:p>
          <a:p>
            <a:r>
              <a:rPr lang="ru-RU" dirty="0" smtClean="0"/>
              <a:t>области эквивалентности</a:t>
            </a:r>
          </a:p>
          <a:p>
            <a:r>
              <a:rPr lang="ru-RU" dirty="0" smtClean="0"/>
              <a:t>типы тестов</a:t>
            </a:r>
          </a:p>
          <a:p>
            <a:r>
              <a:rPr lang="ru-RU" dirty="0" smtClean="0"/>
              <a:t>тест план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5652120" y="2467410"/>
            <a:ext cx="2160240" cy="1800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52120" y="2926685"/>
            <a:ext cx="4058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06480" y="2944787"/>
            <a:ext cx="426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6529300" y="4249357"/>
            <a:ext cx="3802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  <p:pic>
        <p:nvPicPr>
          <p:cNvPr id="9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9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Позиция №3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описание…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Умный</a:t>
            </a:r>
            <a:endParaRPr lang="ru-RU" dirty="0"/>
          </a:p>
          <a:p>
            <a:r>
              <a:rPr lang="ru-RU" dirty="0" smtClean="0"/>
              <a:t>Опытный</a:t>
            </a:r>
          </a:p>
          <a:p>
            <a:r>
              <a:rPr lang="ru-RU" dirty="0" smtClean="0"/>
              <a:t>Знает чего хочет</a:t>
            </a:r>
          </a:p>
          <a:p>
            <a:r>
              <a:rPr lang="ru-RU" dirty="0" smtClean="0"/>
              <a:t>…</a:t>
            </a:r>
          </a:p>
          <a:p>
            <a:r>
              <a:rPr lang="ru-RU" dirty="0" smtClean="0"/>
              <a:t>Сильные коммуникационные навыки</a:t>
            </a:r>
          </a:p>
          <a:p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2267744" y="4581128"/>
            <a:ext cx="1584176" cy="1585985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/>
          <p:cNvSpPr/>
          <p:nvPr/>
        </p:nvSpPr>
        <p:spPr>
          <a:xfrm>
            <a:off x="4884307" y="4615855"/>
            <a:ext cx="1808100" cy="1585987"/>
          </a:xfrm>
          <a:prstGeom prst="trapezoid">
            <a:avLst>
              <a:gd name="adj" fmla="val 570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Skipper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234867" cy="2979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614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№3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ожидания…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Skipper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234867" cy="2979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…</a:t>
            </a:r>
          </a:p>
          <a:p>
            <a:r>
              <a:rPr lang="ru-RU" dirty="0" smtClean="0"/>
              <a:t>Формирование/управление </a:t>
            </a:r>
          </a:p>
          <a:p>
            <a:pPr marL="0" indent="0">
              <a:buNone/>
            </a:pPr>
            <a:r>
              <a:rPr lang="ru-RU" dirty="0" smtClean="0"/>
              <a:t>командой</a:t>
            </a:r>
            <a:endParaRPr lang="ru-RU" dirty="0"/>
          </a:p>
          <a:p>
            <a:r>
              <a:rPr lang="ru-RU" dirty="0" smtClean="0"/>
              <a:t>Обучение сотрудников</a:t>
            </a:r>
          </a:p>
          <a:p>
            <a:r>
              <a:rPr lang="ru-RU" dirty="0" smtClean="0"/>
              <a:t>Улучшение продукта/процесса</a:t>
            </a:r>
          </a:p>
        </p:txBody>
      </p:sp>
      <p:pic>
        <p:nvPicPr>
          <p:cNvPr id="5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79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emiart.ru/forum/uploads/post-2399-117311433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76767">
            <a:off x="5821264" y="396032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832" y="1340768"/>
            <a:ext cx="8229600" cy="4525963"/>
          </a:xfrm>
        </p:spPr>
        <p:txBody>
          <a:bodyPr/>
          <a:lstStyle/>
          <a:p>
            <a:r>
              <a:rPr lang="ru-RU" dirty="0" smtClean="0"/>
              <a:t>…</a:t>
            </a:r>
          </a:p>
          <a:p>
            <a:r>
              <a:rPr lang="ru-RU" dirty="0" smtClean="0"/>
              <a:t>Внедрение тестирования</a:t>
            </a:r>
          </a:p>
          <a:p>
            <a:r>
              <a:rPr lang="ru-RU" dirty="0" smtClean="0"/>
              <a:t>Улучшенные процессы </a:t>
            </a:r>
          </a:p>
          <a:p>
            <a:pPr marL="0" indent="0">
              <a:buNone/>
            </a:pPr>
            <a:r>
              <a:rPr lang="ru-RU" dirty="0" smtClean="0"/>
              <a:t>разработки</a:t>
            </a:r>
          </a:p>
          <a:p>
            <a:r>
              <a:rPr lang="ru-RU" dirty="0" smtClean="0"/>
              <a:t>Повышение квалификации сотрудников</a:t>
            </a:r>
          </a:p>
          <a:p>
            <a:r>
              <a:rPr lang="ru-RU" dirty="0" smtClean="0"/>
              <a:t>Предсказуемость проекта(</a:t>
            </a:r>
            <a:r>
              <a:rPr lang="ru-RU" dirty="0" err="1" smtClean="0"/>
              <a:t>ов</a:t>
            </a:r>
            <a:r>
              <a:rPr lang="ru-RU" dirty="0" smtClean="0"/>
              <a:t>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№3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результат…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 rot="2645589">
            <a:off x="6207204" y="5011990"/>
            <a:ext cx="199381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  <a:cs typeface="Adobe Arabic" pitchFamily="18" charset="-78"/>
              </a:rPr>
              <a:t>3-4 месяца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  <a:cs typeface="Adobe Arabic" pitchFamily="18" charset="-78"/>
              </a:rPr>
              <a:t>+год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Constantia" panose="02030602050306030303" pitchFamily="18" charset="0"/>
              <a:cs typeface="Adobe Arabic" pitchFamily="18" charset="-78"/>
            </a:endParaRPr>
          </a:p>
        </p:txBody>
      </p:sp>
      <p:pic>
        <p:nvPicPr>
          <p:cNvPr id="8" name="Picture 2" descr="Skipper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234867" cy="2979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156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56" y="3007493"/>
            <a:ext cx="8229600" cy="4525963"/>
          </a:xfrm>
        </p:spPr>
        <p:txBody>
          <a:bodyPr/>
          <a:lstStyle/>
          <a:p>
            <a:r>
              <a:rPr lang="ru-RU" dirty="0"/>
              <a:t>Управление командами</a:t>
            </a:r>
          </a:p>
          <a:p>
            <a:r>
              <a:rPr lang="ru-RU" dirty="0" smtClean="0"/>
              <a:t>Повышение тренерских навыков</a:t>
            </a:r>
          </a:p>
          <a:p>
            <a:r>
              <a:rPr lang="ru-RU" dirty="0" smtClean="0"/>
              <a:t>Повышение коммуникационных навыков</a:t>
            </a:r>
          </a:p>
          <a:p>
            <a:r>
              <a:rPr lang="ru-RU" dirty="0" smtClean="0"/>
              <a:t>Бизнес анализ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№3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приобретение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Skipper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234867" cy="2979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09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Роли</a:t>
            </a:r>
          </a:p>
          <a:p>
            <a:r>
              <a:rPr lang="ru-RU" dirty="0" smtClean="0"/>
              <a:t>Характеры</a:t>
            </a:r>
          </a:p>
          <a:p>
            <a:r>
              <a:rPr lang="ru-RU" dirty="0" smtClean="0"/>
              <a:t>Младший инженер по тестированию</a:t>
            </a:r>
          </a:p>
          <a:p>
            <a:r>
              <a:rPr lang="ru-RU" dirty="0" smtClean="0"/>
              <a:t>Специалист обеспечения качества</a:t>
            </a:r>
          </a:p>
          <a:p>
            <a:r>
              <a:rPr lang="ru-RU" dirty="0" smtClean="0"/>
              <a:t>Управляющий обеспечением качества</a:t>
            </a:r>
          </a:p>
          <a:p>
            <a:r>
              <a:rPr lang="ru-RU" dirty="0" smtClean="0"/>
              <a:t>Задания</a:t>
            </a:r>
          </a:p>
          <a:p>
            <a:endParaRPr lang="en-US" dirty="0"/>
          </a:p>
        </p:txBody>
      </p:sp>
      <p:pic>
        <p:nvPicPr>
          <p:cNvPr id="5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289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ЗАДАЧА</a:t>
            </a:r>
            <a:br>
              <a:rPr lang="ru-RU" dirty="0" smtClean="0"/>
            </a:br>
            <a:r>
              <a:rPr lang="ru-RU" sz="27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…анализ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…</a:t>
            </a:r>
          </a:p>
          <a:p>
            <a:r>
              <a:rPr lang="ru-RU" dirty="0" smtClean="0"/>
              <a:t>анализ требований</a:t>
            </a:r>
          </a:p>
          <a:p>
            <a:r>
              <a:rPr lang="ru-RU" dirty="0" smtClean="0"/>
              <a:t>риски</a:t>
            </a:r>
          </a:p>
          <a:p>
            <a:r>
              <a:rPr lang="ru-RU" dirty="0" smtClean="0"/>
              <a:t>улучшение продукта</a:t>
            </a:r>
          </a:p>
          <a:p>
            <a:endParaRPr lang="ru-RU" dirty="0" smtClean="0"/>
          </a:p>
        </p:txBody>
      </p:sp>
      <p:sp>
        <p:nvSpPr>
          <p:cNvPr id="4" name="Isosceles Triangle 3"/>
          <p:cNvSpPr/>
          <p:nvPr/>
        </p:nvSpPr>
        <p:spPr>
          <a:xfrm>
            <a:off x="5652120" y="2467410"/>
            <a:ext cx="2160240" cy="1800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52120" y="2926685"/>
            <a:ext cx="4058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06480" y="2944787"/>
            <a:ext cx="426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6529300" y="4249357"/>
            <a:ext cx="3802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  <p:pic>
        <p:nvPicPr>
          <p:cNvPr id="9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8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или</a:t>
            </a:r>
            <a:br>
              <a:rPr lang="ru-RU" dirty="0" smtClean="0"/>
            </a:br>
            <a:r>
              <a:rPr lang="ru-RU" sz="27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…как считать?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56791"/>
            <a:ext cx="2514600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556792"/>
            <a:ext cx="4838700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275856" y="2948513"/>
            <a:ext cx="435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vs.</a:t>
            </a:r>
            <a:endParaRPr lang="en-US" dirty="0"/>
          </a:p>
        </p:txBody>
      </p:sp>
      <p:pic>
        <p:nvPicPr>
          <p:cNvPr id="6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959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Кто вам нужен?</a:t>
            </a:r>
            <a:endParaRPr lang="en-US" dirty="0"/>
          </a:p>
        </p:txBody>
      </p:sp>
      <p:pic>
        <p:nvPicPr>
          <p:cNvPr id="1026" name="Picture 2" descr="Skipper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715" y="1645723"/>
            <a:ext cx="2234867" cy="2979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tatic.videocore.tv/uploads/cms/NdKImPBQP3405q8a.fi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845" y="1268760"/>
            <a:ext cx="2880320" cy="1866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&amp;Rcy;&amp;icy;&amp;kcy;&amp;ocy; &amp;pcy;&amp;rcy;&amp;ocy;&amp;fcy;&amp;acy;&amp;jcy;&amp;lcy;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420888"/>
            <a:ext cx="2381250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3135634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Младший </a:t>
            </a:r>
            <a:r>
              <a:rPr lang="ru-RU" sz="2400" dirty="0" err="1" smtClean="0"/>
              <a:t>тестировщик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449785" y="5652874"/>
            <a:ext cx="4465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Специалист по тестированию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873130" y="4626507"/>
            <a:ext cx="3270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Управленец командой</a:t>
            </a:r>
            <a:endParaRPr lang="en-US" sz="2400" dirty="0"/>
          </a:p>
        </p:txBody>
      </p:sp>
      <p:pic>
        <p:nvPicPr>
          <p:cNvPr id="11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501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Характер личности</a:t>
            </a:r>
            <a:endParaRPr lang="en-US" dirty="0"/>
          </a:p>
        </p:txBody>
      </p:sp>
      <p:pic>
        <p:nvPicPr>
          <p:cNvPr id="2054" name="Picture 6" descr="http://www.aquarelle.md/storage/2012/11/12/1352731995_77277000/FmhAWyk7Z1U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0568" y="2204865"/>
            <a:ext cx="6552728" cy="3927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-668665"/>
            <a:ext cx="72362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http://superperson.forumchik.ru/viewtopic.php?id=156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-324708"/>
            <a:ext cx="7020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http://www.hrazvitie.ru/reading_pages/readings/my/psygeom.htm</a:t>
            </a:r>
          </a:p>
        </p:txBody>
      </p:sp>
      <p:sp>
        <p:nvSpPr>
          <p:cNvPr id="6" name="Multiply 5"/>
          <p:cNvSpPr/>
          <p:nvPr/>
        </p:nvSpPr>
        <p:spPr>
          <a:xfrm>
            <a:off x="-972616" y="692696"/>
            <a:ext cx="7740352" cy="6984776"/>
          </a:xfrm>
          <a:prstGeom prst="mathMultiply">
            <a:avLst>
              <a:gd name="adj1" fmla="val 9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Callout 6"/>
          <p:cNvSpPr/>
          <p:nvPr/>
        </p:nvSpPr>
        <p:spPr>
          <a:xfrm>
            <a:off x="4849180" y="1340768"/>
            <a:ext cx="2243100" cy="95335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…хм, зачем так сложно?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898722" y="2564904"/>
            <a:ext cx="3262866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1. </a:t>
            </a:r>
            <a:r>
              <a:rPr lang="ru-RU" dirty="0"/>
              <a:t>Руководитель</a:t>
            </a:r>
          </a:p>
          <a:p>
            <a:pPr>
              <a:lnSpc>
                <a:spcPct val="150000"/>
              </a:lnSpc>
            </a:pPr>
            <a:r>
              <a:rPr lang="ru-RU" dirty="0"/>
              <a:t>2. Ответственный исполнитель</a:t>
            </a:r>
          </a:p>
          <a:p>
            <a:pPr>
              <a:lnSpc>
                <a:spcPct val="150000"/>
              </a:lnSpc>
            </a:pPr>
            <a:r>
              <a:rPr lang="ru-RU" dirty="0"/>
              <a:t>3. Тревожно-мнительный</a:t>
            </a:r>
          </a:p>
          <a:p>
            <a:pPr>
              <a:lnSpc>
                <a:spcPct val="150000"/>
              </a:lnSpc>
            </a:pPr>
            <a:r>
              <a:rPr lang="ru-RU" dirty="0"/>
              <a:t>4. Ученый</a:t>
            </a:r>
          </a:p>
          <a:p>
            <a:pPr>
              <a:lnSpc>
                <a:spcPct val="150000"/>
              </a:lnSpc>
            </a:pPr>
            <a:r>
              <a:rPr lang="ru-RU" dirty="0"/>
              <a:t>5. Интуитивный</a:t>
            </a:r>
          </a:p>
          <a:p>
            <a:pPr>
              <a:lnSpc>
                <a:spcPct val="150000"/>
              </a:lnSpc>
            </a:pPr>
            <a:r>
              <a:rPr lang="ru-RU" dirty="0"/>
              <a:t>6. Изобретатель</a:t>
            </a:r>
          </a:p>
          <a:p>
            <a:pPr>
              <a:lnSpc>
                <a:spcPct val="150000"/>
              </a:lnSpc>
            </a:pPr>
            <a:r>
              <a:rPr lang="ru-RU" dirty="0"/>
              <a:t>7. Эмотивный</a:t>
            </a:r>
          </a:p>
          <a:p>
            <a:r>
              <a:rPr lang="ru-RU" dirty="0"/>
              <a:t>8. Нечувствительный к переживаниям других</a:t>
            </a:r>
            <a:endParaRPr lang="en-US" dirty="0"/>
          </a:p>
        </p:txBody>
      </p:sp>
      <p:pic>
        <p:nvPicPr>
          <p:cNvPr id="10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0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Упрощённый подход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75685" y="1844920"/>
            <a:ext cx="93610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2373016" y="4293192"/>
            <a:ext cx="936104" cy="9361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83968" y="1844920"/>
            <a:ext cx="57606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576247" y="4290410"/>
            <a:ext cx="936104" cy="9416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7407163" y="1844920"/>
            <a:ext cx="360040" cy="936104"/>
            <a:chOff x="7740352" y="2171028"/>
            <a:chExt cx="360040" cy="936104"/>
          </a:xfrm>
        </p:grpSpPr>
        <p:cxnSp>
          <p:nvCxnSpPr>
            <p:cNvPr id="13" name="Straight Connector 12"/>
            <p:cNvCxnSpPr/>
            <p:nvPr/>
          </p:nvCxnSpPr>
          <p:spPr>
            <a:xfrm flipH="1">
              <a:off x="7740352" y="2171028"/>
              <a:ext cx="360040" cy="32186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7740352" y="2492896"/>
              <a:ext cx="360040" cy="28803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7740352" y="2780928"/>
              <a:ext cx="360040" cy="32620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38938" y="2925948"/>
            <a:ext cx="18095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Квадрат</a:t>
            </a:r>
          </a:p>
          <a:p>
            <a:pPr algn="ctr"/>
            <a:r>
              <a:rPr lang="ru-RU" i="1" dirty="0" smtClean="0"/>
              <a:t>Устойчивый</a:t>
            </a:r>
          </a:p>
          <a:p>
            <a:pPr algn="ctr"/>
            <a:r>
              <a:rPr lang="ru-RU" i="1" dirty="0" smtClean="0"/>
              <a:t>Ровный</a:t>
            </a:r>
          </a:p>
          <a:p>
            <a:pPr algn="ctr"/>
            <a:r>
              <a:rPr lang="ru-RU" i="1" dirty="0" smtClean="0"/>
              <a:t>Основательный</a:t>
            </a:r>
          </a:p>
          <a:p>
            <a:pPr algn="ctr"/>
            <a:r>
              <a:rPr lang="ru-RU" i="1" dirty="0" smtClean="0"/>
              <a:t>Правильный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1763688" y="5336048"/>
            <a:ext cx="215475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Треугольник</a:t>
            </a:r>
          </a:p>
          <a:p>
            <a:pPr algn="ctr"/>
            <a:r>
              <a:rPr lang="ru-RU" i="1" dirty="0"/>
              <a:t>Карьера</a:t>
            </a:r>
          </a:p>
          <a:p>
            <a:pPr algn="ctr"/>
            <a:r>
              <a:rPr lang="ru-RU" i="1" dirty="0"/>
              <a:t>Достижения</a:t>
            </a:r>
          </a:p>
          <a:p>
            <a:pPr algn="ctr"/>
            <a:r>
              <a:rPr lang="ru-RU" i="1" dirty="0"/>
              <a:t>Предприимчивость</a:t>
            </a:r>
          </a:p>
          <a:p>
            <a:pPr algn="ctr"/>
            <a:r>
              <a:rPr lang="ru-RU" i="1" dirty="0"/>
              <a:t>конкуренция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687976" y="2890718"/>
            <a:ext cx="17680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Прямоугольник</a:t>
            </a:r>
          </a:p>
          <a:p>
            <a:pPr algn="ctr"/>
            <a:r>
              <a:rPr lang="ru-RU" i="1" dirty="0" smtClean="0"/>
              <a:t>Не </a:t>
            </a:r>
            <a:r>
              <a:rPr lang="ru-RU" i="1" dirty="0"/>
              <a:t>устойчив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46902" y="5336048"/>
            <a:ext cx="23685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Круг</a:t>
            </a:r>
          </a:p>
          <a:p>
            <a:pPr algn="ctr"/>
            <a:r>
              <a:rPr lang="ru-RU" i="1" dirty="0" smtClean="0"/>
              <a:t>Гармония отношений</a:t>
            </a:r>
          </a:p>
          <a:p>
            <a:pPr algn="ctr"/>
            <a:r>
              <a:rPr lang="ru-RU" i="1" dirty="0" smtClean="0"/>
              <a:t>Бесконфликтность</a:t>
            </a:r>
          </a:p>
          <a:p>
            <a:pPr algn="ctr"/>
            <a:r>
              <a:rPr lang="ru-RU" i="1" dirty="0" smtClean="0"/>
              <a:t>Демократичность</a:t>
            </a:r>
            <a:endParaRPr lang="en-US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6569917" y="2887776"/>
            <a:ext cx="203453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Зигзаг</a:t>
            </a:r>
          </a:p>
          <a:p>
            <a:pPr algn="ctr"/>
            <a:r>
              <a:rPr lang="ru-RU" i="1" dirty="0" smtClean="0"/>
              <a:t>Креативность</a:t>
            </a:r>
          </a:p>
          <a:p>
            <a:pPr algn="ctr"/>
            <a:r>
              <a:rPr lang="ru-RU" i="1" dirty="0" smtClean="0"/>
              <a:t>Бунтарство</a:t>
            </a:r>
          </a:p>
          <a:p>
            <a:pPr algn="ctr"/>
            <a:r>
              <a:rPr lang="ru-RU" i="1" dirty="0" smtClean="0"/>
              <a:t>Энтузиазм</a:t>
            </a:r>
          </a:p>
          <a:p>
            <a:pPr algn="ctr"/>
            <a:r>
              <a:rPr lang="ru-RU" i="1" dirty="0" smtClean="0"/>
              <a:t>Жажда </a:t>
            </a:r>
            <a:r>
              <a:rPr lang="ru-RU" i="1" dirty="0"/>
              <a:t>изменений</a:t>
            </a:r>
            <a:endParaRPr lang="en-US" i="1" dirty="0"/>
          </a:p>
        </p:txBody>
      </p:sp>
      <p:pic>
        <p:nvPicPr>
          <p:cNvPr id="18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163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Позиция №1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описание…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Умный</a:t>
            </a:r>
            <a:endParaRPr lang="ru-RU" dirty="0"/>
          </a:p>
          <a:p>
            <a:r>
              <a:rPr lang="ru-RU" dirty="0" smtClean="0"/>
              <a:t>Усердный</a:t>
            </a:r>
          </a:p>
          <a:p>
            <a:r>
              <a:rPr lang="ru-RU" dirty="0" smtClean="0"/>
              <a:t>…</a:t>
            </a:r>
          </a:p>
          <a:p>
            <a:r>
              <a:rPr lang="ru-RU" dirty="0"/>
              <a:t>Зоркий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</p:txBody>
      </p:sp>
      <p:pic>
        <p:nvPicPr>
          <p:cNvPr id="4" name="Picture 4" descr="http://static.videocore.tv/uploads/cms/NdKImPBQP3405q8a.fi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060">
            <a:off x="5988148" y="766467"/>
            <a:ext cx="2880320" cy="1866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2267744" y="4365104"/>
            <a:ext cx="1800200" cy="1585985"/>
          </a:xfrm>
          <a:prstGeom prst="roundRect">
            <a:avLst>
              <a:gd name="adj" fmla="val 385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/>
          <p:cNvSpPr/>
          <p:nvPr/>
        </p:nvSpPr>
        <p:spPr>
          <a:xfrm>
            <a:off x="4808564" y="4365104"/>
            <a:ext cx="1808100" cy="1585987"/>
          </a:xfrm>
          <a:prstGeom prst="trapezoid">
            <a:avLst>
              <a:gd name="adj" fmla="val 315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26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07493"/>
            <a:ext cx="8229600" cy="4525963"/>
          </a:xfrm>
        </p:spPr>
        <p:txBody>
          <a:bodyPr/>
          <a:lstStyle/>
          <a:p>
            <a:r>
              <a:rPr lang="ru-RU" dirty="0" smtClean="0"/>
              <a:t>Тестирование по имеющимся сценариям</a:t>
            </a:r>
          </a:p>
          <a:p>
            <a:r>
              <a:rPr lang="ru-RU" dirty="0"/>
              <a:t>Заведение </a:t>
            </a:r>
            <a:r>
              <a:rPr lang="ru-RU" dirty="0" smtClean="0"/>
              <a:t>ошибок</a:t>
            </a:r>
          </a:p>
          <a:p>
            <a:r>
              <a:rPr lang="ru-RU" dirty="0" smtClean="0"/>
              <a:t>Написание тестовых процедур</a:t>
            </a:r>
          </a:p>
          <a:p>
            <a:r>
              <a:rPr lang="ru-RU" dirty="0" smtClean="0"/>
              <a:t>Написание документации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№1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ожидания…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Picture 4" descr="http://static.videocore.tv/uploads/cms/NdKImPBQP3405q8a.fi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060">
            <a:off x="5988148" y="766467"/>
            <a:ext cx="2880320" cy="1866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62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emiart.ru/forum/uploads/post-2399-117311433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76767">
            <a:off x="5821264" y="396032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832" y="2708920"/>
            <a:ext cx="8229600" cy="4525963"/>
          </a:xfrm>
        </p:spPr>
        <p:txBody>
          <a:bodyPr/>
          <a:lstStyle/>
          <a:p>
            <a:r>
              <a:rPr lang="ru-RU" dirty="0" smtClean="0"/>
              <a:t>Закрытые регрессии</a:t>
            </a:r>
          </a:p>
          <a:p>
            <a:r>
              <a:rPr lang="ru-RU" dirty="0" smtClean="0"/>
              <a:t>Обновлённая базы знаний</a:t>
            </a:r>
          </a:p>
          <a:p>
            <a:r>
              <a:rPr lang="ru-RU" dirty="0" smtClean="0"/>
              <a:t>Выявленные качества сотрудника</a:t>
            </a:r>
          </a:p>
          <a:p>
            <a:r>
              <a:rPr lang="ru-RU" dirty="0" smtClean="0"/>
              <a:t>Много потраченного времени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№1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результат…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Picture 4" descr="http://static.videocore.tv/uploads/cms/NdKImPBQP3405q8a.fi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060">
            <a:off x="5988148" y="766467"/>
            <a:ext cx="2880320" cy="1866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 rot="2645589">
            <a:off x="6521610" y="5109855"/>
            <a:ext cx="1456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nstantia" panose="02030602050306030303" pitchFamily="18" charset="0"/>
                <a:cs typeface="Adobe Arabic" pitchFamily="18" charset="-78"/>
              </a:rPr>
              <a:t>1 месяц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Constantia" panose="02030602050306030303" pitchFamily="18" charset="0"/>
              <a:cs typeface="Adobe Arabic" pitchFamily="18" charset="-78"/>
            </a:endParaRPr>
          </a:p>
        </p:txBody>
      </p:sp>
      <p:pic>
        <p:nvPicPr>
          <p:cNvPr id="7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74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07493"/>
            <a:ext cx="8229600" cy="4525963"/>
          </a:xfrm>
        </p:spPr>
        <p:txBody>
          <a:bodyPr/>
          <a:lstStyle/>
          <a:p>
            <a:r>
              <a:rPr lang="ru-RU" dirty="0" smtClean="0"/>
              <a:t>Освоение азов тестирования</a:t>
            </a:r>
          </a:p>
          <a:p>
            <a:r>
              <a:rPr lang="ru-RU" dirty="0" smtClean="0"/>
              <a:t>Понимание процессов разработки</a:t>
            </a:r>
          </a:p>
          <a:p>
            <a:r>
              <a:rPr lang="ru-RU" dirty="0" smtClean="0"/>
              <a:t>Формирование видения своей карьеры</a:t>
            </a:r>
          </a:p>
          <a:p>
            <a:r>
              <a:rPr lang="ru-RU" dirty="0" smtClean="0"/>
              <a:t>Понимание целей и задач компании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Позиция №1</a:t>
            </a:r>
            <a:br>
              <a:rPr lang="ru-RU" dirty="0" smtClean="0"/>
            </a:br>
            <a:r>
              <a:rPr lang="ru-RU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приобретение</a:t>
            </a:r>
            <a:endParaRPr lang="en-US" sz="27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Picture 4" descr="http://static.videocore.tv/uploads/cms/NdKImPBQP3405q8a.fi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060">
            <a:off x="5988148" y="766467"/>
            <a:ext cx="2880320" cy="1866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qadays.com/files/autoupload/73/62/17/expgxrni2390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19"/>
            <a:ext cx="1524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49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1014</Words>
  <Application>Microsoft Office PowerPoint</Application>
  <PresentationFormat>On-screen Show (4:3)</PresentationFormat>
  <Paragraphs>247</Paragraphs>
  <Slides>21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Тема Office</vt:lpstr>
      <vt:lpstr>Интервью: пособие к применению</vt:lpstr>
      <vt:lpstr>Содержание</vt:lpstr>
      <vt:lpstr>Кто вам нужен?</vt:lpstr>
      <vt:lpstr>Характер личности</vt:lpstr>
      <vt:lpstr>Упрощённый подход</vt:lpstr>
      <vt:lpstr>Позиция №1 описание…</vt:lpstr>
      <vt:lpstr>Позиция №1 ожидания…</vt:lpstr>
      <vt:lpstr>Позиция №1 результат…</vt:lpstr>
      <vt:lpstr>Позиция №1 приобретение</vt:lpstr>
      <vt:lpstr>ЗАДАЧА …можно построить или нельзя?!</vt:lpstr>
      <vt:lpstr>Позиция №2 описание…</vt:lpstr>
      <vt:lpstr>Позиция №2 ожидания…</vt:lpstr>
      <vt:lpstr>Позиция №2 результат…</vt:lpstr>
      <vt:lpstr>Позиция №2 приобретение</vt:lpstr>
      <vt:lpstr>ЗАДАЧА …план тестирования</vt:lpstr>
      <vt:lpstr>Позиция №3 описание…</vt:lpstr>
      <vt:lpstr>Позиция №3 ожидания…</vt:lpstr>
      <vt:lpstr>Позиция №3 результат…</vt:lpstr>
      <vt:lpstr>Позиция №3 приобретение</vt:lpstr>
      <vt:lpstr>ЗАДАЧА …анализ</vt:lpstr>
      <vt:lpstr>или …как считать?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Интервью: пособие к применению</dc:title>
  <dc:creator>Yanus</dc:creator>
  <cp:lastModifiedBy>admin</cp:lastModifiedBy>
  <cp:revision>63</cp:revision>
  <dcterms:created xsi:type="dcterms:W3CDTF">2015-02-10T18:08:27Z</dcterms:created>
  <dcterms:modified xsi:type="dcterms:W3CDTF">2015-02-19T18:24:53Z</dcterms:modified>
</cp:coreProperties>
</file>