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2" r:id="rId1"/>
  </p:sldMasterIdLst>
  <p:notesMasterIdLst>
    <p:notesMasterId r:id="rId84"/>
  </p:notesMasterIdLst>
  <p:sldIdLst>
    <p:sldId id="256" r:id="rId2"/>
    <p:sldId id="258" r:id="rId3"/>
    <p:sldId id="290" r:id="rId4"/>
    <p:sldId id="359" r:id="rId5"/>
    <p:sldId id="423" r:id="rId6"/>
    <p:sldId id="315" r:id="rId7"/>
    <p:sldId id="292" r:id="rId8"/>
    <p:sldId id="422" r:id="rId9"/>
    <p:sldId id="421" r:id="rId10"/>
    <p:sldId id="352" r:id="rId11"/>
    <p:sldId id="324" r:id="rId12"/>
    <p:sldId id="370" r:id="rId13"/>
    <p:sldId id="326" r:id="rId14"/>
    <p:sldId id="371" r:id="rId15"/>
    <p:sldId id="372" r:id="rId16"/>
    <p:sldId id="373" r:id="rId17"/>
    <p:sldId id="376" r:id="rId18"/>
    <p:sldId id="328" r:id="rId19"/>
    <p:sldId id="375" r:id="rId20"/>
    <p:sldId id="374" r:id="rId21"/>
    <p:sldId id="330" r:id="rId22"/>
    <p:sldId id="377" r:id="rId23"/>
    <p:sldId id="378" r:id="rId24"/>
    <p:sldId id="379" r:id="rId25"/>
    <p:sldId id="380" r:id="rId26"/>
    <p:sldId id="381" r:id="rId27"/>
    <p:sldId id="382" r:id="rId28"/>
    <p:sldId id="335" r:id="rId29"/>
    <p:sldId id="338" r:id="rId30"/>
    <p:sldId id="336" r:id="rId31"/>
    <p:sldId id="341" r:id="rId32"/>
    <p:sldId id="383" r:id="rId33"/>
    <p:sldId id="384" r:id="rId34"/>
    <p:sldId id="358" r:id="rId35"/>
    <p:sldId id="385" r:id="rId36"/>
    <p:sldId id="386" r:id="rId37"/>
    <p:sldId id="344" r:id="rId38"/>
    <p:sldId id="345" r:id="rId39"/>
    <p:sldId id="387" r:id="rId40"/>
    <p:sldId id="346" r:id="rId41"/>
    <p:sldId id="388" r:id="rId42"/>
    <p:sldId id="389" r:id="rId43"/>
    <p:sldId id="339" r:id="rId44"/>
    <p:sldId id="340" r:id="rId45"/>
    <p:sldId id="355" r:id="rId46"/>
    <p:sldId id="391" r:id="rId47"/>
    <p:sldId id="356" r:id="rId48"/>
    <p:sldId id="357" r:id="rId49"/>
    <p:sldId id="354" r:id="rId50"/>
    <p:sldId id="418" r:id="rId51"/>
    <p:sldId id="419" r:id="rId52"/>
    <p:sldId id="351" r:id="rId53"/>
    <p:sldId id="360" r:id="rId54"/>
    <p:sldId id="361" r:id="rId55"/>
    <p:sldId id="362" r:id="rId56"/>
    <p:sldId id="363" r:id="rId57"/>
    <p:sldId id="403" r:id="rId58"/>
    <p:sldId id="319" r:id="rId59"/>
    <p:sldId id="318" r:id="rId60"/>
    <p:sldId id="320" r:id="rId61"/>
    <p:sldId id="404" r:id="rId62"/>
    <p:sldId id="366" r:id="rId63"/>
    <p:sldId id="368" r:id="rId64"/>
    <p:sldId id="305" r:id="rId65"/>
    <p:sldId id="396" r:id="rId66"/>
    <p:sldId id="400" r:id="rId67"/>
    <p:sldId id="401" r:id="rId68"/>
    <p:sldId id="397" r:id="rId69"/>
    <p:sldId id="398" r:id="rId70"/>
    <p:sldId id="301" r:id="rId71"/>
    <p:sldId id="420" r:id="rId72"/>
    <p:sldId id="364" r:id="rId73"/>
    <p:sldId id="365" r:id="rId74"/>
    <p:sldId id="413" r:id="rId75"/>
    <p:sldId id="414" r:id="rId76"/>
    <p:sldId id="415" r:id="rId77"/>
    <p:sldId id="416" r:id="rId78"/>
    <p:sldId id="417" r:id="rId79"/>
    <p:sldId id="349" r:id="rId80"/>
    <p:sldId id="274" r:id="rId81"/>
    <p:sldId id="411" r:id="rId82"/>
    <p:sldId id="350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EECC82-56BF-4BDE-9266-BF6614D3B972}">
          <p14:sldIdLst>
            <p14:sldId id="256"/>
            <p14:sldId id="258"/>
            <p14:sldId id="290"/>
            <p14:sldId id="359"/>
            <p14:sldId id="423"/>
            <p14:sldId id="315"/>
            <p14:sldId id="292"/>
            <p14:sldId id="422"/>
            <p14:sldId id="421"/>
            <p14:sldId id="352"/>
            <p14:sldId id="324"/>
            <p14:sldId id="370"/>
            <p14:sldId id="326"/>
            <p14:sldId id="371"/>
            <p14:sldId id="372"/>
            <p14:sldId id="373"/>
            <p14:sldId id="376"/>
            <p14:sldId id="328"/>
            <p14:sldId id="375"/>
            <p14:sldId id="374"/>
            <p14:sldId id="330"/>
            <p14:sldId id="377"/>
            <p14:sldId id="378"/>
            <p14:sldId id="379"/>
            <p14:sldId id="380"/>
            <p14:sldId id="381"/>
            <p14:sldId id="382"/>
            <p14:sldId id="335"/>
            <p14:sldId id="338"/>
            <p14:sldId id="336"/>
            <p14:sldId id="341"/>
            <p14:sldId id="383"/>
            <p14:sldId id="384"/>
            <p14:sldId id="358"/>
            <p14:sldId id="385"/>
            <p14:sldId id="386"/>
            <p14:sldId id="344"/>
            <p14:sldId id="345"/>
            <p14:sldId id="387"/>
            <p14:sldId id="346"/>
            <p14:sldId id="388"/>
            <p14:sldId id="389"/>
            <p14:sldId id="339"/>
            <p14:sldId id="340"/>
            <p14:sldId id="355"/>
            <p14:sldId id="391"/>
            <p14:sldId id="356"/>
            <p14:sldId id="357"/>
            <p14:sldId id="354"/>
            <p14:sldId id="418"/>
            <p14:sldId id="419"/>
            <p14:sldId id="351"/>
            <p14:sldId id="360"/>
            <p14:sldId id="361"/>
            <p14:sldId id="362"/>
            <p14:sldId id="363"/>
            <p14:sldId id="403"/>
            <p14:sldId id="319"/>
            <p14:sldId id="318"/>
            <p14:sldId id="320"/>
            <p14:sldId id="404"/>
            <p14:sldId id="366"/>
            <p14:sldId id="368"/>
            <p14:sldId id="305"/>
            <p14:sldId id="396"/>
            <p14:sldId id="400"/>
            <p14:sldId id="401"/>
            <p14:sldId id="397"/>
            <p14:sldId id="398"/>
            <p14:sldId id="301"/>
            <p14:sldId id="420"/>
            <p14:sldId id="364"/>
            <p14:sldId id="365"/>
            <p14:sldId id="413"/>
            <p14:sldId id="414"/>
            <p14:sldId id="415"/>
            <p14:sldId id="416"/>
            <p14:sldId id="417"/>
            <p14:sldId id="349"/>
            <p14:sldId id="274"/>
            <p14:sldId id="411"/>
            <p14:sldId id="350"/>
          </p14:sldIdLst>
        </p14:section>
        <p14:section name="Раздел без заголовка" id="{78537A1A-8D1D-4240-9906-987CAC436D8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033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6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70896-A140-4487-AFD1-3D8EF5758346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220D4DCE-CC63-4941-A223-922347CA22A4}">
      <dgm:prSet phldrT="[Текст]"/>
      <dgm:spPr/>
      <dgm:t>
        <a:bodyPr/>
        <a:lstStyle/>
        <a:p>
          <a:r>
            <a:rPr lang="en-US" dirty="0" smtClean="0"/>
            <a:t>Client</a:t>
          </a:r>
          <a:endParaRPr lang="ru-RU" dirty="0"/>
        </a:p>
      </dgm:t>
    </dgm:pt>
    <dgm:pt modelId="{15BABDAD-B956-44ED-8AAA-3F253B6DEE75}" type="parTrans" cxnId="{8B501E92-4BC2-41BD-A45A-92CFF9E48E1E}">
      <dgm:prSet/>
      <dgm:spPr/>
      <dgm:t>
        <a:bodyPr/>
        <a:lstStyle/>
        <a:p>
          <a:endParaRPr lang="ru-RU"/>
        </a:p>
      </dgm:t>
    </dgm:pt>
    <dgm:pt modelId="{90C6C18E-CBFC-4703-807C-11B45DAB8808}" type="sibTrans" cxnId="{8B501E92-4BC2-41BD-A45A-92CFF9E48E1E}">
      <dgm:prSet/>
      <dgm:spPr/>
      <dgm:t>
        <a:bodyPr/>
        <a:lstStyle/>
        <a:p>
          <a:endParaRPr lang="ru-RU"/>
        </a:p>
      </dgm:t>
    </dgm:pt>
    <dgm:pt modelId="{994D3FEA-EE1A-44D0-9925-C325AB06F320}">
      <dgm:prSet phldrT="[Текст]"/>
      <dgm:spPr/>
      <dgm:t>
        <a:bodyPr/>
        <a:lstStyle/>
        <a:p>
          <a:r>
            <a:rPr lang="en-US" dirty="0" smtClean="0"/>
            <a:t>Adapter</a:t>
          </a:r>
          <a:endParaRPr lang="ru-RU" dirty="0"/>
        </a:p>
      </dgm:t>
    </dgm:pt>
    <dgm:pt modelId="{46E54BD9-FA30-473D-A380-AECF7A27F416}" type="parTrans" cxnId="{6E7A06F4-730E-43CC-B4D2-70B31D70475A}">
      <dgm:prSet/>
      <dgm:spPr/>
      <dgm:t>
        <a:bodyPr/>
        <a:lstStyle/>
        <a:p>
          <a:endParaRPr lang="ru-RU"/>
        </a:p>
      </dgm:t>
    </dgm:pt>
    <dgm:pt modelId="{E3CC88CB-5159-4490-A48A-43C874AFFFF1}" type="sibTrans" cxnId="{6E7A06F4-730E-43CC-B4D2-70B31D70475A}">
      <dgm:prSet/>
      <dgm:spPr/>
      <dgm:t>
        <a:bodyPr/>
        <a:lstStyle/>
        <a:p>
          <a:endParaRPr lang="ru-RU"/>
        </a:p>
      </dgm:t>
    </dgm:pt>
    <dgm:pt modelId="{C9E8012C-031F-420F-858D-9C2845111AE3}">
      <dgm:prSet phldrT="[Текст]"/>
      <dgm:spPr/>
      <dgm:t>
        <a:bodyPr/>
        <a:lstStyle/>
        <a:p>
          <a:r>
            <a:rPr lang="en-US" dirty="0" smtClean="0"/>
            <a:t>Kafka</a:t>
          </a:r>
          <a:endParaRPr lang="ru-RU" dirty="0"/>
        </a:p>
      </dgm:t>
    </dgm:pt>
    <dgm:pt modelId="{5A73888E-095E-4C5B-8D51-D86A71A442EC}" type="parTrans" cxnId="{3759666E-7D72-4993-B746-AFF28C198D78}">
      <dgm:prSet/>
      <dgm:spPr/>
      <dgm:t>
        <a:bodyPr/>
        <a:lstStyle/>
        <a:p>
          <a:endParaRPr lang="ru-RU"/>
        </a:p>
      </dgm:t>
    </dgm:pt>
    <dgm:pt modelId="{3AAED079-5295-4E61-820B-37E2F8B0E2CD}" type="sibTrans" cxnId="{3759666E-7D72-4993-B746-AFF28C198D78}">
      <dgm:prSet/>
      <dgm:spPr/>
      <dgm:t>
        <a:bodyPr/>
        <a:lstStyle/>
        <a:p>
          <a:endParaRPr lang="ru-RU"/>
        </a:p>
      </dgm:t>
    </dgm:pt>
    <dgm:pt modelId="{1055527D-6923-4F46-A703-47F55BC50637}">
      <dgm:prSet phldrT="[Текст]"/>
      <dgm:spPr/>
      <dgm:t>
        <a:bodyPr/>
        <a:lstStyle/>
        <a:p>
          <a:r>
            <a:rPr lang="en-US" dirty="0" smtClean="0"/>
            <a:t>Sink</a:t>
          </a:r>
          <a:endParaRPr lang="ru-RU" dirty="0"/>
        </a:p>
      </dgm:t>
    </dgm:pt>
    <dgm:pt modelId="{8BC9E3D6-A91B-448F-84BA-F3EAA74F4CD7}" type="parTrans" cxnId="{FA69E632-8BA7-4865-B171-C42DEFFA6224}">
      <dgm:prSet/>
      <dgm:spPr/>
      <dgm:t>
        <a:bodyPr/>
        <a:lstStyle/>
        <a:p>
          <a:endParaRPr lang="ru-RU"/>
        </a:p>
      </dgm:t>
    </dgm:pt>
    <dgm:pt modelId="{BADAE384-ADAD-447C-B0DF-CB368F06F3E4}" type="sibTrans" cxnId="{FA69E632-8BA7-4865-B171-C42DEFFA6224}">
      <dgm:prSet/>
      <dgm:spPr/>
      <dgm:t>
        <a:bodyPr/>
        <a:lstStyle/>
        <a:p>
          <a:endParaRPr lang="ru-RU"/>
        </a:p>
      </dgm:t>
    </dgm:pt>
    <dgm:pt modelId="{B7A2BE9D-26D4-4F18-BE2B-725B8FFA0519}">
      <dgm:prSet phldrT="[Текст]"/>
      <dgm:spPr/>
      <dgm:t>
        <a:bodyPr/>
        <a:lstStyle/>
        <a:p>
          <a:r>
            <a:rPr lang="en-US" dirty="0" smtClean="0"/>
            <a:t>ES</a:t>
          </a:r>
          <a:endParaRPr lang="ru-RU" dirty="0"/>
        </a:p>
      </dgm:t>
    </dgm:pt>
    <dgm:pt modelId="{291E2CAF-51AE-4861-BAD0-5DBA11C883DB}" type="parTrans" cxnId="{AEB42889-8D03-43C4-AED5-2A734E21C10E}">
      <dgm:prSet/>
      <dgm:spPr/>
      <dgm:t>
        <a:bodyPr/>
        <a:lstStyle/>
        <a:p>
          <a:endParaRPr lang="ru-RU"/>
        </a:p>
      </dgm:t>
    </dgm:pt>
    <dgm:pt modelId="{94AA183E-3756-4CCC-AC84-83EF328A842A}" type="sibTrans" cxnId="{AEB42889-8D03-43C4-AED5-2A734E21C10E}">
      <dgm:prSet/>
      <dgm:spPr/>
      <dgm:t>
        <a:bodyPr/>
        <a:lstStyle/>
        <a:p>
          <a:endParaRPr lang="ru-RU"/>
        </a:p>
      </dgm:t>
    </dgm:pt>
    <dgm:pt modelId="{69656DC5-258D-4DC4-93A9-C8353148733A}" type="pres">
      <dgm:prSet presAssocID="{8E170896-A140-4487-AFD1-3D8EF5758346}" presName="Name0" presStyleCnt="0">
        <dgm:presLayoutVars>
          <dgm:dir/>
          <dgm:resizeHandles val="exact"/>
        </dgm:presLayoutVars>
      </dgm:prSet>
      <dgm:spPr/>
    </dgm:pt>
    <dgm:pt modelId="{627FBADA-980F-4D02-BCAF-9FC4FB95715A}" type="pres">
      <dgm:prSet presAssocID="{220D4DCE-CC63-4941-A223-922347CA22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13D43-068F-4BE1-A0D2-B3CAF5AEF8D9}" type="pres">
      <dgm:prSet presAssocID="{90C6C18E-CBFC-4703-807C-11B45DAB880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24FB7DF-059E-4BF8-BA76-BB95135B7B4F}" type="pres">
      <dgm:prSet presAssocID="{90C6C18E-CBFC-4703-807C-11B45DAB880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BDF9525-A76B-4CAA-81B4-FF545B6BD646}" type="pres">
      <dgm:prSet presAssocID="{994D3FEA-EE1A-44D0-9925-C325AB06F32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9517A-1FCC-44C6-B53F-434C220CBCCF}" type="pres">
      <dgm:prSet presAssocID="{E3CC88CB-5159-4490-A48A-43C874AFFFF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084D59C-29F2-43C9-8138-E9D262CFF155}" type="pres">
      <dgm:prSet presAssocID="{E3CC88CB-5159-4490-A48A-43C874AFFFF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7BB40F0-E364-4B92-ACAB-DE7E21E681E1}" type="pres">
      <dgm:prSet presAssocID="{C9E8012C-031F-420F-858D-9C2845111A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02305-C636-4E37-A761-DF991C802B1E}" type="pres">
      <dgm:prSet presAssocID="{3AAED079-5295-4E61-820B-37E2F8B0E2C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5C00919-4016-4FD3-A846-F0A96B323C8B}" type="pres">
      <dgm:prSet presAssocID="{3AAED079-5295-4E61-820B-37E2F8B0E2C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111BBC9-4C31-4BA5-A559-98E517AF1872}" type="pres">
      <dgm:prSet presAssocID="{1055527D-6923-4F46-A703-47F55BC506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333A-70D6-426C-A5F3-DAAD8E67D54B}" type="pres">
      <dgm:prSet presAssocID="{BADAE384-ADAD-447C-B0DF-CB368F06F3E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0278A51-1213-4CE8-AB52-00E52901C8F3}" type="pres">
      <dgm:prSet presAssocID="{BADAE384-ADAD-447C-B0DF-CB368F06F3E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D820EEA-56D5-4811-88F7-63A40AAEE0BD}" type="pres">
      <dgm:prSet presAssocID="{B7A2BE9D-26D4-4F18-BE2B-725B8FFA05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A06F4-730E-43CC-B4D2-70B31D70475A}" srcId="{8E170896-A140-4487-AFD1-3D8EF5758346}" destId="{994D3FEA-EE1A-44D0-9925-C325AB06F320}" srcOrd="1" destOrd="0" parTransId="{46E54BD9-FA30-473D-A380-AECF7A27F416}" sibTransId="{E3CC88CB-5159-4490-A48A-43C874AFFFF1}"/>
    <dgm:cxn modelId="{8B501E92-4BC2-41BD-A45A-92CFF9E48E1E}" srcId="{8E170896-A140-4487-AFD1-3D8EF5758346}" destId="{220D4DCE-CC63-4941-A223-922347CA22A4}" srcOrd="0" destOrd="0" parTransId="{15BABDAD-B956-44ED-8AAA-3F253B6DEE75}" sibTransId="{90C6C18E-CBFC-4703-807C-11B45DAB8808}"/>
    <dgm:cxn modelId="{DF761204-A164-46C6-B80C-7494CA685237}" type="presOf" srcId="{994D3FEA-EE1A-44D0-9925-C325AB06F320}" destId="{1BDF9525-A76B-4CAA-81B4-FF545B6BD646}" srcOrd="0" destOrd="0" presId="urn:microsoft.com/office/officeart/2005/8/layout/process1"/>
    <dgm:cxn modelId="{62EDF93C-69AF-4E7F-B42C-FC479A2932E6}" type="presOf" srcId="{BADAE384-ADAD-447C-B0DF-CB368F06F3E4}" destId="{E0278A51-1213-4CE8-AB52-00E52901C8F3}" srcOrd="1" destOrd="0" presId="urn:microsoft.com/office/officeart/2005/8/layout/process1"/>
    <dgm:cxn modelId="{3B58F2E0-D0B3-46E3-A038-1360110A3C21}" type="presOf" srcId="{B7A2BE9D-26D4-4F18-BE2B-725B8FFA0519}" destId="{8D820EEA-56D5-4811-88F7-63A40AAEE0BD}" srcOrd="0" destOrd="0" presId="urn:microsoft.com/office/officeart/2005/8/layout/process1"/>
    <dgm:cxn modelId="{7E63A45F-0889-42CB-AACE-0B79AEC573D2}" type="presOf" srcId="{C9E8012C-031F-420F-858D-9C2845111AE3}" destId="{E7BB40F0-E364-4B92-ACAB-DE7E21E681E1}" srcOrd="0" destOrd="0" presId="urn:microsoft.com/office/officeart/2005/8/layout/process1"/>
    <dgm:cxn modelId="{EEEA83EB-B746-47AE-9A35-C0548D33AEE5}" type="presOf" srcId="{E3CC88CB-5159-4490-A48A-43C874AFFFF1}" destId="{B339517A-1FCC-44C6-B53F-434C220CBCCF}" srcOrd="0" destOrd="0" presId="urn:microsoft.com/office/officeart/2005/8/layout/process1"/>
    <dgm:cxn modelId="{C39C745B-6DC8-408F-855C-1251FB65B9E5}" type="presOf" srcId="{1055527D-6923-4F46-A703-47F55BC50637}" destId="{9111BBC9-4C31-4BA5-A559-98E517AF1872}" srcOrd="0" destOrd="0" presId="urn:microsoft.com/office/officeart/2005/8/layout/process1"/>
    <dgm:cxn modelId="{3759666E-7D72-4993-B746-AFF28C198D78}" srcId="{8E170896-A140-4487-AFD1-3D8EF5758346}" destId="{C9E8012C-031F-420F-858D-9C2845111AE3}" srcOrd="2" destOrd="0" parTransId="{5A73888E-095E-4C5B-8D51-D86A71A442EC}" sibTransId="{3AAED079-5295-4E61-820B-37E2F8B0E2CD}"/>
    <dgm:cxn modelId="{9B094544-3EB8-44B5-B8A5-B450EA69A275}" type="presOf" srcId="{3AAED079-5295-4E61-820B-37E2F8B0E2CD}" destId="{62702305-C636-4E37-A761-DF991C802B1E}" srcOrd="0" destOrd="0" presId="urn:microsoft.com/office/officeart/2005/8/layout/process1"/>
    <dgm:cxn modelId="{2FD71D75-8311-4CAD-B34E-46C7E323E962}" type="presOf" srcId="{BADAE384-ADAD-447C-B0DF-CB368F06F3E4}" destId="{3F92333A-70D6-426C-A5F3-DAAD8E67D54B}" srcOrd="0" destOrd="0" presId="urn:microsoft.com/office/officeart/2005/8/layout/process1"/>
    <dgm:cxn modelId="{6FFC1F18-16CA-493E-86D7-3B987A662FBF}" type="presOf" srcId="{8E170896-A140-4487-AFD1-3D8EF5758346}" destId="{69656DC5-258D-4DC4-93A9-C8353148733A}" srcOrd="0" destOrd="0" presId="urn:microsoft.com/office/officeart/2005/8/layout/process1"/>
    <dgm:cxn modelId="{AEB42889-8D03-43C4-AED5-2A734E21C10E}" srcId="{8E170896-A140-4487-AFD1-3D8EF5758346}" destId="{B7A2BE9D-26D4-4F18-BE2B-725B8FFA0519}" srcOrd="4" destOrd="0" parTransId="{291E2CAF-51AE-4861-BAD0-5DBA11C883DB}" sibTransId="{94AA183E-3756-4CCC-AC84-83EF328A842A}"/>
    <dgm:cxn modelId="{C585CAE4-3B7F-4571-AFF3-A29AD3CD375B}" type="presOf" srcId="{90C6C18E-CBFC-4703-807C-11B45DAB8808}" destId="{A24FB7DF-059E-4BF8-BA76-BB95135B7B4F}" srcOrd="1" destOrd="0" presId="urn:microsoft.com/office/officeart/2005/8/layout/process1"/>
    <dgm:cxn modelId="{FA69E632-8BA7-4865-B171-C42DEFFA6224}" srcId="{8E170896-A140-4487-AFD1-3D8EF5758346}" destId="{1055527D-6923-4F46-A703-47F55BC50637}" srcOrd="3" destOrd="0" parTransId="{8BC9E3D6-A91B-448F-84BA-F3EAA74F4CD7}" sibTransId="{BADAE384-ADAD-447C-B0DF-CB368F06F3E4}"/>
    <dgm:cxn modelId="{38533995-45E9-4C85-BAA3-A696E3D05AC6}" type="presOf" srcId="{E3CC88CB-5159-4490-A48A-43C874AFFFF1}" destId="{6084D59C-29F2-43C9-8138-E9D262CFF155}" srcOrd="1" destOrd="0" presId="urn:microsoft.com/office/officeart/2005/8/layout/process1"/>
    <dgm:cxn modelId="{3B515FF3-249D-46EC-B390-A00362B5EF17}" type="presOf" srcId="{90C6C18E-CBFC-4703-807C-11B45DAB8808}" destId="{C6A13D43-068F-4BE1-A0D2-B3CAF5AEF8D9}" srcOrd="0" destOrd="0" presId="urn:microsoft.com/office/officeart/2005/8/layout/process1"/>
    <dgm:cxn modelId="{8AF09A77-BD93-48A9-BFF6-D47F89AD0073}" type="presOf" srcId="{3AAED079-5295-4E61-820B-37E2F8B0E2CD}" destId="{05C00919-4016-4FD3-A846-F0A96B323C8B}" srcOrd="1" destOrd="0" presId="urn:microsoft.com/office/officeart/2005/8/layout/process1"/>
    <dgm:cxn modelId="{E28F7872-F267-4784-B47F-EA369E552F3B}" type="presOf" srcId="{220D4DCE-CC63-4941-A223-922347CA22A4}" destId="{627FBADA-980F-4D02-BCAF-9FC4FB95715A}" srcOrd="0" destOrd="0" presId="urn:microsoft.com/office/officeart/2005/8/layout/process1"/>
    <dgm:cxn modelId="{C25A4201-8AA1-437C-A9B3-DE51F3FE784F}" type="presParOf" srcId="{69656DC5-258D-4DC4-93A9-C8353148733A}" destId="{627FBADA-980F-4D02-BCAF-9FC4FB95715A}" srcOrd="0" destOrd="0" presId="urn:microsoft.com/office/officeart/2005/8/layout/process1"/>
    <dgm:cxn modelId="{283B9782-CEE0-4E5F-A315-A1A0E58A7DC4}" type="presParOf" srcId="{69656DC5-258D-4DC4-93A9-C8353148733A}" destId="{C6A13D43-068F-4BE1-A0D2-B3CAF5AEF8D9}" srcOrd="1" destOrd="0" presId="urn:microsoft.com/office/officeart/2005/8/layout/process1"/>
    <dgm:cxn modelId="{18425538-5E7B-4C77-962B-38F5A9676342}" type="presParOf" srcId="{C6A13D43-068F-4BE1-A0D2-B3CAF5AEF8D9}" destId="{A24FB7DF-059E-4BF8-BA76-BB95135B7B4F}" srcOrd="0" destOrd="0" presId="urn:microsoft.com/office/officeart/2005/8/layout/process1"/>
    <dgm:cxn modelId="{CEE45C69-D4FC-4B4B-947B-2856D272EF33}" type="presParOf" srcId="{69656DC5-258D-4DC4-93A9-C8353148733A}" destId="{1BDF9525-A76B-4CAA-81B4-FF545B6BD646}" srcOrd="2" destOrd="0" presId="urn:microsoft.com/office/officeart/2005/8/layout/process1"/>
    <dgm:cxn modelId="{B4D2E95F-8443-4C45-B592-A5ACC4903095}" type="presParOf" srcId="{69656DC5-258D-4DC4-93A9-C8353148733A}" destId="{B339517A-1FCC-44C6-B53F-434C220CBCCF}" srcOrd="3" destOrd="0" presId="urn:microsoft.com/office/officeart/2005/8/layout/process1"/>
    <dgm:cxn modelId="{3BD4892C-3E22-47AF-8156-4DACE5B0BAC6}" type="presParOf" srcId="{B339517A-1FCC-44C6-B53F-434C220CBCCF}" destId="{6084D59C-29F2-43C9-8138-E9D262CFF155}" srcOrd="0" destOrd="0" presId="urn:microsoft.com/office/officeart/2005/8/layout/process1"/>
    <dgm:cxn modelId="{0BC90EE1-92B3-4DDC-838E-8D5282716CE1}" type="presParOf" srcId="{69656DC5-258D-4DC4-93A9-C8353148733A}" destId="{E7BB40F0-E364-4B92-ACAB-DE7E21E681E1}" srcOrd="4" destOrd="0" presId="urn:microsoft.com/office/officeart/2005/8/layout/process1"/>
    <dgm:cxn modelId="{123E976E-09FB-43F0-9287-31F6F2494871}" type="presParOf" srcId="{69656DC5-258D-4DC4-93A9-C8353148733A}" destId="{62702305-C636-4E37-A761-DF991C802B1E}" srcOrd="5" destOrd="0" presId="urn:microsoft.com/office/officeart/2005/8/layout/process1"/>
    <dgm:cxn modelId="{B8BA35C9-A713-4712-B2C3-1B3BB8ED0D64}" type="presParOf" srcId="{62702305-C636-4E37-A761-DF991C802B1E}" destId="{05C00919-4016-4FD3-A846-F0A96B323C8B}" srcOrd="0" destOrd="0" presId="urn:microsoft.com/office/officeart/2005/8/layout/process1"/>
    <dgm:cxn modelId="{60611504-CF6E-4B89-9EAA-99FC9678E36F}" type="presParOf" srcId="{69656DC5-258D-4DC4-93A9-C8353148733A}" destId="{9111BBC9-4C31-4BA5-A559-98E517AF1872}" srcOrd="6" destOrd="0" presId="urn:microsoft.com/office/officeart/2005/8/layout/process1"/>
    <dgm:cxn modelId="{05E74BDB-27A4-4E3B-81BF-6F7D73461A41}" type="presParOf" srcId="{69656DC5-258D-4DC4-93A9-C8353148733A}" destId="{3F92333A-70D6-426C-A5F3-DAAD8E67D54B}" srcOrd="7" destOrd="0" presId="urn:microsoft.com/office/officeart/2005/8/layout/process1"/>
    <dgm:cxn modelId="{64D466FF-54D9-4D27-9C04-4FA38E0A6E79}" type="presParOf" srcId="{3F92333A-70D6-426C-A5F3-DAAD8E67D54B}" destId="{E0278A51-1213-4CE8-AB52-00E52901C8F3}" srcOrd="0" destOrd="0" presId="urn:microsoft.com/office/officeart/2005/8/layout/process1"/>
    <dgm:cxn modelId="{A33E62FF-7B4F-444E-87EB-AA59C1F40BE2}" type="presParOf" srcId="{69656DC5-258D-4DC4-93A9-C8353148733A}" destId="{8D820EEA-56D5-4811-88F7-63A40AAEE0B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FBADA-980F-4D02-BCAF-9FC4FB95715A}">
      <dsp:nvSpPr>
        <dsp:cNvPr id="0" name=""/>
        <dsp:cNvSpPr/>
      </dsp:nvSpPr>
      <dsp:spPr>
        <a:xfrm>
          <a:off x="4944" y="1798197"/>
          <a:ext cx="1532779" cy="91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Client</a:t>
          </a:r>
          <a:endParaRPr lang="ru-RU" sz="2700" kern="1200" dirty="0"/>
        </a:p>
      </dsp:txBody>
      <dsp:txXfrm>
        <a:off x="31880" y="1825133"/>
        <a:ext cx="1478907" cy="865795"/>
      </dsp:txXfrm>
    </dsp:sp>
    <dsp:sp modelId="{C6A13D43-068F-4BE1-A0D2-B3CAF5AEF8D9}">
      <dsp:nvSpPr>
        <dsp:cNvPr id="0" name=""/>
        <dsp:cNvSpPr/>
      </dsp:nvSpPr>
      <dsp:spPr>
        <a:xfrm>
          <a:off x="1691002" y="2067966"/>
          <a:ext cx="324949" cy="3801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691002" y="2143992"/>
        <a:ext cx="227464" cy="228077"/>
      </dsp:txXfrm>
    </dsp:sp>
    <dsp:sp modelId="{1BDF9525-A76B-4CAA-81B4-FF545B6BD646}">
      <dsp:nvSpPr>
        <dsp:cNvPr id="0" name=""/>
        <dsp:cNvSpPr/>
      </dsp:nvSpPr>
      <dsp:spPr>
        <a:xfrm>
          <a:off x="2150836" y="1798197"/>
          <a:ext cx="1532779" cy="91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Adapter</a:t>
          </a:r>
          <a:endParaRPr lang="ru-RU" sz="2700" kern="1200" dirty="0"/>
        </a:p>
      </dsp:txBody>
      <dsp:txXfrm>
        <a:off x="2177772" y="1825133"/>
        <a:ext cx="1478907" cy="865795"/>
      </dsp:txXfrm>
    </dsp:sp>
    <dsp:sp modelId="{B339517A-1FCC-44C6-B53F-434C220CBCCF}">
      <dsp:nvSpPr>
        <dsp:cNvPr id="0" name=""/>
        <dsp:cNvSpPr/>
      </dsp:nvSpPr>
      <dsp:spPr>
        <a:xfrm>
          <a:off x="3836894" y="2067966"/>
          <a:ext cx="324949" cy="3801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836894" y="2143992"/>
        <a:ext cx="227464" cy="228077"/>
      </dsp:txXfrm>
    </dsp:sp>
    <dsp:sp modelId="{E7BB40F0-E364-4B92-ACAB-DE7E21E681E1}">
      <dsp:nvSpPr>
        <dsp:cNvPr id="0" name=""/>
        <dsp:cNvSpPr/>
      </dsp:nvSpPr>
      <dsp:spPr>
        <a:xfrm>
          <a:off x="4296728" y="1798197"/>
          <a:ext cx="1532779" cy="91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Kafka</a:t>
          </a:r>
          <a:endParaRPr lang="ru-RU" sz="2700" kern="1200" dirty="0"/>
        </a:p>
      </dsp:txBody>
      <dsp:txXfrm>
        <a:off x="4323664" y="1825133"/>
        <a:ext cx="1478907" cy="865795"/>
      </dsp:txXfrm>
    </dsp:sp>
    <dsp:sp modelId="{62702305-C636-4E37-A761-DF991C802B1E}">
      <dsp:nvSpPr>
        <dsp:cNvPr id="0" name=""/>
        <dsp:cNvSpPr/>
      </dsp:nvSpPr>
      <dsp:spPr>
        <a:xfrm>
          <a:off x="5982785" y="2067966"/>
          <a:ext cx="324949" cy="3801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982785" y="2143992"/>
        <a:ext cx="227464" cy="228077"/>
      </dsp:txXfrm>
    </dsp:sp>
    <dsp:sp modelId="{9111BBC9-4C31-4BA5-A559-98E517AF1872}">
      <dsp:nvSpPr>
        <dsp:cNvPr id="0" name=""/>
        <dsp:cNvSpPr/>
      </dsp:nvSpPr>
      <dsp:spPr>
        <a:xfrm>
          <a:off x="6442619" y="1798197"/>
          <a:ext cx="1532779" cy="91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Sink</a:t>
          </a:r>
          <a:endParaRPr lang="ru-RU" sz="2700" kern="1200" dirty="0"/>
        </a:p>
      </dsp:txBody>
      <dsp:txXfrm>
        <a:off x="6469555" y="1825133"/>
        <a:ext cx="1478907" cy="865795"/>
      </dsp:txXfrm>
    </dsp:sp>
    <dsp:sp modelId="{3F92333A-70D6-426C-A5F3-DAAD8E67D54B}">
      <dsp:nvSpPr>
        <dsp:cNvPr id="0" name=""/>
        <dsp:cNvSpPr/>
      </dsp:nvSpPr>
      <dsp:spPr>
        <a:xfrm>
          <a:off x="8128677" y="2067966"/>
          <a:ext cx="324949" cy="3801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8128677" y="2143992"/>
        <a:ext cx="227464" cy="228077"/>
      </dsp:txXfrm>
    </dsp:sp>
    <dsp:sp modelId="{8D820EEA-56D5-4811-88F7-63A40AAEE0BD}">
      <dsp:nvSpPr>
        <dsp:cNvPr id="0" name=""/>
        <dsp:cNvSpPr/>
      </dsp:nvSpPr>
      <dsp:spPr>
        <a:xfrm>
          <a:off x="8588511" y="1798197"/>
          <a:ext cx="1532779" cy="91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ES</a:t>
          </a:r>
          <a:endParaRPr lang="ru-RU" sz="2700" kern="1200" dirty="0"/>
        </a:p>
      </dsp:txBody>
      <dsp:txXfrm>
        <a:off x="8615447" y="1825133"/>
        <a:ext cx="1478907" cy="865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5BD21-1371-4E35-917D-BA4DC91DBE0C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A89E0-A9E6-41E2-9F2F-6E6E2B238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9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7D22-C679-464B-A9D2-F17665379699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A9CD-1064-44D3-A347-7FD3AE7D7A3D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0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9E85-D322-4ADA-9590-4791107D57FD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187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9E99-5BF9-4CEE-8B78-5E0CAE7664B6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8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908E-0636-4C25-9926-5DBB71E72445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226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8AC0-894A-44C6-B8AF-EBF3F91325A0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73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DA9D-C2F7-43D1-A7E2-06F8CEDFDB30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6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4499-07CF-4B78-8C0D-21802BA7F120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0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D27E-9EEC-414B-BC60-1F39C2780D41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9959" y="6406487"/>
            <a:ext cx="622041" cy="451513"/>
          </a:xfrm>
        </p:spPr>
        <p:txBody>
          <a:bodyPr/>
          <a:lstStyle>
            <a:lvl1pPr>
              <a:defRPr sz="2000"/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9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E1B-BF6A-44DA-8946-9EA6B61E8EED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9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775C-39D0-4C1E-A7F1-1820DC5E6B24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7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288-94F8-4FAC-AAE5-3F20E70335F8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7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73F4-1747-457B-AC05-151264021F68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9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78B7-3E4C-46AD-9C46-8EDE8B8E1E05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0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54F6-2ADD-4505-BECF-062581D98A1A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5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BC6-4C89-42B2-861B-E5B7585582DC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8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D5A24-77BB-4B2D-BA13-32BE834830CC}" type="datetime1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28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9288451" cy="1646302"/>
          </a:xfrm>
        </p:spPr>
        <p:txBody>
          <a:bodyPr/>
          <a:lstStyle/>
          <a:p>
            <a:r>
              <a:rPr lang="ru-RU" dirty="0"/>
              <a:t>Швейцарский нож </a:t>
            </a:r>
            <a:r>
              <a:rPr lang="ru-RU" dirty="0" err="1"/>
              <a:t>тестировщика</a:t>
            </a:r>
            <a:r>
              <a:rPr lang="ru-RU" dirty="0"/>
              <a:t> или </a:t>
            </a:r>
            <a:r>
              <a:rPr lang="ru-RU" dirty="0" smtClean="0"/>
              <a:t>JMeter </a:t>
            </a:r>
            <a:r>
              <a:rPr lang="ru-RU" dirty="0"/>
              <a:t>не только для нагрузки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83667" y="4900989"/>
            <a:ext cx="2496013" cy="71385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Махетов Сергей</a:t>
            </a:r>
            <a:endParaRPr lang="ru-RU" sz="2400" dirty="0"/>
          </a:p>
        </p:txBody>
      </p:sp>
      <p:pic>
        <p:nvPicPr>
          <p:cNvPr id="1026" name="Picture 2" descr="https://kontur.ru/Files/userfiles/image/brandbook/logo-kontur-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48" y="4900989"/>
            <a:ext cx="2079625" cy="56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69" y="4929684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group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57"/>
          <a:stretch/>
        </p:blipFill>
        <p:spPr>
          <a:xfrm>
            <a:off x="1074420" y="597899"/>
            <a:ext cx="9646920" cy="613964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339710" y="1793065"/>
            <a:ext cx="2952451" cy="89337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9860" y="4128595"/>
            <a:ext cx="3205620" cy="1849295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10" y="660400"/>
            <a:ext cx="8446818" cy="571265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Sampler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Sampler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6708" t="18652" r="-1" b="46934"/>
          <a:stretch/>
        </p:blipFill>
        <p:spPr>
          <a:xfrm>
            <a:off x="1703069" y="1194492"/>
            <a:ext cx="8982705" cy="482911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428248" y="1832610"/>
            <a:ext cx="3630238" cy="842010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-212" r="66589" b="57452"/>
          <a:stretch/>
        </p:blipFill>
        <p:spPr>
          <a:xfrm>
            <a:off x="2311434" y="854710"/>
            <a:ext cx="7215682" cy="50771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Отправка лог-записи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7362" y="3311784"/>
            <a:ext cx="3702088" cy="110019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73" t="32146" r="704" b="21792"/>
          <a:stretch/>
        </p:blipFill>
        <p:spPr>
          <a:xfrm>
            <a:off x="461818" y="1444753"/>
            <a:ext cx="11423470" cy="389763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Отправка лог-записи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08960" y="2011221"/>
            <a:ext cx="8619402" cy="140634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4359" y="4169119"/>
            <a:ext cx="10589931" cy="1173263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73" r="56678" b="48802"/>
          <a:stretch/>
        </p:blipFill>
        <p:spPr>
          <a:xfrm>
            <a:off x="1908810" y="660400"/>
            <a:ext cx="7331192" cy="561792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330338" y="3142038"/>
            <a:ext cx="2641712" cy="66415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Просмотр результата отправки</a:t>
            </a:r>
            <a:br>
              <a:rPr lang="ru-RU" dirty="0"/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621" t="42896" r="3113"/>
          <a:stretch/>
        </p:blipFill>
        <p:spPr>
          <a:xfrm>
            <a:off x="461818" y="617220"/>
            <a:ext cx="11247120" cy="575283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689941" y="3886200"/>
            <a:ext cx="2403584" cy="56006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Просмотр результата отправки</a:t>
            </a:r>
            <a:br>
              <a:rPr lang="ru-RU" dirty="0"/>
            </a:b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559809"/>
            <a:ext cx="11372850" cy="581025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Просмотр результата отправки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83" t="13092" r="15800" b="44357"/>
          <a:stretch/>
        </p:blipFill>
        <p:spPr>
          <a:xfrm>
            <a:off x="461817" y="961389"/>
            <a:ext cx="11431031" cy="378206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Чтение лог-записи из </a:t>
            </a:r>
            <a:r>
              <a:rPr lang="en-US" smtClean="0"/>
              <a:t>ES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0111" y="1805940"/>
            <a:ext cx="2743200" cy="65214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6009" y="3371850"/>
            <a:ext cx="5373538" cy="685800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" y="866046"/>
            <a:ext cx="11265229" cy="508898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788602" y="4355032"/>
            <a:ext cx="3149408" cy="617017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текста в ответе</a:t>
            </a:r>
            <a:br>
              <a:rPr lang="ru-RU" dirty="0"/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Обо мне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20509"/>
            <a:ext cx="10047273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области разработки ПО </a:t>
            </a:r>
            <a:r>
              <a:rPr lang="en-US" sz="2400" dirty="0" smtClean="0"/>
              <a:t>&gt;</a:t>
            </a:r>
            <a:r>
              <a:rPr lang="ru-RU" sz="2400" dirty="0" smtClean="0"/>
              <a:t> 10 лет, тестирование </a:t>
            </a:r>
            <a:r>
              <a:rPr lang="en-US" sz="2400" dirty="0" smtClean="0"/>
              <a:t>&gt; </a:t>
            </a:r>
            <a:r>
              <a:rPr lang="ru-RU" sz="2400" dirty="0" smtClean="0"/>
              <a:t>5 лет.</a:t>
            </a:r>
          </a:p>
          <a:p>
            <a:r>
              <a:rPr lang="ru-RU" sz="2400" dirty="0" smtClean="0"/>
              <a:t>Тестирование как бизнес-приложения(</a:t>
            </a:r>
            <a:r>
              <a:rPr lang="en-US" sz="2400" dirty="0" smtClean="0"/>
              <a:t>Web, API, desktop</a:t>
            </a:r>
            <a:r>
              <a:rPr lang="ru-RU" sz="2400" dirty="0" smtClean="0"/>
              <a:t>), так и инфраструктурные решения(Интеграции через </a:t>
            </a:r>
            <a:r>
              <a:rPr lang="en-US" sz="2400" dirty="0" smtClean="0"/>
              <a:t>HTTP, JMS, JDBC, Kafka…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Основной стек – </a:t>
            </a:r>
            <a:r>
              <a:rPr lang="en-US" sz="2400" dirty="0" smtClean="0"/>
              <a:t>Java(Scala)/JMeter, Gatling</a:t>
            </a:r>
            <a:r>
              <a:rPr lang="en-US" sz="2400" smtClean="0"/>
              <a:t>, Postman</a:t>
            </a:r>
            <a:endParaRPr lang="ru-RU" sz="2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177" y="3930698"/>
            <a:ext cx="2609850" cy="2190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8768" t="14241" r="40656" b="49276"/>
          <a:stretch/>
        </p:blipFill>
        <p:spPr>
          <a:xfrm>
            <a:off x="811530" y="811529"/>
            <a:ext cx="10481310" cy="482346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697454" y="2581086"/>
            <a:ext cx="3372376" cy="653604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83794" y="4677445"/>
            <a:ext cx="1299736" cy="591785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текста в ответе</a:t>
            </a:r>
            <a:br>
              <a:rPr lang="ru-RU" dirty="0"/>
            </a:b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70" y="609600"/>
            <a:ext cx="9182100" cy="587692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Дублирование запросов</a:t>
            </a:r>
            <a:br>
              <a:rPr lang="ru-RU" dirty="0"/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7096" t="42918" r="2614" b="20817"/>
          <a:stretch/>
        </p:blipFill>
        <p:spPr>
          <a:xfrm>
            <a:off x="891540" y="1093492"/>
            <a:ext cx="10483636" cy="483867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Дублирование запросов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878" t="13296" r="35407" b="55925"/>
          <a:stretch/>
        </p:blipFill>
        <p:spPr>
          <a:xfrm>
            <a:off x="365760" y="1343896"/>
            <a:ext cx="11614364" cy="39027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45836" y="2667771"/>
            <a:ext cx="2407261" cy="51956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1693" y="3556522"/>
            <a:ext cx="5868490" cy="53378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77334" y="0"/>
            <a:ext cx="8819364" cy="1320800"/>
          </a:xfrm>
        </p:spPr>
        <p:txBody>
          <a:bodyPr/>
          <a:lstStyle/>
          <a:p>
            <a:r>
              <a:rPr lang="en-US" dirty="0" smtClean="0"/>
              <a:t>Pre-processor</a:t>
            </a:r>
            <a:r>
              <a:rPr lang="ru-RU" dirty="0" smtClean="0"/>
              <a:t> для подстановки времени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88" t="59275" r="27677" b="22613"/>
          <a:stretch/>
        </p:blipFill>
        <p:spPr>
          <a:xfrm>
            <a:off x="934407" y="1805940"/>
            <a:ext cx="10398869" cy="258318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Текущее время в переменной</a:t>
            </a:r>
            <a:br>
              <a:rPr lang="ru-RU" dirty="0"/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745" t="51483" r="11896" b="19002"/>
          <a:stretch/>
        </p:blipFill>
        <p:spPr>
          <a:xfrm>
            <a:off x="731519" y="1879837"/>
            <a:ext cx="11029110" cy="339755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601889" y="2384864"/>
            <a:ext cx="1508762" cy="463374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5311" y="2675334"/>
            <a:ext cx="1509681" cy="430004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Добавление переменной и функции</a:t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754" t="32698" r="13404" b="38660"/>
          <a:stretch/>
        </p:blipFill>
        <p:spPr>
          <a:xfrm>
            <a:off x="990600" y="829298"/>
            <a:ext cx="10579359" cy="51144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791575" y="2597774"/>
            <a:ext cx="1762126" cy="67882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Переменная в запросе лог-записи</a:t>
            </a:r>
            <a:br>
              <a:rPr lang="ru-RU" dirty="0"/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908" t="36437" r="3185" b="12842"/>
          <a:stretch/>
        </p:blipFill>
        <p:spPr>
          <a:xfrm>
            <a:off x="752248" y="888274"/>
            <a:ext cx="10817711" cy="52085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776490" y="3850392"/>
            <a:ext cx="3720448" cy="466665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76490" y="4470151"/>
            <a:ext cx="4354929" cy="37803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3" y="0"/>
            <a:ext cx="10454086" cy="13208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Подстановка значения переменной и функции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08" t="42868" r="9378" b="15875"/>
          <a:stretch/>
        </p:blipFill>
        <p:spPr>
          <a:xfrm>
            <a:off x="616835" y="1084216"/>
            <a:ext cx="11010477" cy="446936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Ошибка при запросе лог-записи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892" r="42193" b="54341"/>
          <a:stretch/>
        </p:blipFill>
        <p:spPr>
          <a:xfrm>
            <a:off x="695616" y="933061"/>
            <a:ext cx="10772492" cy="520648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27271" y="4389784"/>
            <a:ext cx="2183471" cy="620755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50523" y="4090778"/>
            <a:ext cx="1534512" cy="441433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таймаута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поговорим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9918"/>
            <a:ext cx="9593502" cy="4374487"/>
          </a:xfrm>
        </p:spPr>
        <p:txBody>
          <a:bodyPr/>
          <a:lstStyle/>
          <a:p>
            <a:r>
              <a:rPr lang="ru-RU" sz="2400" dirty="0" smtClean="0"/>
              <a:t>Базовое описание </a:t>
            </a:r>
            <a:r>
              <a:rPr lang="en-US" sz="2400" dirty="0" smtClean="0"/>
              <a:t>Apache JMeter</a:t>
            </a:r>
          </a:p>
          <a:p>
            <a:r>
              <a:rPr lang="ru-RU" sz="2400" dirty="0" smtClean="0"/>
              <a:t>Создание функционального теста</a:t>
            </a:r>
            <a:endParaRPr lang="en-US" sz="2400" dirty="0" smtClean="0"/>
          </a:p>
          <a:p>
            <a:r>
              <a:rPr lang="ru-RU" sz="2400" dirty="0" smtClean="0"/>
              <a:t>Дополнительные возможности</a:t>
            </a:r>
          </a:p>
          <a:p>
            <a:r>
              <a:rPr lang="ru-RU" sz="2400" dirty="0" smtClean="0"/>
              <a:t>Описание других сценариев использования</a:t>
            </a:r>
          </a:p>
          <a:p>
            <a:r>
              <a:rPr lang="ru-RU" sz="2400" dirty="0" smtClean="0"/>
              <a:t>Работа в команде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543" t="28712" r="13152" b="26205"/>
          <a:stretch/>
        </p:blipFill>
        <p:spPr>
          <a:xfrm>
            <a:off x="933062" y="947878"/>
            <a:ext cx="10418528" cy="519166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19280" y="3564294"/>
            <a:ext cx="3323308" cy="49452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 пройден!</a:t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07" t="29724" r="6032" b="30799"/>
          <a:stretch/>
        </p:blipFill>
        <p:spPr>
          <a:xfrm>
            <a:off x="454554" y="1408508"/>
            <a:ext cx="11137835" cy="351270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77334" y="3636875"/>
            <a:ext cx="3228460" cy="830621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Ошибка в цепочке</a:t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Офсеты </a:t>
            </a:r>
            <a:r>
              <a:rPr lang="en-US" dirty="0"/>
              <a:t>Kafka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9918"/>
          <a:stretch/>
        </p:blipFill>
        <p:spPr>
          <a:xfrm>
            <a:off x="280279" y="2315454"/>
            <a:ext cx="11463634" cy="17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" t="15281" r="76864" b="52438"/>
          <a:stretch/>
        </p:blipFill>
        <p:spPr>
          <a:xfrm>
            <a:off x="2857655" y="1872209"/>
            <a:ext cx="5776419" cy="438254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038287" y="4972427"/>
            <a:ext cx="3551233" cy="89279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93177" y="3357230"/>
            <a:ext cx="2942875" cy="653067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</a:t>
            </a:r>
            <a:r>
              <a:rPr lang="ru-RU" dirty="0" smtClean="0"/>
              <a:t>увеличения офсета </a:t>
            </a:r>
            <a:r>
              <a:rPr lang="en-US" dirty="0"/>
              <a:t>Kafka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b="9918"/>
          <a:stretch/>
        </p:blipFill>
        <p:spPr>
          <a:xfrm>
            <a:off x="2164850" y="660400"/>
            <a:ext cx="7162030" cy="11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2757" t="37823"/>
          <a:stretch/>
        </p:blipFill>
        <p:spPr>
          <a:xfrm>
            <a:off x="984398" y="943678"/>
            <a:ext cx="10175787" cy="494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офсета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7707" t="80238" r="40031"/>
          <a:stretch/>
        </p:blipFill>
        <p:spPr>
          <a:xfrm>
            <a:off x="565385" y="1422853"/>
            <a:ext cx="11004574" cy="407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804112" y="3479605"/>
            <a:ext cx="8540037" cy="568520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Сохранение текущего офсета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27" t="65492" r="30655" b="4064"/>
          <a:stretch/>
        </p:blipFill>
        <p:spPr>
          <a:xfrm>
            <a:off x="616835" y="1026367"/>
            <a:ext cx="11183569" cy="422490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Сравнение офсетов до отправки и после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099" t="41137" r="39224" b="20002"/>
          <a:stretch/>
        </p:blipFill>
        <p:spPr>
          <a:xfrm>
            <a:off x="1359316" y="1052794"/>
            <a:ext cx="9997163" cy="506865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Ошибка осталась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Плагины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9" y="742757"/>
            <a:ext cx="11777808" cy="548076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87499" y="1387498"/>
            <a:ext cx="3314117" cy="4901335"/>
          </a:xfrm>
          <a:prstGeom prst="roundRect">
            <a:avLst>
              <a:gd name="adj" fmla="val 4946"/>
            </a:avLst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0165" b="26589"/>
          <a:stretch/>
        </p:blipFill>
        <p:spPr>
          <a:xfrm>
            <a:off x="1624541" y="815166"/>
            <a:ext cx="8144610" cy="57494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Protocol Support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Apache JMeter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77" y="2488536"/>
            <a:ext cx="8596668" cy="3880773"/>
          </a:xfrm>
        </p:spPr>
        <p:txBody>
          <a:bodyPr/>
          <a:lstStyle/>
          <a:p>
            <a:r>
              <a:rPr lang="en-US" sz="2400" b="1" dirty="0" smtClean="0"/>
              <a:t>Open </a:t>
            </a:r>
            <a:r>
              <a:rPr lang="en-US" sz="2400" b="1" dirty="0"/>
              <a:t>Source application designed to load test applications and measure performance. By The Apache Software </a:t>
            </a:r>
            <a:r>
              <a:rPr lang="en-US" sz="2400" b="1" dirty="0" smtClean="0"/>
              <a:t>Foundation</a:t>
            </a:r>
            <a:endParaRPr lang="ru-RU" sz="24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62" y="3851503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819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t="10313" b="10919"/>
          <a:stretch>
            <a:fillRect/>
          </a:stretch>
        </p:blipFill>
        <p:spPr bwMode="auto">
          <a:xfrm>
            <a:off x="6987452" y="496391"/>
            <a:ext cx="4063726" cy="1760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629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877" t="27158" r="28398" b="23717"/>
          <a:stretch/>
        </p:blipFill>
        <p:spPr>
          <a:xfrm>
            <a:off x="2677885" y="660400"/>
            <a:ext cx="6139544" cy="57074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005711" y="5257025"/>
            <a:ext cx="3121253" cy="838093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Sampler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044" t="64386" r="29041" b="11001"/>
          <a:stretch/>
        </p:blipFill>
        <p:spPr>
          <a:xfrm>
            <a:off x="783770" y="1735493"/>
            <a:ext cx="10537271" cy="344674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21525" y="2888789"/>
            <a:ext cx="5836961" cy="703497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проверки статуса</a:t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366" t="48787" r="14135" b="21284"/>
          <a:stretch/>
        </p:blipFill>
        <p:spPr>
          <a:xfrm>
            <a:off x="954993" y="1464906"/>
            <a:ext cx="10387117" cy="279414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00279" y="1791530"/>
            <a:ext cx="5237835" cy="1968707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5836" y="2567696"/>
            <a:ext cx="4461862" cy="615501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Ошибка приложения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34" t="15217" r="26046" b="38270"/>
          <a:stretch/>
        </p:blipFill>
        <p:spPr>
          <a:xfrm>
            <a:off x="461818" y="1188722"/>
            <a:ext cx="11455126" cy="402817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44619" y="1452671"/>
            <a:ext cx="1737323" cy="54594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41251" y="3047379"/>
            <a:ext cx="7975693" cy="1903444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Настройки для разных стендов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724" t="36426" r="1959" b="23876"/>
          <a:stretch/>
        </p:blipFill>
        <p:spPr>
          <a:xfrm>
            <a:off x="723076" y="1017037"/>
            <a:ext cx="10529643" cy="39655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83364" y="1236824"/>
            <a:ext cx="1970625" cy="49866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Настройки для разных стендов</a:t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771017" y="1311054"/>
            <a:ext cx="1369898" cy="424440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1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Controllers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5519" t="26217" r="25926" b="35715"/>
          <a:stretch/>
        </p:blipFill>
        <p:spPr>
          <a:xfrm>
            <a:off x="2847976" y="660400"/>
            <a:ext cx="4476750" cy="56029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731994" y="660400"/>
            <a:ext cx="2478431" cy="5461048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1818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Проверка нескольких хостов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823912"/>
            <a:ext cx="9582150" cy="521017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594538" y="3166241"/>
            <a:ext cx="3342290" cy="35472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77" t="15265" r="49801" b="41407"/>
          <a:stretch/>
        </p:blipFill>
        <p:spPr>
          <a:xfrm>
            <a:off x="1022011" y="931293"/>
            <a:ext cx="10227014" cy="519015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075770" y="4439449"/>
            <a:ext cx="887256" cy="627851"/>
          </a:xfrm>
          <a:prstGeom prst="roundRect">
            <a:avLst>
              <a:gd name="adj" fmla="val 18987"/>
            </a:avLst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31053" y="2848453"/>
            <a:ext cx="2294021" cy="609122"/>
          </a:xfrm>
          <a:prstGeom prst="roundRect">
            <a:avLst>
              <a:gd name="adj" fmla="val 18987"/>
            </a:avLst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ru-RU" dirty="0"/>
              <a:t>контроллер</a:t>
            </a:r>
            <a:br>
              <a:rPr lang="ru-RU" dirty="0"/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5478" y="2619853"/>
            <a:ext cx="3979947" cy="1618772"/>
          </a:xfrm>
          <a:prstGeom prst="roundRect">
            <a:avLst>
              <a:gd name="adj" fmla="val 18987"/>
            </a:avLst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4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562" t="16647" r="2205" b="27853"/>
          <a:stretch/>
        </p:blipFill>
        <p:spPr>
          <a:xfrm>
            <a:off x="847724" y="1074846"/>
            <a:ext cx="10901714" cy="455442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138099" y="2767230"/>
            <a:ext cx="1316769" cy="737970"/>
          </a:xfrm>
          <a:prstGeom prst="roundRect">
            <a:avLst>
              <a:gd name="adj" fmla="val 18987"/>
            </a:avLst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4513" y="1428254"/>
            <a:ext cx="1149261" cy="600571"/>
          </a:xfrm>
          <a:prstGeom prst="roundRect">
            <a:avLst>
              <a:gd name="adj" fmla="val 18987"/>
            </a:avLst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ru-RU" dirty="0"/>
              <a:t>контроллер</a:t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337" t="47632" r="4135" b="1363"/>
          <a:stretch/>
        </p:blipFill>
        <p:spPr>
          <a:xfrm>
            <a:off x="735811" y="1320800"/>
            <a:ext cx="10834148" cy="426030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245477" y="1921638"/>
            <a:ext cx="2345448" cy="650111"/>
          </a:xfrm>
          <a:prstGeom prst="roundRect">
            <a:avLst>
              <a:gd name="adj" fmla="val 18987"/>
            </a:avLst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9202" y="2120568"/>
            <a:ext cx="2656098" cy="374982"/>
          </a:xfrm>
          <a:prstGeom prst="roundRect">
            <a:avLst>
              <a:gd name="adj" fmla="val 18987"/>
            </a:avLst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ru-RU" dirty="0"/>
              <a:t>контроллер</a:t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Apache JMeter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77" y="2488536"/>
            <a:ext cx="8596668" cy="3880773"/>
          </a:xfrm>
        </p:spPr>
        <p:txBody>
          <a:bodyPr/>
          <a:lstStyle/>
          <a:p>
            <a:r>
              <a:rPr lang="en-US" sz="2400" b="1" dirty="0" smtClean="0"/>
              <a:t>Open </a:t>
            </a:r>
            <a:r>
              <a:rPr lang="en-US" sz="2400" b="1" dirty="0"/>
              <a:t>Source application designed to load test applications and measure performance. By The Apache Software </a:t>
            </a:r>
            <a:r>
              <a:rPr lang="en-US" sz="2400" b="1" dirty="0" smtClean="0"/>
              <a:t>Foundation</a:t>
            </a:r>
            <a:endParaRPr lang="ru-RU" sz="24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Picture 4" descr="ÐÐ°ÑÑÐ¸Ð½ÐºÐ¸ Ð¿Ð¾ Ð·Ð°Ð¿ÑÐ¾ÑÑ Apache J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47" y="474663"/>
            <a:ext cx="49625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62" y="3851503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78" y="660400"/>
            <a:ext cx="7198822" cy="596587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Реальный пример теста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9982" y="0"/>
            <a:ext cx="8596668" cy="1320800"/>
          </a:xfrm>
        </p:spPr>
        <p:txBody>
          <a:bodyPr/>
          <a:lstStyle/>
          <a:p>
            <a:r>
              <a:rPr lang="ru-RU" dirty="0" smtClean="0"/>
              <a:t>Несколько экземпляров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251" y="616607"/>
            <a:ext cx="10965340" cy="594885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еще делаем </a:t>
            </a:r>
            <a:r>
              <a:rPr lang="en-US" dirty="0" smtClean="0"/>
              <a:t>JMeter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4" y="1320800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Mock </a:t>
            </a:r>
            <a:r>
              <a:rPr lang="ru-RU" sz="3200" dirty="0" smtClean="0"/>
              <a:t>сервисов</a:t>
            </a:r>
          </a:p>
          <a:p>
            <a:r>
              <a:rPr lang="ru-RU" sz="3200" dirty="0" smtClean="0"/>
              <a:t>Мониторинг</a:t>
            </a:r>
          </a:p>
          <a:p>
            <a:r>
              <a:rPr lang="ru-RU" sz="3200" dirty="0" smtClean="0"/>
              <a:t>Запуск </a:t>
            </a:r>
            <a:r>
              <a:rPr lang="en-US" sz="3200" dirty="0" smtClean="0"/>
              <a:t>Java</a:t>
            </a:r>
            <a:r>
              <a:rPr lang="ru-RU" sz="3200" dirty="0" smtClean="0"/>
              <a:t> кода</a:t>
            </a:r>
          </a:p>
          <a:p>
            <a:r>
              <a:rPr lang="ru-RU" sz="3200" dirty="0" smtClean="0"/>
              <a:t>Запуск в </a:t>
            </a:r>
            <a:r>
              <a:rPr lang="en-US" sz="3200" dirty="0" smtClean="0"/>
              <a:t>CI</a:t>
            </a:r>
          </a:p>
          <a:p>
            <a:r>
              <a:rPr lang="ru-RU" sz="3200" dirty="0" smtClean="0"/>
              <a:t>Тесты из </a:t>
            </a:r>
            <a:r>
              <a:rPr lang="en-US" sz="3200" dirty="0" smtClean="0"/>
              <a:t>Swagger/</a:t>
            </a:r>
            <a:r>
              <a:rPr lang="en-US" sz="3200" dirty="0" err="1"/>
              <a:t>O</a:t>
            </a:r>
            <a:r>
              <a:rPr lang="en-US" sz="3200" dirty="0" err="1" smtClean="0"/>
              <a:t>penapi</a:t>
            </a:r>
            <a:endParaRPr lang="ru-RU" sz="3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Mock-</a:t>
            </a:r>
            <a:r>
              <a:rPr lang="ru-RU" smtClean="0"/>
              <a:t>сервер </a:t>
            </a:r>
            <a:r>
              <a:rPr lang="en-US" smtClean="0"/>
              <a:t>c WireMock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751" r="14015" b="14624"/>
          <a:stretch/>
        </p:blipFill>
        <p:spPr>
          <a:xfrm>
            <a:off x="414337" y="1162050"/>
            <a:ext cx="11010051" cy="38671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901370" y="4058851"/>
            <a:ext cx="7185355" cy="894149"/>
          </a:xfrm>
          <a:prstGeom prst="roundRect">
            <a:avLst>
              <a:gd name="adj" fmla="val 15565"/>
            </a:avLst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2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Mock-</a:t>
            </a:r>
            <a:r>
              <a:rPr lang="ru-RU" smtClean="0"/>
              <a:t>сервер </a:t>
            </a:r>
            <a:r>
              <a:rPr lang="en-US" smtClean="0"/>
              <a:t>c WireMock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772"/>
          <a:stretch/>
        </p:blipFill>
        <p:spPr>
          <a:xfrm>
            <a:off x="4721290" y="675683"/>
            <a:ext cx="7259216" cy="5412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58" y="938795"/>
            <a:ext cx="4638675" cy="1724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57" y="2965778"/>
            <a:ext cx="4638675" cy="172402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625645" y="3868351"/>
            <a:ext cx="7193902" cy="2136710"/>
          </a:xfrm>
          <a:prstGeom prst="roundRect">
            <a:avLst>
              <a:gd name="adj" fmla="val 15565"/>
            </a:avLst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Мониторинг с </a:t>
            </a:r>
            <a:r>
              <a:rPr lang="en-US" smtClean="0"/>
              <a:t>Zabbix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15" y="822699"/>
            <a:ext cx="9638522" cy="5134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Мониторинг с </a:t>
            </a:r>
            <a:r>
              <a:rPr lang="en-US" smtClean="0"/>
              <a:t>Zabbix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931" t="22123" b="49680"/>
          <a:stretch/>
        </p:blipFill>
        <p:spPr>
          <a:xfrm>
            <a:off x="1609226" y="783770"/>
            <a:ext cx="8292151" cy="2717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72" y="3824719"/>
            <a:ext cx="9197258" cy="1491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9257" y="708388"/>
            <a:ext cx="1113245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./jmeter.sh -n -t </a:t>
            </a:r>
            <a:r>
              <a:rPr lang="en-US" sz="2800" dirty="0" err="1" smtClean="0"/>
              <a:t>ELKTest.jmx</a:t>
            </a:r>
            <a:r>
              <a:rPr lang="en-US" sz="2800" dirty="0" smtClean="0"/>
              <a:t> </a:t>
            </a:r>
            <a:r>
              <a:rPr lang="ru-RU" sz="2800" dirty="0" smtClean="0"/>
              <a:t>\ </a:t>
            </a:r>
          </a:p>
          <a:p>
            <a:r>
              <a:rPr lang="en-US" sz="2800" dirty="0" smtClean="0"/>
              <a:t>-</a:t>
            </a:r>
            <a:r>
              <a:rPr lang="en-US" sz="2800" dirty="0"/>
              <a:t>l </a:t>
            </a:r>
            <a:r>
              <a:rPr lang="en-US" sz="2800" dirty="0" smtClean="0"/>
              <a:t>reports</a:t>
            </a:r>
            <a:r>
              <a:rPr lang="en-US" sz="2800" dirty="0"/>
              <a:t>/$(date -d "today" +"%%Y%%m%%d_%%H%%M%%S").</a:t>
            </a:r>
            <a:r>
              <a:rPr lang="en-US" sz="2800" dirty="0" smtClean="0"/>
              <a:t>log</a:t>
            </a:r>
            <a:r>
              <a:rPr lang="ru-RU" sz="2800" dirty="0" smtClean="0"/>
              <a:t> \</a:t>
            </a:r>
          </a:p>
          <a:p>
            <a:r>
              <a:rPr lang="en-US" sz="2800" dirty="0" smtClean="0"/>
              <a:t>-</a:t>
            </a:r>
            <a:r>
              <a:rPr lang="en-US" sz="2800" dirty="0"/>
              <a:t>e -o </a:t>
            </a:r>
            <a:r>
              <a:rPr lang="en-US" sz="2800" dirty="0" smtClean="0"/>
              <a:t>reports</a:t>
            </a:r>
            <a:r>
              <a:rPr lang="en-US" sz="2800" dirty="0"/>
              <a:t>/$(date -d "today" +"%%Y%%m%%d_%%H%%M%%S")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" y="2300608"/>
            <a:ext cx="11132457" cy="3366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8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8218" t="35421" r="18140" b="8285"/>
          <a:stretch/>
        </p:blipFill>
        <p:spPr>
          <a:xfrm>
            <a:off x="1180109" y="1352550"/>
            <a:ext cx="9742335" cy="380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400925" y="2028826"/>
            <a:ext cx="1990725" cy="2362200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822469"/>
            <a:ext cx="9991725" cy="5195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Внешний вид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7323"/>
          <a:stretch/>
        </p:blipFill>
        <p:spPr>
          <a:xfrm>
            <a:off x="1145836" y="712652"/>
            <a:ext cx="10211915" cy="5061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39" t="45352" r="20004" b="19597"/>
          <a:stretch/>
        </p:blipFill>
        <p:spPr>
          <a:xfrm>
            <a:off x="704850" y="2305051"/>
            <a:ext cx="10674325" cy="208597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552951" y="3097544"/>
            <a:ext cx="2809874" cy="826755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4" y="774360"/>
            <a:ext cx="102870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4" y="3271249"/>
            <a:ext cx="10287000" cy="2257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Запуск кода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203" t="4070" r="7852"/>
          <a:stretch/>
        </p:blipFill>
        <p:spPr>
          <a:xfrm>
            <a:off x="320357" y="894913"/>
            <a:ext cx="6335487" cy="4495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484" t="861" r="9946" b="13214"/>
          <a:stretch/>
        </p:blipFill>
        <p:spPr>
          <a:xfrm>
            <a:off x="6976201" y="2782748"/>
            <a:ext cx="5019869" cy="3666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37332" y="1895627"/>
            <a:ext cx="4360985" cy="653143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84238" y="3996305"/>
            <a:ext cx="3793149" cy="48064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7097317" y="1043970"/>
            <a:ext cx="1427584" cy="830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нутый угол 12"/>
          <p:cNvSpPr/>
          <p:nvPr/>
        </p:nvSpPr>
        <p:spPr>
          <a:xfrm>
            <a:off x="8966374" y="894913"/>
            <a:ext cx="1236306" cy="90841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 jar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9159984" y="1910767"/>
            <a:ext cx="849086" cy="835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кода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5017" r="35552" b="3946"/>
          <a:stretch/>
        </p:blipFill>
        <p:spPr>
          <a:xfrm>
            <a:off x="524608" y="2124074"/>
            <a:ext cx="10482844" cy="319087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590676" y="2330649"/>
            <a:ext cx="7753350" cy="65067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Swagger/Openapi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132" r="5912" b="38852"/>
          <a:stretch/>
        </p:blipFill>
        <p:spPr>
          <a:xfrm>
            <a:off x="616835" y="773548"/>
            <a:ext cx="10506075" cy="48281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Скругленный прямоугольник 6"/>
          <p:cNvSpPr/>
          <p:nvPr/>
        </p:nvSpPr>
        <p:spPr>
          <a:xfrm>
            <a:off x="8412219" y="1801920"/>
            <a:ext cx="855606" cy="387678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Swagger/</a:t>
            </a:r>
            <a:r>
              <a:rPr lang="en-US" dirty="0" err="1" smtClean="0"/>
              <a:t>Openapi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9509"/>
          <a:stretch/>
        </p:blipFill>
        <p:spPr>
          <a:xfrm>
            <a:off x="2914650" y="793773"/>
            <a:ext cx="5934075" cy="532767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449693" y="2059130"/>
            <a:ext cx="4808481" cy="1322245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3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Swagger/</a:t>
            </a:r>
            <a:r>
              <a:rPr lang="en-US" dirty="0" err="1" smtClean="0"/>
              <a:t>Openapi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795337"/>
            <a:ext cx="10788909" cy="54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Swagger/</a:t>
            </a:r>
            <a:r>
              <a:rPr lang="en-US" dirty="0" err="1" smtClean="0"/>
              <a:t>Openapi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988" t="37356" r="19941" b="15257"/>
          <a:stretch/>
        </p:blipFill>
        <p:spPr>
          <a:xfrm>
            <a:off x="942975" y="981075"/>
            <a:ext cx="10077450" cy="504832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486400" y="2539484"/>
            <a:ext cx="2466975" cy="689491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9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Swagger/</a:t>
            </a:r>
            <a:r>
              <a:rPr lang="en-US" dirty="0" err="1" smtClean="0"/>
              <a:t>Openapi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16" r="14374"/>
          <a:stretch/>
        </p:blipFill>
        <p:spPr>
          <a:xfrm>
            <a:off x="213675" y="1920898"/>
            <a:ext cx="11847277" cy="240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Swagger/</a:t>
            </a:r>
            <a:r>
              <a:rPr lang="en-US" dirty="0" err="1" smtClean="0"/>
              <a:t>Openapi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6685" b="23398"/>
          <a:stretch/>
        </p:blipFill>
        <p:spPr>
          <a:xfrm>
            <a:off x="1912143" y="864653"/>
            <a:ext cx="7853363" cy="544658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532515" y="1720334"/>
            <a:ext cx="1573010" cy="660915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34299" y="5058846"/>
            <a:ext cx="1343025" cy="64662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41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Компоненты </a:t>
            </a:r>
            <a:r>
              <a:rPr lang="en-US" smtClean="0"/>
              <a:t>JMeter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989218" y="1248579"/>
            <a:ext cx="10255705" cy="4330616"/>
            <a:chOff x="1170193" y="1458129"/>
            <a:chExt cx="10255705" cy="4330616"/>
          </a:xfrm>
        </p:grpSpPr>
        <p:sp>
          <p:nvSpPr>
            <p:cNvPr id="50" name="Полилиния 49"/>
            <p:cNvSpPr/>
            <p:nvPr/>
          </p:nvSpPr>
          <p:spPr>
            <a:xfrm>
              <a:off x="6298046" y="2582307"/>
              <a:ext cx="2128542" cy="506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5162"/>
                  </a:lnTo>
                  <a:lnTo>
                    <a:pt x="2128542" y="345162"/>
                  </a:lnTo>
                  <a:lnTo>
                    <a:pt x="2128542" y="50649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Полилиния 50"/>
            <p:cNvSpPr/>
            <p:nvPr/>
          </p:nvSpPr>
          <p:spPr>
            <a:xfrm>
              <a:off x="6298046" y="4165629"/>
              <a:ext cx="4257085" cy="506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5162"/>
                  </a:lnTo>
                  <a:lnTo>
                    <a:pt x="4257085" y="345162"/>
                  </a:lnTo>
                  <a:lnTo>
                    <a:pt x="4257085" y="50649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олилиния 51"/>
            <p:cNvSpPr/>
            <p:nvPr/>
          </p:nvSpPr>
          <p:spPr>
            <a:xfrm>
              <a:off x="6295445" y="4167371"/>
              <a:ext cx="2128542" cy="506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5162"/>
                  </a:lnTo>
                  <a:lnTo>
                    <a:pt x="2128542" y="345162"/>
                  </a:lnTo>
                  <a:lnTo>
                    <a:pt x="2128542" y="50649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Полилиния 52"/>
            <p:cNvSpPr/>
            <p:nvPr/>
          </p:nvSpPr>
          <p:spPr>
            <a:xfrm>
              <a:off x="6249725" y="4184640"/>
              <a:ext cx="91440" cy="506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0649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олилиния 53"/>
            <p:cNvSpPr/>
            <p:nvPr/>
          </p:nvSpPr>
          <p:spPr>
            <a:xfrm>
              <a:off x="4159355" y="4165629"/>
              <a:ext cx="2128542" cy="506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28542" y="0"/>
                  </a:moveTo>
                  <a:lnTo>
                    <a:pt x="2128542" y="345162"/>
                  </a:lnTo>
                  <a:lnTo>
                    <a:pt x="0" y="345162"/>
                  </a:lnTo>
                  <a:lnTo>
                    <a:pt x="0" y="50649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Полилиния 54"/>
            <p:cNvSpPr/>
            <p:nvPr/>
          </p:nvSpPr>
          <p:spPr>
            <a:xfrm>
              <a:off x="2038360" y="4171320"/>
              <a:ext cx="4257085" cy="506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257085" y="0"/>
                  </a:moveTo>
                  <a:lnTo>
                    <a:pt x="4257085" y="345162"/>
                  </a:lnTo>
                  <a:lnTo>
                    <a:pt x="0" y="345162"/>
                  </a:lnTo>
                  <a:lnTo>
                    <a:pt x="0" y="50649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Полилиния 55"/>
            <p:cNvSpPr/>
            <p:nvPr/>
          </p:nvSpPr>
          <p:spPr>
            <a:xfrm>
              <a:off x="6249725" y="2564003"/>
              <a:ext cx="91440" cy="506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0649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Полилиния 56"/>
            <p:cNvSpPr/>
            <p:nvPr/>
          </p:nvSpPr>
          <p:spPr>
            <a:xfrm>
              <a:off x="4159919" y="2582307"/>
              <a:ext cx="2128542" cy="506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28542" y="0"/>
                  </a:moveTo>
                  <a:lnTo>
                    <a:pt x="2128542" y="345162"/>
                  </a:lnTo>
                  <a:lnTo>
                    <a:pt x="0" y="345162"/>
                  </a:lnTo>
                  <a:lnTo>
                    <a:pt x="0" y="50649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Полилиния 58"/>
            <p:cNvSpPr/>
            <p:nvPr/>
          </p:nvSpPr>
          <p:spPr>
            <a:xfrm>
              <a:off x="3298736" y="1458129"/>
              <a:ext cx="1741534" cy="1105874"/>
            </a:xfrm>
            <a:custGeom>
              <a:avLst/>
              <a:gdLst>
                <a:gd name="connsiteX0" fmla="*/ 0 w 1741534"/>
                <a:gd name="connsiteY0" fmla="*/ 110587 h 1105874"/>
                <a:gd name="connsiteX1" fmla="*/ 110587 w 1741534"/>
                <a:gd name="connsiteY1" fmla="*/ 0 h 1105874"/>
                <a:gd name="connsiteX2" fmla="*/ 1630947 w 1741534"/>
                <a:gd name="connsiteY2" fmla="*/ 0 h 1105874"/>
                <a:gd name="connsiteX3" fmla="*/ 1741534 w 1741534"/>
                <a:gd name="connsiteY3" fmla="*/ 110587 h 1105874"/>
                <a:gd name="connsiteX4" fmla="*/ 1741534 w 1741534"/>
                <a:gd name="connsiteY4" fmla="*/ 995287 h 1105874"/>
                <a:gd name="connsiteX5" fmla="*/ 1630947 w 1741534"/>
                <a:gd name="connsiteY5" fmla="*/ 1105874 h 1105874"/>
                <a:gd name="connsiteX6" fmla="*/ 110587 w 1741534"/>
                <a:gd name="connsiteY6" fmla="*/ 1105874 h 1105874"/>
                <a:gd name="connsiteX7" fmla="*/ 0 w 1741534"/>
                <a:gd name="connsiteY7" fmla="*/ 995287 h 1105874"/>
                <a:gd name="connsiteX8" fmla="*/ 0 w 1741534"/>
                <a:gd name="connsiteY8" fmla="*/ 110587 h 11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1534" h="1105874">
                  <a:moveTo>
                    <a:pt x="0" y="110587"/>
                  </a:moveTo>
                  <a:cubicBezTo>
                    <a:pt x="0" y="49511"/>
                    <a:pt x="49511" y="0"/>
                    <a:pt x="110587" y="0"/>
                  </a:cubicBezTo>
                  <a:lnTo>
                    <a:pt x="1630947" y="0"/>
                  </a:lnTo>
                  <a:cubicBezTo>
                    <a:pt x="1692023" y="0"/>
                    <a:pt x="1741534" y="49511"/>
                    <a:pt x="1741534" y="110587"/>
                  </a:cubicBezTo>
                  <a:lnTo>
                    <a:pt x="1741534" y="995287"/>
                  </a:lnTo>
                  <a:cubicBezTo>
                    <a:pt x="1741534" y="1056363"/>
                    <a:pt x="1692023" y="1105874"/>
                    <a:pt x="1630947" y="1105874"/>
                  </a:cubicBezTo>
                  <a:lnTo>
                    <a:pt x="110587" y="1105874"/>
                  </a:lnTo>
                  <a:cubicBezTo>
                    <a:pt x="49511" y="1105874"/>
                    <a:pt x="0" y="1056363"/>
                    <a:pt x="0" y="995287"/>
                  </a:cubicBezTo>
                  <a:lnTo>
                    <a:pt x="0" y="110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80" tIns="104780" rIns="104780" bIns="10478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err="1" smtClean="0"/>
                <a:t>Config</a:t>
              </a:r>
              <a:r>
                <a:rPr lang="en-US" sz="1900" kern="1200" dirty="0" smtClean="0"/>
                <a:t> Element</a:t>
              </a:r>
              <a:endParaRPr lang="ru-RU" sz="19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5427278" y="1458129"/>
              <a:ext cx="1741534" cy="1105874"/>
            </a:xfrm>
            <a:custGeom>
              <a:avLst/>
              <a:gdLst>
                <a:gd name="connsiteX0" fmla="*/ 0 w 1741534"/>
                <a:gd name="connsiteY0" fmla="*/ 110587 h 1105874"/>
                <a:gd name="connsiteX1" fmla="*/ 110587 w 1741534"/>
                <a:gd name="connsiteY1" fmla="*/ 0 h 1105874"/>
                <a:gd name="connsiteX2" fmla="*/ 1630947 w 1741534"/>
                <a:gd name="connsiteY2" fmla="*/ 0 h 1105874"/>
                <a:gd name="connsiteX3" fmla="*/ 1741534 w 1741534"/>
                <a:gd name="connsiteY3" fmla="*/ 110587 h 1105874"/>
                <a:gd name="connsiteX4" fmla="*/ 1741534 w 1741534"/>
                <a:gd name="connsiteY4" fmla="*/ 995287 h 1105874"/>
                <a:gd name="connsiteX5" fmla="*/ 1630947 w 1741534"/>
                <a:gd name="connsiteY5" fmla="*/ 1105874 h 1105874"/>
                <a:gd name="connsiteX6" fmla="*/ 110587 w 1741534"/>
                <a:gd name="connsiteY6" fmla="*/ 1105874 h 1105874"/>
                <a:gd name="connsiteX7" fmla="*/ 0 w 1741534"/>
                <a:gd name="connsiteY7" fmla="*/ 995287 h 1105874"/>
                <a:gd name="connsiteX8" fmla="*/ 0 w 1741534"/>
                <a:gd name="connsiteY8" fmla="*/ 110587 h 11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1534" h="1105874">
                  <a:moveTo>
                    <a:pt x="0" y="110587"/>
                  </a:moveTo>
                  <a:cubicBezTo>
                    <a:pt x="0" y="49511"/>
                    <a:pt x="49511" y="0"/>
                    <a:pt x="110587" y="0"/>
                  </a:cubicBezTo>
                  <a:lnTo>
                    <a:pt x="1630947" y="0"/>
                  </a:lnTo>
                  <a:cubicBezTo>
                    <a:pt x="1692023" y="0"/>
                    <a:pt x="1741534" y="49511"/>
                    <a:pt x="1741534" y="110587"/>
                  </a:cubicBezTo>
                  <a:lnTo>
                    <a:pt x="1741534" y="995287"/>
                  </a:lnTo>
                  <a:cubicBezTo>
                    <a:pt x="1741534" y="1056363"/>
                    <a:pt x="1692023" y="1105874"/>
                    <a:pt x="1630947" y="1105874"/>
                  </a:cubicBezTo>
                  <a:lnTo>
                    <a:pt x="110587" y="1105874"/>
                  </a:lnTo>
                  <a:cubicBezTo>
                    <a:pt x="49511" y="1105874"/>
                    <a:pt x="0" y="1056363"/>
                    <a:pt x="0" y="995287"/>
                  </a:cubicBezTo>
                  <a:lnTo>
                    <a:pt x="0" y="110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80" tIns="104780" rIns="104780" bIns="10478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Test plan</a:t>
              </a:r>
              <a:endParaRPr lang="ru-RU" sz="19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3298736" y="3070500"/>
              <a:ext cx="1741534" cy="1105874"/>
            </a:xfrm>
            <a:custGeom>
              <a:avLst/>
              <a:gdLst>
                <a:gd name="connsiteX0" fmla="*/ 0 w 1741534"/>
                <a:gd name="connsiteY0" fmla="*/ 110587 h 1105874"/>
                <a:gd name="connsiteX1" fmla="*/ 110587 w 1741534"/>
                <a:gd name="connsiteY1" fmla="*/ 0 h 1105874"/>
                <a:gd name="connsiteX2" fmla="*/ 1630947 w 1741534"/>
                <a:gd name="connsiteY2" fmla="*/ 0 h 1105874"/>
                <a:gd name="connsiteX3" fmla="*/ 1741534 w 1741534"/>
                <a:gd name="connsiteY3" fmla="*/ 110587 h 1105874"/>
                <a:gd name="connsiteX4" fmla="*/ 1741534 w 1741534"/>
                <a:gd name="connsiteY4" fmla="*/ 995287 h 1105874"/>
                <a:gd name="connsiteX5" fmla="*/ 1630947 w 1741534"/>
                <a:gd name="connsiteY5" fmla="*/ 1105874 h 1105874"/>
                <a:gd name="connsiteX6" fmla="*/ 110587 w 1741534"/>
                <a:gd name="connsiteY6" fmla="*/ 1105874 h 1105874"/>
                <a:gd name="connsiteX7" fmla="*/ 0 w 1741534"/>
                <a:gd name="connsiteY7" fmla="*/ 995287 h 1105874"/>
                <a:gd name="connsiteX8" fmla="*/ 0 w 1741534"/>
                <a:gd name="connsiteY8" fmla="*/ 110587 h 11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1534" h="1105874">
                  <a:moveTo>
                    <a:pt x="0" y="110587"/>
                  </a:moveTo>
                  <a:cubicBezTo>
                    <a:pt x="0" y="49511"/>
                    <a:pt x="49511" y="0"/>
                    <a:pt x="110587" y="0"/>
                  </a:cubicBezTo>
                  <a:lnTo>
                    <a:pt x="1630947" y="0"/>
                  </a:lnTo>
                  <a:cubicBezTo>
                    <a:pt x="1692023" y="0"/>
                    <a:pt x="1741534" y="49511"/>
                    <a:pt x="1741534" y="110587"/>
                  </a:cubicBezTo>
                  <a:lnTo>
                    <a:pt x="1741534" y="995287"/>
                  </a:lnTo>
                  <a:cubicBezTo>
                    <a:pt x="1741534" y="1056363"/>
                    <a:pt x="1692023" y="1105874"/>
                    <a:pt x="1630947" y="1105874"/>
                  </a:cubicBezTo>
                  <a:lnTo>
                    <a:pt x="110587" y="1105874"/>
                  </a:lnTo>
                  <a:cubicBezTo>
                    <a:pt x="49511" y="1105874"/>
                    <a:pt x="0" y="1056363"/>
                    <a:pt x="0" y="995287"/>
                  </a:cubicBezTo>
                  <a:lnTo>
                    <a:pt x="0" y="110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80" tIns="104780" rIns="104780" bIns="10478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Setup TR</a:t>
              </a:r>
              <a:endParaRPr lang="ru-RU" sz="19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5427278" y="3070500"/>
              <a:ext cx="1741534" cy="1105874"/>
            </a:xfrm>
            <a:custGeom>
              <a:avLst/>
              <a:gdLst>
                <a:gd name="connsiteX0" fmla="*/ 0 w 1741534"/>
                <a:gd name="connsiteY0" fmla="*/ 110587 h 1105874"/>
                <a:gd name="connsiteX1" fmla="*/ 110587 w 1741534"/>
                <a:gd name="connsiteY1" fmla="*/ 0 h 1105874"/>
                <a:gd name="connsiteX2" fmla="*/ 1630947 w 1741534"/>
                <a:gd name="connsiteY2" fmla="*/ 0 h 1105874"/>
                <a:gd name="connsiteX3" fmla="*/ 1741534 w 1741534"/>
                <a:gd name="connsiteY3" fmla="*/ 110587 h 1105874"/>
                <a:gd name="connsiteX4" fmla="*/ 1741534 w 1741534"/>
                <a:gd name="connsiteY4" fmla="*/ 995287 h 1105874"/>
                <a:gd name="connsiteX5" fmla="*/ 1630947 w 1741534"/>
                <a:gd name="connsiteY5" fmla="*/ 1105874 h 1105874"/>
                <a:gd name="connsiteX6" fmla="*/ 110587 w 1741534"/>
                <a:gd name="connsiteY6" fmla="*/ 1105874 h 1105874"/>
                <a:gd name="connsiteX7" fmla="*/ 0 w 1741534"/>
                <a:gd name="connsiteY7" fmla="*/ 995287 h 1105874"/>
                <a:gd name="connsiteX8" fmla="*/ 0 w 1741534"/>
                <a:gd name="connsiteY8" fmla="*/ 110587 h 11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1534" h="1105874">
                  <a:moveTo>
                    <a:pt x="0" y="110587"/>
                  </a:moveTo>
                  <a:cubicBezTo>
                    <a:pt x="0" y="49511"/>
                    <a:pt x="49511" y="0"/>
                    <a:pt x="110587" y="0"/>
                  </a:cubicBezTo>
                  <a:lnTo>
                    <a:pt x="1630947" y="0"/>
                  </a:lnTo>
                  <a:cubicBezTo>
                    <a:pt x="1692023" y="0"/>
                    <a:pt x="1741534" y="49511"/>
                    <a:pt x="1741534" y="110587"/>
                  </a:cubicBezTo>
                  <a:lnTo>
                    <a:pt x="1741534" y="995287"/>
                  </a:lnTo>
                  <a:cubicBezTo>
                    <a:pt x="1741534" y="1056363"/>
                    <a:pt x="1692023" y="1105874"/>
                    <a:pt x="1630947" y="1105874"/>
                  </a:cubicBezTo>
                  <a:lnTo>
                    <a:pt x="110587" y="1105874"/>
                  </a:lnTo>
                  <a:cubicBezTo>
                    <a:pt x="49511" y="1105874"/>
                    <a:pt x="0" y="1056363"/>
                    <a:pt x="0" y="995287"/>
                  </a:cubicBezTo>
                  <a:lnTo>
                    <a:pt x="0" y="110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80" tIns="104780" rIns="104780" bIns="10478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Thread Group</a:t>
              </a:r>
              <a:endParaRPr lang="ru-RU" sz="19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0193" y="4682871"/>
              <a:ext cx="1741534" cy="1105874"/>
            </a:xfrm>
            <a:custGeom>
              <a:avLst/>
              <a:gdLst>
                <a:gd name="connsiteX0" fmla="*/ 0 w 1741534"/>
                <a:gd name="connsiteY0" fmla="*/ 110587 h 1105874"/>
                <a:gd name="connsiteX1" fmla="*/ 110587 w 1741534"/>
                <a:gd name="connsiteY1" fmla="*/ 0 h 1105874"/>
                <a:gd name="connsiteX2" fmla="*/ 1630947 w 1741534"/>
                <a:gd name="connsiteY2" fmla="*/ 0 h 1105874"/>
                <a:gd name="connsiteX3" fmla="*/ 1741534 w 1741534"/>
                <a:gd name="connsiteY3" fmla="*/ 110587 h 1105874"/>
                <a:gd name="connsiteX4" fmla="*/ 1741534 w 1741534"/>
                <a:gd name="connsiteY4" fmla="*/ 995287 h 1105874"/>
                <a:gd name="connsiteX5" fmla="*/ 1630947 w 1741534"/>
                <a:gd name="connsiteY5" fmla="*/ 1105874 h 1105874"/>
                <a:gd name="connsiteX6" fmla="*/ 110587 w 1741534"/>
                <a:gd name="connsiteY6" fmla="*/ 1105874 h 1105874"/>
                <a:gd name="connsiteX7" fmla="*/ 0 w 1741534"/>
                <a:gd name="connsiteY7" fmla="*/ 995287 h 1105874"/>
                <a:gd name="connsiteX8" fmla="*/ 0 w 1741534"/>
                <a:gd name="connsiteY8" fmla="*/ 110587 h 11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1534" h="1105874">
                  <a:moveTo>
                    <a:pt x="0" y="110587"/>
                  </a:moveTo>
                  <a:cubicBezTo>
                    <a:pt x="0" y="49511"/>
                    <a:pt x="49511" y="0"/>
                    <a:pt x="110587" y="0"/>
                  </a:cubicBezTo>
                  <a:lnTo>
                    <a:pt x="1630947" y="0"/>
                  </a:lnTo>
                  <a:cubicBezTo>
                    <a:pt x="1692023" y="0"/>
                    <a:pt x="1741534" y="49511"/>
                    <a:pt x="1741534" y="110587"/>
                  </a:cubicBezTo>
                  <a:lnTo>
                    <a:pt x="1741534" y="995287"/>
                  </a:lnTo>
                  <a:cubicBezTo>
                    <a:pt x="1741534" y="1056363"/>
                    <a:pt x="1692023" y="1105874"/>
                    <a:pt x="1630947" y="1105874"/>
                  </a:cubicBezTo>
                  <a:lnTo>
                    <a:pt x="110587" y="1105874"/>
                  </a:lnTo>
                  <a:cubicBezTo>
                    <a:pt x="49511" y="1105874"/>
                    <a:pt x="0" y="1056363"/>
                    <a:pt x="0" y="995287"/>
                  </a:cubicBezTo>
                  <a:lnTo>
                    <a:pt x="0" y="110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80" tIns="104780" rIns="104780" bIns="10478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Logic Controller</a:t>
              </a:r>
              <a:endParaRPr lang="ru-RU" sz="19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3298736" y="4682871"/>
              <a:ext cx="1741534" cy="1105874"/>
            </a:xfrm>
            <a:custGeom>
              <a:avLst/>
              <a:gdLst>
                <a:gd name="connsiteX0" fmla="*/ 0 w 1741534"/>
                <a:gd name="connsiteY0" fmla="*/ 110587 h 1105874"/>
                <a:gd name="connsiteX1" fmla="*/ 110587 w 1741534"/>
                <a:gd name="connsiteY1" fmla="*/ 0 h 1105874"/>
                <a:gd name="connsiteX2" fmla="*/ 1630947 w 1741534"/>
                <a:gd name="connsiteY2" fmla="*/ 0 h 1105874"/>
                <a:gd name="connsiteX3" fmla="*/ 1741534 w 1741534"/>
                <a:gd name="connsiteY3" fmla="*/ 110587 h 1105874"/>
                <a:gd name="connsiteX4" fmla="*/ 1741534 w 1741534"/>
                <a:gd name="connsiteY4" fmla="*/ 995287 h 1105874"/>
                <a:gd name="connsiteX5" fmla="*/ 1630947 w 1741534"/>
                <a:gd name="connsiteY5" fmla="*/ 1105874 h 1105874"/>
                <a:gd name="connsiteX6" fmla="*/ 110587 w 1741534"/>
                <a:gd name="connsiteY6" fmla="*/ 1105874 h 1105874"/>
                <a:gd name="connsiteX7" fmla="*/ 0 w 1741534"/>
                <a:gd name="connsiteY7" fmla="*/ 995287 h 1105874"/>
                <a:gd name="connsiteX8" fmla="*/ 0 w 1741534"/>
                <a:gd name="connsiteY8" fmla="*/ 110587 h 11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1534" h="1105874">
                  <a:moveTo>
                    <a:pt x="0" y="110587"/>
                  </a:moveTo>
                  <a:cubicBezTo>
                    <a:pt x="0" y="49511"/>
                    <a:pt x="49511" y="0"/>
                    <a:pt x="110587" y="0"/>
                  </a:cubicBezTo>
                  <a:lnTo>
                    <a:pt x="1630947" y="0"/>
                  </a:lnTo>
                  <a:cubicBezTo>
                    <a:pt x="1692023" y="0"/>
                    <a:pt x="1741534" y="49511"/>
                    <a:pt x="1741534" y="110587"/>
                  </a:cubicBezTo>
                  <a:lnTo>
                    <a:pt x="1741534" y="995287"/>
                  </a:lnTo>
                  <a:cubicBezTo>
                    <a:pt x="1741534" y="1056363"/>
                    <a:pt x="1692023" y="1105874"/>
                    <a:pt x="1630947" y="1105874"/>
                  </a:cubicBezTo>
                  <a:lnTo>
                    <a:pt x="110587" y="1105874"/>
                  </a:lnTo>
                  <a:cubicBezTo>
                    <a:pt x="49511" y="1105874"/>
                    <a:pt x="0" y="1056363"/>
                    <a:pt x="0" y="995287"/>
                  </a:cubicBezTo>
                  <a:lnTo>
                    <a:pt x="0" y="110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80" tIns="104780" rIns="104780" bIns="10478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Pre-Processor</a:t>
              </a:r>
              <a:endParaRPr lang="ru-RU" sz="19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5427278" y="4682871"/>
              <a:ext cx="1741534" cy="1105874"/>
            </a:xfrm>
            <a:custGeom>
              <a:avLst/>
              <a:gdLst>
                <a:gd name="connsiteX0" fmla="*/ 0 w 1741534"/>
                <a:gd name="connsiteY0" fmla="*/ 110587 h 1105874"/>
                <a:gd name="connsiteX1" fmla="*/ 110587 w 1741534"/>
                <a:gd name="connsiteY1" fmla="*/ 0 h 1105874"/>
                <a:gd name="connsiteX2" fmla="*/ 1630947 w 1741534"/>
                <a:gd name="connsiteY2" fmla="*/ 0 h 1105874"/>
                <a:gd name="connsiteX3" fmla="*/ 1741534 w 1741534"/>
                <a:gd name="connsiteY3" fmla="*/ 110587 h 1105874"/>
                <a:gd name="connsiteX4" fmla="*/ 1741534 w 1741534"/>
                <a:gd name="connsiteY4" fmla="*/ 995287 h 1105874"/>
                <a:gd name="connsiteX5" fmla="*/ 1630947 w 1741534"/>
                <a:gd name="connsiteY5" fmla="*/ 1105874 h 1105874"/>
                <a:gd name="connsiteX6" fmla="*/ 110587 w 1741534"/>
                <a:gd name="connsiteY6" fmla="*/ 1105874 h 1105874"/>
                <a:gd name="connsiteX7" fmla="*/ 0 w 1741534"/>
                <a:gd name="connsiteY7" fmla="*/ 995287 h 1105874"/>
                <a:gd name="connsiteX8" fmla="*/ 0 w 1741534"/>
                <a:gd name="connsiteY8" fmla="*/ 110587 h 11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1534" h="1105874">
                  <a:moveTo>
                    <a:pt x="0" y="110587"/>
                  </a:moveTo>
                  <a:cubicBezTo>
                    <a:pt x="0" y="49511"/>
                    <a:pt x="49511" y="0"/>
                    <a:pt x="110587" y="0"/>
                  </a:cubicBezTo>
                  <a:lnTo>
                    <a:pt x="1630947" y="0"/>
                  </a:lnTo>
                  <a:cubicBezTo>
                    <a:pt x="1692023" y="0"/>
                    <a:pt x="1741534" y="49511"/>
                    <a:pt x="1741534" y="110587"/>
                  </a:cubicBezTo>
                  <a:lnTo>
                    <a:pt x="1741534" y="995287"/>
                  </a:lnTo>
                  <a:cubicBezTo>
                    <a:pt x="1741534" y="1056363"/>
                    <a:pt x="1692023" y="1105874"/>
                    <a:pt x="1630947" y="1105874"/>
                  </a:cubicBezTo>
                  <a:lnTo>
                    <a:pt x="110587" y="1105874"/>
                  </a:lnTo>
                  <a:cubicBezTo>
                    <a:pt x="49511" y="1105874"/>
                    <a:pt x="0" y="1056363"/>
                    <a:pt x="0" y="995287"/>
                  </a:cubicBezTo>
                  <a:lnTo>
                    <a:pt x="0" y="110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80" tIns="104780" rIns="104780" bIns="10478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Sampler</a:t>
              </a:r>
              <a:endParaRPr lang="ru-RU" sz="19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7555821" y="4682871"/>
              <a:ext cx="1741534" cy="1105874"/>
            </a:xfrm>
            <a:custGeom>
              <a:avLst/>
              <a:gdLst>
                <a:gd name="connsiteX0" fmla="*/ 0 w 1741534"/>
                <a:gd name="connsiteY0" fmla="*/ 110587 h 1105874"/>
                <a:gd name="connsiteX1" fmla="*/ 110587 w 1741534"/>
                <a:gd name="connsiteY1" fmla="*/ 0 h 1105874"/>
                <a:gd name="connsiteX2" fmla="*/ 1630947 w 1741534"/>
                <a:gd name="connsiteY2" fmla="*/ 0 h 1105874"/>
                <a:gd name="connsiteX3" fmla="*/ 1741534 w 1741534"/>
                <a:gd name="connsiteY3" fmla="*/ 110587 h 1105874"/>
                <a:gd name="connsiteX4" fmla="*/ 1741534 w 1741534"/>
                <a:gd name="connsiteY4" fmla="*/ 995287 h 1105874"/>
                <a:gd name="connsiteX5" fmla="*/ 1630947 w 1741534"/>
                <a:gd name="connsiteY5" fmla="*/ 1105874 h 1105874"/>
                <a:gd name="connsiteX6" fmla="*/ 110587 w 1741534"/>
                <a:gd name="connsiteY6" fmla="*/ 1105874 h 1105874"/>
                <a:gd name="connsiteX7" fmla="*/ 0 w 1741534"/>
                <a:gd name="connsiteY7" fmla="*/ 995287 h 1105874"/>
                <a:gd name="connsiteX8" fmla="*/ 0 w 1741534"/>
                <a:gd name="connsiteY8" fmla="*/ 110587 h 11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1534" h="1105874">
                  <a:moveTo>
                    <a:pt x="0" y="110587"/>
                  </a:moveTo>
                  <a:cubicBezTo>
                    <a:pt x="0" y="49511"/>
                    <a:pt x="49511" y="0"/>
                    <a:pt x="110587" y="0"/>
                  </a:cubicBezTo>
                  <a:lnTo>
                    <a:pt x="1630947" y="0"/>
                  </a:lnTo>
                  <a:cubicBezTo>
                    <a:pt x="1692023" y="0"/>
                    <a:pt x="1741534" y="49511"/>
                    <a:pt x="1741534" y="110587"/>
                  </a:cubicBezTo>
                  <a:lnTo>
                    <a:pt x="1741534" y="995287"/>
                  </a:lnTo>
                  <a:cubicBezTo>
                    <a:pt x="1741534" y="1056363"/>
                    <a:pt x="1692023" y="1105874"/>
                    <a:pt x="1630947" y="1105874"/>
                  </a:cubicBezTo>
                  <a:lnTo>
                    <a:pt x="110587" y="1105874"/>
                  </a:lnTo>
                  <a:cubicBezTo>
                    <a:pt x="49511" y="1105874"/>
                    <a:pt x="0" y="1056363"/>
                    <a:pt x="0" y="995287"/>
                  </a:cubicBezTo>
                  <a:lnTo>
                    <a:pt x="0" y="110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80" tIns="104780" rIns="104780" bIns="10478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Post-processor</a:t>
              </a:r>
              <a:endParaRPr lang="ru-RU" sz="19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9684364" y="4682871"/>
              <a:ext cx="1741534" cy="1105874"/>
            </a:xfrm>
            <a:custGeom>
              <a:avLst/>
              <a:gdLst>
                <a:gd name="connsiteX0" fmla="*/ 0 w 1741534"/>
                <a:gd name="connsiteY0" fmla="*/ 110587 h 1105874"/>
                <a:gd name="connsiteX1" fmla="*/ 110587 w 1741534"/>
                <a:gd name="connsiteY1" fmla="*/ 0 h 1105874"/>
                <a:gd name="connsiteX2" fmla="*/ 1630947 w 1741534"/>
                <a:gd name="connsiteY2" fmla="*/ 0 h 1105874"/>
                <a:gd name="connsiteX3" fmla="*/ 1741534 w 1741534"/>
                <a:gd name="connsiteY3" fmla="*/ 110587 h 1105874"/>
                <a:gd name="connsiteX4" fmla="*/ 1741534 w 1741534"/>
                <a:gd name="connsiteY4" fmla="*/ 995287 h 1105874"/>
                <a:gd name="connsiteX5" fmla="*/ 1630947 w 1741534"/>
                <a:gd name="connsiteY5" fmla="*/ 1105874 h 1105874"/>
                <a:gd name="connsiteX6" fmla="*/ 110587 w 1741534"/>
                <a:gd name="connsiteY6" fmla="*/ 1105874 h 1105874"/>
                <a:gd name="connsiteX7" fmla="*/ 0 w 1741534"/>
                <a:gd name="connsiteY7" fmla="*/ 995287 h 1105874"/>
                <a:gd name="connsiteX8" fmla="*/ 0 w 1741534"/>
                <a:gd name="connsiteY8" fmla="*/ 110587 h 11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1534" h="1105874">
                  <a:moveTo>
                    <a:pt x="0" y="110587"/>
                  </a:moveTo>
                  <a:cubicBezTo>
                    <a:pt x="0" y="49511"/>
                    <a:pt x="49511" y="0"/>
                    <a:pt x="110587" y="0"/>
                  </a:cubicBezTo>
                  <a:lnTo>
                    <a:pt x="1630947" y="0"/>
                  </a:lnTo>
                  <a:cubicBezTo>
                    <a:pt x="1692023" y="0"/>
                    <a:pt x="1741534" y="49511"/>
                    <a:pt x="1741534" y="110587"/>
                  </a:cubicBezTo>
                  <a:lnTo>
                    <a:pt x="1741534" y="995287"/>
                  </a:lnTo>
                  <a:cubicBezTo>
                    <a:pt x="1741534" y="1056363"/>
                    <a:pt x="1692023" y="1105874"/>
                    <a:pt x="1630947" y="1105874"/>
                  </a:cubicBezTo>
                  <a:lnTo>
                    <a:pt x="110587" y="1105874"/>
                  </a:lnTo>
                  <a:cubicBezTo>
                    <a:pt x="49511" y="1105874"/>
                    <a:pt x="0" y="1056363"/>
                    <a:pt x="0" y="995287"/>
                  </a:cubicBezTo>
                  <a:lnTo>
                    <a:pt x="0" y="110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80" tIns="104780" rIns="104780" bIns="10478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Assertion</a:t>
              </a:r>
              <a:endParaRPr lang="ru-RU" sz="19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7555821" y="3070500"/>
              <a:ext cx="1741534" cy="1105874"/>
            </a:xfrm>
            <a:custGeom>
              <a:avLst/>
              <a:gdLst>
                <a:gd name="connsiteX0" fmla="*/ 0 w 1741534"/>
                <a:gd name="connsiteY0" fmla="*/ 110587 h 1105874"/>
                <a:gd name="connsiteX1" fmla="*/ 110587 w 1741534"/>
                <a:gd name="connsiteY1" fmla="*/ 0 h 1105874"/>
                <a:gd name="connsiteX2" fmla="*/ 1630947 w 1741534"/>
                <a:gd name="connsiteY2" fmla="*/ 0 h 1105874"/>
                <a:gd name="connsiteX3" fmla="*/ 1741534 w 1741534"/>
                <a:gd name="connsiteY3" fmla="*/ 110587 h 1105874"/>
                <a:gd name="connsiteX4" fmla="*/ 1741534 w 1741534"/>
                <a:gd name="connsiteY4" fmla="*/ 995287 h 1105874"/>
                <a:gd name="connsiteX5" fmla="*/ 1630947 w 1741534"/>
                <a:gd name="connsiteY5" fmla="*/ 1105874 h 1105874"/>
                <a:gd name="connsiteX6" fmla="*/ 110587 w 1741534"/>
                <a:gd name="connsiteY6" fmla="*/ 1105874 h 1105874"/>
                <a:gd name="connsiteX7" fmla="*/ 0 w 1741534"/>
                <a:gd name="connsiteY7" fmla="*/ 995287 h 1105874"/>
                <a:gd name="connsiteX8" fmla="*/ 0 w 1741534"/>
                <a:gd name="connsiteY8" fmla="*/ 110587 h 11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1534" h="1105874">
                  <a:moveTo>
                    <a:pt x="0" y="110587"/>
                  </a:moveTo>
                  <a:cubicBezTo>
                    <a:pt x="0" y="49511"/>
                    <a:pt x="49511" y="0"/>
                    <a:pt x="110587" y="0"/>
                  </a:cubicBezTo>
                  <a:lnTo>
                    <a:pt x="1630947" y="0"/>
                  </a:lnTo>
                  <a:cubicBezTo>
                    <a:pt x="1692023" y="0"/>
                    <a:pt x="1741534" y="49511"/>
                    <a:pt x="1741534" y="110587"/>
                  </a:cubicBezTo>
                  <a:lnTo>
                    <a:pt x="1741534" y="995287"/>
                  </a:lnTo>
                  <a:cubicBezTo>
                    <a:pt x="1741534" y="1056363"/>
                    <a:pt x="1692023" y="1105874"/>
                    <a:pt x="1630947" y="1105874"/>
                  </a:cubicBezTo>
                  <a:lnTo>
                    <a:pt x="110587" y="1105874"/>
                  </a:lnTo>
                  <a:cubicBezTo>
                    <a:pt x="49511" y="1105874"/>
                    <a:pt x="0" y="1056363"/>
                    <a:pt x="0" y="995287"/>
                  </a:cubicBezTo>
                  <a:lnTo>
                    <a:pt x="0" y="110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80" tIns="104780" rIns="104780" bIns="10478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Teardown TR</a:t>
              </a:r>
              <a:endParaRPr lang="ru-RU" sz="19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7555821" y="1458129"/>
              <a:ext cx="1741534" cy="1105874"/>
            </a:xfrm>
            <a:custGeom>
              <a:avLst/>
              <a:gdLst>
                <a:gd name="connsiteX0" fmla="*/ 0 w 1741534"/>
                <a:gd name="connsiteY0" fmla="*/ 110587 h 1105874"/>
                <a:gd name="connsiteX1" fmla="*/ 110587 w 1741534"/>
                <a:gd name="connsiteY1" fmla="*/ 0 h 1105874"/>
                <a:gd name="connsiteX2" fmla="*/ 1630947 w 1741534"/>
                <a:gd name="connsiteY2" fmla="*/ 0 h 1105874"/>
                <a:gd name="connsiteX3" fmla="*/ 1741534 w 1741534"/>
                <a:gd name="connsiteY3" fmla="*/ 110587 h 1105874"/>
                <a:gd name="connsiteX4" fmla="*/ 1741534 w 1741534"/>
                <a:gd name="connsiteY4" fmla="*/ 995287 h 1105874"/>
                <a:gd name="connsiteX5" fmla="*/ 1630947 w 1741534"/>
                <a:gd name="connsiteY5" fmla="*/ 1105874 h 1105874"/>
                <a:gd name="connsiteX6" fmla="*/ 110587 w 1741534"/>
                <a:gd name="connsiteY6" fmla="*/ 1105874 h 1105874"/>
                <a:gd name="connsiteX7" fmla="*/ 0 w 1741534"/>
                <a:gd name="connsiteY7" fmla="*/ 995287 h 1105874"/>
                <a:gd name="connsiteX8" fmla="*/ 0 w 1741534"/>
                <a:gd name="connsiteY8" fmla="*/ 110587 h 11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1534" h="1105874">
                  <a:moveTo>
                    <a:pt x="0" y="110587"/>
                  </a:moveTo>
                  <a:cubicBezTo>
                    <a:pt x="0" y="49511"/>
                    <a:pt x="49511" y="0"/>
                    <a:pt x="110587" y="0"/>
                  </a:cubicBezTo>
                  <a:lnTo>
                    <a:pt x="1630947" y="0"/>
                  </a:lnTo>
                  <a:cubicBezTo>
                    <a:pt x="1692023" y="0"/>
                    <a:pt x="1741534" y="49511"/>
                    <a:pt x="1741534" y="110587"/>
                  </a:cubicBezTo>
                  <a:lnTo>
                    <a:pt x="1741534" y="995287"/>
                  </a:lnTo>
                  <a:cubicBezTo>
                    <a:pt x="1741534" y="1056363"/>
                    <a:pt x="1692023" y="1105874"/>
                    <a:pt x="1630947" y="1105874"/>
                  </a:cubicBezTo>
                  <a:lnTo>
                    <a:pt x="110587" y="1105874"/>
                  </a:lnTo>
                  <a:cubicBezTo>
                    <a:pt x="49511" y="1105874"/>
                    <a:pt x="0" y="1056363"/>
                    <a:pt x="0" y="995287"/>
                  </a:cubicBezTo>
                  <a:lnTo>
                    <a:pt x="0" y="110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80" tIns="104780" rIns="104780" bIns="10478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Listener</a:t>
              </a:r>
              <a:endParaRPr lang="ru-RU" sz="19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77" y="3367446"/>
            <a:ext cx="547783" cy="547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48" y="5105400"/>
            <a:ext cx="457200" cy="457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43" y="5019732"/>
            <a:ext cx="457200" cy="457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23" y="1726721"/>
            <a:ext cx="457200" cy="457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44" y="1726721"/>
            <a:ext cx="457200" cy="457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94" y="1794954"/>
            <a:ext cx="457200" cy="457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10" y="5038782"/>
            <a:ext cx="457200" cy="457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45" y="5038831"/>
            <a:ext cx="457200" cy="457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559" y="5049320"/>
            <a:ext cx="457200" cy="457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62" y="3367446"/>
            <a:ext cx="547783" cy="54778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76" y="3361297"/>
            <a:ext cx="547783" cy="5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Еще используем для работы 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Чтением-записью файлов</a:t>
            </a:r>
          </a:p>
          <a:p>
            <a:r>
              <a:rPr lang="en-US" sz="3200" dirty="0" smtClean="0"/>
              <a:t>JDBC</a:t>
            </a:r>
            <a:endParaRPr lang="ru-RU" sz="3200" dirty="0" smtClean="0"/>
          </a:p>
          <a:p>
            <a:r>
              <a:rPr lang="en-US" sz="3200" dirty="0" smtClean="0"/>
              <a:t>JMS/AMQP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Еще классные особенности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Кроссплатформенность</a:t>
            </a:r>
          </a:p>
          <a:p>
            <a:r>
              <a:rPr lang="ru-RU" sz="3200" dirty="0" smtClean="0"/>
              <a:t>Установка копированием</a:t>
            </a:r>
          </a:p>
          <a:p>
            <a:r>
              <a:rPr lang="ru-RU" sz="3200" dirty="0" smtClean="0"/>
              <a:t>Быстрый старт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90" y="1348856"/>
            <a:ext cx="8563460" cy="4767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07" y="302029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Запуск конкретного сценария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73402" y="2954215"/>
            <a:ext cx="1629635" cy="679940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97222" y="4181279"/>
            <a:ext cx="4789603" cy="793103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795" t="11101" r="450" b="32100"/>
          <a:stretch/>
        </p:blipFill>
        <p:spPr>
          <a:xfrm>
            <a:off x="1623872" y="1323386"/>
            <a:ext cx="8644077" cy="4891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07" y="302029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Запуск конкретного сценария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3275" y="1342627"/>
            <a:ext cx="5153495" cy="429023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873537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Повторное использование блоков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850" t="30641" r="45297" b="30035"/>
          <a:stretch/>
        </p:blipFill>
        <p:spPr>
          <a:xfrm>
            <a:off x="755781" y="1166329"/>
            <a:ext cx="4959588" cy="228599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14196" y="1698628"/>
            <a:ext cx="3963525" cy="137794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-43" t="30661" r="15725" b="20118"/>
          <a:stretch/>
        </p:blipFill>
        <p:spPr>
          <a:xfrm>
            <a:off x="1499209" y="3912178"/>
            <a:ext cx="9289350" cy="2038221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6436136" y="1894116"/>
            <a:ext cx="1427584" cy="830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8500188" y="1559248"/>
            <a:ext cx="1856791" cy="134257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Fragment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9004040" y="3034523"/>
            <a:ext cx="849086" cy="835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65058" y="5399971"/>
            <a:ext cx="5323501" cy="550428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9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873537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Повторное использование блоков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076"/>
          <a:stretch/>
        </p:blipFill>
        <p:spPr>
          <a:xfrm>
            <a:off x="1278294" y="660400"/>
            <a:ext cx="8770776" cy="525986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63682" y="4264546"/>
            <a:ext cx="3191069" cy="98858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6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873537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Повторное использование блоков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7962"/>
          <a:stretch/>
        </p:blipFill>
        <p:spPr>
          <a:xfrm>
            <a:off x="1054455" y="1150485"/>
            <a:ext cx="10415846" cy="525600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388538" y="2267254"/>
            <a:ext cx="3191069" cy="98858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9387" y="5091654"/>
            <a:ext cx="3191069" cy="98858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6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873537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Повторное использование блоков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7962"/>
          <a:stretch/>
        </p:blipFill>
        <p:spPr>
          <a:xfrm>
            <a:off x="1054455" y="1150485"/>
            <a:ext cx="10415846" cy="525600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388538" y="2267254"/>
            <a:ext cx="3191069" cy="98858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9387" y="5091654"/>
            <a:ext cx="3191069" cy="98858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9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873537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Повторное использование блоков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78" y="660400"/>
            <a:ext cx="9176137" cy="564540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374827" y="4186584"/>
            <a:ext cx="4002438" cy="2219903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3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Командная работа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64270" y="1141686"/>
            <a:ext cx="9942769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~ 2</a:t>
            </a:r>
            <a:r>
              <a:rPr lang="ru-RU" sz="2800" dirty="0" smtClean="0"/>
              <a:t>62</a:t>
            </a:r>
            <a:r>
              <a:rPr lang="en-US" sz="2800" dirty="0" smtClean="0"/>
              <a:t> </a:t>
            </a:r>
            <a:r>
              <a:rPr lang="en-US" sz="2800" dirty="0" err="1" smtClean="0"/>
              <a:t>jmx</a:t>
            </a:r>
            <a:endParaRPr lang="en-US" sz="2800" dirty="0" smtClean="0"/>
          </a:p>
          <a:p>
            <a:r>
              <a:rPr lang="en-US" sz="2800" dirty="0" smtClean="0"/>
              <a:t>~ </a:t>
            </a:r>
            <a:r>
              <a:rPr lang="ru-RU" sz="2800" dirty="0" smtClean="0"/>
              <a:t>5337</a:t>
            </a:r>
            <a:r>
              <a:rPr lang="en-US" sz="2800" dirty="0" smtClean="0"/>
              <a:t> Test cases </a:t>
            </a:r>
            <a:r>
              <a:rPr lang="ru-RU" sz="2800" dirty="0" smtClean="0"/>
              <a:t>(</a:t>
            </a:r>
            <a:r>
              <a:rPr lang="en-US" sz="2800" dirty="0" smtClean="0"/>
              <a:t>xml</a:t>
            </a:r>
            <a:r>
              <a:rPr lang="ru-RU" sz="2800" dirty="0" smtClean="0"/>
              <a:t>)</a:t>
            </a:r>
            <a:endParaRPr lang="en-US" sz="2800" dirty="0" smtClean="0"/>
          </a:p>
          <a:p>
            <a:r>
              <a:rPr lang="ru-RU" sz="2800" dirty="0" smtClean="0"/>
              <a:t>Описанная структура тестов</a:t>
            </a:r>
          </a:p>
          <a:p>
            <a:r>
              <a:rPr lang="ru-RU" sz="2800" dirty="0" smtClean="0"/>
              <a:t>Регламент создания новых и изменения текущих тестов</a:t>
            </a:r>
          </a:p>
          <a:p>
            <a:r>
              <a:rPr lang="ru-RU" sz="2800" dirty="0" smtClean="0"/>
              <a:t>Инструкции для запуска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02" y="3497915"/>
            <a:ext cx="3379067" cy="22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 цепочки отправки логов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5732" y="658834"/>
            <a:ext cx="7999057" cy="58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3772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Минусы и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28747"/>
            <a:ext cx="10243215" cy="4196396"/>
          </a:xfrm>
        </p:spPr>
        <p:txBody>
          <a:bodyPr>
            <a:normAutofit fontScale="92500" lnSpcReduction="10000"/>
          </a:bodyPr>
          <a:lstStyle/>
          <a:p>
            <a:r>
              <a:rPr lang="ru-RU" sz="2900" dirty="0" smtClean="0"/>
              <a:t>Сценарий – </a:t>
            </a:r>
            <a:r>
              <a:rPr lang="en-US" sz="2900" dirty="0" smtClean="0"/>
              <a:t>xml </a:t>
            </a:r>
            <a:r>
              <a:rPr lang="ru-RU" sz="2900" dirty="0" smtClean="0"/>
              <a:t>файл</a:t>
            </a:r>
          </a:p>
          <a:p>
            <a:r>
              <a:rPr lang="ru-RU" sz="2900" dirty="0" smtClean="0"/>
              <a:t>При работе с</a:t>
            </a:r>
            <a:r>
              <a:rPr lang="en-US" sz="2900" dirty="0" smtClean="0"/>
              <a:t> GIT</a:t>
            </a:r>
            <a:r>
              <a:rPr lang="ru-RU" sz="2900" dirty="0" smtClean="0"/>
              <a:t> сложно </a:t>
            </a:r>
            <a:r>
              <a:rPr lang="ru-RU" sz="2900" dirty="0" err="1" smtClean="0"/>
              <a:t>мержить</a:t>
            </a:r>
            <a:r>
              <a:rPr lang="ru-RU" sz="2900" dirty="0" smtClean="0"/>
              <a:t> изменения</a:t>
            </a:r>
          </a:p>
          <a:p>
            <a:r>
              <a:rPr lang="ru-RU" sz="2900" dirty="0" smtClean="0"/>
              <a:t>Переменные – строки</a:t>
            </a:r>
          </a:p>
          <a:p>
            <a:r>
              <a:rPr lang="ru-RU" sz="2900" dirty="0"/>
              <a:t>Неудобно работать с бинарными </a:t>
            </a:r>
            <a:r>
              <a:rPr lang="en-US" sz="2900" dirty="0"/>
              <a:t>http</a:t>
            </a:r>
            <a:r>
              <a:rPr lang="ru-RU" sz="2900" dirty="0"/>
              <a:t> </a:t>
            </a:r>
            <a:r>
              <a:rPr lang="ru-RU" sz="2900" dirty="0" smtClean="0"/>
              <a:t>протоколами</a:t>
            </a:r>
          </a:p>
          <a:p>
            <a:r>
              <a:rPr lang="ru-RU" sz="2900" dirty="0" smtClean="0"/>
              <a:t>Иногда требуется понимание </a:t>
            </a:r>
            <a:r>
              <a:rPr lang="en-US" sz="2900" dirty="0" smtClean="0"/>
              <a:t>JVM</a:t>
            </a:r>
            <a:endParaRPr lang="ru-RU" sz="2900" dirty="0" smtClean="0"/>
          </a:p>
          <a:p>
            <a:r>
              <a:rPr lang="ru-RU" sz="2900" dirty="0" smtClean="0"/>
              <a:t>Нельзя отменить изменения </a:t>
            </a:r>
            <a:r>
              <a:rPr lang="en-US" sz="2900" dirty="0" smtClean="0"/>
              <a:t>ctrl-z</a:t>
            </a:r>
            <a:endParaRPr lang="ru-RU" sz="2900" dirty="0" smtClean="0"/>
          </a:p>
          <a:p>
            <a:r>
              <a:rPr lang="en-US" sz="2900" dirty="0" smtClean="0"/>
              <a:t>Scala </a:t>
            </a:r>
            <a:r>
              <a:rPr lang="ru-RU" sz="2900" dirty="0"/>
              <a:t>в </a:t>
            </a:r>
            <a:r>
              <a:rPr lang="en-US" sz="2900" dirty="0"/>
              <a:t>JSR223</a:t>
            </a:r>
            <a:r>
              <a:rPr lang="ru-RU" sz="2900" dirty="0"/>
              <a:t> работает </a:t>
            </a:r>
            <a:r>
              <a:rPr lang="ru-RU" sz="2900" dirty="0" smtClean="0"/>
              <a:t>плохо</a:t>
            </a:r>
          </a:p>
          <a:p>
            <a:r>
              <a:rPr lang="en-US" sz="2900" dirty="0" smtClean="0"/>
              <a:t>…</a:t>
            </a:r>
            <a:endParaRPr lang="ru-RU" sz="2900" dirty="0" smtClean="0"/>
          </a:p>
          <a:p>
            <a:pPr lvl="1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Границы применимости и выбор инструмента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  <p:pic>
        <p:nvPicPr>
          <p:cNvPr id="13" name="Picture 6" descr="ÐÐ°ÑÑÐ¸Ð½ÐºÐ¸ Ð¿Ð¾ Ð·Ð°Ð¿ÑÐ¾ÑÑ Ð¸Ð½ÑÑÑÑÐ¼ÐµÐ½Ñ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82" y="1292322"/>
            <a:ext cx="3675015" cy="21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651208" y="1672047"/>
            <a:ext cx="7121192" cy="3148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Слишком громоздкий для некоторых задач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Вклад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изучение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Может быть хуже специализированных инструментов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Гибкость в некоторых моментах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хуже, чем у кода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0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/>
        </p:nvSpPr>
        <p:spPr>
          <a:xfrm>
            <a:off x="856010" y="65550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Спасибо за внимание! </a:t>
            </a:r>
            <a:br>
              <a:rPr lang="ru-RU" dirty="0" smtClean="0"/>
            </a:br>
            <a:r>
              <a:rPr lang="ru-RU" dirty="0" smtClean="0"/>
              <a:t>Остались вопросы?</a:t>
            </a:r>
            <a:endParaRPr lang="ru-RU" dirty="0"/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08" y="2149181"/>
            <a:ext cx="3690815" cy="30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29885" y="3067783"/>
            <a:ext cx="8596668" cy="2170423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Махетов Сергей</a:t>
            </a:r>
            <a:endParaRPr lang="en-US" sz="2000" dirty="0" smtClean="0"/>
          </a:p>
          <a:p>
            <a:r>
              <a:rPr lang="en-US" sz="2000" dirty="0" smtClean="0"/>
              <a:t>E-mail: Profitfx@mail.ru</a:t>
            </a:r>
          </a:p>
          <a:p>
            <a:r>
              <a:rPr lang="en-US" sz="2000" dirty="0" smtClean="0"/>
              <a:t>Telegram: @</a:t>
            </a:r>
            <a:r>
              <a:rPr lang="en-US" sz="2000" dirty="0" err="1" smtClean="0"/>
              <a:t>Mahetovs</a:t>
            </a:r>
            <a:endParaRPr lang="ru-RU" sz="2000" dirty="0" smtClean="0"/>
          </a:p>
          <a:p>
            <a:r>
              <a:rPr lang="en-US" sz="2000" dirty="0" smtClean="0"/>
              <a:t>https://tech.kontur.ru/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 цепочки отправки логов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5891015"/>
              </p:ext>
            </p:extLst>
          </p:nvPr>
        </p:nvGraphicFramePr>
        <p:xfrm>
          <a:off x="938004" y="1035398"/>
          <a:ext cx="10126236" cy="451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" y="6121448"/>
            <a:ext cx="1058001" cy="6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18766</TotalTime>
  <Words>607</Words>
  <Application>Microsoft Office PowerPoint</Application>
  <PresentationFormat>Широкоэкранный</PresentationFormat>
  <Paragraphs>235</Paragraphs>
  <Slides>82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7" baseType="lpstr">
      <vt:lpstr>Arial</vt:lpstr>
      <vt:lpstr>Calibri</vt:lpstr>
      <vt:lpstr>Trebuchet MS</vt:lpstr>
      <vt:lpstr>Wingdings 3</vt:lpstr>
      <vt:lpstr>Аспект</vt:lpstr>
      <vt:lpstr>Швейцарский нож тестировщика или JMeter не только для нагрузки</vt:lpstr>
      <vt:lpstr>Обо мне</vt:lpstr>
      <vt:lpstr>О чем поговорим</vt:lpstr>
      <vt:lpstr>Что такое Apache JMeter</vt:lpstr>
      <vt:lpstr>Что такое Apache JMeter</vt:lpstr>
      <vt:lpstr>Внешний вид</vt:lpstr>
      <vt:lpstr>Компоненты JMeter</vt:lpstr>
      <vt:lpstr>Тест цепочки отправки логов</vt:lpstr>
      <vt:lpstr>Тест цепочки отправки логов</vt:lpstr>
      <vt:lpstr>Thread group</vt:lpstr>
      <vt:lpstr>Sampler</vt:lpstr>
      <vt:lpstr>Sampler</vt:lpstr>
      <vt:lpstr>Отправка лог-записи</vt:lpstr>
      <vt:lpstr>Отправка лог-записи</vt:lpstr>
      <vt:lpstr>Просмотр результата отправки </vt:lpstr>
      <vt:lpstr>Просмотр результата отправки </vt:lpstr>
      <vt:lpstr>Просмотр результата отправки </vt:lpstr>
      <vt:lpstr>Чтение лог-записи из ES</vt:lpstr>
      <vt:lpstr>Проверка текста в ответе </vt:lpstr>
      <vt:lpstr>Проверка текста в ответе </vt:lpstr>
      <vt:lpstr>Дублирование запросов </vt:lpstr>
      <vt:lpstr>Дублирование запросов </vt:lpstr>
      <vt:lpstr>Pre-processor для подстановки времени</vt:lpstr>
      <vt:lpstr>Текущее время в переменной </vt:lpstr>
      <vt:lpstr>Добавление переменной и функции </vt:lpstr>
      <vt:lpstr>Переменная в запросе лог-записи </vt:lpstr>
      <vt:lpstr>Подстановка значения переменной и функции </vt:lpstr>
      <vt:lpstr>Ошибка при запросе лог-записи</vt:lpstr>
      <vt:lpstr>Добавление таймаута</vt:lpstr>
      <vt:lpstr>Тест пройден! </vt:lpstr>
      <vt:lpstr>Ошибка в цепочке </vt:lpstr>
      <vt:lpstr>Офсеты Kafka </vt:lpstr>
      <vt:lpstr>Проверка увеличения офсета Kafka </vt:lpstr>
      <vt:lpstr>Получение офсета</vt:lpstr>
      <vt:lpstr>Сохранение текущего офсета</vt:lpstr>
      <vt:lpstr>Сравнение офсетов до отправки и после </vt:lpstr>
      <vt:lpstr>Ошибка осталась</vt:lpstr>
      <vt:lpstr>Плагины</vt:lpstr>
      <vt:lpstr>SSH Protocol Support</vt:lpstr>
      <vt:lpstr>SSH Sampler</vt:lpstr>
      <vt:lpstr>Команда проверки статуса </vt:lpstr>
      <vt:lpstr>Ошибка приложения</vt:lpstr>
      <vt:lpstr>Настройки для разных стендов</vt:lpstr>
      <vt:lpstr>Настройки для разных стендов </vt:lpstr>
      <vt:lpstr>Logic Controllers </vt:lpstr>
      <vt:lpstr>Презентация PowerPoint</vt:lpstr>
      <vt:lpstr>ForEach контроллер </vt:lpstr>
      <vt:lpstr>ForEach контроллер </vt:lpstr>
      <vt:lpstr>ForEach контроллер </vt:lpstr>
      <vt:lpstr>Презентация PowerPoint</vt:lpstr>
      <vt:lpstr>Несколько экземпляров</vt:lpstr>
      <vt:lpstr>Что еще делаем JMeter</vt:lpstr>
      <vt:lpstr>Mock-сервер c WireMock</vt:lpstr>
      <vt:lpstr>Mock-сервер c WireMock</vt:lpstr>
      <vt:lpstr>Мониторинг с Zabbix</vt:lpstr>
      <vt:lpstr>Мониторинг с Zabbix</vt:lpstr>
      <vt:lpstr>CI</vt:lpstr>
      <vt:lpstr>CI</vt:lpstr>
      <vt:lpstr>CI</vt:lpstr>
      <vt:lpstr>CI</vt:lpstr>
      <vt:lpstr>CI</vt:lpstr>
      <vt:lpstr>Запуск кода</vt:lpstr>
      <vt:lpstr>Запуск кода</vt:lpstr>
      <vt:lpstr>Swagger/Openapi</vt:lpstr>
      <vt:lpstr>Swagger/Openapi</vt:lpstr>
      <vt:lpstr>Swagger/Openapi</vt:lpstr>
      <vt:lpstr>Swagger/Openapi</vt:lpstr>
      <vt:lpstr>Swagger/Openapi</vt:lpstr>
      <vt:lpstr>Swagger/Openapi</vt:lpstr>
      <vt:lpstr>Еще используем для работы с</vt:lpstr>
      <vt:lpstr>Еще классные особенности</vt:lpstr>
      <vt:lpstr>Запуск конкретного сценария</vt:lpstr>
      <vt:lpstr>Запуск конкретного сценария</vt:lpstr>
      <vt:lpstr>Повторное использование блоков</vt:lpstr>
      <vt:lpstr>Повторное использование блоков</vt:lpstr>
      <vt:lpstr>Повторное использование блоков</vt:lpstr>
      <vt:lpstr>Повторное использование блоков</vt:lpstr>
      <vt:lpstr>Повторное использование блоков</vt:lpstr>
      <vt:lpstr>Командная работа</vt:lpstr>
      <vt:lpstr>Минусы и проблемы</vt:lpstr>
      <vt:lpstr>Границы применимости и выбор инструмента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Махетов Сергей Леонидович</dc:creator>
  <cp:lastModifiedBy>Владислав Орликов</cp:lastModifiedBy>
  <cp:revision>205</cp:revision>
  <dcterms:created xsi:type="dcterms:W3CDTF">2018-09-23T14:44:35Z</dcterms:created>
  <dcterms:modified xsi:type="dcterms:W3CDTF">2019-05-31T13:31:04Z</dcterms:modified>
</cp:coreProperties>
</file>