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3" r:id="rId3"/>
    <p:sldId id="259" r:id="rId4"/>
    <p:sldId id="284" r:id="rId5"/>
    <p:sldId id="274" r:id="rId6"/>
    <p:sldId id="275" r:id="rId7"/>
    <p:sldId id="277" r:id="rId8"/>
    <p:sldId id="285" r:id="rId9"/>
    <p:sldId id="346" r:id="rId10"/>
    <p:sldId id="265" r:id="rId11"/>
    <p:sldId id="279" r:id="rId12"/>
    <p:sldId id="282" r:id="rId13"/>
    <p:sldId id="283" r:id="rId14"/>
    <p:sldId id="257" r:id="rId15"/>
    <p:sldId id="288" r:id="rId16"/>
    <p:sldId id="287" r:id="rId17"/>
    <p:sldId id="291" r:id="rId18"/>
    <p:sldId id="338" r:id="rId19"/>
    <p:sldId id="264" r:id="rId20"/>
    <p:sldId id="263" r:id="rId21"/>
    <p:sldId id="266" r:id="rId22"/>
    <p:sldId id="307" r:id="rId23"/>
    <p:sldId id="380" r:id="rId24"/>
    <p:sldId id="381" r:id="rId25"/>
    <p:sldId id="260" r:id="rId26"/>
    <p:sldId id="345" r:id="rId27"/>
    <p:sldId id="370" r:id="rId28"/>
    <p:sldId id="368" r:id="rId29"/>
    <p:sldId id="382" r:id="rId30"/>
    <p:sldId id="367" r:id="rId31"/>
    <p:sldId id="373" r:id="rId32"/>
    <p:sldId id="376" r:id="rId33"/>
    <p:sldId id="369" r:id="rId34"/>
    <p:sldId id="281" r:id="rId35"/>
    <p:sldId id="383" r:id="rId36"/>
    <p:sldId id="347" r:id="rId37"/>
    <p:sldId id="352" r:id="rId38"/>
    <p:sldId id="353" r:id="rId39"/>
    <p:sldId id="354" r:id="rId40"/>
    <p:sldId id="365" r:id="rId41"/>
    <p:sldId id="366" r:id="rId42"/>
    <p:sldId id="379" r:id="rId43"/>
    <p:sldId id="355" r:id="rId44"/>
    <p:sldId id="356" r:id="rId45"/>
    <p:sldId id="357" r:id="rId46"/>
    <p:sldId id="341" r:id="rId47"/>
    <p:sldId id="358" r:id="rId48"/>
    <p:sldId id="378" r:id="rId49"/>
    <p:sldId id="359" r:id="rId50"/>
    <p:sldId id="360" r:id="rId51"/>
    <p:sldId id="361" r:id="rId52"/>
    <p:sldId id="340" r:id="rId53"/>
    <p:sldId id="38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381E87-B17E-4A6F-A2F6-B9872DF5927B}">
          <p14:sldIdLst>
            <p14:sldId id="256"/>
            <p14:sldId id="303"/>
            <p14:sldId id="259"/>
            <p14:sldId id="284"/>
            <p14:sldId id="274"/>
            <p14:sldId id="275"/>
            <p14:sldId id="277"/>
            <p14:sldId id="285"/>
            <p14:sldId id="346"/>
            <p14:sldId id="265"/>
            <p14:sldId id="279"/>
            <p14:sldId id="282"/>
            <p14:sldId id="283"/>
            <p14:sldId id="257"/>
            <p14:sldId id="288"/>
            <p14:sldId id="287"/>
            <p14:sldId id="291"/>
            <p14:sldId id="338"/>
            <p14:sldId id="264"/>
            <p14:sldId id="263"/>
            <p14:sldId id="266"/>
            <p14:sldId id="307"/>
            <p14:sldId id="380"/>
            <p14:sldId id="381"/>
            <p14:sldId id="260"/>
            <p14:sldId id="345"/>
            <p14:sldId id="370"/>
            <p14:sldId id="368"/>
            <p14:sldId id="382"/>
            <p14:sldId id="367"/>
            <p14:sldId id="373"/>
            <p14:sldId id="376"/>
            <p14:sldId id="369"/>
            <p14:sldId id="281"/>
            <p14:sldId id="383"/>
            <p14:sldId id="347"/>
            <p14:sldId id="352"/>
            <p14:sldId id="353"/>
            <p14:sldId id="354"/>
            <p14:sldId id="365"/>
            <p14:sldId id="366"/>
          </p14:sldIdLst>
        </p14:section>
        <p14:section name="Раздел без заголовка" id="{B4903958-B7A6-4380-9DF3-3C7E534CED68}">
          <p14:sldIdLst>
            <p14:sldId id="379"/>
            <p14:sldId id="355"/>
            <p14:sldId id="356"/>
            <p14:sldId id="357"/>
            <p14:sldId id="341"/>
            <p14:sldId id="358"/>
            <p14:sldId id="378"/>
            <p14:sldId id="359"/>
            <p14:sldId id="360"/>
            <p14:sldId id="361"/>
            <p14:sldId id="340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Vasiliev" initials="AV" lastIdx="1" clrIdx="0">
    <p:extLst>
      <p:ext uri="{19B8F6BF-5375-455C-9EA6-DF929625EA0E}">
        <p15:presenceInfo xmlns:p15="http://schemas.microsoft.com/office/powerpoint/2012/main" userId="64991c6535eae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  <a:srgbClr val="CDACE6"/>
    <a:srgbClr val="385D8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6362" autoAdjust="0"/>
  </p:normalViewPr>
  <p:slideViewPr>
    <p:cSldViewPr>
      <p:cViewPr varScale="1">
        <p:scale>
          <a:sx n="108" d="100"/>
          <a:sy n="108" d="100"/>
        </p:scale>
        <p:origin x="12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947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x\OneDrive\!Work\!SQA%20Days\%2317\&#1041;&#1083;&#1086;&#1082;&#1077;&#1088;&#1099;%20&#1087;&#1086;%20&#1080;&#1090;&#1077;&#1088;&#1072;&#1094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04513533583984E-2"/>
          <c:y val="4.6055909612736638E-2"/>
          <c:w val="0.90041542655104601"/>
          <c:h val="0.84859426393700366"/>
        </c:manualLayout>
      </c:layout>
      <c:scatterChart>
        <c:scatterStyle val="smooth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Лист1!$A$5:$H$5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Лист1!$A$7:$H$7</c:f>
              <c:numCache>
                <c:formatCode>General</c:formatCode>
                <c:ptCount val="8"/>
                <c:pt idx="0">
                  <c:v>9.9599999999999991</c:v>
                </c:pt>
                <c:pt idx="1">
                  <c:v>13.66</c:v>
                </c:pt>
                <c:pt idx="2">
                  <c:v>8.73</c:v>
                </c:pt>
                <c:pt idx="3">
                  <c:v>4.05</c:v>
                </c:pt>
                <c:pt idx="4">
                  <c:v>14.41</c:v>
                </c:pt>
                <c:pt idx="5">
                  <c:v>4.53</c:v>
                </c:pt>
                <c:pt idx="6">
                  <c:v>5.17</c:v>
                </c:pt>
                <c:pt idx="7">
                  <c:v>5.96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715920"/>
        <c:axId val="193716312"/>
      </c:scatterChart>
      <c:valAx>
        <c:axId val="193715920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 smtClean="0"/>
                  <a:t>Итерации тестирования</a:t>
                </a:r>
              </a:p>
            </c:rich>
          </c:tx>
          <c:layout>
            <c:manualLayout>
              <c:xMode val="edge"/>
              <c:yMode val="edge"/>
              <c:x val="0.34065427915416813"/>
              <c:y val="0.80299708762518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3716312"/>
        <c:crosses val="autoZero"/>
        <c:crossBetween val="midCat"/>
        <c:majorUnit val="1"/>
      </c:valAx>
      <c:valAx>
        <c:axId val="193716312"/>
        <c:scaling>
          <c:orientation val="minMax"/>
          <c:max val="15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800" dirty="0" smtClean="0"/>
                  <a:t>Число </a:t>
                </a:r>
                <a:r>
                  <a:rPr lang="ru-RU" sz="1800" dirty="0" err="1" smtClean="0"/>
                  <a:t>блокеров</a:t>
                </a:r>
                <a:endParaRPr lang="ru-RU" sz="1800" dirty="0" smtClean="0"/>
              </a:p>
            </c:rich>
          </c:tx>
          <c:layout>
            <c:manualLayout>
              <c:xMode val="edge"/>
              <c:yMode val="edge"/>
              <c:x val="3.6155704921675365E-2"/>
              <c:y val="0.429958427238243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3715920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E85BA-EBF6-4E2B-BE10-FCC5D0ECB8A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828E43C-ECFD-43D4-BE7B-178B44DE3DB1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Примеры (число камер)</a:t>
          </a:r>
          <a:endParaRPr lang="ru-RU" sz="2400" dirty="0">
            <a:solidFill>
              <a:schemeClr val="tx1"/>
            </a:solidFill>
          </a:endParaRPr>
        </a:p>
      </dgm:t>
    </dgm:pt>
    <dgm:pt modelId="{80EBF0A3-FD46-4B64-B889-52A63837A720}" type="parTrans" cxnId="{CB48A327-6DC4-4307-A2BF-966E19EF8C10}">
      <dgm:prSet/>
      <dgm:spPr/>
      <dgm:t>
        <a:bodyPr/>
        <a:lstStyle/>
        <a:p>
          <a:endParaRPr lang="ru-RU"/>
        </a:p>
      </dgm:t>
    </dgm:pt>
    <dgm:pt modelId="{5DA495CB-C461-4CDB-A614-05173F63B82D}" type="sibTrans" cxnId="{CB48A327-6DC4-4307-A2BF-966E19EF8C10}">
      <dgm:prSet/>
      <dgm:spPr/>
      <dgm:t>
        <a:bodyPr/>
        <a:lstStyle/>
        <a:p>
          <a:endParaRPr lang="ru-RU"/>
        </a:p>
      </dgm:t>
    </dgm:pt>
    <dgm:pt modelId="{DFD8836C-DA50-418B-8D39-55768380B88B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Bank </a:t>
          </a:r>
          <a:r>
            <a:rPr lang="en-US" sz="2400" dirty="0" err="1" smtClean="0">
              <a:solidFill>
                <a:schemeClr val="tx1"/>
              </a:solidFill>
            </a:rPr>
            <a:t>Melia</a:t>
          </a:r>
          <a:r>
            <a:rPr lang="en-US" sz="2400" dirty="0" smtClean="0">
              <a:solidFill>
                <a:schemeClr val="tx1"/>
              </a:solidFill>
            </a:rPr>
            <a:t> Iran</a:t>
          </a:r>
          <a:r>
            <a:rPr lang="ru-RU" sz="2400" dirty="0" smtClean="0">
              <a:solidFill>
                <a:schemeClr val="tx1"/>
              </a:solidFill>
            </a:rPr>
            <a:t>			(Иран)			  </a:t>
          </a:r>
          <a:r>
            <a:rPr lang="en-US" sz="2400" dirty="0" smtClean="0">
              <a:solidFill>
                <a:schemeClr val="tx1"/>
              </a:solidFill>
            </a:rPr>
            <a:t>722</a:t>
          </a:r>
          <a:endParaRPr lang="ru-RU" sz="2400" dirty="0">
            <a:solidFill>
              <a:schemeClr val="tx1"/>
            </a:solidFill>
          </a:endParaRPr>
        </a:p>
      </dgm:t>
    </dgm:pt>
    <dgm:pt modelId="{2B22CA51-A6C7-473A-A736-435712E9CDBA}" type="parTrans" cxnId="{D298F00A-7875-4287-A742-9D52D8584621}">
      <dgm:prSet/>
      <dgm:spPr/>
      <dgm:t>
        <a:bodyPr/>
        <a:lstStyle/>
        <a:p>
          <a:endParaRPr lang="ru-RU"/>
        </a:p>
      </dgm:t>
    </dgm:pt>
    <dgm:pt modelId="{A9481308-F553-4407-AF8A-E235B6618AF3}" type="sibTrans" cxnId="{D298F00A-7875-4287-A742-9D52D8584621}">
      <dgm:prSet/>
      <dgm:spPr/>
      <dgm:t>
        <a:bodyPr/>
        <a:lstStyle/>
        <a:p>
          <a:endParaRPr lang="ru-RU"/>
        </a:p>
      </dgm:t>
    </dgm:pt>
    <dgm:pt modelId="{83C7F8AA-F24C-467F-A4D4-C94419E3086C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YPF</a:t>
          </a:r>
          <a:r>
            <a:rPr lang="ru-RU" sz="2400" dirty="0" smtClean="0">
              <a:solidFill>
                <a:schemeClr val="tx1"/>
              </a:solidFill>
            </a:rPr>
            <a:t>				(Аргентина)	 	  </a:t>
          </a:r>
          <a:r>
            <a:rPr lang="en-US" sz="2400" dirty="0" smtClean="0">
              <a:solidFill>
                <a:schemeClr val="tx1"/>
              </a:solidFill>
            </a:rPr>
            <a:t>8</a:t>
          </a:r>
          <a:r>
            <a:rPr lang="ru-RU" sz="2400" dirty="0" smtClean="0">
              <a:solidFill>
                <a:schemeClr val="tx1"/>
              </a:solidFill>
            </a:rPr>
            <a:t>00</a:t>
          </a:r>
          <a:endParaRPr lang="ru-RU" sz="2400" dirty="0">
            <a:solidFill>
              <a:schemeClr val="tx1"/>
            </a:solidFill>
          </a:endParaRPr>
        </a:p>
      </dgm:t>
    </dgm:pt>
    <dgm:pt modelId="{72A9DC5C-842D-4633-8198-24E83D860E9F}" type="parTrans" cxnId="{5C616CE8-019B-4555-9BF4-23EFD83AA02F}">
      <dgm:prSet/>
      <dgm:spPr/>
      <dgm:t>
        <a:bodyPr/>
        <a:lstStyle/>
        <a:p>
          <a:endParaRPr lang="ru-RU"/>
        </a:p>
      </dgm:t>
    </dgm:pt>
    <dgm:pt modelId="{98183E6F-94CD-4C44-B499-2E17506F77FB}" type="sibTrans" cxnId="{5C616CE8-019B-4555-9BF4-23EFD83AA02F}">
      <dgm:prSet/>
      <dgm:spPr/>
      <dgm:t>
        <a:bodyPr/>
        <a:lstStyle/>
        <a:p>
          <a:endParaRPr lang="ru-RU"/>
        </a:p>
      </dgm:t>
    </dgm:pt>
    <dgm:pt modelId="{6BB6A535-1479-4801-8135-90D0A807359C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Emperors Palace Casino</a:t>
          </a:r>
          <a:r>
            <a:rPr lang="ru-RU" sz="2400" dirty="0" smtClean="0">
              <a:solidFill>
                <a:schemeClr val="tx1"/>
              </a:solidFill>
            </a:rPr>
            <a:t>	(ЮАР)			  </a:t>
          </a:r>
          <a:r>
            <a:rPr lang="en-US" sz="2400" dirty="0" smtClean="0">
              <a:solidFill>
                <a:schemeClr val="tx1"/>
              </a:solidFill>
            </a:rPr>
            <a:t>500</a:t>
          </a:r>
          <a:endParaRPr lang="ru-RU" sz="2400" dirty="0">
            <a:solidFill>
              <a:schemeClr val="tx1"/>
            </a:solidFill>
          </a:endParaRPr>
        </a:p>
      </dgm:t>
    </dgm:pt>
    <dgm:pt modelId="{A40A8DE0-9384-4D14-AFE0-E8C8CE1DD039}" type="parTrans" cxnId="{6681ECA9-A006-4C3A-9B9F-1C3FCECDCF33}">
      <dgm:prSet/>
      <dgm:spPr/>
      <dgm:t>
        <a:bodyPr/>
        <a:lstStyle/>
        <a:p>
          <a:endParaRPr lang="ru-RU"/>
        </a:p>
      </dgm:t>
    </dgm:pt>
    <dgm:pt modelId="{4069786B-0A6E-4345-A13B-EAB1127E466C}" type="sibTrans" cxnId="{6681ECA9-A006-4C3A-9B9F-1C3FCECDCF33}">
      <dgm:prSet/>
      <dgm:spPr/>
      <dgm:t>
        <a:bodyPr/>
        <a:lstStyle/>
        <a:p>
          <a:endParaRPr lang="ru-RU"/>
        </a:p>
      </dgm:t>
    </dgm:pt>
    <dgm:pt modelId="{AB264E5C-CFE4-482B-B270-16F575330309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Mudo</a:t>
          </a:r>
          <a:r>
            <a:rPr lang="en-US" sz="2400" dirty="0" smtClean="0">
              <a:solidFill>
                <a:schemeClr val="tx1"/>
              </a:solidFill>
            </a:rPr>
            <a:t> Chain</a:t>
          </a:r>
          <a:r>
            <a:rPr lang="ru-RU" sz="2400" dirty="0" smtClean="0">
              <a:solidFill>
                <a:schemeClr val="tx1"/>
              </a:solidFill>
            </a:rPr>
            <a:t>			(Турция)		</a:t>
          </a:r>
          <a:r>
            <a:rPr lang="en-US" sz="2400" dirty="0" smtClean="0">
              <a:solidFill>
                <a:schemeClr val="tx1"/>
              </a:solidFill>
            </a:rPr>
            <a:t>1920</a:t>
          </a:r>
          <a:endParaRPr lang="ru-RU" sz="2400" dirty="0">
            <a:solidFill>
              <a:schemeClr val="tx1"/>
            </a:solidFill>
          </a:endParaRPr>
        </a:p>
      </dgm:t>
    </dgm:pt>
    <dgm:pt modelId="{7C8E4511-A0C1-47EC-B4A7-D38F3E8615CE}" type="parTrans" cxnId="{516B24C1-8620-4868-A965-CE2D461ECA4E}">
      <dgm:prSet/>
      <dgm:spPr/>
      <dgm:t>
        <a:bodyPr/>
        <a:lstStyle/>
        <a:p>
          <a:endParaRPr lang="ru-RU"/>
        </a:p>
      </dgm:t>
    </dgm:pt>
    <dgm:pt modelId="{54DC23EB-BFAB-4A56-866C-A781D7EACAD9}" type="sibTrans" cxnId="{516B24C1-8620-4868-A965-CE2D461ECA4E}">
      <dgm:prSet/>
      <dgm:spPr/>
      <dgm:t>
        <a:bodyPr/>
        <a:lstStyle/>
        <a:p>
          <a:endParaRPr lang="ru-RU"/>
        </a:p>
      </dgm:t>
    </dgm:pt>
    <dgm:pt modelId="{53D5AB85-C72C-4A4D-923C-34B6E30E8779}" type="pres">
      <dgm:prSet presAssocID="{2A0E85BA-EBF6-4E2B-BE10-FCC5D0ECB8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53252-610B-4C92-B0AB-3B460A534108}" type="pres">
      <dgm:prSet presAssocID="{4828E43C-ECFD-43D4-BE7B-178B44DE3D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072FA-CA95-4A81-B93C-F3C43DB900C4}" type="pres">
      <dgm:prSet presAssocID="{5DA495CB-C461-4CDB-A614-05173F63B82D}" presName="spacer" presStyleCnt="0"/>
      <dgm:spPr/>
    </dgm:pt>
    <dgm:pt modelId="{F25FE68C-5946-4CC2-B71F-203BAC229D8A}" type="pres">
      <dgm:prSet presAssocID="{DFD8836C-DA50-418B-8D39-55768380B88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F0504-4BFA-48E4-B3D2-153E9793B7ED}" type="pres">
      <dgm:prSet presAssocID="{A9481308-F553-4407-AF8A-E235B6618AF3}" presName="spacer" presStyleCnt="0"/>
      <dgm:spPr/>
    </dgm:pt>
    <dgm:pt modelId="{56E4D3D6-BBBF-4C3C-949A-DFA905AB6EBF}" type="pres">
      <dgm:prSet presAssocID="{83C7F8AA-F24C-467F-A4D4-C94419E308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0999D-57D7-4C84-8B27-EB30379ED6F0}" type="pres">
      <dgm:prSet presAssocID="{98183E6F-94CD-4C44-B499-2E17506F77FB}" presName="spacer" presStyleCnt="0"/>
      <dgm:spPr/>
    </dgm:pt>
    <dgm:pt modelId="{7A842102-317C-46A9-9CCF-10E195D79D10}" type="pres">
      <dgm:prSet presAssocID="{6BB6A535-1479-4801-8135-90D0A80735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163B-03AC-4E6E-B978-77B25700316E}" type="pres">
      <dgm:prSet presAssocID="{4069786B-0A6E-4345-A13B-EAB1127E466C}" presName="spacer" presStyleCnt="0"/>
      <dgm:spPr/>
    </dgm:pt>
    <dgm:pt modelId="{972DDFD6-C521-432F-8163-EA229639E6DD}" type="pres">
      <dgm:prSet presAssocID="{AB264E5C-CFE4-482B-B270-16F5753303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8F00A-7875-4287-A742-9D52D8584621}" srcId="{2A0E85BA-EBF6-4E2B-BE10-FCC5D0ECB8A3}" destId="{DFD8836C-DA50-418B-8D39-55768380B88B}" srcOrd="1" destOrd="0" parTransId="{2B22CA51-A6C7-473A-A736-435712E9CDBA}" sibTransId="{A9481308-F553-4407-AF8A-E235B6618AF3}"/>
    <dgm:cxn modelId="{CB48A327-6DC4-4307-A2BF-966E19EF8C10}" srcId="{2A0E85BA-EBF6-4E2B-BE10-FCC5D0ECB8A3}" destId="{4828E43C-ECFD-43D4-BE7B-178B44DE3DB1}" srcOrd="0" destOrd="0" parTransId="{80EBF0A3-FD46-4B64-B889-52A63837A720}" sibTransId="{5DA495CB-C461-4CDB-A614-05173F63B82D}"/>
    <dgm:cxn modelId="{5C616CE8-019B-4555-9BF4-23EFD83AA02F}" srcId="{2A0E85BA-EBF6-4E2B-BE10-FCC5D0ECB8A3}" destId="{83C7F8AA-F24C-467F-A4D4-C94419E3086C}" srcOrd="2" destOrd="0" parTransId="{72A9DC5C-842D-4633-8198-24E83D860E9F}" sibTransId="{98183E6F-94CD-4C44-B499-2E17506F77FB}"/>
    <dgm:cxn modelId="{A94285FA-C078-4548-9D72-74FBF1CF055E}" type="presOf" srcId="{6BB6A535-1479-4801-8135-90D0A807359C}" destId="{7A842102-317C-46A9-9CCF-10E195D79D10}" srcOrd="0" destOrd="0" presId="urn:microsoft.com/office/officeart/2005/8/layout/vList2"/>
    <dgm:cxn modelId="{4AA54F41-0137-480B-B65A-2D2B92F58C25}" type="presOf" srcId="{AB264E5C-CFE4-482B-B270-16F575330309}" destId="{972DDFD6-C521-432F-8163-EA229639E6DD}" srcOrd="0" destOrd="0" presId="urn:microsoft.com/office/officeart/2005/8/layout/vList2"/>
    <dgm:cxn modelId="{5C169772-D349-4669-84D1-D50DA65F95F6}" type="presOf" srcId="{DFD8836C-DA50-418B-8D39-55768380B88B}" destId="{F25FE68C-5946-4CC2-B71F-203BAC229D8A}" srcOrd="0" destOrd="0" presId="urn:microsoft.com/office/officeart/2005/8/layout/vList2"/>
    <dgm:cxn modelId="{C448E4AA-9C8C-48FE-AA5E-B5B7DEDB8EC2}" type="presOf" srcId="{83C7F8AA-F24C-467F-A4D4-C94419E3086C}" destId="{56E4D3D6-BBBF-4C3C-949A-DFA905AB6EBF}" srcOrd="0" destOrd="0" presId="urn:microsoft.com/office/officeart/2005/8/layout/vList2"/>
    <dgm:cxn modelId="{95214EFE-1FFB-4264-B347-71BBC82147DE}" type="presOf" srcId="{4828E43C-ECFD-43D4-BE7B-178B44DE3DB1}" destId="{A0153252-610B-4C92-B0AB-3B460A534108}" srcOrd="0" destOrd="0" presId="urn:microsoft.com/office/officeart/2005/8/layout/vList2"/>
    <dgm:cxn modelId="{516B24C1-8620-4868-A965-CE2D461ECA4E}" srcId="{2A0E85BA-EBF6-4E2B-BE10-FCC5D0ECB8A3}" destId="{AB264E5C-CFE4-482B-B270-16F575330309}" srcOrd="4" destOrd="0" parTransId="{7C8E4511-A0C1-47EC-B4A7-D38F3E8615CE}" sibTransId="{54DC23EB-BFAB-4A56-866C-A781D7EACAD9}"/>
    <dgm:cxn modelId="{6F6155BA-8C1D-4342-AFE6-5AF0F08B9372}" type="presOf" srcId="{2A0E85BA-EBF6-4E2B-BE10-FCC5D0ECB8A3}" destId="{53D5AB85-C72C-4A4D-923C-34B6E30E8779}" srcOrd="0" destOrd="0" presId="urn:microsoft.com/office/officeart/2005/8/layout/vList2"/>
    <dgm:cxn modelId="{6681ECA9-A006-4C3A-9B9F-1C3FCECDCF33}" srcId="{2A0E85BA-EBF6-4E2B-BE10-FCC5D0ECB8A3}" destId="{6BB6A535-1479-4801-8135-90D0A807359C}" srcOrd="3" destOrd="0" parTransId="{A40A8DE0-9384-4D14-AFE0-E8C8CE1DD039}" sibTransId="{4069786B-0A6E-4345-A13B-EAB1127E466C}"/>
    <dgm:cxn modelId="{78101BBA-345A-4823-B0E5-E494E464B1FB}" type="presParOf" srcId="{53D5AB85-C72C-4A4D-923C-34B6E30E8779}" destId="{A0153252-610B-4C92-B0AB-3B460A534108}" srcOrd="0" destOrd="0" presId="urn:microsoft.com/office/officeart/2005/8/layout/vList2"/>
    <dgm:cxn modelId="{6A9965DC-2241-47EE-841B-B4E16852250D}" type="presParOf" srcId="{53D5AB85-C72C-4A4D-923C-34B6E30E8779}" destId="{94C072FA-CA95-4A81-B93C-F3C43DB900C4}" srcOrd="1" destOrd="0" presId="urn:microsoft.com/office/officeart/2005/8/layout/vList2"/>
    <dgm:cxn modelId="{3A4FAC9E-DFEA-4D7E-BCE4-80856ABE32F6}" type="presParOf" srcId="{53D5AB85-C72C-4A4D-923C-34B6E30E8779}" destId="{F25FE68C-5946-4CC2-B71F-203BAC229D8A}" srcOrd="2" destOrd="0" presId="urn:microsoft.com/office/officeart/2005/8/layout/vList2"/>
    <dgm:cxn modelId="{649DFE41-6694-404B-AF30-0357785F82DE}" type="presParOf" srcId="{53D5AB85-C72C-4A4D-923C-34B6E30E8779}" destId="{D5CF0504-4BFA-48E4-B3D2-153E9793B7ED}" srcOrd="3" destOrd="0" presId="urn:microsoft.com/office/officeart/2005/8/layout/vList2"/>
    <dgm:cxn modelId="{C17775F4-AB51-4226-A037-819FC4F886F8}" type="presParOf" srcId="{53D5AB85-C72C-4A4D-923C-34B6E30E8779}" destId="{56E4D3D6-BBBF-4C3C-949A-DFA905AB6EBF}" srcOrd="4" destOrd="0" presId="urn:microsoft.com/office/officeart/2005/8/layout/vList2"/>
    <dgm:cxn modelId="{88FAA9D5-EFD1-4FC6-BE38-0073A4FA67C5}" type="presParOf" srcId="{53D5AB85-C72C-4A4D-923C-34B6E30E8779}" destId="{EB10999D-57D7-4C84-8B27-EB30379ED6F0}" srcOrd="5" destOrd="0" presId="urn:microsoft.com/office/officeart/2005/8/layout/vList2"/>
    <dgm:cxn modelId="{59BE263C-3FEA-40F9-80CC-937F8DB7732A}" type="presParOf" srcId="{53D5AB85-C72C-4A4D-923C-34B6E30E8779}" destId="{7A842102-317C-46A9-9CCF-10E195D79D10}" srcOrd="6" destOrd="0" presId="urn:microsoft.com/office/officeart/2005/8/layout/vList2"/>
    <dgm:cxn modelId="{46970FBD-D86C-4ACC-A18C-9385CEFAB8CC}" type="presParOf" srcId="{53D5AB85-C72C-4A4D-923C-34B6E30E8779}" destId="{869C163B-03AC-4E6E-B978-77B25700316E}" srcOrd="7" destOrd="0" presId="urn:microsoft.com/office/officeart/2005/8/layout/vList2"/>
    <dgm:cxn modelId="{4FF48AE5-82E4-455A-94C4-BB7491233712}" type="presParOf" srcId="{53D5AB85-C72C-4A4D-923C-34B6E30E8779}" destId="{972DDFD6-C521-432F-8163-EA229639E6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53252-610B-4C92-B0AB-3B460A534108}">
      <dsp:nvSpPr>
        <dsp:cNvPr id="0" name=""/>
        <dsp:cNvSpPr/>
      </dsp:nvSpPr>
      <dsp:spPr>
        <a:xfrm>
          <a:off x="0" y="195"/>
          <a:ext cx="8712968" cy="465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Примеры (число камер)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730" y="22925"/>
        <a:ext cx="8667508" cy="420163"/>
      </dsp:txXfrm>
    </dsp:sp>
    <dsp:sp modelId="{F25FE68C-5946-4CC2-B71F-203BAC229D8A}">
      <dsp:nvSpPr>
        <dsp:cNvPr id="0" name=""/>
        <dsp:cNvSpPr/>
      </dsp:nvSpPr>
      <dsp:spPr>
        <a:xfrm>
          <a:off x="0" y="477757"/>
          <a:ext cx="8712968" cy="465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Bank </a:t>
          </a:r>
          <a:r>
            <a:rPr lang="en-US" sz="2400" kern="1200" dirty="0" err="1" smtClean="0">
              <a:solidFill>
                <a:schemeClr val="tx1"/>
              </a:solidFill>
            </a:rPr>
            <a:t>Melia</a:t>
          </a:r>
          <a:r>
            <a:rPr lang="en-US" sz="2400" kern="1200" dirty="0" smtClean="0">
              <a:solidFill>
                <a:schemeClr val="tx1"/>
              </a:solidFill>
            </a:rPr>
            <a:t> Iran</a:t>
          </a:r>
          <a:r>
            <a:rPr lang="ru-RU" sz="2400" kern="1200" dirty="0" smtClean="0">
              <a:solidFill>
                <a:schemeClr val="tx1"/>
              </a:solidFill>
            </a:rPr>
            <a:t>			(Иран)			  </a:t>
          </a:r>
          <a:r>
            <a:rPr lang="en-US" sz="2400" kern="1200" dirty="0" smtClean="0">
              <a:solidFill>
                <a:schemeClr val="tx1"/>
              </a:solidFill>
            </a:rPr>
            <a:t>722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730" y="500487"/>
        <a:ext cx="8667508" cy="420163"/>
      </dsp:txXfrm>
    </dsp:sp>
    <dsp:sp modelId="{56E4D3D6-BBBF-4C3C-949A-DFA905AB6EBF}">
      <dsp:nvSpPr>
        <dsp:cNvPr id="0" name=""/>
        <dsp:cNvSpPr/>
      </dsp:nvSpPr>
      <dsp:spPr>
        <a:xfrm>
          <a:off x="0" y="955320"/>
          <a:ext cx="8712968" cy="465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YPF</a:t>
          </a:r>
          <a:r>
            <a:rPr lang="ru-RU" sz="2400" kern="1200" dirty="0" smtClean="0">
              <a:solidFill>
                <a:schemeClr val="tx1"/>
              </a:solidFill>
            </a:rPr>
            <a:t>				(Аргентина)	 	  </a:t>
          </a:r>
          <a:r>
            <a:rPr lang="en-US" sz="2400" kern="1200" dirty="0" smtClean="0">
              <a:solidFill>
                <a:schemeClr val="tx1"/>
              </a:solidFill>
            </a:rPr>
            <a:t>8</a:t>
          </a:r>
          <a:r>
            <a:rPr lang="ru-RU" sz="2400" kern="1200" dirty="0" smtClean="0">
              <a:solidFill>
                <a:schemeClr val="tx1"/>
              </a:solidFill>
            </a:rPr>
            <a:t>00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730" y="978050"/>
        <a:ext cx="8667508" cy="420163"/>
      </dsp:txXfrm>
    </dsp:sp>
    <dsp:sp modelId="{7A842102-317C-46A9-9CCF-10E195D79D10}">
      <dsp:nvSpPr>
        <dsp:cNvPr id="0" name=""/>
        <dsp:cNvSpPr/>
      </dsp:nvSpPr>
      <dsp:spPr>
        <a:xfrm>
          <a:off x="0" y="1432882"/>
          <a:ext cx="8712968" cy="465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Emperors Palace Casino</a:t>
          </a:r>
          <a:r>
            <a:rPr lang="ru-RU" sz="2400" kern="1200" dirty="0" smtClean="0">
              <a:solidFill>
                <a:schemeClr val="tx1"/>
              </a:solidFill>
            </a:rPr>
            <a:t>	(ЮАР)			  </a:t>
          </a:r>
          <a:r>
            <a:rPr lang="en-US" sz="2400" kern="1200" dirty="0" smtClean="0">
              <a:solidFill>
                <a:schemeClr val="tx1"/>
              </a:solidFill>
            </a:rPr>
            <a:t>500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730" y="1455612"/>
        <a:ext cx="8667508" cy="420163"/>
      </dsp:txXfrm>
    </dsp:sp>
    <dsp:sp modelId="{972DDFD6-C521-432F-8163-EA229639E6DD}">
      <dsp:nvSpPr>
        <dsp:cNvPr id="0" name=""/>
        <dsp:cNvSpPr/>
      </dsp:nvSpPr>
      <dsp:spPr>
        <a:xfrm>
          <a:off x="0" y="1910445"/>
          <a:ext cx="8712968" cy="465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Mudo</a:t>
          </a:r>
          <a:r>
            <a:rPr lang="en-US" sz="2400" kern="1200" dirty="0" smtClean="0">
              <a:solidFill>
                <a:schemeClr val="tx1"/>
              </a:solidFill>
            </a:rPr>
            <a:t> Chain</a:t>
          </a:r>
          <a:r>
            <a:rPr lang="ru-RU" sz="2400" kern="1200" dirty="0" smtClean="0">
              <a:solidFill>
                <a:schemeClr val="tx1"/>
              </a:solidFill>
            </a:rPr>
            <a:t>			(Турция)		</a:t>
          </a:r>
          <a:r>
            <a:rPr lang="en-US" sz="2400" kern="1200" dirty="0" smtClean="0">
              <a:solidFill>
                <a:schemeClr val="tx1"/>
              </a:solidFill>
            </a:rPr>
            <a:t>1920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730" y="1933175"/>
        <a:ext cx="8667508" cy="42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39AE-9F7D-444D-B970-1C8E6057FD0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2376-E55B-49AE-A8CA-A4F159E98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DA67-8F7C-4692-B76C-9FC2B2CA179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C2A8-7F70-4B31-8785-A358A3C0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9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7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9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9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5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29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7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07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23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68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2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3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56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45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38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7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8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98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4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99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8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1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36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30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4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6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46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0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6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9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7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434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82F0-713B-4650-B079-C1AB5CF2B443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Тестирование в </a:t>
            </a:r>
            <a:r>
              <a:rPr lang="en-US" dirty="0" smtClean="0"/>
              <a:t>CCTV:</a:t>
            </a:r>
            <a:br>
              <a:rPr lang="en-US" dirty="0" smtClean="0"/>
            </a:br>
            <a:r>
              <a:rPr lang="ru-RU" dirty="0" smtClean="0"/>
              <a:t>частные случаи и глобальные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38164"/>
          </a:xfrm>
        </p:spPr>
        <p:txBody>
          <a:bodyPr/>
          <a:lstStyle/>
          <a:p>
            <a:r>
              <a:rPr lang="ru-RU" dirty="0" smtClean="0"/>
              <a:t>Александр Васильев, </a:t>
            </a:r>
            <a:r>
              <a:rPr lang="en-US" dirty="0" smtClean="0"/>
              <a:t>ITV | </a:t>
            </a:r>
            <a:r>
              <a:rPr lang="en-US" dirty="0" err="1" smtClean="0"/>
              <a:t>AxxonSoft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 и разработки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6762"/>
            <a:ext cx="8229600" cy="468052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ПО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Пререквизиты и сложная архитектура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Распределённая система и сети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и ресурсоёмкость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разработки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</a:t>
            </a:r>
            <a:r>
              <a:rPr lang="ru-RU" dirty="0" smtClean="0"/>
              <a:t>руководит </a:t>
            </a:r>
            <a:r>
              <a:rPr lang="ru-RU" dirty="0"/>
              <a:t>гендир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почти </a:t>
            </a:r>
            <a:r>
              <a:rPr lang="ru-RU" dirty="0" smtClean="0"/>
              <a:t>не проектная компания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3"/>
            <a:ext cx="878497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Сторонний софт, «пререквизиты»: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Сторонние решения внутри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7" y="1726752"/>
            <a:ext cx="3200596" cy="223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60" y="2013892"/>
            <a:ext cx="4565272" cy="1660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47" y="3854010"/>
            <a:ext cx="4038095" cy="3301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81" y="1881353"/>
            <a:ext cx="4194131" cy="1925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2" y="4635211"/>
            <a:ext cx="2543547" cy="1832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1" y="4437112"/>
            <a:ext cx="4310608" cy="18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61719 0.03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7448 0.022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573 0.0472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507 -0.025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-1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6719 -0.0189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94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2.5E-6 -4.81481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85698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Наш софт (с отдельным инсталлятором):</a:t>
            </a:r>
          </a:p>
          <a:p>
            <a:r>
              <a:rPr lang="ru-RU" sz="2400" b="1" dirty="0" smtClean="0"/>
              <a:t>Driver Pack </a:t>
            </a:r>
            <a:r>
              <a:rPr lang="ru-RU" sz="2400" dirty="0" smtClean="0"/>
              <a:t>– интеграция устройств</a:t>
            </a:r>
          </a:p>
          <a:p>
            <a:r>
              <a:rPr lang="ru-RU" sz="2400" b="1" dirty="0" smtClean="0"/>
              <a:t>Detector Pack </a:t>
            </a:r>
            <a:r>
              <a:rPr lang="ru-RU" sz="2400" dirty="0" smtClean="0"/>
              <a:t>– видео- и аудиоаналитика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dirty="0"/>
              <a:t>Наши технологии:</a:t>
            </a:r>
          </a:p>
          <a:p>
            <a:r>
              <a:rPr lang="en-US" sz="2400" b="1" dirty="0" smtClean="0"/>
              <a:t>NGP</a:t>
            </a:r>
            <a:r>
              <a:rPr lang="ru-RU" sz="2400" dirty="0" smtClean="0"/>
              <a:t> – ядро сервера (</a:t>
            </a:r>
            <a:r>
              <a:rPr lang="en-US" sz="2400" dirty="0"/>
              <a:t>Next Generation </a:t>
            </a:r>
            <a:r>
              <a:rPr lang="en-US" sz="2400" dirty="0" smtClean="0"/>
              <a:t>Platform</a:t>
            </a:r>
            <a:r>
              <a:rPr lang="ru-RU" sz="2400" dirty="0" smtClean="0"/>
              <a:t>)</a:t>
            </a:r>
            <a:endParaRPr lang="en-US" sz="2400" dirty="0"/>
          </a:p>
          <a:p>
            <a:r>
              <a:rPr lang="en-US" sz="2400" b="1" dirty="0"/>
              <a:t>Business </a:t>
            </a:r>
            <a:r>
              <a:rPr lang="en-US" sz="2400" b="1" dirty="0" smtClean="0"/>
              <a:t>Layer </a:t>
            </a:r>
            <a:r>
              <a:rPr lang="en-US" sz="2400" dirty="0" smtClean="0"/>
              <a:t>–</a:t>
            </a:r>
            <a:r>
              <a:rPr lang="ru-RU" sz="2400" dirty="0" smtClean="0"/>
              <a:t> прокладка между сервером и клиентом. Главная головная боль.</a:t>
            </a:r>
            <a:endParaRPr lang="ru-RU" sz="2400" dirty="0"/>
          </a:p>
          <a:p>
            <a:pPr marL="457200" lvl="1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00192" y="3157773"/>
            <a:ext cx="2736304" cy="906444"/>
            <a:chOff x="6685064" y="2031629"/>
            <a:chExt cx="2736304" cy="906444"/>
          </a:xfrm>
        </p:grpSpPr>
        <p:sp>
          <p:nvSpPr>
            <p:cNvPr id="4" name="TextBox 3"/>
            <p:cNvSpPr txBox="1"/>
            <p:nvPr/>
          </p:nvSpPr>
          <p:spPr>
            <a:xfrm>
              <a:off x="6685064" y="2064029"/>
              <a:ext cx="26642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~</a:t>
              </a:r>
              <a:r>
                <a:rPr lang="ru-RU" sz="2200" dirty="0" smtClean="0"/>
                <a:t>180 вендоров</a:t>
              </a:r>
            </a:p>
            <a:p>
              <a:pPr algn="ctr"/>
              <a:r>
                <a:rPr lang="ru-RU" sz="2200" dirty="0"/>
                <a:t>~</a:t>
              </a:r>
              <a:r>
                <a:rPr lang="en-US" sz="2200" dirty="0"/>
                <a:t> 1500 </a:t>
              </a:r>
              <a:r>
                <a:rPr lang="ru-RU" sz="2200" dirty="0" smtClean="0"/>
                <a:t>устройств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685064" y="2031629"/>
              <a:ext cx="2736304" cy="90644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Arc 8"/>
          <p:cNvSpPr/>
          <p:nvPr/>
        </p:nvSpPr>
        <p:spPr>
          <a:xfrm>
            <a:off x="1208211" y="2636912"/>
            <a:ext cx="6244109" cy="1080120"/>
          </a:xfrm>
          <a:prstGeom prst="arc">
            <a:avLst>
              <a:gd name="adj1" fmla="val 15929648"/>
              <a:gd name="adj2" fmla="val 21598562"/>
            </a:avLst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63888" y="2852936"/>
            <a:ext cx="5169056" cy="2919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543" y="1783862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Сложная архитектура приложения: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792" y="3685478"/>
            <a:ext cx="686406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GUI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5355" y="3429394"/>
            <a:ext cx="79541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NGP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008" y="2852936"/>
            <a:ext cx="2967850" cy="29199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1993" y="4594751"/>
            <a:ext cx="14414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Business</a:t>
            </a:r>
          </a:p>
          <a:p>
            <a:r>
              <a:rPr lang="en-US" b="1" dirty="0"/>
              <a:t>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3207" y="3477572"/>
            <a:ext cx="99899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Driver</a:t>
            </a:r>
            <a:endParaRPr lang="en-US" b="1" dirty="0"/>
          </a:p>
          <a:p>
            <a:r>
              <a:rPr lang="en-US" b="1" dirty="0" smtClean="0"/>
              <a:t>Pack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2898" y="2884193"/>
            <a:ext cx="2078069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Клиент</a:t>
            </a:r>
            <a:r>
              <a:rPr lang="en-US" sz="2800" b="1" dirty="0" smtClean="0"/>
              <a:t>, C#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58795" y="2888531"/>
            <a:ext cx="2379242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Сервер</a:t>
            </a:r>
            <a:r>
              <a:rPr lang="en-US" sz="2800" b="1" dirty="0" smtClean="0"/>
              <a:t>, C++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1805" y="4034620"/>
            <a:ext cx="134684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Mercurial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514" y="4677135"/>
            <a:ext cx="125226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OpenGL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2260" y="4149276"/>
            <a:ext cx="827471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.</a:t>
            </a:r>
            <a:r>
              <a:rPr lang="en-US" sz="2200" dirty="0"/>
              <a:t>NET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2192" y="4034620"/>
            <a:ext cx="74398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TAO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6703" y="4556670"/>
            <a:ext cx="172194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28961" y="4080786"/>
            <a:ext cx="13308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Pack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64185" y="5078720"/>
            <a:ext cx="178446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smtClean="0"/>
              <a:t>VC++ </a:t>
            </a:r>
            <a:r>
              <a:rPr lang="en-US" dirty="0" err="1" smtClean="0"/>
              <a:t>Redist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42401" y="3411751"/>
            <a:ext cx="2401320" cy="2182009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66"/>
          <p:cNvSpPr/>
          <p:nvPr/>
        </p:nvSpPr>
        <p:spPr>
          <a:xfrm>
            <a:off x="723634" y="3685478"/>
            <a:ext cx="1578027" cy="1560058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152814" y="2636912"/>
            <a:ext cx="8811673" cy="3384376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6" grpId="0" animBg="1"/>
      <p:bldP spid="8" grpId="0" animBg="1"/>
      <p:bldP spid="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2" grpId="0" animBg="1"/>
      <p:bldP spid="63" grpId="0" animBg="1"/>
      <p:bldP spid="65" grpId="0" animBg="1"/>
      <p:bldP spid="66" grpId="0" animBg="1"/>
      <p:bldP spid="67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</a:t>
            </a:r>
            <a:r>
              <a:rPr lang="ru-RU" dirty="0" smtClean="0"/>
              <a:t>система и работа в сети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39552" y="2032738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Самый простой случай: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9869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39869" y="3129883"/>
            <a:ext cx="1944899" cy="1459855"/>
            <a:chOff x="3112145" y="2701455"/>
            <a:chExt cx="1944899" cy="14598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145" y="2701455"/>
              <a:ext cx="1459855" cy="14598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945043" y="4335487"/>
            <a:ext cx="36420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4436" y="431639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69" y="3129882"/>
            <a:ext cx="1459855" cy="14598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2"/>
          <p:cNvSpPr txBox="1">
            <a:spLocks/>
          </p:cNvSpPr>
          <p:nvPr/>
        </p:nvSpPr>
        <p:spPr>
          <a:xfrm>
            <a:off x="652296" y="2026722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13281 -0.00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8715 -0.0006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11997 0.0004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11198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/>
      <p:bldP spid="6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6206117" y="431963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8" y="3134998"/>
            <a:ext cx="1459855" cy="14598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01447" y="5468565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3913" y="2244745"/>
            <a:ext cx="1296144" cy="32403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Group 54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endCxn id="42" idx="3"/>
          </p:cNvCxnSpPr>
          <p:nvPr/>
        </p:nvCxnSpPr>
        <p:spPr>
          <a:xfrm flipH="1">
            <a:off x="4091913" y="3862317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95825" y="5468564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42323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652296" y="2026722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  <p:extLst>
      <p:ext uri="{BB962C8B-B14F-4D97-AF65-F5344CB8AC3E}">
        <p14:creationId xmlns:p14="http://schemas.microsoft.com/office/powerpoint/2010/main" val="23145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3.88889E-6 -0.153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018 0.158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017 -0.15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018 0.1543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7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3" grpId="0" animBg="1"/>
      <p:bldP spid="66" grpId="0"/>
      <p:bldP spid="68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5639" y="5472757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36250" y="2074209"/>
            <a:ext cx="1459857" cy="3583467"/>
            <a:chOff x="1897398" y="1636700"/>
            <a:chExt cx="1459857" cy="35834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35702" y="2074209"/>
            <a:ext cx="1459857" cy="3583467"/>
            <a:chOff x="1897398" y="1636700"/>
            <a:chExt cx="1459857" cy="35834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3768" y="3128233"/>
            <a:ext cx="1945157" cy="1459855"/>
            <a:chOff x="3111887" y="2698084"/>
            <a:chExt cx="1945157" cy="145985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63768" y="2080559"/>
            <a:ext cx="1945157" cy="1459855"/>
            <a:chOff x="3111887" y="2698084"/>
            <a:chExt cx="1945157" cy="145985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563768" y="4214580"/>
            <a:ext cx="1945157" cy="1459855"/>
            <a:chOff x="3111887" y="2698084"/>
            <a:chExt cx="1945157" cy="145985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 flipH="1">
            <a:off x="4096105" y="3866509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00017" y="5472756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09735" y="5657675"/>
            <a:ext cx="212423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Мультидомен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431631" y="3864769"/>
            <a:ext cx="507601" cy="1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75656" y="2080559"/>
            <a:ext cx="3791669" cy="35611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1285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1527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4644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Работа в сети: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Широкий канал: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1 камера 720</a:t>
            </a:r>
            <a:r>
              <a:rPr lang="en-US" dirty="0" smtClean="0"/>
              <a:t>p / 25 fps</a:t>
            </a:r>
            <a:r>
              <a:rPr lang="ru-RU" dirty="0" smtClean="0"/>
              <a:t> / </a:t>
            </a:r>
            <a:r>
              <a:rPr lang="en-US" dirty="0" smtClean="0"/>
              <a:t>h264 </a:t>
            </a: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en-US" b="1" dirty="0" smtClean="0"/>
              <a:t>8 Mbit/s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Подсети, </a:t>
            </a:r>
            <a:r>
              <a:rPr lang="en-US" dirty="0" smtClean="0"/>
              <a:t>NAT</a:t>
            </a:r>
            <a:r>
              <a:rPr lang="ru-RU" dirty="0" smtClean="0"/>
              <a:t>, </a:t>
            </a:r>
            <a:r>
              <a:rPr lang="en-US" dirty="0" smtClean="0"/>
              <a:t>VPN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Конфликты </a:t>
            </a:r>
            <a:r>
              <a:rPr lang="en-US" dirty="0" smtClean="0"/>
              <a:t>IP</a:t>
            </a:r>
            <a:r>
              <a:rPr lang="ru-RU" dirty="0" smtClean="0"/>
              <a:t>-адресов, потеря пакетов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 smtClean="0"/>
              <a:t>Broadcast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Multicast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Unicast</a:t>
            </a:r>
          </a:p>
        </p:txBody>
      </p:sp>
    </p:spTree>
    <p:extLst>
      <p:ext uri="{BB962C8B-B14F-4D97-AF65-F5344CB8AC3E}">
        <p14:creationId xmlns:p14="http://schemas.microsoft.com/office/powerpoint/2010/main" val="8355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Спец.оборудование</a:t>
            </a:r>
            <a:r>
              <a:rPr lang="ru-RU" dirty="0" smtClean="0"/>
              <a:t> и ресурсоёмкость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Дополнительные возможности камер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2267105" cy="26338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3608" y="2564904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Датчики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6937" y="3872520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Реле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5289" y="2564904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Микрофон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4580" y="3872520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Динамик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1880" y="5071504"/>
            <a:ext cx="16844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PTZ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3" y="1681990"/>
            <a:ext cx="3409736" cy="196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89573"/>
            <a:ext cx="3805991" cy="149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23" y="3902684"/>
            <a:ext cx="3219907" cy="1286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1" y="3645024"/>
            <a:ext cx="2087945" cy="2087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4" y="1747461"/>
            <a:ext cx="1793152" cy="1793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" y="1547226"/>
            <a:ext cx="2193622" cy="2193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" y="4861128"/>
            <a:ext cx="2814501" cy="1818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78" y="1876362"/>
            <a:ext cx="2273562" cy="227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8" y="3131269"/>
            <a:ext cx="2863994" cy="179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r>
              <a:rPr lang="en-US" dirty="0" smtClean="0"/>
              <a:t> </a:t>
            </a:r>
            <a:r>
              <a:rPr lang="ru-RU" dirty="0" smtClean="0"/>
              <a:t>доклада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Видеонаблюдение для самых маленьких</a:t>
            </a:r>
          </a:p>
          <a:p>
            <a:r>
              <a:rPr lang="ru-RU" dirty="0" smtClean="0"/>
              <a:t>Особенности ПО и разработки</a:t>
            </a:r>
          </a:p>
          <a:p>
            <a:r>
              <a:rPr lang="ru-RU" dirty="0" smtClean="0"/>
              <a:t>Проблемы</a:t>
            </a:r>
            <a:r>
              <a:rPr lang="en-US" dirty="0" smtClean="0"/>
              <a:t>,</a:t>
            </a:r>
            <a:r>
              <a:rPr lang="ru-RU" dirty="0" smtClean="0"/>
              <a:t> их</a:t>
            </a:r>
            <a:r>
              <a:rPr lang="en-US" dirty="0" smtClean="0"/>
              <a:t> </a:t>
            </a:r>
            <a:r>
              <a:rPr lang="ru-RU" dirty="0" smtClean="0"/>
              <a:t>причины и решения</a:t>
            </a:r>
          </a:p>
          <a:p>
            <a:r>
              <a:rPr lang="ru-RU" dirty="0" smtClean="0"/>
              <a:t>Выводы и мораль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1944" y="5177225"/>
            <a:ext cx="273630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Экспорт из архива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9953" y="5177225"/>
            <a:ext cx="2415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Аудиоаналитика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97833" y="2368362"/>
            <a:ext cx="206169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Отображение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702" y="3810807"/>
            <a:ext cx="192246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Работа с БД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53585" y="3810807"/>
            <a:ext cx="230425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Запись в архив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03676" y="1919339"/>
            <a:ext cx="246019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Видеоаналитика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4163" y="2368362"/>
            <a:ext cx="234712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Декодирование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95736" y="2564904"/>
            <a:ext cx="3679651" cy="2761606"/>
            <a:chOff x="3111887" y="2698084"/>
            <a:chExt cx="1945157" cy="14598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Спецификация есть: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2947" y="470154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</a:t>
            </a:r>
            <a:endParaRPr lang="ru-R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1" y="4560366"/>
            <a:ext cx="508007" cy="508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20" y="2995375"/>
            <a:ext cx="508007" cy="508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6" y="5108098"/>
            <a:ext cx="508007" cy="50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55" y="4785032"/>
            <a:ext cx="508007" cy="508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4" y="3102988"/>
            <a:ext cx="508007" cy="508007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2411761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3" y="3756520"/>
            <a:ext cx="762011" cy="7620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82970" y="4547106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4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1" y="3737338"/>
            <a:ext cx="508007" cy="508007"/>
          </a:xfrm>
          <a:prstGeom prst="rect">
            <a:avLst/>
          </a:prstGeom>
        </p:spPr>
      </p:pic>
      <p:pic>
        <p:nvPicPr>
          <p:cNvPr id="44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" y="3818652"/>
            <a:ext cx="508007" cy="508007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5361617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верх стрелка 3"/>
          <p:cNvSpPr/>
          <p:nvPr/>
        </p:nvSpPr>
        <p:spPr>
          <a:xfrm rot="16200000">
            <a:off x="3624083" y="2360693"/>
            <a:ext cx="3951608" cy="3783966"/>
          </a:xfrm>
          <a:prstGeom prst="curvedDownArrow">
            <a:avLst>
              <a:gd name="adj1" fmla="val 17928"/>
              <a:gd name="adj2" fmla="val 31650"/>
              <a:gd name="adj3" fmla="val 3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48" y="3842195"/>
            <a:ext cx="762011" cy="7620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86555" y="4632781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0" y="5350051"/>
            <a:ext cx="762011" cy="762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35797" y="6083833"/>
            <a:ext cx="1852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Тест-план</a:t>
            </a:r>
            <a:endParaRPr lang="ru-RU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00" y="2347813"/>
            <a:ext cx="1220619" cy="1220619"/>
          </a:xfrm>
          <a:prstGeom prst="rect">
            <a:avLst/>
          </a:prstGeom>
        </p:spPr>
      </p:pic>
      <p:sp>
        <p:nvSpPr>
          <p:cNvPr id="43" name="Curved Up Arrow 42"/>
          <p:cNvSpPr/>
          <p:nvPr/>
        </p:nvSpPr>
        <p:spPr>
          <a:xfrm>
            <a:off x="2188507" y="3882516"/>
            <a:ext cx="3200143" cy="746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>
            <a:off x="2183974" y="4698643"/>
            <a:ext cx="3200365" cy="5865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1" y="2492896"/>
            <a:ext cx="762011" cy="7620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713596" y="3247591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34" y="2492896"/>
            <a:ext cx="762011" cy="7620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567916" y="324759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Баг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71403" y="5285178"/>
            <a:ext cx="2625142" cy="1322600"/>
            <a:chOff x="1377136" y="5336723"/>
            <a:chExt cx="2625142" cy="13226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77136" y="6136103"/>
              <a:ext cx="2625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Тест-дизайнер</a:t>
              </a:r>
              <a:endParaRPr lang="ru-RU" sz="28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71317" y="3247591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grpSp>
        <p:nvGrpSpPr>
          <p:cNvPr id="24" name="Group 50"/>
          <p:cNvGrpSpPr/>
          <p:nvPr/>
        </p:nvGrpSpPr>
        <p:grpSpPr>
          <a:xfrm>
            <a:off x="6770530" y="5285178"/>
            <a:ext cx="2373470" cy="1327677"/>
            <a:chOff x="1517084" y="5336723"/>
            <a:chExt cx="2373470" cy="1327677"/>
          </a:xfrm>
        </p:grpSpPr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7084" y="6141180"/>
              <a:ext cx="2373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/>
                <a:t>Тестировщик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5" grpId="0" animBg="1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35896" y="46531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Главный</a:t>
            </a:r>
            <a:endParaRPr lang="ru-R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1" y="4560366"/>
            <a:ext cx="508007" cy="508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20" y="2995375"/>
            <a:ext cx="508007" cy="508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6" y="5108098"/>
            <a:ext cx="508007" cy="50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55" y="4785032"/>
            <a:ext cx="508007" cy="508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4" y="3102988"/>
            <a:ext cx="508007" cy="50800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658721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</a:t>
            </a:r>
            <a:r>
              <a:rPr lang="ru-RU" dirty="0"/>
              <a:t>и</a:t>
            </a:r>
            <a:r>
              <a:rPr lang="ru-RU" dirty="0" smtClean="0"/>
              <a:t> нет:</a:t>
            </a:r>
            <a:endParaRPr lang="en-US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411761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3" y="3756520"/>
            <a:ext cx="762011" cy="7620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92456" y="4653136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Письмо</a:t>
            </a:r>
            <a:r>
              <a:rPr lang="en-US" sz="2800" dirty="0" smtClean="0"/>
              <a:t>/Skype/…</a:t>
            </a:r>
            <a:endParaRPr lang="ru-RU" sz="2800" dirty="0"/>
          </a:p>
        </p:txBody>
      </p:sp>
      <p:pic>
        <p:nvPicPr>
          <p:cNvPr id="4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1" y="3737338"/>
            <a:ext cx="508007" cy="508007"/>
          </a:xfrm>
          <a:prstGeom prst="rect">
            <a:avLst/>
          </a:prstGeom>
        </p:spPr>
      </p:pic>
      <p:pic>
        <p:nvPicPr>
          <p:cNvPr id="44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" y="3818652"/>
            <a:ext cx="508007" cy="508007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5361617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48" y="3842195"/>
            <a:ext cx="762011" cy="762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00" y="2347813"/>
            <a:ext cx="1220619" cy="1220619"/>
          </a:xfrm>
          <a:prstGeom prst="rect">
            <a:avLst/>
          </a:prstGeom>
        </p:spPr>
      </p:pic>
      <p:sp>
        <p:nvSpPr>
          <p:cNvPr id="43" name="Curved Up Arrow 42"/>
          <p:cNvSpPr/>
          <p:nvPr/>
        </p:nvSpPr>
        <p:spPr>
          <a:xfrm>
            <a:off x="2188507" y="3882516"/>
            <a:ext cx="3200143" cy="746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1" y="2492896"/>
            <a:ext cx="762011" cy="7620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713596" y="3247591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071317" y="3247591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grpSp>
        <p:nvGrpSpPr>
          <p:cNvPr id="24" name="Group 50"/>
          <p:cNvGrpSpPr/>
          <p:nvPr/>
        </p:nvGrpSpPr>
        <p:grpSpPr>
          <a:xfrm>
            <a:off x="5868144" y="4855174"/>
            <a:ext cx="2373470" cy="1327677"/>
            <a:chOff x="1517084" y="5336723"/>
            <a:chExt cx="2373470" cy="1327677"/>
          </a:xfrm>
        </p:grpSpPr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7084" y="6141180"/>
              <a:ext cx="2373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/>
                <a:t>Тестировщик</a:t>
              </a:r>
              <a:endParaRPr lang="ru-RU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83768" y="4628822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Письмо</a:t>
            </a:r>
            <a:r>
              <a:rPr lang="en-US" sz="2800" dirty="0" smtClean="0"/>
              <a:t>/Skype/…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04" y="4255669"/>
            <a:ext cx="1015985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en-US" dirty="0" smtClean="0"/>
              <a:t> – </a:t>
            </a:r>
            <a:r>
              <a:rPr lang="ru-RU" dirty="0" smtClean="0"/>
              <a:t>не </a:t>
            </a:r>
            <a:r>
              <a:rPr lang="ru-RU" dirty="0"/>
              <a:t>проектная компания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8312" cy="4752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dirty="0" smtClean="0"/>
              <a:t>Для крупного заказчика мы – проектная компания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Индивидуальная разработка</a:t>
            </a:r>
            <a:endParaRPr lang="ru-RU" dirty="0"/>
          </a:p>
          <a:p>
            <a:r>
              <a:rPr lang="ru-RU" dirty="0" smtClean="0"/>
              <a:t>Персональные версии</a:t>
            </a:r>
            <a:endParaRPr lang="ru-RU" dirty="0"/>
          </a:p>
          <a:p>
            <a:r>
              <a:rPr lang="ru-RU" dirty="0" smtClean="0"/>
              <a:t>Новые </a:t>
            </a:r>
            <a:r>
              <a:rPr lang="ru-RU" dirty="0" err="1"/>
              <a:t>ф</a:t>
            </a:r>
            <a:r>
              <a:rPr lang="ru-RU" dirty="0" err="1" smtClean="0"/>
              <a:t>ичи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релиз-кандидате</a:t>
            </a:r>
            <a:endParaRPr lang="ru-RU" dirty="0"/>
          </a:p>
          <a:p>
            <a:r>
              <a:rPr lang="ru-RU" dirty="0" smtClean="0"/>
              <a:t>Объём новых </a:t>
            </a:r>
            <a:r>
              <a:rPr lang="ru-RU" dirty="0" err="1" smtClean="0"/>
              <a:t>фич</a:t>
            </a:r>
            <a:r>
              <a:rPr lang="ru-RU" dirty="0" smtClean="0"/>
              <a:t> не фиксирован</a:t>
            </a:r>
            <a:endParaRPr lang="ru-RU" dirty="0"/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Индивидуальное сопровождение</a:t>
            </a:r>
          </a:p>
          <a:p>
            <a:r>
              <a:rPr lang="ru-RU" dirty="0" smtClean="0"/>
              <a:t>Починка багов </a:t>
            </a:r>
            <a:r>
              <a:rPr lang="ru-RU" dirty="0"/>
              <a:t>на объекте, </a:t>
            </a:r>
            <a:r>
              <a:rPr lang="ru-RU" dirty="0" err="1" smtClean="0"/>
              <a:t>кастомные</a:t>
            </a:r>
            <a:r>
              <a:rPr lang="ru-RU" dirty="0" smtClean="0"/>
              <a:t> модули</a:t>
            </a:r>
            <a:endParaRPr lang="ru-RU" dirty="0"/>
          </a:p>
          <a:p>
            <a:r>
              <a:rPr lang="ru-RU" dirty="0" smtClean="0"/>
              <a:t>Направляем тестеров на объекты по всему миру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668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Мы</a:t>
            </a:r>
            <a:r>
              <a:rPr lang="en-US" dirty="0" smtClean="0"/>
              <a:t> </a:t>
            </a:r>
            <a:r>
              <a:rPr lang="ru-RU" u="sng" dirty="0" smtClean="0"/>
              <a:t>почти</a:t>
            </a:r>
            <a:r>
              <a:rPr lang="en-US" dirty="0" smtClean="0"/>
              <a:t> </a:t>
            </a:r>
            <a:r>
              <a:rPr lang="ru-RU" dirty="0" smtClean="0"/>
              <a:t>не проектная компания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тестировани</a:t>
            </a:r>
            <a:r>
              <a:rPr lang="ru-RU" dirty="0"/>
              <a:t>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608512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автоматизации</a:t>
            </a:r>
            <a:endParaRPr lang="ru-RU" sz="32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Непредсказуемый срок стабилизации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удалённого тестирования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Нехватка</a:t>
            </a:r>
            <a:r>
              <a:rPr lang="en-US" sz="3200" dirty="0" smtClean="0"/>
              <a:t> </a:t>
            </a:r>
            <a:r>
              <a:rPr lang="ru-RU" sz="3200" dirty="0" smtClean="0"/>
              <a:t>ресурсов</a:t>
            </a:r>
            <a:endParaRPr lang="en-US" sz="32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</a:t>
            </a:r>
            <a:r>
              <a:rPr lang="ru-RU" sz="3200" dirty="0" err="1" smtClean="0"/>
              <a:t>спец.оборудования</a:t>
            </a:r>
            <a:endParaRPr lang="ru-RU" sz="32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спецификаций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Неравномерная загрузка</a:t>
            </a:r>
          </a:p>
        </p:txBody>
      </p:sp>
    </p:spTree>
    <p:extLst>
      <p:ext uri="{BB962C8B-B14F-4D97-AF65-F5344CB8AC3E}">
        <p14:creationId xmlns:p14="http://schemas.microsoft.com/office/powerpoint/2010/main" val="34123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тестировани</a:t>
            </a:r>
            <a:r>
              <a:rPr lang="ru-RU" dirty="0"/>
              <a:t>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949280"/>
            <a:ext cx="2952328" cy="70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Неравномерная загрузка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352894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спецификаций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540484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</a:t>
            </a:r>
            <a:r>
              <a:rPr lang="ru-RU" sz="2200" dirty="0" err="1"/>
              <a:t>спец.оборудования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3944098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/>
              <a:t>Нехватка</a:t>
            </a:r>
            <a:r>
              <a:rPr lang="en-US" sz="2200"/>
              <a:t> </a:t>
            </a:r>
            <a:r>
              <a:rPr lang="ru-RU" sz="2200"/>
              <a:t>ресурсов</a:t>
            </a:r>
            <a:endParaRPr lang="en-US" sz="2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131688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Нет удалённого </a:t>
            </a:r>
            <a:r>
              <a:rPr lang="ru-RU" sz="2200" dirty="0" smtClean="0"/>
              <a:t>тестирования</a:t>
            </a:r>
            <a:endParaRPr lang="ru-RU" sz="2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319278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Непредсказуемый срок стабилизации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1722892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автоматизации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2120917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err="1" smtClean="0"/>
              <a:t>Пререквизиты</a:t>
            </a:r>
            <a:r>
              <a:rPr lang="ru-RU" sz="2200" dirty="0" smtClean="0"/>
              <a:t> и сложная </a:t>
            </a:r>
            <a:r>
              <a:rPr lang="ru-RU" sz="2200" dirty="0" err="1" smtClean="0"/>
              <a:t>архитекура</a:t>
            </a:r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2962929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Распределённая система и сети </a:t>
            </a:r>
            <a:endParaRPr lang="ru-RU" sz="2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2120" y="3804941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err="1" smtClean="0"/>
              <a:t>Спец.оборудование</a:t>
            </a:r>
            <a:r>
              <a:rPr lang="ru-RU" sz="2200" dirty="0" smtClean="0"/>
              <a:t> и ресурсоёмкость</a:t>
            </a:r>
            <a:endParaRPr lang="ru-RU" sz="2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4646953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Разработкой руководит </a:t>
            </a:r>
            <a:r>
              <a:rPr lang="ru-RU" sz="2200" dirty="0" err="1" smtClean="0"/>
              <a:t>гендир</a:t>
            </a:r>
            <a:endParaRPr lang="ru-RU" sz="2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52120" y="5488965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Мы почти не проектная компания</a:t>
            </a:r>
            <a:endParaRPr lang="ru-RU" sz="2200" dirty="0"/>
          </a:p>
        </p:txBody>
      </p:sp>
      <p:cxnSp>
        <p:nvCxnSpPr>
          <p:cNvPr id="33" name="Скругленная соединительная линия 32"/>
          <p:cNvCxnSpPr>
            <a:stCxn id="14" idx="1"/>
            <a:endCxn id="13" idx="3"/>
          </p:cNvCxnSpPr>
          <p:nvPr/>
        </p:nvCxnSpPr>
        <p:spPr>
          <a:xfrm rot="10800000">
            <a:off x="3563888" y="1966977"/>
            <a:ext cx="2088232" cy="50603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16" idx="1"/>
            <a:endCxn id="13" idx="3"/>
          </p:cNvCxnSpPr>
          <p:nvPr/>
        </p:nvCxnSpPr>
        <p:spPr>
          <a:xfrm rot="10800000">
            <a:off x="3563888" y="1966977"/>
            <a:ext cx="2088232" cy="219006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16" idx="1"/>
            <a:endCxn id="11" idx="3"/>
          </p:cNvCxnSpPr>
          <p:nvPr/>
        </p:nvCxnSpPr>
        <p:spPr>
          <a:xfrm rot="10800000">
            <a:off x="3563888" y="3483785"/>
            <a:ext cx="2088232" cy="67325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16" idx="1"/>
            <a:endCxn id="9" idx="3"/>
          </p:cNvCxnSpPr>
          <p:nvPr/>
        </p:nvCxnSpPr>
        <p:spPr>
          <a:xfrm rot="10800000" flipV="1">
            <a:off x="3563888" y="4157036"/>
            <a:ext cx="2088232" cy="73554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>
            <a:stCxn id="16" idx="1"/>
            <a:endCxn id="10" idx="3"/>
          </p:cNvCxnSpPr>
          <p:nvPr/>
        </p:nvCxnSpPr>
        <p:spPr>
          <a:xfrm rot="10800000" flipV="1">
            <a:off x="3563888" y="4157036"/>
            <a:ext cx="2088232" cy="3114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17" idx="1"/>
            <a:endCxn id="13" idx="3"/>
          </p:cNvCxnSpPr>
          <p:nvPr/>
        </p:nvCxnSpPr>
        <p:spPr>
          <a:xfrm rot="10800000">
            <a:off x="3563888" y="1966977"/>
            <a:ext cx="2088232" cy="3032073"/>
          </a:xfrm>
          <a:prstGeom prst="curvedConnector3">
            <a:avLst>
              <a:gd name="adj1" fmla="val 224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17" idx="1"/>
            <a:endCxn id="7" idx="3"/>
          </p:cNvCxnSpPr>
          <p:nvPr/>
        </p:nvCxnSpPr>
        <p:spPr>
          <a:xfrm rot="10800000" flipV="1">
            <a:off x="3563888" y="4999048"/>
            <a:ext cx="2088232" cy="130232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>
            <a:stCxn id="18" idx="1"/>
            <a:endCxn id="7" idx="3"/>
          </p:cNvCxnSpPr>
          <p:nvPr/>
        </p:nvCxnSpPr>
        <p:spPr>
          <a:xfrm rot="10800000" flipV="1">
            <a:off x="3563888" y="5841060"/>
            <a:ext cx="2088232" cy="46031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15" idx="1"/>
            <a:endCxn id="11" idx="3"/>
          </p:cNvCxnSpPr>
          <p:nvPr/>
        </p:nvCxnSpPr>
        <p:spPr>
          <a:xfrm rot="10800000" flipV="1">
            <a:off x="3563888" y="3315024"/>
            <a:ext cx="2088232" cy="168759"/>
          </a:xfrm>
          <a:prstGeom prst="curvedConnector3">
            <a:avLst>
              <a:gd name="adj1" fmla="val 5486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17" idx="1"/>
            <a:endCxn id="8" idx="3"/>
          </p:cNvCxnSpPr>
          <p:nvPr/>
        </p:nvCxnSpPr>
        <p:spPr>
          <a:xfrm rot="10800000" flipV="1">
            <a:off x="3563888" y="4999048"/>
            <a:ext cx="2088232" cy="59792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stCxn id="18" idx="1"/>
            <a:endCxn id="12" idx="3"/>
          </p:cNvCxnSpPr>
          <p:nvPr/>
        </p:nvCxnSpPr>
        <p:spPr>
          <a:xfrm rot="10800000">
            <a:off x="3563888" y="2671375"/>
            <a:ext cx="2088232" cy="3169687"/>
          </a:xfrm>
          <a:prstGeom prst="curvedConnector3">
            <a:avLst>
              <a:gd name="adj1" fmla="val 686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18" idx="1"/>
            <a:endCxn id="8" idx="3"/>
          </p:cNvCxnSpPr>
          <p:nvPr/>
        </p:nvCxnSpPr>
        <p:spPr>
          <a:xfrm rot="10800000">
            <a:off x="3563888" y="5596979"/>
            <a:ext cx="2088232" cy="244083"/>
          </a:xfrm>
          <a:prstGeom prst="curvedConnector3">
            <a:avLst>
              <a:gd name="adj1" fmla="val 3621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>
            <a:stCxn id="15" idx="1"/>
            <a:endCxn id="13" idx="3"/>
          </p:cNvCxnSpPr>
          <p:nvPr/>
        </p:nvCxnSpPr>
        <p:spPr>
          <a:xfrm rot="10800000">
            <a:off x="3563888" y="1966977"/>
            <a:ext cx="2088232" cy="134804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кругленная соединительная линия 80"/>
          <p:cNvCxnSpPr>
            <a:stCxn id="14" idx="1"/>
            <a:endCxn id="12" idx="3"/>
          </p:cNvCxnSpPr>
          <p:nvPr/>
        </p:nvCxnSpPr>
        <p:spPr>
          <a:xfrm rot="10800000" flipV="1">
            <a:off x="3563888" y="2473012"/>
            <a:ext cx="2088232" cy="198361"/>
          </a:xfrm>
          <a:prstGeom prst="curvedConnector3">
            <a:avLst>
              <a:gd name="adj1" fmla="val 6743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224" y="1844825"/>
            <a:ext cx="8784976" cy="475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/>
              <a:t>Нет автоматизации</a:t>
            </a:r>
          </a:p>
          <a:p>
            <a:r>
              <a:rPr lang="ru-RU" dirty="0" smtClean="0"/>
              <a:t>Кадровая </a:t>
            </a:r>
            <a:r>
              <a:rPr lang="ru-RU" dirty="0"/>
              <a:t>политика</a:t>
            </a:r>
          </a:p>
          <a:p>
            <a:r>
              <a:rPr lang="ru-RU" dirty="0"/>
              <a:t>Нет </a:t>
            </a:r>
            <a:r>
              <a:rPr lang="ru-RU" dirty="0" smtClean="0"/>
              <a:t>времени</a:t>
            </a:r>
            <a:endParaRPr lang="ru-RU" dirty="0"/>
          </a:p>
          <a:p>
            <a:r>
              <a:rPr lang="ru-RU" u="sng" dirty="0"/>
              <a:t>Технические </a:t>
            </a:r>
            <a:r>
              <a:rPr lang="ru-RU" u="sng" dirty="0" smtClean="0"/>
              <a:t>причины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6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224" y="1844825"/>
            <a:ext cx="8784976" cy="475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Зато </a:t>
            </a:r>
            <a:r>
              <a:rPr lang="ru-RU" dirty="0"/>
              <a:t>есть автоматизация рутинных операций: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Публикация </a:t>
            </a:r>
            <a:r>
              <a:rPr lang="ru-RU" dirty="0" smtClean="0"/>
              <a:t>сборок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Сбор метрик по отделу</a:t>
            </a:r>
          </a:p>
        </p:txBody>
      </p:sp>
    </p:spTree>
    <p:extLst>
      <p:ext uri="{BB962C8B-B14F-4D97-AF65-F5344CB8AC3E}">
        <p14:creationId xmlns:p14="http://schemas.microsoft.com/office/powerpoint/2010/main" val="28681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668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Много докладов</a:t>
            </a:r>
            <a:r>
              <a:rPr lang="en-US" sz="2400" u="sng" dirty="0" smtClean="0"/>
              <a:t> </a:t>
            </a:r>
            <a:r>
              <a:rPr lang="ru-RU" sz="2400" u="sng" dirty="0" smtClean="0"/>
              <a:t>про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Менеджмент (</a:t>
            </a:r>
            <a:r>
              <a:rPr lang="en-US" sz="2400" dirty="0" smtClean="0"/>
              <a:t>test / team /</a:t>
            </a:r>
            <a:r>
              <a:rPr lang="ru-RU" sz="2400" dirty="0" smtClean="0"/>
              <a:t> </a:t>
            </a:r>
            <a:r>
              <a:rPr lang="en-US" sz="2400" dirty="0" smtClean="0"/>
              <a:t>time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err="1" smtClean="0"/>
              <a:t>Мобилки</a:t>
            </a:r>
            <a:r>
              <a:rPr lang="ru-RU" sz="2400" dirty="0" smtClean="0"/>
              <a:t> и </a:t>
            </a:r>
            <a:r>
              <a:rPr lang="ru-RU" sz="2400" dirty="0" err="1" smtClean="0"/>
              <a:t>web</a:t>
            </a:r>
            <a:r>
              <a:rPr lang="ru-RU" sz="2400" dirty="0" smtClean="0"/>
              <a:t> / облака</a:t>
            </a:r>
            <a:endParaRPr lang="ru-RU" sz="2400" dirty="0"/>
          </a:p>
          <a:p>
            <a:r>
              <a:rPr lang="ru-RU" sz="2400" dirty="0" smtClean="0"/>
              <a:t>Автоматизацию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u="sng" dirty="0" smtClean="0"/>
              <a:t>Мало докладов про</a:t>
            </a:r>
            <a:r>
              <a:rPr lang="ru-RU" sz="2400" dirty="0" smtClean="0"/>
              <a:t>:</a:t>
            </a:r>
          </a:p>
          <a:p>
            <a:pPr marL="514350" indent="-457200"/>
            <a:r>
              <a:rPr lang="en-US" sz="2600" dirty="0" smtClean="0"/>
              <a:t>D</a:t>
            </a:r>
            <a:r>
              <a:rPr lang="ru-RU" sz="2400" dirty="0" smtClean="0"/>
              <a:t>esktop</a:t>
            </a:r>
            <a:r>
              <a:rPr lang="en-US" sz="2400" dirty="0" smtClean="0"/>
              <a:t> </a:t>
            </a:r>
            <a:r>
              <a:rPr lang="ru-RU" sz="2400" dirty="0" smtClean="0"/>
              <a:t>приложения</a:t>
            </a:r>
          </a:p>
          <a:p>
            <a:pPr marL="514350" indent="-457200"/>
            <a:r>
              <a:rPr lang="ru-RU" sz="2400" dirty="0" smtClean="0"/>
              <a:t>Ручное </a:t>
            </a:r>
            <a:r>
              <a:rPr lang="ru-RU" sz="2600" dirty="0" smtClean="0"/>
              <a:t>тестирование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b="1" u="sng" dirty="0" smtClean="0"/>
              <a:t>Совсем нет докладов про</a:t>
            </a:r>
            <a:r>
              <a:rPr lang="ru-RU" sz="2400" b="1" dirty="0" smtClean="0"/>
              <a:t>:</a:t>
            </a:r>
          </a:p>
          <a:p>
            <a:r>
              <a:rPr lang="en-US" sz="2400" b="1" dirty="0" smtClean="0"/>
              <a:t>CCTV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Closed-Circuit </a:t>
            </a:r>
            <a:r>
              <a:rPr lang="en-US" sz="2400" b="1" dirty="0" err="1" smtClean="0"/>
              <a:t>TeleVision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Видеонаблюдение</a:t>
            </a:r>
          </a:p>
          <a:p>
            <a:endParaRPr lang="ru-RU" dirty="0"/>
          </a:p>
        </p:txBody>
      </p:sp>
      <p:pic>
        <p:nvPicPr>
          <p:cNvPr id="1026" name="Picture 2" descr="C:\Users\Alexx\Dropbox\!Work\sqa days\#17\img\external-ir-dome-34-view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592288" cy="19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/>
              <a:t>Нет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Пререквизиты</a:t>
            </a:r>
            <a:r>
              <a:rPr lang="ru-RU" dirty="0"/>
              <a:t> и сложная </a:t>
            </a:r>
            <a:r>
              <a:rPr lang="ru-RU" dirty="0" smtClean="0"/>
              <a:t>архитектура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Разработкой </a:t>
            </a:r>
            <a:r>
              <a:rPr lang="ru-RU" dirty="0"/>
              <a:t>руководит </a:t>
            </a:r>
            <a:r>
              <a:rPr lang="ru-RU" dirty="0" err="1" smtClean="0"/>
              <a:t>гендир</a:t>
            </a:r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27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Нет </a:t>
            </a:r>
            <a:r>
              <a:rPr lang="ru-RU" b="1" dirty="0" smtClean="0"/>
              <a:t>автоматизации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err="1" smtClean="0"/>
              <a:t>Пререквизиты</a:t>
            </a:r>
            <a:r>
              <a:rPr lang="ru-RU" dirty="0" smtClean="0"/>
              <a:t> </a:t>
            </a:r>
            <a:r>
              <a:rPr lang="ru-RU" dirty="0"/>
              <a:t>и сложная </a:t>
            </a:r>
            <a:r>
              <a:rPr lang="ru-RU" dirty="0" smtClean="0"/>
              <a:t>архитектура (ещё раз)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sp>
        <p:nvSpPr>
          <p:cNvPr id="24" name="Rectangle 21"/>
          <p:cNvSpPr/>
          <p:nvPr/>
        </p:nvSpPr>
        <p:spPr>
          <a:xfrm>
            <a:off x="3590586" y="3429000"/>
            <a:ext cx="5169056" cy="2919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69490" y="4261542"/>
            <a:ext cx="686406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GUI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2053" y="4005458"/>
            <a:ext cx="79541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NGP</a:t>
            </a:r>
          </a:p>
        </p:txBody>
      </p:sp>
      <p:sp>
        <p:nvSpPr>
          <p:cNvPr id="27" name="Rectangle 15"/>
          <p:cNvSpPr/>
          <p:nvPr/>
        </p:nvSpPr>
        <p:spPr>
          <a:xfrm>
            <a:off x="334706" y="3429000"/>
            <a:ext cx="2967850" cy="29199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38691" y="5170815"/>
            <a:ext cx="14414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Business</a:t>
            </a:r>
          </a:p>
          <a:p>
            <a:r>
              <a:rPr lang="en-US" b="1" dirty="0"/>
              <a:t>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9905" y="4053636"/>
            <a:ext cx="99899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Driver</a:t>
            </a:r>
            <a:endParaRPr lang="en-US" b="1" dirty="0"/>
          </a:p>
          <a:p>
            <a:r>
              <a:rPr lang="en-US" b="1" dirty="0" smtClean="0"/>
              <a:t>Pack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9596" y="3460257"/>
            <a:ext cx="2078069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Клиент</a:t>
            </a:r>
            <a:r>
              <a:rPr lang="en-US" sz="2800" b="1" dirty="0" smtClean="0"/>
              <a:t>, C#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85493" y="3464595"/>
            <a:ext cx="2379242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Сервер</a:t>
            </a:r>
            <a:r>
              <a:rPr lang="en-US" sz="2800" b="1" dirty="0" smtClean="0"/>
              <a:t>, C++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28503" y="4610684"/>
            <a:ext cx="134684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Mercurial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212" y="5253199"/>
            <a:ext cx="125226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OpenGL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8958" y="4725340"/>
            <a:ext cx="827471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.</a:t>
            </a:r>
            <a:r>
              <a:rPr lang="en-US" sz="2200" dirty="0"/>
              <a:t>NET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8890" y="4610684"/>
            <a:ext cx="74398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TAO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3401" y="5132734"/>
            <a:ext cx="172194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55659" y="4656850"/>
            <a:ext cx="13308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Pack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90883" y="5654784"/>
            <a:ext cx="178446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smtClean="0"/>
              <a:t>VC++ </a:t>
            </a:r>
            <a:r>
              <a:rPr lang="en-US" dirty="0" err="1" smtClean="0"/>
              <a:t>Redist</a:t>
            </a:r>
            <a:endParaRPr lang="en-US" dirty="0"/>
          </a:p>
        </p:txBody>
      </p:sp>
      <p:sp>
        <p:nvSpPr>
          <p:cNvPr id="39" name="Rectangle 65"/>
          <p:cNvSpPr/>
          <p:nvPr/>
        </p:nvSpPr>
        <p:spPr>
          <a:xfrm>
            <a:off x="6069099" y="3987815"/>
            <a:ext cx="2401320" cy="2182009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66"/>
          <p:cNvSpPr/>
          <p:nvPr/>
        </p:nvSpPr>
        <p:spPr>
          <a:xfrm>
            <a:off x="750332" y="4261542"/>
            <a:ext cx="1578027" cy="1560058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26"/>
          <p:cNvSpPr/>
          <p:nvPr/>
        </p:nvSpPr>
        <p:spPr>
          <a:xfrm>
            <a:off x="179512" y="3212976"/>
            <a:ext cx="8811673" cy="3384376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/>
              <a:t>Нет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Пререквизиты</a:t>
            </a:r>
            <a:r>
              <a:rPr lang="ru-RU" dirty="0"/>
              <a:t> и сложная </a:t>
            </a:r>
            <a:r>
              <a:rPr lang="ru-RU" dirty="0" smtClean="0"/>
              <a:t>архитектура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Ресурсы на создание и поддержку </a:t>
            </a:r>
            <a:r>
              <a:rPr lang="ru-RU" dirty="0" err="1" smtClean="0"/>
              <a:t>автотетстов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Спец.оборудование</a:t>
            </a:r>
            <a:r>
              <a:rPr lang="ru-RU" dirty="0"/>
              <a:t> 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Сложная автоматизация механических </a:t>
            </a:r>
            <a:r>
              <a:rPr lang="ru-RU" dirty="0" smtClean="0"/>
              <a:t>действий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Непредсказуемые изменения 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876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4"/>
            <a:ext cx="8784976" cy="4752528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 smtClean="0"/>
              <a:t>Нет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Отлаженное ручное тестирование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Автоматизация </a:t>
            </a:r>
            <a:r>
              <a:rPr lang="ru-RU" dirty="0" smtClean="0"/>
              <a:t>– не панацея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Обучение </a:t>
            </a:r>
            <a:r>
              <a:rPr lang="ru-RU" dirty="0" err="1"/>
              <a:t>автотестеров</a:t>
            </a:r>
            <a:r>
              <a:rPr lang="ru-RU" dirty="0"/>
              <a:t> </a:t>
            </a:r>
            <a:r>
              <a:rPr lang="ru-RU" dirty="0" smtClean="0"/>
              <a:t>в отделе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20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Пререквизиты</a:t>
            </a:r>
            <a:r>
              <a:rPr lang="ru-RU" dirty="0"/>
              <a:t> и сложная </a:t>
            </a:r>
            <a:r>
              <a:rPr lang="ru-RU" dirty="0" smtClean="0"/>
              <a:t>архитектура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Легко наводятся новые </a:t>
            </a:r>
            <a:r>
              <a:rPr lang="ru-RU" dirty="0" smtClean="0"/>
              <a:t>баги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почти не проектная </a:t>
            </a:r>
            <a:r>
              <a:rPr lang="ru-RU" dirty="0" smtClean="0"/>
              <a:t>компания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Максимизирована </a:t>
            </a:r>
            <a:r>
              <a:rPr lang="ru-RU" dirty="0"/>
              <a:t>скорость разработки</a:t>
            </a:r>
          </a:p>
          <a:p>
            <a:pPr lvl="1"/>
            <a:r>
              <a:rPr lang="ru-RU" dirty="0"/>
              <a:t>Нечёткие сроки </a:t>
            </a:r>
            <a:r>
              <a:rPr lang="ru-RU" u="sng" dirty="0"/>
              <a:t>всего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u="sng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804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01594"/>
              </p:ext>
            </p:extLst>
          </p:nvPr>
        </p:nvGraphicFramePr>
        <p:xfrm>
          <a:off x="179512" y="249289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0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Перераспределение ресурсов отдела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Нет чётких </a:t>
            </a:r>
            <a:r>
              <a:rPr lang="ru-RU" dirty="0"/>
              <a:t>сроков стабилизации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272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удалённого тестирования</a:t>
            </a:r>
            <a:endParaRPr lang="en-US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Распределённая система и </a:t>
            </a:r>
            <a:r>
              <a:rPr lang="ru-RU" dirty="0" smtClean="0"/>
              <a:t>сети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Требуется широкий </a:t>
            </a:r>
            <a:r>
              <a:rPr lang="ru-RU" dirty="0" smtClean="0"/>
              <a:t>канал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Сложности с механическими </a:t>
            </a:r>
            <a:r>
              <a:rPr lang="ru-RU" dirty="0" smtClean="0"/>
              <a:t>действиями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523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/>
              <a:t>удалённого тестирования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Работа в дружном коллективе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Гибкий график, лояльное начальство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784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Нехватка ресурсов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Нехватка мощностей для адекватной нагрузки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Распределённая </a:t>
            </a:r>
            <a:r>
              <a:rPr lang="ru-RU" dirty="0"/>
              <a:t>система и </a:t>
            </a:r>
            <a:r>
              <a:rPr lang="ru-RU" dirty="0" smtClean="0"/>
              <a:t>сети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 </a:t>
            </a:r>
            <a:r>
              <a:rPr lang="ru-RU" dirty="0"/>
              <a:t>можем повторить сложный баг у </a:t>
            </a:r>
            <a:r>
              <a:rPr lang="ru-RU" dirty="0" smtClean="0"/>
              <a:t>клиента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682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0" y="1714488"/>
            <a:ext cx="8453468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Аналоговые камеры</a:t>
            </a:r>
            <a:r>
              <a:rPr lang="ru-RU" dirty="0"/>
              <a:t> </a:t>
            </a: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аналоговый сигнал</a:t>
            </a:r>
            <a:endParaRPr lang="ru-RU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78703"/>
            <a:ext cx="3008682" cy="1902991"/>
          </a:xfrm>
          <a:prstGeom prst="rect">
            <a:avLst/>
          </a:prstGeom>
        </p:spPr>
      </p:pic>
      <p:cxnSp>
        <p:nvCxnSpPr>
          <p:cNvPr id="1059" name="Straight Arrow Connector 1058"/>
          <p:cNvCxnSpPr>
            <a:stCxn id="169" idx="1"/>
          </p:cNvCxnSpPr>
          <p:nvPr/>
        </p:nvCxnSpPr>
        <p:spPr>
          <a:xfrm flipH="1">
            <a:off x="2483768" y="4330199"/>
            <a:ext cx="3024336" cy="332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/>
              <a:t>Нехватка ресурсов</a:t>
            </a:r>
          </a:p>
          <a:p>
            <a:pPr marL="0" indent="0" algn="ctr">
              <a:buNone/>
            </a:pPr>
            <a:r>
              <a:rPr lang="en-US" dirty="0" smtClean="0"/>
              <a:t>SaaS</a:t>
            </a:r>
            <a:r>
              <a:rPr lang="ru-RU" dirty="0" smtClean="0"/>
              <a:t> / </a:t>
            </a:r>
            <a:r>
              <a:rPr lang="en-US" dirty="0" smtClean="0"/>
              <a:t>Web-</a:t>
            </a:r>
            <a:r>
              <a:rPr lang="ru-RU" dirty="0" smtClean="0"/>
              <a:t>приложения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14339"/>
              </p:ext>
            </p:extLst>
          </p:nvPr>
        </p:nvGraphicFramePr>
        <p:xfrm>
          <a:off x="35496" y="3140968"/>
          <a:ext cx="9019604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4892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31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4" y="4365104"/>
            <a:ext cx="1749188" cy="174918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599289" y="5237089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6" y="2754043"/>
            <a:ext cx="3625700" cy="36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29" y="5311535"/>
            <a:ext cx="1546465" cy="1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/>
              <a:t>Нехватка ресурсов</a:t>
            </a:r>
          </a:p>
          <a:p>
            <a:pPr marL="0" indent="0" algn="ctr">
              <a:buNone/>
            </a:pPr>
            <a:r>
              <a:rPr lang="en-US" dirty="0" smtClean="0"/>
              <a:t>Desktop / CCTV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86397"/>
              </p:ext>
            </p:extLst>
          </p:nvPr>
        </p:nvGraphicFramePr>
        <p:xfrm>
          <a:off x="35496" y="3140968"/>
          <a:ext cx="9019604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4892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3195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75" y="3496451"/>
            <a:ext cx="1749188" cy="1749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87" y="3568459"/>
            <a:ext cx="1749188" cy="1749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3" y="6156251"/>
            <a:ext cx="648072" cy="648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52" y="6193072"/>
            <a:ext cx="611251" cy="611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86" y="5046657"/>
            <a:ext cx="1080120" cy="1080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17" y="5136617"/>
            <a:ext cx="990160" cy="99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80" y="6156251"/>
            <a:ext cx="648072" cy="648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29" y="6193072"/>
            <a:ext cx="611251" cy="611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24" y="4555841"/>
            <a:ext cx="1984207" cy="19842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2855" y="3789040"/>
            <a:ext cx="3318926" cy="916145"/>
          </a:xfrm>
          <a:prstGeom prst="wedgeEllipseCallout">
            <a:avLst>
              <a:gd name="adj1" fmla="val 34516"/>
              <a:gd name="adj2" fmla="val 70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 </a:t>
            </a:r>
            <a:r>
              <a:rPr lang="ru-RU" sz="2400" dirty="0" smtClean="0">
                <a:solidFill>
                  <a:schemeClr val="tx1"/>
                </a:solidFill>
              </a:rPr>
              <a:t>это тестировать</a:t>
            </a:r>
            <a:r>
              <a:rPr lang="ru-RU" sz="2400" dirty="0">
                <a:solidFill>
                  <a:schemeClr val="tx1"/>
                </a:solidFill>
              </a:rPr>
              <a:t>?!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03" y="5054033"/>
            <a:ext cx="1080120" cy="1080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6" y="6156251"/>
            <a:ext cx="648072" cy="648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75" y="6193072"/>
            <a:ext cx="611251" cy="611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85" y="4139882"/>
            <a:ext cx="3625700" cy="36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84279"/>
              </p:ext>
            </p:extLst>
          </p:nvPr>
        </p:nvGraphicFramePr>
        <p:xfrm>
          <a:off x="216009" y="2462316"/>
          <a:ext cx="871296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8722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Конфигурация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15 камер:	720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 / 25 fps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Архив: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	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недели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Требуется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Сеть: 			120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Mbit/s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Core i7 4790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:	40 – 50%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HDD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		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	18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Tb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0442234"/>
              </p:ext>
            </p:extLst>
          </p:nvPr>
        </p:nvGraphicFramePr>
        <p:xfrm>
          <a:off x="215516" y="4365104"/>
          <a:ext cx="87129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881322"/>
            <a:ext cx="3584892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b="1" dirty="0"/>
              <a:t>Нехватка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9105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Нехватка ресурсов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Использование виртуализации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Оптимистичный взгляд на </a:t>
            </a:r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328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 err="1" smtClean="0"/>
              <a:t>спец.оборудования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Штатное тестирование </a:t>
            </a:r>
            <a:r>
              <a:rPr lang="ru-RU" dirty="0" err="1" smtClean="0"/>
              <a:t>спец.устройств</a:t>
            </a:r>
            <a:endParaRPr lang="ru-RU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206684"/>
            <a:ext cx="3409736" cy="196303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6" y="4258013"/>
            <a:ext cx="2193622" cy="219362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8" y="4445524"/>
            <a:ext cx="2814501" cy="18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 err="1" smtClean="0"/>
              <a:t>спец.оборудования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Эмуляция </a:t>
            </a:r>
            <a:r>
              <a:rPr lang="ru-RU" dirty="0"/>
              <a:t>устройств и сетей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Если дают – </a:t>
            </a:r>
            <a:r>
              <a:rPr lang="ru-RU" dirty="0" err="1" smtClean="0"/>
              <a:t>отлаживаемся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объекте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166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844824"/>
            <a:ext cx="8750842" cy="43956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Отсутствие спецификаций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Затруднено написание тест-планов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Баги закрываются как «</a:t>
            </a:r>
            <a:r>
              <a:rPr lang="en-US" dirty="0" smtClean="0"/>
              <a:t>by design</a:t>
            </a:r>
            <a:r>
              <a:rPr lang="ru-RU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Нет планирования </a:t>
            </a:r>
            <a:r>
              <a:rPr lang="ru-RU" dirty="0" err="1" smtClean="0"/>
              <a:t>фич</a:t>
            </a:r>
            <a:r>
              <a:rPr lang="ru-RU" dirty="0" smtClean="0"/>
              <a:t> по версиям</a:t>
            </a:r>
          </a:p>
        </p:txBody>
      </p:sp>
    </p:spTree>
    <p:extLst>
      <p:ext uri="{BB962C8B-B14F-4D97-AF65-F5344CB8AC3E}">
        <p14:creationId xmlns:p14="http://schemas.microsoft.com/office/powerpoint/2010/main" val="34177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Отсутствие </a:t>
            </a:r>
            <a:r>
              <a:rPr lang="ru-RU" b="1" dirty="0"/>
              <a:t>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Спецификации отменены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Мы почти не проектная </a:t>
            </a:r>
            <a:r>
              <a:rPr lang="ru-RU" dirty="0" smtClean="0"/>
              <a:t>компания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907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Отсутствие </a:t>
            </a:r>
            <a:r>
              <a:rPr lang="ru-RU" b="1" dirty="0"/>
              <a:t>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Спецификации отменены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Мы почти не проектная </a:t>
            </a:r>
            <a:r>
              <a:rPr lang="ru-RU" dirty="0" smtClean="0"/>
              <a:t>компания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Фича</a:t>
            </a:r>
            <a:r>
              <a:rPr lang="ru-RU" dirty="0" smtClean="0"/>
              <a:t> </a:t>
            </a:r>
            <a:r>
              <a:rPr lang="ru-RU" dirty="0"/>
              <a:t>интегрируется по </a:t>
            </a:r>
            <a:r>
              <a:rPr lang="ru-RU" dirty="0" smtClean="0"/>
              <a:t>договорённости</a:t>
            </a:r>
            <a:endParaRPr lang="en-US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09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Отсутствие спецификаций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Взаимодействие </a:t>
            </a:r>
            <a:r>
              <a:rPr lang="ru-RU" dirty="0"/>
              <a:t>с </a:t>
            </a:r>
            <a:r>
              <a:rPr lang="ru-RU" dirty="0" smtClean="0"/>
              <a:t>разработкой, запросы в </a:t>
            </a:r>
            <a:r>
              <a:rPr lang="en-US" dirty="0" smtClean="0"/>
              <a:t>Jira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825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DVR </a:t>
            </a:r>
            <a:r>
              <a:rPr lang="ru-RU" dirty="0"/>
              <a:t>(</a:t>
            </a:r>
            <a:r>
              <a:rPr lang="en-US" dirty="0"/>
              <a:t>Digital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видеорегистратор</a:t>
            </a: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0" y="2810066"/>
            <a:ext cx="3251881" cy="1273205"/>
          </a:xfrm>
          <a:prstGeom prst="rect">
            <a:avLst/>
          </a:prstGeom>
        </p:spPr>
      </p:pic>
      <p:cxnSp>
        <p:nvCxnSpPr>
          <p:cNvPr id="1030" name="Curved Connector 1029"/>
          <p:cNvCxnSpPr>
            <a:stCxn id="1027" idx="1"/>
            <a:endCxn id="67" idx="0"/>
          </p:cNvCxnSpPr>
          <p:nvPr/>
        </p:nvCxnSpPr>
        <p:spPr>
          <a:xfrm rot="10800000" flipV="1">
            <a:off x="3304154" y="3446668"/>
            <a:ext cx="1845816" cy="1535597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40143" y="5501182"/>
            <a:ext cx="389388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9" name="Elbow Connector 68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Неравномерная </a:t>
            </a:r>
            <a:r>
              <a:rPr lang="ru-RU" b="1" dirty="0"/>
              <a:t>загрузка </a:t>
            </a:r>
            <a:r>
              <a:rPr lang="ru-RU" b="1" dirty="0" smtClean="0"/>
              <a:t>группы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</a:t>
            </a:r>
            <a:r>
              <a:rPr lang="ru-RU" dirty="0"/>
              <a:t>почти не проектная </a:t>
            </a:r>
            <a:r>
              <a:rPr lang="ru-RU" dirty="0" smtClean="0"/>
              <a:t>компания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«Гибкое </a:t>
            </a:r>
            <a:r>
              <a:rPr lang="ru-RU" dirty="0"/>
              <a:t>управление </a:t>
            </a:r>
            <a:r>
              <a:rPr lang="ru-RU" dirty="0" smtClean="0"/>
              <a:t>разработкой»</a:t>
            </a:r>
            <a:endParaRPr lang="ru-RU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Внеплановые </a:t>
            </a:r>
            <a:r>
              <a:rPr lang="ru-RU" dirty="0" smtClean="0"/>
              <a:t>проверки </a:t>
            </a:r>
            <a:r>
              <a:rPr lang="ru-RU" dirty="0" err="1" smtClean="0"/>
              <a:t>фич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82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Неравномерная </a:t>
            </a:r>
            <a:r>
              <a:rPr lang="ru-RU" b="1" dirty="0"/>
              <a:t>загрузка группы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Распределение </a:t>
            </a:r>
            <a:r>
              <a:rPr lang="ru-RU" dirty="0"/>
              <a:t>задач </a:t>
            </a:r>
            <a:r>
              <a:rPr lang="ru-RU" dirty="0" smtClean="0"/>
              <a:t>в </a:t>
            </a:r>
            <a:r>
              <a:rPr lang="ru-RU" dirty="0" smtClean="0"/>
              <a:t>Департаменте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«Гибкое планирование» </a:t>
            </a:r>
            <a:r>
              <a:rPr lang="ru-RU" dirty="0"/>
              <a:t>работы </a:t>
            </a:r>
            <a:r>
              <a:rPr lang="en-US" dirty="0" smtClean="0"/>
              <a:t>QA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04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50268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spcBef>
                <a:spcPts val="300"/>
              </a:spcBef>
              <a:buFont typeface="Arial" pitchFamily="34" charset="0"/>
              <a:buNone/>
            </a:pPr>
            <a:endParaRPr lang="ru-RU" dirty="0" smtClean="0"/>
          </a:p>
          <a:p>
            <a:pPr>
              <a:spcBef>
                <a:spcPts val="300"/>
              </a:spcBef>
            </a:pPr>
            <a:endParaRPr 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85680"/>
              </p:ext>
            </p:extLst>
          </p:nvPr>
        </p:nvGraphicFramePr>
        <p:xfrm>
          <a:off x="179512" y="1643051"/>
          <a:ext cx="8784976" cy="51442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1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Проблемы вне </a:t>
                      </a:r>
                      <a:r>
                        <a:rPr lang="en-US" sz="2400" b="1" dirty="0" smtClean="0"/>
                        <a:t>QA</a:t>
                      </a:r>
                      <a:r>
                        <a:rPr lang="ru-RU" sz="2400" b="1" dirty="0" smtClean="0"/>
                        <a:t>: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Проблемы</a:t>
                      </a:r>
                      <a:r>
                        <a:rPr lang="ru-RU" sz="2400" b="1" baseline="0" dirty="0" smtClean="0"/>
                        <a:t> в</a:t>
                      </a:r>
                      <a:r>
                        <a:rPr lang="ru-RU" sz="2400" b="1" dirty="0" smtClean="0"/>
                        <a:t>нутри </a:t>
                      </a:r>
                      <a:r>
                        <a:rPr lang="en-US" sz="2400" b="1" dirty="0" smtClean="0"/>
                        <a:t>QA</a:t>
                      </a:r>
                      <a:r>
                        <a:rPr lang="ru-RU" sz="2400" b="1" dirty="0" smtClean="0"/>
                        <a:t>: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19348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Непредсказуемый срок стабилизации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спецификаций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Неравномерная загрузка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автоматизации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удалённого тестирования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ресурсов и </a:t>
                      </a:r>
                      <a:r>
                        <a:rPr lang="ru-RU" sz="2200" dirty="0" err="1" smtClean="0"/>
                        <a:t>спец.оборудования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72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/>
                        <a:t>Решения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2200" dirty="0" smtClean="0"/>
                    </a:p>
                  </a:txBody>
                  <a:tcPr/>
                </a:tc>
              </a:tr>
              <a:tr h="2294964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2200" dirty="0" smtClean="0"/>
                        <a:t>Адаптироваться к текущей бизнес-модели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Улучшать взаимодействие с разработкой</a:t>
                      </a:r>
                      <a:endParaRPr lang="en-US" sz="22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Надеяться на нормализацию ситуации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Автоматизация и </a:t>
                      </a:r>
                      <a:r>
                        <a:rPr lang="ru-RU" sz="2200" dirty="0" err="1" smtClean="0"/>
                        <a:t>удалёнка</a:t>
                      </a:r>
                      <a:r>
                        <a:rPr lang="ru-RU" sz="2200" dirty="0" smtClean="0"/>
                        <a:t> – не самоцель</a:t>
                      </a:r>
                      <a:endParaRPr lang="en-US" sz="22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Подготовка кадров в отделе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Виртуализация / эмуляция и т.п.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0" y="2248656"/>
            <a:ext cx="482427" cy="482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7" y="3212976"/>
            <a:ext cx="635873" cy="65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508" y="1714488"/>
            <a:ext cx="7198126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alexx.chem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alexx.ru@gmail.com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6849589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IP-</a:t>
            </a:r>
            <a:r>
              <a:rPr lang="ru-RU" dirty="0" smtClean="0"/>
              <a:t>камеры =</a:t>
            </a:r>
            <a:r>
              <a:rPr lang="en-US" dirty="0" smtClean="0"/>
              <a:t>&gt; </a:t>
            </a:r>
            <a:r>
              <a:rPr lang="ru-RU" dirty="0" smtClean="0"/>
              <a:t>цифровой сигнал по </a:t>
            </a:r>
            <a:r>
              <a:rPr lang="en-US" dirty="0" smtClean="0"/>
              <a:t>LAN</a:t>
            </a:r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4" y="1795777"/>
            <a:ext cx="2315013" cy="2212124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H="1">
            <a:off x="4644008" y="3573016"/>
            <a:ext cx="1977883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2" name="Elbow Connector 61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NVR </a:t>
            </a:r>
            <a:r>
              <a:rPr lang="ru-RU" dirty="0"/>
              <a:t>(</a:t>
            </a:r>
            <a:r>
              <a:rPr lang="en-US" dirty="0"/>
              <a:t>Network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цифровой </a:t>
            </a:r>
            <a:r>
              <a:rPr lang="en-US" dirty="0"/>
              <a:t>DVR, </a:t>
            </a:r>
            <a:r>
              <a:rPr lang="ru-RU" dirty="0"/>
              <a:t>видео по </a:t>
            </a:r>
            <a:r>
              <a:rPr lang="en-US" dirty="0"/>
              <a:t>LAN</a:t>
            </a:r>
            <a:endParaRPr lang="ru-RU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2249"/>
            <a:ext cx="3867839" cy="154584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75" name="Elbow Connector 74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endCxn id="71" idx="0"/>
          </p:cNvCxnSpPr>
          <p:nvPr/>
        </p:nvCxnSpPr>
        <p:spPr>
          <a:xfrm>
            <a:off x="5942369" y="4213574"/>
            <a:ext cx="2915" cy="76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rc 191"/>
          <p:cNvSpPr/>
          <p:nvPr/>
        </p:nvSpPr>
        <p:spPr>
          <a:xfrm>
            <a:off x="4295054" y="4594103"/>
            <a:ext cx="4741442" cy="1577710"/>
          </a:xfrm>
          <a:prstGeom prst="arc">
            <a:avLst>
              <a:gd name="adj1" fmla="val 10822094"/>
              <a:gd name="adj2" fmla="val 1605437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9" name="Arc 188"/>
          <p:cNvSpPr/>
          <p:nvPr/>
        </p:nvSpPr>
        <p:spPr>
          <a:xfrm>
            <a:off x="5609293" y="4585256"/>
            <a:ext cx="2454429" cy="1197113"/>
          </a:xfrm>
          <a:prstGeom prst="arc">
            <a:avLst>
              <a:gd name="adj1" fmla="val 10172013"/>
              <a:gd name="adj2" fmla="val 153668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Straight Connector 178"/>
          <p:cNvCxnSpPr>
            <a:endCxn id="17" idx="1"/>
          </p:cNvCxnSpPr>
          <p:nvPr/>
        </p:nvCxnSpPr>
        <p:spPr>
          <a:xfrm>
            <a:off x="1697563" y="4730250"/>
            <a:ext cx="1142680" cy="770932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17" idx="1"/>
          </p:cNvCxnSpPr>
          <p:nvPr/>
        </p:nvCxnSpPr>
        <p:spPr>
          <a:xfrm flipV="1">
            <a:off x="2143835" y="5501182"/>
            <a:ext cx="696408" cy="43204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7" idx="1"/>
          </p:cNvCxnSpPr>
          <p:nvPr/>
        </p:nvCxnSpPr>
        <p:spPr>
          <a:xfrm>
            <a:off x="2771800" y="4493355"/>
            <a:ext cx="68443" cy="1007827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" idx="3"/>
            <a:endCxn id="17" idx="1"/>
          </p:cNvCxnSpPr>
          <p:nvPr/>
        </p:nvCxnSpPr>
        <p:spPr>
          <a:xfrm>
            <a:off x="1131733" y="5501182"/>
            <a:ext cx="1708510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1672" y="1770196"/>
            <a:ext cx="854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Современная</a:t>
            </a:r>
            <a:r>
              <a:rPr lang="en-US" sz="2800" dirty="0" smtClean="0"/>
              <a:t> </a:t>
            </a:r>
            <a:r>
              <a:rPr lang="ru-RU" sz="2800" dirty="0" smtClean="0"/>
              <a:t>система</a:t>
            </a:r>
            <a:r>
              <a:rPr lang="en-US" sz="2800" dirty="0" smtClean="0"/>
              <a:t> CCTV</a:t>
            </a:r>
            <a:endParaRPr lang="ru-RU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5678384" y="330310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3205276"/>
            <a:ext cx="5832648" cy="346408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7" y="5069134"/>
            <a:ext cx="864096" cy="8640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5" y="3839829"/>
            <a:ext cx="1015985" cy="1014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0243" y="5316516"/>
            <a:ext cx="659155" cy="369332"/>
          </a:xfrm>
          <a:prstGeom prst="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VPN</a:t>
            </a:r>
            <a:endParaRPr lang="ru-RU" dirty="0">
              <a:solidFill>
                <a:srgbClr val="385D8A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9711" y="5900763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Облако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5" y="5750384"/>
            <a:ext cx="957989" cy="95798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98" y="4215924"/>
            <a:ext cx="1015985" cy="1015985"/>
          </a:xfrm>
          <a:prstGeom prst="rect">
            <a:avLst/>
          </a:prstGeom>
        </p:spPr>
      </p:pic>
      <p:cxnSp>
        <p:nvCxnSpPr>
          <p:cNvPr id="132" name="Straight Connector 131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7" idx="3"/>
          </p:cNvCxnSpPr>
          <p:nvPr/>
        </p:nvCxnSpPr>
        <p:spPr>
          <a:xfrm>
            <a:off x="3499398" y="5501182"/>
            <a:ext cx="6663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140" name="Straight Connector 139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57" y="5074978"/>
            <a:ext cx="1847709" cy="184770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6595585" y="4023244"/>
            <a:ext cx="6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" y="3998420"/>
            <a:ext cx="924665" cy="92466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3678423"/>
            <a:ext cx="1459855" cy="1459855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1450359" y="6488668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Мобилки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94709" y="350819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Камера в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интернете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96763" y="3419599"/>
            <a:ext cx="134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Домашний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4233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ручного тестирования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1" y="2124115"/>
            <a:ext cx="1359979" cy="740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28" y="1824247"/>
            <a:ext cx="3924398" cy="117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" y="3345910"/>
            <a:ext cx="2747586" cy="1819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9" y="2105139"/>
            <a:ext cx="2759729" cy="87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02" y="3399206"/>
            <a:ext cx="3074333" cy="105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7" y="4644622"/>
            <a:ext cx="1071917" cy="1504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9" y="3663852"/>
            <a:ext cx="2768817" cy="1961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8" y="5264487"/>
            <a:ext cx="3352974" cy="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1140</Words>
  <Application>Microsoft Office PowerPoint</Application>
  <PresentationFormat>Экран (4:3)</PresentationFormat>
  <Paragraphs>423</Paragraphs>
  <Slides>53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Тема Office</vt:lpstr>
      <vt:lpstr>Тестирование в CCTV: частные случаи и глобальные проблемы</vt:lpstr>
      <vt:lpstr>План доклада</vt:lpstr>
      <vt:lpstr>Актуальность темы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Инструментарий ручного тестирования</vt:lpstr>
      <vt:lpstr>Особенности ПО и разработки</vt:lpstr>
      <vt:lpstr>Пререквизиты и сложная архитектура</vt:lpstr>
      <vt:lpstr>Пререквизиты и сложная архитектура</vt:lpstr>
      <vt:lpstr>Пререквизиты и сложная архитектура</vt:lpstr>
      <vt:lpstr>Распределённая система и работа в сети</vt:lpstr>
      <vt:lpstr>Распределённая система и работа в сети</vt:lpstr>
      <vt:lpstr>Распределённая система и работа в сети</vt:lpstr>
      <vt:lpstr>Распределённая система и работа в сети</vt:lpstr>
      <vt:lpstr>Спец.оборудование и ресурсоёмкость</vt:lpstr>
      <vt:lpstr>Спец.оборудование и ресурсоёмкость</vt:lpstr>
      <vt:lpstr>Спец.оборудование и ресурсоёмкость</vt:lpstr>
      <vt:lpstr>Разработкой руководит гендир</vt:lpstr>
      <vt:lpstr>Разработкой руководит гендир</vt:lpstr>
      <vt:lpstr>Разработкой руководит гендир</vt:lpstr>
      <vt:lpstr>Разработкой руководит гендир</vt:lpstr>
      <vt:lpstr>Мы – не проектная компания</vt:lpstr>
      <vt:lpstr>Сложности тестирования</vt:lpstr>
      <vt:lpstr>Сложности тестирования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Выводы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Alexx</dc:creator>
  <cp:lastModifiedBy>Alexander Vasiliev</cp:lastModifiedBy>
  <cp:revision>383</cp:revision>
  <cp:lastPrinted>2015-03-12T13:28:25Z</cp:lastPrinted>
  <dcterms:created xsi:type="dcterms:W3CDTF">2015-02-09T12:06:11Z</dcterms:created>
  <dcterms:modified xsi:type="dcterms:W3CDTF">2015-05-18T19:13:48Z</dcterms:modified>
</cp:coreProperties>
</file>