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307" r:id="rId6"/>
    <p:sldId id="260" r:id="rId7"/>
    <p:sldId id="261" r:id="rId8"/>
    <p:sldId id="271" r:id="rId9"/>
    <p:sldId id="262" r:id="rId10"/>
    <p:sldId id="273" r:id="rId11"/>
    <p:sldId id="296" r:id="rId12"/>
    <p:sldId id="297" r:id="rId13"/>
    <p:sldId id="298" r:id="rId14"/>
    <p:sldId id="274" r:id="rId15"/>
    <p:sldId id="276" r:id="rId16"/>
    <p:sldId id="277" r:id="rId17"/>
    <p:sldId id="275" r:id="rId18"/>
    <p:sldId id="299" r:id="rId19"/>
    <p:sldId id="279" r:id="rId20"/>
    <p:sldId id="300" r:id="rId21"/>
    <p:sldId id="301" r:id="rId22"/>
    <p:sldId id="302" r:id="rId23"/>
    <p:sldId id="303" r:id="rId24"/>
    <p:sldId id="304" r:id="rId25"/>
    <p:sldId id="305" r:id="rId26"/>
    <p:sldId id="266" r:id="rId27"/>
    <p:sldId id="294" r:id="rId28"/>
    <p:sldId id="293" r:id="rId29"/>
    <p:sldId id="295" r:id="rId30"/>
    <p:sldId id="306" r:id="rId31"/>
    <p:sldId id="308" r:id="rId32"/>
    <p:sldId id="285" r:id="rId33"/>
    <p:sldId id="309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167" autoAdjust="0"/>
  </p:normalViewPr>
  <p:slideViewPr>
    <p:cSldViewPr>
      <p:cViewPr>
        <p:scale>
          <a:sx n="60" d="100"/>
          <a:sy n="60" d="100"/>
        </p:scale>
        <p:origin x="-134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60C0C-89E8-476B-A0AC-B26C19DF1073}" type="datetimeFigureOut">
              <a:rPr lang="ru-RU" smtClean="0"/>
              <a:pPr/>
              <a:t>30.03.2015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C1D6E-64B7-4D93-AECE-1154F732D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altLang="en-US"/>
              <a:t>Всем привет! Меня зовут Шейко Роман, я расскажу о принятии решений в тестировании. Для начала - коротко о себе.</a:t>
            </a: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BF6014-A0A8-4C3B-B8BA-A1BFE627D2C3}" type="slidenum">
              <a:rPr lang="ru-RU" smtClean="0"/>
              <a:pPr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None/>
            </a:pPr>
            <a:r>
              <a:rPr lang="ru-RU" sz="1600" dirty="0" smtClean="0"/>
              <a:t>Чтобы</a:t>
            </a:r>
            <a:r>
              <a:rPr lang="ru-RU" sz="1600" baseline="0" dirty="0" smtClean="0"/>
              <a:t> показать на практике процесс принятия решений, я решил выбрать пример с высокого уровня решений в тестирования – составление стратегии тестирования.</a:t>
            </a:r>
          </a:p>
          <a:p>
            <a:pPr marL="514350" indent="-514350">
              <a:buFont typeface="+mj-lt"/>
              <a:buNone/>
            </a:pPr>
            <a:endParaRPr lang="ru-RU" sz="1600" baseline="0" dirty="0" smtClean="0"/>
          </a:p>
          <a:p>
            <a:pPr marL="514350" indent="-514350">
              <a:buFont typeface="+mj-lt"/>
              <a:buNone/>
            </a:pPr>
            <a:r>
              <a:rPr lang="ru-RU" sz="1600" baseline="0" dirty="0" smtClean="0"/>
              <a:t>Я составлю стратегию тестирования сайта </a:t>
            </a:r>
            <a:r>
              <a:rPr lang="en-US" sz="1600" baseline="0" dirty="0" err="1" smtClean="0"/>
              <a:t>lumosity</a:t>
            </a:r>
            <a:r>
              <a:rPr lang="en-US" sz="1600" baseline="0" dirty="0" smtClean="0"/>
              <a:t> – </a:t>
            </a:r>
            <a:r>
              <a:rPr lang="ru-RU" sz="1600" baseline="0" dirty="0" smtClean="0"/>
              <a:t>сайта, который представляет из себя </a:t>
            </a:r>
            <a:r>
              <a:rPr lang="ru-RU" sz="1600" baseline="0" dirty="0" err="1" smtClean="0"/>
              <a:t>онлайн</a:t>
            </a:r>
            <a:r>
              <a:rPr lang="ru-RU" sz="1600" baseline="0" dirty="0" smtClean="0"/>
              <a:t> платформу для желающих развить свой мозг при помощи интеллектуальных (и, кстати, довольно интересных игр).</a:t>
            </a:r>
          </a:p>
          <a:p>
            <a:pPr marL="514350" indent="-514350">
              <a:buFont typeface="+mj-lt"/>
              <a:buNone/>
            </a:pPr>
            <a:endParaRPr lang="ru-RU" sz="1600" baseline="0" dirty="0" smtClean="0"/>
          </a:p>
          <a:p>
            <a:pPr marL="514350" indent="-514350">
              <a:buFont typeface="+mj-lt"/>
              <a:buNone/>
            </a:pPr>
            <a:r>
              <a:rPr lang="ru-RU" sz="1600" baseline="0" dirty="0" smtClean="0"/>
              <a:t>Шаги выполнения этой задачи представлены на слайде. Обратите внимание, что я использовал только часть шагов из общепринятого подхода принятия решений, предложенного </a:t>
            </a:r>
            <a:r>
              <a:rPr lang="ru-RU" sz="1600" baseline="0" dirty="0" err="1" smtClean="0"/>
              <a:t>Кепнером</a:t>
            </a:r>
            <a:r>
              <a:rPr lang="ru-RU" sz="1600" baseline="0" dirty="0" smtClean="0"/>
              <a:t> и </a:t>
            </a:r>
            <a:r>
              <a:rPr lang="ru-RU" sz="1600" baseline="0" dirty="0" err="1" smtClean="0"/>
              <a:t>Трего</a:t>
            </a:r>
            <a:r>
              <a:rPr lang="ru-RU" sz="1600" baseline="0" dirty="0" smtClean="0"/>
              <a:t>. Но вы можете использовать все шаги – в зависимости от задачи.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начала – презентация мой стратегии по составлению тестовой стратегии, в форме цветка.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Внизу рисунка – горшок с землей, отсюда берут начало все наши решения по тестовой стратегии. Это очень важная часть – информация о продукте и контексте его разработки.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В середине – сборная информация о таких важных вещах как бизнес цели продукта (и компании), трудности (</a:t>
            </a:r>
            <a:r>
              <a:rPr lang="en-US" baseline="0" dirty="0" smtClean="0"/>
              <a:t>challenges), </a:t>
            </a:r>
            <a:r>
              <a:rPr lang="ru-RU" baseline="0" dirty="0" smtClean="0"/>
              <a:t>которые мешают достижению целей, а также о критериях качества, важных для продукта, и трудностях процесса тестирования, вытекающих из всего этого.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Сверху вы видите результат – тестовую стратегию, состоящую из цветка (техник тестирования) и лепестков – других решений, которые составляют тестовую стратегию.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Некоторые части моей</a:t>
            </a:r>
            <a:r>
              <a:rPr lang="ru-RU" baseline="0" dirty="0" smtClean="0"/>
              <a:t> эвристики по составлению тестовой стратегии можно </a:t>
            </a:r>
            <a:r>
              <a:rPr lang="ru-RU" baseline="0" dirty="0" err="1" smtClean="0"/>
              <a:t>замапить</a:t>
            </a:r>
            <a:r>
              <a:rPr lang="ru-RU" baseline="0" dirty="0" smtClean="0"/>
              <a:t> с эвристикой Джеймса Баха – </a:t>
            </a:r>
            <a:r>
              <a:rPr lang="en-US" baseline="0" dirty="0" smtClean="0"/>
              <a:t>HTSM.</a:t>
            </a:r>
          </a:p>
          <a:p>
            <a:endParaRPr lang="en-US" baseline="0" dirty="0" smtClean="0"/>
          </a:p>
          <a:p>
            <a:r>
              <a:rPr lang="ru-RU" baseline="0" dirty="0" smtClean="0"/>
              <a:t>Я использовал эту эвристику как основу для своей модели, но немного конкретизировал ее такими пунктами как: Бизнес цели, Трудности тестирования, Трудности самой компании при достижении целей.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Весь процесс работы над</a:t>
            </a:r>
            <a:r>
              <a:rPr lang="ru-RU" baseline="0" dirty="0" smtClean="0"/>
              <a:t> этой моделью можно поделить на 3 этапа:</a:t>
            </a:r>
          </a:p>
          <a:p>
            <a:endParaRPr lang="ru-RU" baseline="0" dirty="0" smtClean="0"/>
          </a:p>
          <a:p>
            <a:pPr marL="228600" indent="-228600">
              <a:buAutoNum type="arabicParenR"/>
            </a:pPr>
            <a:r>
              <a:rPr lang="ru-RU" baseline="0" dirty="0" smtClean="0"/>
              <a:t>Изучение контекста и продукта.</a:t>
            </a:r>
          </a:p>
          <a:p>
            <a:pPr marL="228600" indent="-228600">
              <a:buAutoNum type="arabicParenR"/>
            </a:pPr>
            <a:r>
              <a:rPr lang="ru-RU" baseline="0" dirty="0" smtClean="0"/>
              <a:t>Анализ собранной информации.</a:t>
            </a:r>
          </a:p>
          <a:p>
            <a:pPr marL="228600" indent="-228600">
              <a:buAutoNum type="arabicParenR"/>
            </a:pPr>
            <a:r>
              <a:rPr lang="ru-RU" baseline="0" dirty="0" smtClean="0"/>
              <a:t>Принятие решений, формирующих тестовую стратегию.</a:t>
            </a:r>
          </a:p>
          <a:p>
            <a:pPr marL="228600" indent="-228600">
              <a:buNone/>
            </a:pPr>
            <a:endParaRPr lang="ru-RU" baseline="0" dirty="0"/>
          </a:p>
          <a:p>
            <a:pPr marL="228600" indent="-228600">
              <a:buNone/>
            </a:pPr>
            <a:r>
              <a:rPr lang="ru-RU" baseline="0" dirty="0" smtClean="0"/>
              <a:t>Давайте начнем с первого этапа и будем двигаться снизу вверх.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Чтобы изучить контекст – я провел</a:t>
            </a:r>
            <a:r>
              <a:rPr lang="ru-RU" baseline="0" dirty="0" smtClean="0"/>
              <a:t> 3 сессии исследования продукта и сбора информации. Каждая – примерно по 30 минут.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Названия этих сессий вы видите на экране – я использую их дальше как ярлыки.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В процессе этих сессий я записывал видео, которое покажу вам позже.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В качестве </a:t>
            </a:r>
            <a:r>
              <a:rPr lang="ru-RU" baseline="0" dirty="0" err="1" smtClean="0"/>
              <a:t>фреймворка</a:t>
            </a:r>
            <a:r>
              <a:rPr lang="ru-RU" baseline="0" dirty="0" smtClean="0"/>
              <a:t> по изучению продукта и его контекста я использовал отдельные части </a:t>
            </a:r>
            <a:r>
              <a:rPr lang="en-US" baseline="0" dirty="0" smtClean="0"/>
              <a:t>HTSM - </a:t>
            </a:r>
            <a:r>
              <a:rPr lang="ru-RU" dirty="0" smtClean="0"/>
              <a:t>разделы </a:t>
            </a:r>
            <a:r>
              <a:rPr lang="en-US" dirty="0" smtClean="0"/>
              <a:t>Product Elements </a:t>
            </a:r>
            <a:r>
              <a:rPr lang="ru-RU" dirty="0" smtClean="0"/>
              <a:t>и </a:t>
            </a:r>
            <a:r>
              <a:rPr lang="en-US" dirty="0" smtClean="0"/>
              <a:t>Project Environment.</a:t>
            </a:r>
          </a:p>
          <a:p>
            <a:endParaRPr lang="en-US" dirty="0" smtClean="0"/>
          </a:p>
          <a:p>
            <a:r>
              <a:rPr lang="ru-RU" dirty="0" smtClean="0"/>
              <a:t>Итак,</a:t>
            </a:r>
            <a:r>
              <a:rPr lang="ru-RU" baseline="0" dirty="0" smtClean="0"/>
              <a:t> давайте подробнее поговорим о сессиях исследования продукта.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None/>
            </a:pPr>
            <a:r>
              <a:rPr lang="ru-RU" baseline="0" dirty="0" smtClean="0"/>
              <a:t>В рамках </a:t>
            </a:r>
            <a:r>
              <a:rPr lang="ru-RU" baseline="0" dirty="0" smtClean="0"/>
              <a:t>первой </a:t>
            </a:r>
            <a:r>
              <a:rPr lang="ru-RU" baseline="0" dirty="0" smtClean="0"/>
              <a:t>сессии, которую я назвал поверхностным знакомством:</a:t>
            </a:r>
          </a:p>
          <a:p>
            <a:pPr marL="342900" lvl="1" indent="-342900">
              <a:buFont typeface="Arial" pitchFamily="34" charset="0"/>
              <a:buNone/>
            </a:pPr>
            <a:endParaRPr lang="ru-RU" baseline="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ru-RU" baseline="0" dirty="0" smtClean="0"/>
              <a:t>Я </a:t>
            </a:r>
            <a:r>
              <a:rPr lang="ru-RU" baseline="0" dirty="0" err="1" smtClean="0"/>
              <a:t>сёрфил</a:t>
            </a:r>
            <a:r>
              <a:rPr lang="ru-RU" baseline="0" dirty="0" smtClean="0"/>
              <a:t> по сайту компании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baseline="0" dirty="0" smtClean="0"/>
              <a:t>Делал первые шаги по использованию сайта – регистрировался, играл в первые попавшиеся игры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baseline="0" dirty="0" smtClean="0"/>
              <a:t>Изучал </a:t>
            </a:r>
            <a:r>
              <a:rPr lang="ru-RU" baseline="0" dirty="0" err="1" smtClean="0"/>
              <a:t>инфу</a:t>
            </a:r>
            <a:r>
              <a:rPr lang="ru-RU" baseline="0" dirty="0" smtClean="0"/>
              <a:t>, хранящуюся на сайте (библиотеку, описание игр, даже вакансии компании)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baseline="0" dirty="0" smtClean="0"/>
              <a:t>Вообще, Было </a:t>
            </a:r>
            <a:r>
              <a:rPr lang="ru-RU" baseline="0" dirty="0" smtClean="0"/>
              <a:t>весело просто </a:t>
            </a:r>
            <a:r>
              <a:rPr lang="ru-RU" baseline="0" dirty="0" err="1" smtClean="0"/>
              <a:t>шариться</a:t>
            </a:r>
            <a:r>
              <a:rPr lang="ru-RU" baseline="0" dirty="0" smtClean="0"/>
              <a:t> по сайту </a:t>
            </a:r>
            <a:r>
              <a:rPr lang="ru-RU" baseline="0" dirty="0" smtClean="0">
                <a:sym typeface="Wingdings" pitchFamily="2" charset="2"/>
              </a:rPr>
              <a:t></a:t>
            </a:r>
            <a:endParaRPr lang="ru-RU" baseline="0" dirty="0" smtClean="0"/>
          </a:p>
          <a:p>
            <a:pPr marL="342900" lvl="1" indent="-342900">
              <a:buFont typeface="Arial" pitchFamily="34" charset="0"/>
              <a:buNone/>
            </a:pPr>
            <a:endParaRPr lang="ru-RU" baseline="0" dirty="0" smtClean="0"/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 smtClean="0"/>
              <a:t>На</a:t>
            </a:r>
            <a:r>
              <a:rPr lang="ru-RU" baseline="0" dirty="0" smtClean="0"/>
              <a:t> этом слайде я собрал заметки, которые я </a:t>
            </a:r>
            <a:r>
              <a:rPr lang="ru-RU" baseline="0" dirty="0" smtClean="0"/>
              <a:t>делал </a:t>
            </a:r>
            <a:r>
              <a:rPr lang="ru-RU" baseline="0" dirty="0" smtClean="0"/>
              <a:t>в рамках </a:t>
            </a:r>
            <a:r>
              <a:rPr lang="ru-RU" baseline="0" dirty="0" smtClean="0"/>
              <a:t>сессии.</a:t>
            </a:r>
            <a:endParaRPr lang="ru-RU" baseline="0" dirty="0" smtClean="0"/>
          </a:p>
          <a:p>
            <a:pPr marL="342900" lvl="1" indent="-342900">
              <a:buFont typeface="Arial" pitchFamily="34" charset="0"/>
              <a:buNone/>
            </a:pPr>
            <a:endParaRPr lang="ru-RU" baseline="0" dirty="0" smtClean="0"/>
          </a:p>
          <a:p>
            <a:pPr marL="342900" lvl="1" indent="-342900">
              <a:buFont typeface="Arial" pitchFamily="34" charset="0"/>
              <a:buNone/>
            </a:pPr>
            <a:r>
              <a:rPr lang="ru-RU" baseline="0" dirty="0" smtClean="0"/>
              <a:t>Возможно, они пригодятся вам, когда вы будете смотреть доклад (я надеюсь на это </a:t>
            </a:r>
            <a:r>
              <a:rPr lang="ru-RU" baseline="0" dirty="0" smtClean="0">
                <a:sym typeface="Wingdings" pitchFamily="2" charset="2"/>
              </a:rPr>
              <a:t>).</a:t>
            </a:r>
          </a:p>
          <a:p>
            <a:pPr marL="342900" lvl="1" indent="-342900">
              <a:buFont typeface="Arial" pitchFamily="34" charset="0"/>
              <a:buNone/>
            </a:pPr>
            <a:endParaRPr lang="ru-RU" baseline="0" dirty="0" smtClean="0">
              <a:sym typeface="Wingdings" pitchFamily="2" charset="2"/>
            </a:endParaRPr>
          </a:p>
          <a:p>
            <a:pPr marL="342900" lvl="1" indent="-342900">
              <a:buFont typeface="Arial" pitchFamily="34" charset="0"/>
              <a:buNone/>
            </a:pPr>
            <a:r>
              <a:rPr lang="ru-RU" baseline="0" dirty="0" smtClean="0">
                <a:sym typeface="Wingdings" pitchFamily="2" charset="2"/>
              </a:rPr>
              <a:t>А сейчас, давайте я покажу вам видео, которое </a:t>
            </a:r>
            <a:r>
              <a:rPr lang="ru-RU" baseline="0" dirty="0" smtClean="0">
                <a:sym typeface="Wingdings" pitchFamily="2" charset="2"/>
              </a:rPr>
              <a:t>записал </a:t>
            </a:r>
            <a:r>
              <a:rPr lang="ru-RU" baseline="0" dirty="0" smtClean="0">
                <a:sym typeface="Wingdings" pitchFamily="2" charset="2"/>
              </a:rPr>
              <a:t>во время этой сессии</a:t>
            </a:r>
            <a:r>
              <a:rPr lang="ru-RU" baseline="0" dirty="0" smtClean="0">
                <a:sym typeface="Wingdings" pitchFamily="2" charset="2"/>
              </a:rPr>
              <a:t>.</a:t>
            </a:r>
            <a:endParaRPr lang="en-US" dirty="0" smtClean="0"/>
          </a:p>
          <a:p>
            <a:pPr marL="285750" lvl="1" indent="-342900">
              <a:buFont typeface="Arial" pitchFamily="34" charset="0"/>
              <a:buChar char="•"/>
            </a:pPr>
            <a:endParaRPr lang="ru-RU" dirty="0" smtClean="0"/>
          </a:p>
          <a:p>
            <a:pPr marL="285750" lvl="1" indent="-342900">
              <a:buFont typeface="Arial" pitchFamily="34" charset="0"/>
              <a:buNone/>
            </a:pPr>
            <a:r>
              <a:rPr lang="ru-RU" dirty="0" smtClean="0"/>
              <a:t>Заметки:</a:t>
            </a:r>
          </a:p>
          <a:p>
            <a:pPr marL="285750" lvl="1" indent="-342900">
              <a:buFont typeface="Arial" pitchFamily="34" charset="0"/>
              <a:buNone/>
            </a:pPr>
            <a:endParaRPr lang="ru-RU" dirty="0" smtClean="0"/>
          </a:p>
          <a:p>
            <a:pPr marL="285750" lvl="1" indent="-342900">
              <a:buFont typeface="Arial" pitchFamily="34" charset="0"/>
              <a:buNone/>
            </a:pPr>
            <a:r>
              <a:rPr lang="en-US" dirty="0" smtClean="0"/>
              <a:t>Note:</a:t>
            </a:r>
            <a:r>
              <a:rPr lang="en-US" baseline="0" dirty="0" smtClean="0"/>
              <a:t> </a:t>
            </a:r>
            <a:r>
              <a:rPr lang="ru-RU" dirty="0" smtClean="0"/>
              <a:t>в скобках</a:t>
            </a:r>
            <a:r>
              <a:rPr lang="ru-RU" baseline="0" dirty="0" smtClean="0"/>
              <a:t> перед заметкой – отметка по времени в видео файле – чтобы было понятно, когда я делал эту заметку</a:t>
            </a:r>
            <a:r>
              <a:rPr lang="en-US" baseline="0" dirty="0" smtClean="0"/>
              <a:t>.</a:t>
            </a:r>
            <a:endParaRPr lang="ru-RU" dirty="0" smtClean="0"/>
          </a:p>
          <a:p>
            <a:pPr marL="285750" lvl="1" indent="-342900">
              <a:buFont typeface="Arial" pitchFamily="34" charset="0"/>
              <a:buNone/>
            </a:pPr>
            <a:endParaRPr lang="ru-RU" dirty="0" smtClean="0"/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(0:38) - Более 70 </a:t>
            </a:r>
            <a:r>
              <a:rPr lang="ru-RU" dirty="0" err="1" smtClean="0"/>
              <a:t>млн</a:t>
            </a:r>
            <a:r>
              <a:rPr lang="ru-RU" dirty="0" smtClean="0"/>
              <a:t> пользователей, 180 стран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en-US" dirty="0" smtClean="0"/>
              <a:t>Full access </a:t>
            </a:r>
            <a:r>
              <a:rPr lang="ru-RU" dirty="0" smtClean="0"/>
              <a:t>требуется в большей части функционала, около 90% закрыто в бесплатной версии.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(6:51) - Доступные методы оплаты – помесячно (14.95 долларов), 2 месяца, год, пожизненно. Отдельный вариант – семейный.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Оплата по картам, есть возможность</a:t>
            </a:r>
            <a:r>
              <a:rPr lang="en-US" dirty="0" smtClean="0"/>
              <a:t> </a:t>
            </a:r>
            <a:r>
              <a:rPr lang="ru-RU" dirty="0" smtClean="0"/>
              <a:t>возврата.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(7:35)</a:t>
            </a:r>
            <a:r>
              <a:rPr lang="ru-RU" baseline="0" dirty="0" smtClean="0"/>
              <a:t> - </a:t>
            </a:r>
            <a:r>
              <a:rPr lang="ru-RU" dirty="0" smtClean="0"/>
              <a:t>Разные особенности </a:t>
            </a:r>
            <a:r>
              <a:rPr lang="ru-RU" dirty="0" err="1" smtClean="0"/>
              <a:t>геймификейшн</a:t>
            </a:r>
            <a:r>
              <a:rPr lang="ru-RU" dirty="0" smtClean="0"/>
              <a:t> движка – главная страничка,</a:t>
            </a:r>
            <a:r>
              <a:rPr lang="ru-RU" baseline="0" dirty="0" smtClean="0"/>
              <a:t> на которую переходишь после регистрации</a:t>
            </a:r>
            <a:r>
              <a:rPr lang="ru-RU" dirty="0" smtClean="0"/>
              <a:t>: показатели, следующие шаги, календарь на ближайшие дни, графики развития, метрики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(7:42):</a:t>
            </a:r>
          </a:p>
          <a:p>
            <a:pPr marL="742950" lvl="2" indent="-342900">
              <a:buFont typeface="Arial" pitchFamily="34" charset="0"/>
              <a:buChar char="•"/>
            </a:pPr>
            <a:r>
              <a:rPr lang="ru-RU" dirty="0" smtClean="0"/>
              <a:t>Можно настроить конфигурацию обучения: стандартная, продвинутая, студент.</a:t>
            </a:r>
          </a:p>
          <a:p>
            <a:pPr marL="742950" lvl="2" indent="-342900">
              <a:buFont typeface="Arial" pitchFamily="34" charset="0"/>
              <a:buChar char="•"/>
            </a:pPr>
            <a:r>
              <a:rPr lang="ru-RU" dirty="0" smtClean="0"/>
              <a:t>Можно</a:t>
            </a:r>
            <a:r>
              <a:rPr lang="ru-RU" baseline="0" dirty="0" smtClean="0"/>
              <a:t> настроить приоритеты обучения: внимание, память, гибкость, решение проблем, скорость.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baseline="0" dirty="0" smtClean="0"/>
              <a:t>(8:50) - Страничка статистики: показатели, история тренировок, </a:t>
            </a:r>
            <a:r>
              <a:rPr lang="ru-RU" baseline="0" dirty="0" err="1" smtClean="0"/>
              <a:t>поинты</a:t>
            </a:r>
            <a:r>
              <a:rPr lang="ru-RU" baseline="0" dirty="0" smtClean="0"/>
              <a:t>, тенденции.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(10:26) – движок игры, отдельный.</a:t>
            </a:r>
            <a:r>
              <a:rPr lang="ru-RU" baseline="0" dirty="0" smtClean="0"/>
              <a:t> Нужно тестировать.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baseline="0" dirty="0" smtClean="0"/>
              <a:t>(14:28) – набор игр (около 40 всего).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baseline="0" dirty="0" smtClean="0"/>
              <a:t>(18:13) – еще одна игра, у нее другой движок. Интересная кстати </a:t>
            </a:r>
            <a:r>
              <a:rPr lang="ru-RU" baseline="0" dirty="0" smtClean="0">
                <a:sym typeface="Wingdings" pitchFamily="2" charset="2"/>
              </a:rPr>
              <a:t>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baseline="0" dirty="0" smtClean="0">
                <a:sym typeface="Wingdings" pitchFamily="2" charset="2"/>
              </a:rPr>
              <a:t>(25:24) – тоже крутая игра, опять новый движок. Понравилась 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baseline="0" dirty="0" smtClean="0">
                <a:sym typeface="Wingdings" pitchFamily="2" charset="2"/>
              </a:rPr>
              <a:t>(30:42) – а вот так результаты показываются – сравнение с другими. Как эта статистика считается? Надо проверять.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(33:05) – вакансии. Интересно!</a:t>
            </a:r>
            <a:r>
              <a:rPr lang="ru-RU" baseline="0" dirty="0" smtClean="0"/>
              <a:t> Требуются дизайнеры, инженеры (тестеры тоже), финансисты, даже интерны нужны. В основном в основной офис в СФ.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baseline="0" dirty="0" smtClean="0"/>
              <a:t>(34:12) – описание вакансии тестера.</a:t>
            </a:r>
            <a:endParaRPr lang="ru-RU" dirty="0" smtClean="0"/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(34:26) – вы будете тестировать</a:t>
            </a:r>
            <a:r>
              <a:rPr lang="ru-RU" baseline="0" dirty="0" smtClean="0"/>
              <a:t> на </a:t>
            </a:r>
            <a:r>
              <a:rPr lang="ru-RU" baseline="0" dirty="0" err="1" smtClean="0"/>
              <a:t>Вебе</a:t>
            </a:r>
            <a:r>
              <a:rPr lang="ru-RU" baseline="0" dirty="0" smtClean="0"/>
              <a:t>, </a:t>
            </a:r>
            <a:r>
              <a:rPr lang="en-US" baseline="0" dirty="0" err="1" smtClean="0"/>
              <a:t>iOS</a:t>
            </a:r>
            <a:r>
              <a:rPr lang="en-US" baseline="0" dirty="0" smtClean="0"/>
              <a:t>, Android. </a:t>
            </a:r>
            <a:r>
              <a:rPr lang="ru-RU" baseline="0" dirty="0" smtClean="0"/>
              <a:t>Вы будете работать с командой разработки для автоматизации тестирования.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baseline="0" dirty="0" smtClean="0"/>
              <a:t>(35:00) – раздел Библиографии со списком документов – ссылки нужно тестировать.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Погружение.</a:t>
            </a:r>
            <a:r>
              <a:rPr lang="ru-RU" baseline="0" dirty="0" smtClean="0"/>
              <a:t> Так я назвал следующую сессию.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aseline="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В рамках нее: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Я действовал уже более направленно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Главное – я изучил технических </a:t>
            </a:r>
            <a:r>
              <a:rPr lang="ru-RU" baseline="0" dirty="0" err="1" smtClean="0"/>
              <a:t>блог</a:t>
            </a:r>
            <a:r>
              <a:rPr lang="ru-RU" baseline="0" dirty="0" smtClean="0"/>
              <a:t> компании, очень важный ресурс</a:t>
            </a:r>
            <a:endParaRPr lang="ru-RU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 smtClean="0"/>
              <a:t>Я сделал заметки: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Note:</a:t>
            </a:r>
            <a:r>
              <a:rPr lang="en-US" baseline="0" dirty="0" smtClean="0"/>
              <a:t> </a:t>
            </a:r>
            <a:r>
              <a:rPr lang="ru-RU" dirty="0" smtClean="0"/>
              <a:t>в скобках</a:t>
            </a:r>
            <a:r>
              <a:rPr lang="ru-RU" baseline="0" dirty="0" smtClean="0"/>
              <a:t> перед заметкой – отметка по времени в видео файле – чтобы было понятно, когда я делал эту заметку</a:t>
            </a:r>
            <a:r>
              <a:rPr lang="en-US" baseline="0" dirty="0" smtClean="0"/>
              <a:t>.</a:t>
            </a:r>
            <a:endParaRPr lang="ru-RU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dirty="0" smtClean="0"/>
              <a:t>(2:45) – можно пригласить</a:t>
            </a:r>
            <a:r>
              <a:rPr lang="ru-RU" baseline="0" dirty="0" smtClean="0"/>
              <a:t> друзей по почте (маловато как-то социализации).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 smtClean="0"/>
              <a:t>Есть научный раздел с обоснованием продукта с научной</a:t>
            </a:r>
            <a:r>
              <a:rPr lang="ru-RU" baseline="0" dirty="0" smtClean="0"/>
              <a:t> точки зрения.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(13:35) – </a:t>
            </a:r>
            <a:r>
              <a:rPr lang="en-US" baseline="0" dirty="0" smtClean="0"/>
              <a:t>Engineering blog – </a:t>
            </a:r>
            <a:r>
              <a:rPr lang="ru-RU" baseline="0" dirty="0" smtClean="0"/>
              <a:t>о!:</a:t>
            </a:r>
          </a:p>
          <a:p>
            <a:pPr marL="4572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Код доступен в </a:t>
            </a:r>
            <a:r>
              <a:rPr lang="en-US" baseline="0" dirty="0" err="1" smtClean="0"/>
              <a:t>github</a:t>
            </a:r>
            <a:endParaRPr lang="en-US" baseline="0" dirty="0" smtClean="0"/>
          </a:p>
          <a:p>
            <a:pPr marL="4572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Основа – </a:t>
            </a:r>
            <a:r>
              <a:rPr lang="en-US" baseline="0" dirty="0" smtClean="0"/>
              <a:t>Ruby on Rails</a:t>
            </a:r>
          </a:p>
          <a:p>
            <a:pPr marL="4572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Есть стиль написания кода</a:t>
            </a:r>
          </a:p>
          <a:p>
            <a:pPr marL="4572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Была проблема – </a:t>
            </a:r>
            <a:r>
              <a:rPr lang="ru-RU" baseline="0" dirty="0" err="1" smtClean="0"/>
              <a:t>билды</a:t>
            </a:r>
            <a:r>
              <a:rPr lang="ru-RU" baseline="0" dirty="0" smtClean="0"/>
              <a:t> собирались долго, 30-40 минут (с учетом тестов авто)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(24:10) - Своя система </a:t>
            </a:r>
            <a:r>
              <a:rPr lang="ru-RU" baseline="0" dirty="0" err="1" smtClean="0"/>
              <a:t>имейлинга</a:t>
            </a:r>
            <a:r>
              <a:rPr lang="ru-RU" baseline="0" dirty="0" smtClean="0"/>
              <a:t> с пользователями (хотя раньше была покупная)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(29:12) – о процессе </a:t>
            </a:r>
            <a:r>
              <a:rPr lang="ru-RU" baseline="0" dirty="0" err="1" smtClean="0"/>
              <a:t>деплоя</a:t>
            </a:r>
            <a:r>
              <a:rPr lang="ru-RU" baseline="0" dirty="0" smtClean="0"/>
              <a:t>. Тоже очень полезно!</a:t>
            </a:r>
          </a:p>
          <a:p>
            <a:pPr marL="4572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smtClean="0"/>
              <a:t>Используют </a:t>
            </a:r>
            <a:r>
              <a:rPr lang="en-US" baseline="0" dirty="0" smtClean="0"/>
              <a:t>CI. QA </a:t>
            </a:r>
            <a:r>
              <a:rPr lang="ru-RU" baseline="0" dirty="0" smtClean="0"/>
              <a:t>тестируют на разных </a:t>
            </a:r>
            <a:r>
              <a:rPr lang="ru-RU" baseline="0" dirty="0" err="1" smtClean="0"/>
              <a:t>бранчах</a:t>
            </a:r>
            <a:r>
              <a:rPr lang="ru-RU" baseline="0" dirty="0" smtClean="0"/>
              <a:t>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ru-RU" dirty="0" smtClean="0"/>
              <a:t>Дальше я занялся изучением открытых ресурсов, связанных</a:t>
            </a:r>
            <a:r>
              <a:rPr lang="ru-RU" baseline="0" dirty="0" smtClean="0"/>
              <a:t> с компанией: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ru-RU" baseline="0" dirty="0" smtClean="0"/>
              <a:t>Чтением официального </a:t>
            </a:r>
            <a:r>
              <a:rPr lang="en-US" baseline="0" dirty="0" smtClean="0"/>
              <a:t>twitter</a:t>
            </a:r>
            <a:r>
              <a:rPr lang="ru-RU" baseline="0" dirty="0" smtClean="0"/>
              <a:t>-</a:t>
            </a:r>
            <a:r>
              <a:rPr lang="en-US" baseline="0" dirty="0" smtClean="0"/>
              <a:t>a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baseline="0" dirty="0" err="1" smtClean="0"/>
              <a:t>Facebook</a:t>
            </a:r>
            <a:endParaRPr lang="en-US" baseline="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ru-RU" baseline="0" dirty="0" smtClean="0"/>
              <a:t>Несколько групп в </a:t>
            </a:r>
            <a:r>
              <a:rPr lang="ru-RU" baseline="0" dirty="0" err="1" smtClean="0"/>
              <a:t>конкакте</a:t>
            </a:r>
            <a:r>
              <a:rPr lang="ru-RU" baseline="0" dirty="0" smtClean="0"/>
              <a:t>, посвященных </a:t>
            </a:r>
            <a:r>
              <a:rPr lang="en-US" baseline="0" dirty="0" err="1" smtClean="0"/>
              <a:t>lumosity</a:t>
            </a:r>
            <a:endParaRPr lang="ru-RU" baseline="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baseline="0" dirty="0" smtClean="0"/>
              <a:t>Wikipedia</a:t>
            </a:r>
          </a:p>
          <a:p>
            <a:pPr marL="228600" indent="-228600">
              <a:buFont typeface="Arial" pitchFamily="34" charset="0"/>
              <a:buNone/>
            </a:pPr>
            <a:endParaRPr lang="en-US" baseline="0" dirty="0" smtClean="0"/>
          </a:p>
          <a:p>
            <a:pPr marL="228600" indent="-228600">
              <a:buFont typeface="Arial" pitchFamily="34" charset="0"/>
              <a:buNone/>
            </a:pPr>
            <a:r>
              <a:rPr lang="ru-RU" baseline="0" dirty="0" smtClean="0"/>
              <a:t>На этой слайде – заметки, которые я делал. На </a:t>
            </a:r>
            <a:r>
              <a:rPr lang="ru-RU" baseline="0" dirty="0" smtClean="0"/>
              <a:t>этот раз видео </a:t>
            </a:r>
            <a:r>
              <a:rPr lang="ru-RU" baseline="0" dirty="0" smtClean="0"/>
              <a:t>нет </a:t>
            </a:r>
            <a:r>
              <a:rPr lang="ru-RU" baseline="0" dirty="0" smtClean="0">
                <a:sym typeface="Wingdings" pitchFamily="2" charset="2"/>
              </a:rPr>
              <a:t></a:t>
            </a: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Давайте вернемся</a:t>
            </a:r>
            <a:r>
              <a:rPr lang="ru-RU" baseline="0" dirty="0" smtClean="0"/>
              <a:t> к нашему цветку и покажем результаты изучения контекста и продукта – в форме текстовых заметок.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Мы видим, что нижние 2 уровня (коричневые) мы заполнили – теперь можем переходить к остальным.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Но перед этим – давайте сделаем выводы по этому </a:t>
            </a:r>
            <a:r>
              <a:rPr lang="ru-RU" baseline="0" dirty="0" smtClean="0"/>
              <a:t>этапу – </a:t>
            </a:r>
            <a:r>
              <a:rPr lang="ru-RU" baseline="0" dirty="0" err="1" smtClean="0"/>
              <a:t>этапу</a:t>
            </a:r>
            <a:r>
              <a:rPr lang="ru-RU" baseline="0" dirty="0" smtClean="0"/>
              <a:t> сбора информации.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См.</a:t>
            </a:r>
            <a:r>
              <a:rPr lang="ru-RU" baseline="0" dirty="0" smtClean="0"/>
              <a:t> текст на слайде.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altLang="en-US"/>
              <a:t>Я работаю в Luxoft. В свободное время веду блог 33 тестера. Кроме того, организую викенд тестирование.</a:t>
            </a: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27D092-8C8F-4F71-A000-E6534BF93C72}" type="slidenum">
              <a:rPr lang="ru-RU" smtClean="0"/>
              <a:pPr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После сбора информации я перешел к</a:t>
            </a:r>
            <a:r>
              <a:rPr lang="ru-RU" baseline="0" dirty="0" smtClean="0"/>
              <a:t> следующему этапу – анализу информации.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Результаты представлены на слайде.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Сначала я выписал цели компании (бизнес цели). Вы можете обратить внимание, что они вытекают одна из другой (монетизация вытекает из увеличение числа пользователей, а увеличение числа пользователей может быть вызвано продвижением идеи развития мозга, а также – расширением </a:t>
            </a:r>
            <a:r>
              <a:rPr lang="ru-RU" baseline="0" dirty="0" err="1" smtClean="0"/>
              <a:t>контента</a:t>
            </a:r>
            <a:r>
              <a:rPr lang="ru-RU" baseline="0" dirty="0" smtClean="0"/>
              <a:t>). Тут трудно установить первичную цель.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Но на пути к этим целям компания наверняка сталкивается с трудностями, представленными на слайде.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Кроме факторов, перечисленных на предыдущем</a:t>
            </a:r>
            <a:r>
              <a:rPr lang="ru-RU" baseline="0" dirty="0" smtClean="0"/>
              <a:t> слайде, на будущую тестовую стратегию влияют: критерии качества, важные для данной компании и продукта, а также трудности тестирования, которые являются результатом бизнес целей компании, трудностей в достижении этих целей, а также критериями качества, которые нужно тестировать.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Каждый критерий качества имеет своё обоснование. Например, </a:t>
            </a:r>
            <a:r>
              <a:rPr lang="ru-RU" baseline="0" dirty="0" err="1" smtClean="0"/>
              <a:t>харизма</a:t>
            </a:r>
            <a:r>
              <a:rPr lang="ru-RU" baseline="0" dirty="0" smtClean="0"/>
              <a:t>. Попробуйте себе представить игру, в которой нет </a:t>
            </a:r>
            <a:r>
              <a:rPr lang="ru-RU" baseline="0" dirty="0" err="1" smtClean="0"/>
              <a:t>харизмы</a:t>
            </a:r>
            <a:r>
              <a:rPr lang="ru-RU" baseline="0" dirty="0" smtClean="0"/>
              <a:t>. Вряд ли она завоюет внимание множества пользователей. А сайт </a:t>
            </a:r>
            <a:r>
              <a:rPr lang="en-US" baseline="0" dirty="0" err="1" smtClean="0"/>
              <a:t>lumosity</a:t>
            </a:r>
            <a:r>
              <a:rPr lang="en-US" baseline="0" dirty="0" smtClean="0"/>
              <a:t> </a:t>
            </a:r>
            <a:r>
              <a:rPr lang="ru-RU" baseline="0" dirty="0" smtClean="0"/>
              <a:t>использует движок игры, использует механизмы </a:t>
            </a:r>
            <a:r>
              <a:rPr lang="en-US" baseline="0" dirty="0" err="1" smtClean="0"/>
              <a:t>gamification</a:t>
            </a:r>
            <a:r>
              <a:rPr lang="ru-RU" baseline="0" dirty="0" smtClean="0"/>
              <a:t>.</a:t>
            </a:r>
            <a:r>
              <a:rPr lang="en-US" baseline="0" dirty="0" smtClean="0"/>
              <a:t> </a:t>
            </a:r>
            <a:r>
              <a:rPr lang="ru-RU" baseline="0" dirty="0" smtClean="0"/>
              <a:t>Поэтому этот критерий очень важен.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Или </a:t>
            </a:r>
            <a:r>
              <a:rPr lang="ru-RU" baseline="0" dirty="0" err="1" smtClean="0"/>
              <a:t>нагрузоустойчивость</a:t>
            </a:r>
            <a:r>
              <a:rPr lang="ru-RU" baseline="0" dirty="0" smtClean="0"/>
              <a:t> – без нее невозможно выдержать несколько десятков миллионов пользователей, которые могут прийти на сайт в одно время.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И так далее.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 этому этапу</a:t>
            </a:r>
            <a:r>
              <a:rPr lang="ru-RU" baseline="0" dirty="0" smtClean="0"/>
              <a:t> можно сделать ряд выводов. См. на слайде.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Итак, мы перешли к самому важному, пожалуй, этапу –</a:t>
            </a:r>
            <a:r>
              <a:rPr lang="ru-RU" baseline="0" dirty="0" smtClean="0"/>
              <a:t> принятию основных решений по тестовой стратегии.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Какие решения мы должны принять (хотя бы часть из них):</a:t>
            </a:r>
          </a:p>
          <a:p>
            <a:endParaRPr lang="ru-RU" baseline="0" dirty="0" smtClean="0"/>
          </a:p>
          <a:p>
            <a:pPr>
              <a:buFont typeface="Arial" pitchFamily="34" charset="0"/>
              <a:buChar char="•"/>
            </a:pPr>
            <a:r>
              <a:rPr lang="ru-RU" baseline="0" dirty="0" smtClean="0"/>
              <a:t>В первую очередь – какие техники тестирования мы будем использовать.</a:t>
            </a:r>
          </a:p>
          <a:p>
            <a:pPr>
              <a:buFont typeface="Arial" pitchFamily="34" charset="0"/>
              <a:buChar char="•"/>
            </a:pPr>
            <a:r>
              <a:rPr lang="ru-RU" baseline="0" dirty="0" smtClean="0"/>
              <a:t>Во вторых – у нас есть куча более мелких, но не менее важных вопросов, на которые нам нужно дать ответы (см. на слайде).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Давайте начнем с самого сложного – техник</a:t>
            </a:r>
            <a:r>
              <a:rPr lang="ru-RU" baseline="0" dirty="0" smtClean="0"/>
              <a:t> тестирования.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Давайте примем остальные важные решения: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5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Инструменты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хранить тест кейсы?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хранить результаты тестов?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Где хранить задачи?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Автоматизация: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Что автоматизировать, а что – нет?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Какой инструмент автоматизации применять?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каком уровне писать тесты (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GUI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API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уровень кода, </a:t>
            </a:r>
            <a:r>
              <a:rPr kumimoji="0" lang="ru-RU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юнит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тесты)?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Структура команды и ее расположение:</a:t>
            </a:r>
            <a:endParaRPr kumimoji="0" lang="ru-RU" sz="15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Структура команды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Уровень </a:t>
            </a:r>
            <a:r>
              <a:rPr kumimoji="0" lang="ru-RU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тестировщиков</a:t>
            </a: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Разделенная / все в одном месте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Аутсорс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не </a:t>
            </a:r>
            <a:r>
              <a:rPr kumimoji="0" lang="ru-RU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аутсорс</a:t>
            </a: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Сколько нужно </a:t>
            </a:r>
            <a:r>
              <a:rPr kumimoji="0" lang="ru-RU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автоматеров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ручных тестеров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Репортинг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часто готовить отчеты о тестировании?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Какие метрики собирать в процессе?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Какую информацию включать в отчет?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5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Скилы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Какие </a:t>
            </a:r>
            <a:r>
              <a:rPr kumimoji="0" lang="ru-RU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скилы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нужны?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Какие самые важные?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их прокачивать?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проводить обучение?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Роль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команды </a:t>
            </a:r>
            <a:r>
              <a:rPr kumimoji="0" lang="ru-RU" sz="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тестирования – выбрать подходящее:</a:t>
            </a:r>
            <a:endParaRPr kumimoji="0" lang="ru-RU" sz="15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Контроль качества – предотвращение </a:t>
            </a:r>
            <a:r>
              <a:rPr kumimoji="0" lang="ru-RU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багов</a:t>
            </a: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Бах </a:t>
            </a:r>
            <a:r>
              <a:rPr kumimoji="0" lang="ru-RU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хантеры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нахождение </a:t>
            </a:r>
            <a:r>
              <a:rPr kumimoji="0" lang="ru-RU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багов</a:t>
            </a: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Поставщики информации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Выполнение рутинной работы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Оптимизаторы процессов разработки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Один</a:t>
            </a:r>
            <a:r>
              <a:rPr lang="ru-RU" baseline="0" dirty="0" smtClean="0"/>
              <a:t> из методов, описанных в подходе </a:t>
            </a:r>
            <a:r>
              <a:rPr lang="ru-RU" baseline="0" dirty="0" err="1" smtClean="0"/>
              <a:t>Кепнера</a:t>
            </a:r>
            <a:r>
              <a:rPr lang="ru-RU" baseline="0" dirty="0" smtClean="0"/>
              <a:t> и </a:t>
            </a:r>
            <a:r>
              <a:rPr lang="ru-RU" baseline="0" dirty="0" err="1" smtClean="0"/>
              <a:t>Трего</a:t>
            </a:r>
            <a:r>
              <a:rPr lang="ru-RU" baseline="0" dirty="0" smtClean="0"/>
              <a:t> – взвешивание альтернатив.</a:t>
            </a:r>
          </a:p>
          <a:p>
            <a:endParaRPr lang="ru-RU" baseline="0" dirty="0" smtClean="0"/>
          </a:p>
          <a:p>
            <a:r>
              <a:rPr lang="ru-RU" dirty="0" smtClean="0"/>
              <a:t>Алгоритм использования его использования такой:</a:t>
            </a:r>
            <a:endParaRPr lang="ru-RU" dirty="0" smtClean="0"/>
          </a:p>
          <a:p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Приготовить список альтернатив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Составить </a:t>
            </a:r>
            <a:r>
              <a:rPr lang="en-US" dirty="0" smtClean="0"/>
              <a:t>Must </a:t>
            </a:r>
            <a:r>
              <a:rPr lang="ru-RU" dirty="0" smtClean="0"/>
              <a:t>и </a:t>
            </a:r>
            <a:r>
              <a:rPr lang="en-US" dirty="0" smtClean="0"/>
              <a:t>nice-to-have </a:t>
            </a:r>
            <a:r>
              <a:rPr lang="ru-RU" dirty="0" smtClean="0"/>
              <a:t>критерии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Для </a:t>
            </a:r>
            <a:r>
              <a:rPr lang="en-US" dirty="0" smtClean="0"/>
              <a:t>nice-to-have</a:t>
            </a:r>
            <a:r>
              <a:rPr lang="ru-RU" dirty="0" smtClean="0"/>
              <a:t> – расставить важность каждого критерия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Взвесить альтернативы по </a:t>
            </a:r>
            <a:r>
              <a:rPr lang="en-US" dirty="0" smtClean="0"/>
              <a:t>nice-to-have</a:t>
            </a:r>
            <a:r>
              <a:rPr lang="ru-RU" dirty="0" smtClean="0"/>
              <a:t> критериям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dirty="0" smtClean="0"/>
              <a:t>Выбрать «лучшую» альтернативу из </a:t>
            </a:r>
            <a:r>
              <a:rPr lang="ru-RU" dirty="0" smtClean="0"/>
              <a:t>возможных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Например, мы хотим решить, использовать ли нам труд </a:t>
            </a:r>
            <a:r>
              <a:rPr lang="ru-RU" dirty="0" err="1" smtClean="0"/>
              <a:t>аутсорсеров</a:t>
            </a:r>
            <a:r>
              <a:rPr lang="ru-RU" dirty="0" smtClean="0"/>
              <a:t> или нет.</a:t>
            </a:r>
          </a:p>
          <a:p>
            <a:endParaRPr lang="ru-RU" dirty="0" smtClean="0"/>
          </a:p>
          <a:p>
            <a:r>
              <a:rPr lang="ru-RU" dirty="0" smtClean="0"/>
              <a:t>Для</a:t>
            </a:r>
            <a:r>
              <a:rPr lang="ru-RU" baseline="0" dirty="0" smtClean="0"/>
              <a:t> этого мы строим табличку, которую называют матрицей взвешивания альтернатив.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Мы перечисляем критерии и выставляем важность для каждого критерия.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Потом мы оцениваем каждый из трех вариантов относительно каждого критерия.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Например, с точки зрения качества тестирования внутреннее тестирование получает 5 баллов (самую высшую оценку), </a:t>
            </a:r>
            <a:r>
              <a:rPr lang="ru-RU" baseline="0" dirty="0" err="1" smtClean="0"/>
              <a:t>аутсорс</a:t>
            </a:r>
            <a:r>
              <a:rPr lang="ru-RU" baseline="0" dirty="0" smtClean="0"/>
              <a:t> тестирование – 3 балла (низшую оценку), а смесь внутреннего и </a:t>
            </a:r>
            <a:r>
              <a:rPr lang="ru-RU" baseline="0" dirty="0" err="1" smtClean="0"/>
              <a:t>аутсорс</a:t>
            </a:r>
            <a:r>
              <a:rPr lang="ru-RU" baseline="0" dirty="0" smtClean="0"/>
              <a:t> тестирования получает 4 (что-то среднее).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Потому мы перемножаем важность на оценку для каждого варианта, складываем и получаем итоговый счет.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Мы видим, что относительно наших критериев, учитывая важность, самая </a:t>
            </a:r>
            <a:r>
              <a:rPr lang="ru-RU" baseline="0" dirty="0" err="1" smtClean="0"/>
              <a:t>предпочтительня</a:t>
            </a:r>
            <a:r>
              <a:rPr lang="ru-RU" baseline="0" dirty="0" smtClean="0"/>
              <a:t> альтернатива – </a:t>
            </a:r>
            <a:r>
              <a:rPr lang="ru-RU" baseline="0" dirty="0" err="1" smtClean="0"/>
              <a:t>внутрее</a:t>
            </a:r>
            <a:r>
              <a:rPr lang="ru-RU" baseline="0" dirty="0" smtClean="0"/>
              <a:t> тестирование (у него в сумме 90 баллов).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Итак,</a:t>
            </a:r>
            <a:r>
              <a:rPr lang="ru-RU" baseline="0" dirty="0" smtClean="0"/>
              <a:t> мы приняли решения в рамках нашего примера, тестовая стратегия готова.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Как мы будем объяснять ее </a:t>
            </a:r>
            <a:r>
              <a:rPr lang="ru-RU" baseline="0" dirty="0" err="1" smtClean="0"/>
              <a:t>стейкхолдерам</a:t>
            </a:r>
            <a:r>
              <a:rPr lang="ru-RU" baseline="0" dirty="0" smtClean="0"/>
              <a:t>?</a:t>
            </a:r>
          </a:p>
          <a:p>
            <a:endParaRPr lang="ru-RU" baseline="0" dirty="0" smtClean="0"/>
          </a:p>
          <a:p>
            <a:r>
              <a:rPr lang="ru-RU" baseline="0" dirty="0" smtClean="0"/>
              <a:t>Предлагаю делать это так, как показано на слайде. Старайтесь говорить языком, понятным всем – бизнес людям, техническим специалистам. Попытайтесь показать выгоду принятых вами решений для всех </a:t>
            </a:r>
            <a:r>
              <a:rPr lang="ru-RU" baseline="0" dirty="0" err="1" smtClean="0"/>
              <a:t>стейкхолдеров</a:t>
            </a:r>
            <a:r>
              <a:rPr lang="ru-RU" baseline="0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Короткие выводы по этапу</a:t>
            </a:r>
            <a:r>
              <a:rPr lang="ru-RU" baseline="0" dirty="0" smtClean="0"/>
              <a:t> принятия решений в рамках составления тестовой стратегии.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Обратите внимание на риски. Это дополнительный пункт, который нужно покрыть (мы не затронули его в докладе).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Итак, какие решения мы принимаем в тестировании?</a:t>
            </a:r>
          </a:p>
          <a:p>
            <a:endParaRPr lang="ru-RU" dirty="0" smtClean="0"/>
          </a:p>
          <a:p>
            <a:r>
              <a:rPr lang="ru-RU" dirty="0" smtClean="0"/>
              <a:t>Я условно поделил эти решения на 3 уровня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На </a:t>
            </a:r>
            <a:r>
              <a:rPr lang="ru-RU" dirty="0" smtClean="0"/>
              <a:t>нижнем уровне принимаются каждодневные решения. К примеру, мы обнаруживаем </a:t>
            </a:r>
            <a:r>
              <a:rPr lang="ru-RU" dirty="0" err="1" smtClean="0"/>
              <a:t>баги</a:t>
            </a:r>
            <a:r>
              <a:rPr lang="ru-RU" dirty="0" smtClean="0"/>
              <a:t> и заводим их. Мы занимаемся локализацией </a:t>
            </a:r>
            <a:r>
              <a:rPr lang="ru-RU" dirty="0" err="1" smtClean="0"/>
              <a:t>багов</a:t>
            </a:r>
            <a:r>
              <a:rPr lang="ru-RU" dirty="0" smtClean="0"/>
              <a:t>. В рамках этих задач нам приходится принимать решения: </a:t>
            </a:r>
            <a:r>
              <a:rPr lang="ru-RU" dirty="0" smtClean="0"/>
              <a:t>какие </a:t>
            </a:r>
            <a:r>
              <a:rPr lang="ru-RU" dirty="0" smtClean="0"/>
              <a:t>оракулы использовать, как </a:t>
            </a:r>
            <a:r>
              <a:rPr lang="ru-RU" dirty="0" smtClean="0"/>
              <a:t>локализовать </a:t>
            </a:r>
            <a:r>
              <a:rPr lang="ru-RU" dirty="0" err="1" smtClean="0"/>
              <a:t>баг</a:t>
            </a:r>
            <a:r>
              <a:rPr lang="ru-RU" dirty="0" smtClean="0"/>
              <a:t>, как написать тест кейс для конкретной задачи.</a:t>
            </a:r>
          </a:p>
          <a:p>
            <a:pPr>
              <a:buFontTx/>
              <a:buChar char="-"/>
            </a:pPr>
            <a:r>
              <a:rPr lang="ru-RU" dirty="0" smtClean="0"/>
              <a:t>На среднем уровне</a:t>
            </a:r>
            <a:r>
              <a:rPr lang="ru-RU" baseline="0" dirty="0" smtClean="0"/>
              <a:t> решения крупнее – какую технику тестирования выбрать, как оценить покрытие.</a:t>
            </a:r>
          </a:p>
          <a:p>
            <a:pPr>
              <a:buFontTx/>
              <a:buChar char="-"/>
            </a:pPr>
            <a:r>
              <a:rPr lang="ru-RU" baseline="0" dirty="0" smtClean="0"/>
              <a:t>На высоком – такие решения как составление стратегии тестирования и вывод по критериям выхода из итерации (релиза).</a:t>
            </a:r>
          </a:p>
          <a:p>
            <a:pPr>
              <a:buFontTx/>
              <a:buNone/>
            </a:pPr>
            <a:endParaRPr lang="ru-RU" baseline="0" dirty="0" smtClean="0"/>
          </a:p>
          <a:p>
            <a:pPr>
              <a:buFontTx/>
              <a:buNone/>
            </a:pPr>
            <a:r>
              <a:rPr lang="ru-RU" baseline="0" dirty="0" smtClean="0"/>
              <a:t>Причем интересно, что чаще всего мы принимаем решения низкого уровня каждый день, их больше всего. Реже мы принимаем решения среднего уровня, и еще реже – высокого уровня.</a:t>
            </a:r>
          </a:p>
          <a:p>
            <a:pPr>
              <a:buFontTx/>
              <a:buNone/>
            </a:pPr>
            <a:endParaRPr lang="ru-RU" baseline="0" dirty="0" smtClean="0"/>
          </a:p>
          <a:p>
            <a:pPr>
              <a:buFontTx/>
              <a:buNone/>
            </a:pPr>
            <a:r>
              <a:rPr lang="ru-RU" baseline="0" dirty="0" smtClean="0"/>
              <a:t>То же самое с важностью решения – как правило, она возрастает от низкого до высокого уровня.</a:t>
            </a:r>
          </a:p>
          <a:p>
            <a:pPr>
              <a:buFontTx/>
              <a:buNone/>
            </a:pPr>
            <a:endParaRPr lang="ru-RU" baseline="0" dirty="0" smtClean="0"/>
          </a:p>
          <a:p>
            <a:pPr>
              <a:buFontTx/>
              <a:buNone/>
            </a:pPr>
            <a:r>
              <a:rPr lang="ru-RU" baseline="0" dirty="0" smtClean="0"/>
              <a:t>Как показано в табличке.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Давайте соберем все вместе.</a:t>
            </a:r>
          </a:p>
          <a:p>
            <a:endParaRPr lang="ru-RU" dirty="0" smtClean="0"/>
          </a:p>
          <a:p>
            <a:r>
              <a:rPr lang="ru-RU" dirty="0" smtClean="0"/>
              <a:t>Какие</a:t>
            </a:r>
            <a:r>
              <a:rPr lang="ru-RU" baseline="0" dirty="0" smtClean="0"/>
              <a:t> решения мы обычно принимаем в тестировании и какие методы могут нам помочь и помогают.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Дополнительно</a:t>
            </a:r>
            <a:r>
              <a:rPr lang="ru-RU" baseline="0" dirty="0" smtClean="0"/>
              <a:t> – о тех решениях, что я принимал при непосредственной подготовке доклада.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Эвристики – тоже.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Кроме</a:t>
            </a:r>
            <a:r>
              <a:rPr lang="ru-RU" baseline="0" dirty="0" smtClean="0"/>
              <a:t> того, с</a:t>
            </a:r>
            <a:r>
              <a:rPr lang="ru-RU" dirty="0" smtClean="0"/>
              <a:t>ложность решений возрастает </a:t>
            </a:r>
            <a:r>
              <a:rPr lang="ru-RU" dirty="0" smtClean="0"/>
              <a:t>с развитием технологий,</a:t>
            </a:r>
            <a:r>
              <a:rPr lang="ru-RU" baseline="0" dirty="0" smtClean="0"/>
              <a:t> с усложнением </a:t>
            </a:r>
            <a:r>
              <a:rPr lang="ru-RU" baseline="0" dirty="0" smtClean="0"/>
              <a:t>архитектуры продуктов.</a:t>
            </a:r>
            <a:endParaRPr lang="ru-RU" baseline="0" dirty="0" smtClean="0"/>
          </a:p>
          <a:p>
            <a:endParaRPr lang="ru-RU" baseline="0" dirty="0" smtClean="0"/>
          </a:p>
          <a:p>
            <a:r>
              <a:rPr lang="ru-RU" baseline="0" dirty="0" smtClean="0"/>
              <a:t>Сейчас мы имеем следующую картину: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ru-RU" baseline="0" dirty="0" smtClean="0"/>
              <a:t>Увеличение количества поддерживаемых платформ (</a:t>
            </a:r>
            <a:r>
              <a:rPr lang="ru-RU" baseline="0" dirty="0" err="1" smtClean="0"/>
              <a:t>мобилки</a:t>
            </a:r>
            <a:r>
              <a:rPr lang="ru-RU" baseline="0" dirty="0" smtClean="0"/>
              <a:t>, разные ОС)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ru-RU" baseline="0" dirty="0" smtClean="0"/>
              <a:t>Увеличение числа пользователей (все больше людей используют компьютеры и разные устройства, технологии все глубже проникают в нашу жизнь)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ru-RU" baseline="0" dirty="0" smtClean="0"/>
              <a:t>Множество различных технологий (в программировании, тестировании, в железе)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ru-RU" baseline="0" dirty="0" smtClean="0"/>
              <a:t>Сложность архитектуры приложений (сейчас множество внешних систем, с которыми нужно работать, системы распределенные)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ru-RU" baseline="0" dirty="0" smtClean="0"/>
              <a:t>Усложнение условий разработки (</a:t>
            </a:r>
            <a:r>
              <a:rPr lang="ru-RU" baseline="0" dirty="0" err="1" smtClean="0"/>
              <a:t>аутсорс</a:t>
            </a:r>
            <a:r>
              <a:rPr lang="ru-RU" baseline="0" dirty="0" smtClean="0"/>
              <a:t>, распределенные команды, трудности коммуникаций</a:t>
            </a:r>
            <a:r>
              <a:rPr lang="ru-RU" baseline="0" dirty="0" smtClean="0"/>
              <a:t>)</a:t>
            </a: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Хороший пример есть в книге Джерри </a:t>
            </a:r>
            <a:r>
              <a:rPr lang="ru-RU" dirty="0" err="1" smtClean="0"/>
              <a:t>Вайнберга</a:t>
            </a:r>
            <a:r>
              <a:rPr lang="ru-RU" dirty="0" smtClean="0"/>
              <a:t> (см. ссылку внизу слайда). </a:t>
            </a:r>
            <a:r>
              <a:rPr lang="ru-RU" dirty="0"/>
              <a:t>Он говорит о возрастающей сложности продуктов и о том, что при увеличении системы в 2 раза - сложность управления ей и сложность принятия решений для управления - возрастает как минимум в 4 раза. То есть, увеличение сложности управления - нелинейно.</a:t>
            </a:r>
          </a:p>
          <a:p>
            <a:endParaRPr lang="ru-RU" dirty="0"/>
          </a:p>
          <a:p>
            <a:r>
              <a:rPr lang="ru-RU" dirty="0"/>
              <a:t>И у него есть пример: есть курицы, которых научили играть в крестики нолики настолько хорошо, что они никогда не проигрывают. Но нет куриц, которые хорошо играют в шахматы. Что мы видим? Когда игра становится сложнее, мозг курицы не справляется с принятием решений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делать </a:t>
            </a:r>
            <a:r>
              <a:rPr lang="ru-RU" dirty="0" err="1" smtClean="0"/>
              <a:t>тестировщикам</a:t>
            </a:r>
            <a:r>
              <a:rPr lang="ru-RU" dirty="0" smtClean="0"/>
              <a:t> в условиях постоянного усложнения систем и условий их разработки? Мы видим, что сложность растет, и для эффективного принятия решений мы тоже должны что-то делать.</a:t>
            </a:r>
          </a:p>
          <a:p>
            <a:endParaRPr lang="ru-RU" dirty="0" smtClean="0"/>
          </a:p>
          <a:p>
            <a:r>
              <a:rPr lang="ru-RU" dirty="0" smtClean="0"/>
              <a:t>Говоря упрощенно, </a:t>
            </a:r>
            <a:r>
              <a:rPr lang="ru-RU" dirty="0" smtClean="0"/>
              <a:t>мы рискуем стать</a:t>
            </a:r>
            <a:r>
              <a:rPr lang="ru-RU" baseline="0" dirty="0" smtClean="0"/>
              <a:t> </a:t>
            </a:r>
            <a:r>
              <a:rPr lang="ru-RU" dirty="0" smtClean="0"/>
              <a:t>курицей, </a:t>
            </a:r>
            <a:r>
              <a:rPr lang="ru-RU" dirty="0" smtClean="0"/>
              <a:t>которую невозможно обыграть в крестики-нолики, но когда дело доходит до шахмат – она не может ничего сделать.</a:t>
            </a:r>
          </a:p>
          <a:p>
            <a:endParaRPr lang="ru-RU" dirty="0" smtClean="0"/>
          </a:p>
          <a:p>
            <a:r>
              <a:rPr lang="ru-RU" dirty="0" smtClean="0"/>
              <a:t>Похожая ситуация описана в </a:t>
            </a:r>
            <a:r>
              <a:rPr lang="ru-RU" dirty="0" err="1" smtClean="0"/>
              <a:t>блоге</a:t>
            </a:r>
            <a:r>
              <a:rPr lang="ru-RU" dirty="0" smtClean="0"/>
              <a:t> Алана Пейджа - http://angryweasel.com/blog/will-we-survive-the-future-of-software/ </a:t>
            </a:r>
          </a:p>
          <a:p>
            <a:endParaRPr lang="ru-RU" dirty="0" smtClean="0"/>
          </a:p>
          <a:p>
            <a:r>
              <a:rPr lang="ru-RU" dirty="0" smtClean="0"/>
              <a:t>Выберите вариант, который вам нравится больше – предлагаю принять решение:</a:t>
            </a:r>
          </a:p>
          <a:p>
            <a:pPr marL="228600" indent="-228600">
              <a:buFont typeface="+mj-lt"/>
              <a:buAutoNum type="arabicPeriod"/>
            </a:pPr>
            <a:r>
              <a:rPr lang="ru-RU" dirty="0" smtClean="0"/>
              <a:t>Упрощать продукты, которые мы разрабатываем</a:t>
            </a:r>
          </a:p>
          <a:p>
            <a:pPr marL="228600" indent="-228600">
              <a:buFont typeface="+mj-lt"/>
              <a:buAutoNum type="arabicPeriod"/>
            </a:pPr>
            <a:r>
              <a:rPr lang="ru-RU" dirty="0" smtClean="0"/>
              <a:t>Работать в компаниях, где разрабатываются простые продукты. Зачем нам играть в шахматы, когда мы хорошо умеем играть в крестики-нолики?</a:t>
            </a:r>
          </a:p>
          <a:p>
            <a:pPr marL="228600" indent="-228600">
              <a:buFont typeface="+mj-lt"/>
              <a:buAutoNum type="arabicPeriod"/>
            </a:pPr>
            <a:r>
              <a:rPr lang="ru-RU" dirty="0" smtClean="0"/>
              <a:t>Нанимать больше </a:t>
            </a:r>
            <a:r>
              <a:rPr lang="ru-RU" dirty="0" err="1" smtClean="0"/>
              <a:t>тестировщиков</a:t>
            </a:r>
            <a:r>
              <a:rPr lang="ru-RU" dirty="0" smtClean="0"/>
              <a:t>. Больше конфигураций – больше </a:t>
            </a:r>
            <a:r>
              <a:rPr lang="ru-RU" dirty="0" err="1" smtClean="0"/>
              <a:t>тестировщиков</a:t>
            </a:r>
            <a:r>
              <a:rPr lang="ru-RU" dirty="0" smtClean="0"/>
              <a:t>,</a:t>
            </a:r>
            <a:r>
              <a:rPr lang="ru-RU" baseline="0" dirty="0" smtClean="0"/>
              <a:t> например.</a:t>
            </a:r>
            <a:endParaRPr lang="ru-RU" dirty="0" smtClean="0"/>
          </a:p>
          <a:p>
            <a:pPr marL="228600" indent="-228600">
              <a:buFont typeface="+mj-lt"/>
              <a:buAutoNum type="arabicPeriod"/>
            </a:pPr>
            <a:r>
              <a:rPr lang="ru-RU" dirty="0" smtClean="0"/>
              <a:t>Развивать наши </a:t>
            </a:r>
            <a:r>
              <a:rPr lang="ru-RU" dirty="0" err="1" smtClean="0"/>
              <a:t>скилы</a:t>
            </a:r>
            <a:r>
              <a:rPr lang="ru-RU" dirty="0" smtClean="0"/>
              <a:t>, в том числе и в принятии </a:t>
            </a:r>
            <a:r>
              <a:rPr lang="ru-RU" dirty="0" smtClean="0"/>
              <a:t>решений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Лично я выбираю </a:t>
            </a:r>
            <a:r>
              <a:rPr lang="ru-RU" dirty="0" smtClean="0"/>
              <a:t>пункт 4. </a:t>
            </a:r>
            <a:r>
              <a:rPr lang="ru-RU" dirty="0" smtClean="0">
                <a:sym typeface="Wingdings" pitchFamily="2" charset="2"/>
              </a:rPr>
              <a:t>Иначе </a:t>
            </a:r>
            <a:r>
              <a:rPr lang="ru-RU" dirty="0" smtClean="0">
                <a:sym typeface="Wingdings" pitchFamily="2" charset="2"/>
              </a:rPr>
              <a:t>я бы </a:t>
            </a:r>
            <a:r>
              <a:rPr lang="ru-RU" baseline="0" dirty="0" smtClean="0">
                <a:sym typeface="Wingdings" pitchFamily="2" charset="2"/>
              </a:rPr>
              <a:t>на этом закончил доклад </a:t>
            </a:r>
            <a:endParaRPr lang="ru-RU" baseline="0" dirty="0" smtClean="0">
              <a:sym typeface="Wingdings" pitchFamily="2" charset="2"/>
            </a:endParaRPr>
          </a:p>
          <a:p>
            <a:endParaRPr lang="ru-RU" baseline="0" dirty="0" smtClean="0">
              <a:sym typeface="Wingdings" pitchFamily="2" charset="2"/>
            </a:endParaRPr>
          </a:p>
          <a:p>
            <a:r>
              <a:rPr lang="ru-RU" baseline="0" dirty="0" smtClean="0">
                <a:sym typeface="Wingdings" pitchFamily="2" charset="2"/>
              </a:rPr>
              <a:t>Наш план на сегодня будет </a:t>
            </a:r>
            <a:r>
              <a:rPr lang="ru-RU" baseline="0" dirty="0" smtClean="0">
                <a:sym typeface="Wingdings" pitchFamily="2" charset="2"/>
              </a:rPr>
              <a:t>таким:</a:t>
            </a:r>
          </a:p>
          <a:p>
            <a:endParaRPr lang="ru-RU" baseline="0" dirty="0" smtClean="0">
              <a:sym typeface="Wingdings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Подход к принятию</a:t>
            </a:r>
            <a:r>
              <a:rPr lang="ru-RU" baseline="0" dirty="0" smtClean="0"/>
              <a:t> </a:t>
            </a:r>
            <a:r>
              <a:rPr lang="ru-RU" dirty="0" smtClean="0"/>
              <a:t>решений.</a:t>
            </a:r>
            <a:r>
              <a:rPr lang="ru-RU" baseline="0" dirty="0" smtClean="0"/>
              <a:t> Я расскажу об общепринятом подходе к принятию решений, описанном в методе </a:t>
            </a:r>
            <a:r>
              <a:rPr lang="ru-RU" baseline="0" dirty="0" err="1" smtClean="0"/>
              <a:t>Кепнера</a:t>
            </a:r>
            <a:r>
              <a:rPr lang="ru-RU" baseline="0" dirty="0" smtClean="0"/>
              <a:t> и </a:t>
            </a:r>
            <a:r>
              <a:rPr lang="ru-RU" baseline="0" dirty="0" err="1" smtClean="0"/>
              <a:t>Трего</a:t>
            </a:r>
            <a:r>
              <a:rPr lang="ru-RU" baseline="0" dirty="0" smtClean="0"/>
              <a:t>.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baseline="0" dirty="0" smtClean="0"/>
              <a:t>Следующий раздел посвящен эвристикам. То есть, легковесным и быстрым методам принятия решений, которые мы используем каждый день.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/>
              <a:t>Далее</a:t>
            </a:r>
            <a:r>
              <a:rPr lang="ru-RU" sz="1600" baseline="0" dirty="0" smtClean="0"/>
              <a:t> будет б</a:t>
            </a:r>
            <a:r>
              <a:rPr lang="ru-RU" sz="1600" dirty="0" smtClean="0"/>
              <a:t>ольшой пример, в</a:t>
            </a:r>
            <a:r>
              <a:rPr lang="ru-RU" sz="1600" baseline="0" dirty="0" smtClean="0"/>
              <a:t> рамках которого я продемонстрирую, как принимать решения при создании тестовой стратегии.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600" baseline="0" dirty="0" smtClean="0">
                <a:sym typeface="Wingdings" pitchFamily="2" charset="2"/>
              </a:rPr>
              <a:t>В конце будут выводы - </a:t>
            </a:r>
            <a:r>
              <a:rPr lang="en-US" sz="1600" baseline="0" dirty="0" smtClean="0">
                <a:sym typeface="Wingdings" pitchFamily="2" charset="2"/>
              </a:rPr>
              <a:t>Summary</a:t>
            </a:r>
            <a:r>
              <a:rPr lang="ru-RU" sz="1600" baseline="0" dirty="0" smtClean="0">
                <a:sym typeface="Wingdings" pitchFamily="2" charset="2"/>
              </a:rPr>
              <a:t>, которые можно сделать по результатам обсуждения темы.</a:t>
            </a:r>
            <a:endParaRPr lang="ru-RU" dirty="0" smtClean="0">
              <a:sym typeface="Wingdings" pitchFamily="2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aseline="0" dirty="0" smtClean="0"/>
              <a:t>Вот как выглядит метод принятия решений, разработанный еще в 70-х годах 20-го века профессорами </a:t>
            </a:r>
            <a:r>
              <a:rPr lang="ru-RU" baseline="0" dirty="0" err="1" smtClean="0"/>
              <a:t>Кепнер</a:t>
            </a:r>
            <a:r>
              <a:rPr lang="ru-RU" baseline="0" dirty="0" smtClean="0"/>
              <a:t> и </a:t>
            </a:r>
            <a:r>
              <a:rPr lang="ru-RU" baseline="0" dirty="0" err="1" smtClean="0"/>
              <a:t>Трего</a:t>
            </a:r>
            <a:r>
              <a:rPr lang="ru-RU" baseline="0" dirty="0" smtClean="0"/>
              <a:t>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Он хорошо зарекомендовал себя в таких компаниях как </a:t>
            </a:r>
            <a:r>
              <a:rPr lang="en-US" baseline="0" dirty="0" smtClean="0"/>
              <a:t>NASA </a:t>
            </a:r>
            <a:r>
              <a:rPr lang="ru-RU" baseline="0" dirty="0" smtClean="0"/>
              <a:t>и </a:t>
            </a:r>
            <a:r>
              <a:rPr lang="en-US" baseline="0" dirty="0" smtClean="0"/>
              <a:t>General Motors.</a:t>
            </a:r>
            <a:r>
              <a:rPr lang="ru-RU" baseline="0" dirty="0" smtClean="0"/>
              <a:t> Например, при спасении миссии Аполлон 13 использовалась эта техника принятия решений.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В таблице вы видите шаги метода и действия, которые мы должны принять на каждом шаге.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Этот подход структурирован и очень подробно описан в книжке внизу слайда. Рекомендую. Но на русский язык, насколько я знаю, ее не перевели.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Но часто в нашей работе мы используем не этот сложный алгоритм, а упрощенные и во многом интуитивные способы решения проблем.</a:t>
            </a:r>
          </a:p>
          <a:p>
            <a:endParaRPr lang="ru-RU" dirty="0" smtClean="0"/>
          </a:p>
          <a:p>
            <a:r>
              <a:rPr lang="ru-RU" dirty="0" smtClean="0"/>
              <a:t>Они называются эвристиками. Что это такое? Это некоторые </a:t>
            </a:r>
            <a:r>
              <a:rPr lang="ru-RU" dirty="0" err="1" smtClean="0"/>
              <a:t>хинты</a:t>
            </a:r>
            <a:r>
              <a:rPr lang="ru-RU" dirty="0" smtClean="0"/>
              <a:t>, которые помогают нам принимать решения.</a:t>
            </a:r>
          </a:p>
          <a:p>
            <a:endParaRPr lang="ru-RU" dirty="0" smtClean="0"/>
          </a:p>
          <a:p>
            <a:r>
              <a:rPr lang="ru-RU" dirty="0" smtClean="0"/>
              <a:t>Большинство наших каждодневных решений использует эвристики.</a:t>
            </a:r>
          </a:p>
          <a:p>
            <a:endParaRPr lang="ru-RU" dirty="0" smtClean="0"/>
          </a:p>
          <a:p>
            <a:r>
              <a:rPr lang="ru-RU" dirty="0" smtClean="0"/>
              <a:t>Характеристики эвристик:</a:t>
            </a:r>
          </a:p>
          <a:p>
            <a:endParaRPr lang="ru-RU" dirty="0" smtClean="0"/>
          </a:p>
          <a:p>
            <a:r>
              <a:rPr lang="ru-RU" dirty="0" smtClean="0"/>
              <a:t>- Часто мы используем их интуитивно. Например, еще в детстве нас научили, что при переходе дороги нужно смотреть сначала налево, потом - направо. Мы делаем это на автоматизме. Мы достигаем этого автоматизма </a:t>
            </a:r>
            <a:r>
              <a:rPr lang="ru-RU" dirty="0" err="1" smtClean="0"/>
              <a:t>засчет</a:t>
            </a:r>
            <a:r>
              <a:rPr lang="ru-RU" dirty="0" smtClean="0"/>
              <a:t> многократного повторения.</a:t>
            </a:r>
          </a:p>
          <a:p>
            <a:r>
              <a:rPr lang="ru-RU" dirty="0" smtClean="0"/>
              <a:t>- ‎Они, как правило, </a:t>
            </a:r>
            <a:r>
              <a:rPr lang="ru-RU" dirty="0" err="1" smtClean="0"/>
              <a:t>недорогостоящие</a:t>
            </a:r>
            <a:r>
              <a:rPr lang="ru-RU" dirty="0" smtClean="0"/>
              <a:t>. При использовании эвристик мы тратим мало времени для принятия решений. Например, в тестировании, когда мы локализуем </a:t>
            </a:r>
            <a:r>
              <a:rPr lang="ru-RU" dirty="0" err="1" smtClean="0"/>
              <a:t>баг</a:t>
            </a:r>
            <a:r>
              <a:rPr lang="ru-RU" dirty="0" smtClean="0"/>
              <a:t>, мы прежде всего можем использовать эвристику "попробуй на другой машине". Мы не тратим время на то, чтобы составить план локализации </a:t>
            </a:r>
            <a:r>
              <a:rPr lang="ru-RU" dirty="0" err="1" smtClean="0"/>
              <a:t>бага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-‎ Но эвристики подвержены ошибкам. </a:t>
            </a:r>
            <a:r>
              <a:rPr lang="ru-RU" dirty="0" smtClean="0"/>
              <a:t>Такая ложка </a:t>
            </a:r>
            <a:r>
              <a:rPr lang="ru-RU" dirty="0" smtClean="0"/>
              <a:t>дегтя. Действительно, эвристики при всех своих достоинствах (простота и быстрота использования, интуитивность) не всегда дают правильное решение. </a:t>
            </a:r>
            <a:r>
              <a:rPr lang="ru-RU" dirty="0" smtClean="0"/>
              <a:t>Например, мы</a:t>
            </a:r>
            <a:r>
              <a:rPr lang="ru-RU" baseline="0" dirty="0" smtClean="0"/>
              <a:t> с детства</a:t>
            </a:r>
            <a:r>
              <a:rPr lang="ru-RU" dirty="0" smtClean="0"/>
              <a:t> знаем эвристику «сначала </a:t>
            </a:r>
            <a:r>
              <a:rPr lang="ru-RU" dirty="0" smtClean="0"/>
              <a:t>посмотри </a:t>
            </a:r>
            <a:r>
              <a:rPr lang="ru-RU" dirty="0" smtClean="0"/>
              <a:t>налево», которую</a:t>
            </a:r>
            <a:r>
              <a:rPr lang="ru-RU" baseline="0" dirty="0" smtClean="0"/>
              <a:t> нужно использовать при переходе дороги.</a:t>
            </a:r>
            <a:r>
              <a:rPr lang="ru-RU" dirty="0" smtClean="0"/>
              <a:t>  Но она не всегда и не везде работает.</a:t>
            </a:r>
            <a:r>
              <a:rPr lang="ru-RU" baseline="0" dirty="0" smtClean="0"/>
              <a:t> </a:t>
            </a:r>
            <a:r>
              <a:rPr lang="ru-RU" dirty="0" smtClean="0"/>
              <a:t>Например</a:t>
            </a:r>
            <a:r>
              <a:rPr lang="ru-RU" dirty="0" smtClean="0"/>
              <a:t>, в Англии, с левосторонним </a:t>
            </a:r>
            <a:r>
              <a:rPr lang="ru-RU" dirty="0" smtClean="0"/>
              <a:t>движением, нам нужно сначала</a:t>
            </a:r>
            <a:r>
              <a:rPr lang="ru-RU" baseline="0" dirty="0" smtClean="0"/>
              <a:t> смотреть вправо</a:t>
            </a:r>
            <a:r>
              <a:rPr lang="ru-RU" dirty="0" smtClean="0"/>
              <a:t>. </a:t>
            </a:r>
            <a:r>
              <a:rPr lang="ru-RU" dirty="0" smtClean="0"/>
              <a:t>И это неправильное решение может дорогого нам стоить.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Но все-таки мы, как инженеры, постоянно их используем. Вы наверное слышали термин инженерный подход, который подразумевает решения, одновременно легкие, но действенные. Этот подход ставится в противоположность так называемому научному подходу, который заметно длиннее по времени и дороже стоит. И часто результаты инженерного подхода не </a:t>
            </a:r>
            <a:r>
              <a:rPr lang="ru-RU" dirty="0" smtClean="0"/>
              <a:t>хуже дорогостоящих решений.</a:t>
            </a:r>
            <a:endParaRPr lang="ru-RU" dirty="0" smtClean="0"/>
          </a:p>
          <a:p>
            <a:endParaRPr lang="ru-RU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 качестве примеров эвристик в тестировании можно привести</a:t>
            </a:r>
            <a:r>
              <a:rPr lang="ru-RU" dirty="0" smtClean="0"/>
              <a:t>: оракулы,</a:t>
            </a:r>
            <a:r>
              <a:rPr lang="en-US" dirty="0" smtClean="0"/>
              <a:t> HTSM</a:t>
            </a:r>
            <a:r>
              <a:rPr lang="ru-RU" dirty="0" smtClean="0"/>
              <a:t> (</a:t>
            </a:r>
            <a:r>
              <a:rPr lang="en-US" dirty="0" smtClean="0"/>
              <a:t>Heuristic Test Strategy Model).</a:t>
            </a:r>
          </a:p>
          <a:p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Мы еще обсудим множество эвристик в рамках этого доклада.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C1D6E-64B7-4D93-AECE-1154F732DAC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D297F-7591-44CC-BBC8-BB62E7DD9442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expgxrni23907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5779343"/>
            <a:ext cx="1524000" cy="962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6804-2D93-404B-B55C-38F355545C4E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6C4BC-378C-4728-B720-88A503B9AB02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893FA-C1DF-492F-A2D4-FD191090E7D7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expgxrni23907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059542"/>
            <a:ext cx="1080120" cy="6818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540F-20EE-4537-9E92-24E1C997F35F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4ECEB-945D-4867-B206-4CB61321D3A6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D6362-EC7D-4318-9A94-2AB77B41AEC0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EC996-2D3B-47E4-AD5D-DF4845029D60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7D566-1B43-4165-8D02-32C36440DD94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B3863-AA71-4665-A198-E30A9A45C36C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42F7D-1E61-4850-A855-629DA68B87C6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C2450-33B5-421F-9A71-794D1CFF8E77}" type="datetime1">
              <a:rPr lang="ru-RU" smtClean="0"/>
              <a:pPr/>
              <a:t>30.03.2015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tisfice.com/blog/archives/category/heuristics" TargetMode="External"/><Relationship Id="rId7" Type="http://schemas.openxmlformats.org/officeDocument/2006/relationships/hyperlink" Target="http://www.amazon.com/Rational-Manager-Charles-Higgins-Kepner/dp/0971562717/ref=sr_1_1?s=books&amp;ie=UTF8&amp;qid=1427744962&amp;sr=1-1" TargetMode="External"/><Relationship Id="rId2" Type="http://schemas.openxmlformats.org/officeDocument/2006/relationships/hyperlink" Target="http://www.developsense.com/blog/category/heuristi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lideshare.net/EuroSTARConference/fiona-charles-slides" TargetMode="External"/><Relationship Id="rId5" Type="http://schemas.openxmlformats.org/officeDocument/2006/relationships/hyperlink" Target="http://33testers.blogspot.ru/2015/02/3.html" TargetMode="External"/><Relationship Id="rId4" Type="http://schemas.openxmlformats.org/officeDocument/2006/relationships/hyperlink" Target="http://satisfice.com/tools/htsm.pdf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ngryweasel.com/blog/will-we-survive-the-future-of-softwar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74999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Принятие решений для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тестировщика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11560" y="4035424"/>
            <a:ext cx="6400800" cy="689720"/>
          </a:xfrm>
        </p:spPr>
        <p:txBody>
          <a:bodyPr/>
          <a:lstStyle/>
          <a:p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Шейко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Роман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Пример: составление тестовой стратегии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Сайт:</a:t>
            </a:r>
            <a:r>
              <a:rPr lang="en-US" sz="2800" dirty="0" smtClean="0"/>
              <a:t> www.lumosity.com</a:t>
            </a:r>
            <a:endParaRPr lang="ru-RU" sz="2800" dirty="0" smtClean="0"/>
          </a:p>
          <a:p>
            <a:r>
              <a:rPr lang="ru-RU" sz="2800" dirty="0" smtClean="0"/>
              <a:t>Задача: Составить стратегию тестирования</a:t>
            </a:r>
          </a:p>
          <a:p>
            <a:r>
              <a:rPr lang="ru-RU" sz="2800" dirty="0" smtClean="0"/>
              <a:t>Шаги выполнения задачи: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ru-RU" dirty="0" smtClean="0"/>
              <a:t>Изучение контекста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ru-RU" dirty="0" smtClean="0"/>
              <a:t>Анализ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ru-RU" dirty="0" smtClean="0"/>
              <a:t>Принятие решений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ru-RU" dirty="0" smtClean="0"/>
              <a:t>Презентация</a:t>
            </a:r>
            <a:r>
              <a:rPr lang="en-US" dirty="0" smtClean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стейкхолдеров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12" name="Рисунок 11" descr="flower_big.png"/>
          <p:cNvPicPr>
            <a:picLocks noChangeAspect="1"/>
          </p:cNvPicPr>
          <p:nvPr/>
        </p:nvPicPr>
        <p:blipFill>
          <a:blip r:embed="rId3" cstate="print"/>
          <a:srcRect l="8978" r="10215"/>
          <a:stretch>
            <a:fillRect/>
          </a:stretch>
        </p:blipFill>
        <p:spPr>
          <a:xfrm>
            <a:off x="1331640" y="1001985"/>
            <a:ext cx="6480720" cy="5667375"/>
          </a:xfrm>
          <a:prstGeom prst="rect">
            <a:avLst/>
          </a:prstGeom>
        </p:spPr>
      </p:pic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Стратегия составления тестовой стратегии </a:t>
            </a:r>
            <a:r>
              <a:rPr lang="ru-RU" sz="3200" dirty="0" smtClean="0">
                <a:sym typeface="Wingdings" pitchFamily="2" charset="2"/>
              </a:rPr>
              <a:t>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Соответствие </a:t>
            </a:r>
            <a:r>
              <a:rPr lang="en-US" sz="3200" dirty="0" smtClean="0"/>
              <a:t>HTSM </a:t>
            </a:r>
            <a:r>
              <a:rPr lang="ru-RU" sz="3200" dirty="0" smtClean="0"/>
              <a:t>и </a:t>
            </a:r>
            <a:r>
              <a:rPr lang="en-US" sz="3200" dirty="0" smtClean="0"/>
              <a:t>Flower HTSM</a:t>
            </a:r>
            <a:endParaRPr lang="ru-RU" sz="3200" dirty="0"/>
          </a:p>
        </p:txBody>
      </p:sp>
      <p:pic>
        <p:nvPicPr>
          <p:cNvPr id="7" name="Рисунок 6" descr="flower_transarenc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980728"/>
            <a:ext cx="7905750" cy="56673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9552" y="1569566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Heuristic Test Strategy Model (HTSM) by James Bach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516216" y="1124744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Flower</a:t>
            </a:r>
          </a:p>
          <a:p>
            <a:pPr algn="ctr"/>
            <a:r>
              <a:rPr lang="en-US" dirty="0" smtClean="0"/>
              <a:t>Heuristic Test Strategy Model (FHTSM)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Шаги составления стратегии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5" name="Рисунок 4" descr="flower_big.png"/>
          <p:cNvPicPr>
            <a:picLocks noChangeAspect="1"/>
          </p:cNvPicPr>
          <p:nvPr/>
        </p:nvPicPr>
        <p:blipFill>
          <a:blip r:embed="rId3" cstate="print"/>
          <a:srcRect l="25139" r="28172"/>
          <a:stretch>
            <a:fillRect/>
          </a:stretch>
        </p:blipFill>
        <p:spPr>
          <a:xfrm>
            <a:off x="1259632" y="1001985"/>
            <a:ext cx="3744416" cy="56673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32172" y="5589240"/>
            <a:ext cx="3074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ru-RU" sz="2400" dirty="0" smtClean="0"/>
              <a:t>1. Изучение контекста</a:t>
            </a:r>
          </a:p>
          <a:p>
            <a:pPr marL="457200" indent="-457200"/>
            <a:r>
              <a:rPr lang="ru-RU" sz="2400" dirty="0" smtClean="0"/>
              <a:t>и продукта</a:t>
            </a: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4932040" y="5013176"/>
            <a:ext cx="432048" cy="1584176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432172" y="3894147"/>
            <a:ext cx="29225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ru-RU" sz="2400" dirty="0" smtClean="0"/>
              <a:t>2. Анализ собранной</a:t>
            </a:r>
          </a:p>
          <a:p>
            <a:pPr marL="457200" indent="-457200"/>
            <a:r>
              <a:rPr lang="ru-RU" sz="2400" dirty="0" smtClean="0"/>
              <a:t>информации</a:t>
            </a:r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4932040" y="3284984"/>
            <a:ext cx="432048" cy="1656184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432172" y="1916832"/>
            <a:ext cx="34049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ru-RU" sz="2400" dirty="0" smtClean="0"/>
              <a:t>3. Принятие решений,</a:t>
            </a:r>
          </a:p>
          <a:p>
            <a:pPr marL="457200" indent="-457200"/>
            <a:r>
              <a:rPr lang="ru-RU" sz="2400" dirty="0" smtClean="0"/>
              <a:t>формирующих тестовую</a:t>
            </a:r>
          </a:p>
          <a:p>
            <a:pPr marL="457200" indent="-457200"/>
            <a:r>
              <a:rPr lang="ru-RU" sz="2400" dirty="0" smtClean="0"/>
              <a:t>стратегию</a:t>
            </a:r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4932040" y="1052736"/>
            <a:ext cx="432048" cy="216024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16200000">
            <a:off x="6660232" y="3284984"/>
            <a:ext cx="648072" cy="50405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6200000">
            <a:off x="6660232" y="4941168"/>
            <a:ext cx="648072" cy="50405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Изучение контекста и продукта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Провёл 3 сессии изучения:</a:t>
            </a:r>
          </a:p>
          <a:p>
            <a:pPr lvl="1"/>
            <a:r>
              <a:rPr lang="ru-RU" dirty="0" smtClean="0"/>
              <a:t>Поверхностное знакомство</a:t>
            </a:r>
          </a:p>
          <a:p>
            <a:pPr lvl="1"/>
            <a:r>
              <a:rPr lang="ru-RU" dirty="0" smtClean="0"/>
              <a:t>Погружение</a:t>
            </a:r>
          </a:p>
          <a:p>
            <a:pPr lvl="1"/>
            <a:r>
              <a:rPr lang="ru-RU" dirty="0" smtClean="0"/>
              <a:t>Исследование открытых ресурсов</a:t>
            </a:r>
          </a:p>
          <a:p>
            <a:r>
              <a:rPr lang="ru-RU" dirty="0" smtClean="0"/>
              <a:t>В качестве </a:t>
            </a:r>
            <a:r>
              <a:rPr lang="ru-RU" dirty="0" err="1" smtClean="0"/>
              <a:t>фреймворка</a:t>
            </a:r>
            <a:r>
              <a:rPr lang="ru-RU" dirty="0" smtClean="0"/>
              <a:t> по изучению использовалась:</a:t>
            </a:r>
          </a:p>
          <a:p>
            <a:pPr lvl="1"/>
            <a:r>
              <a:rPr lang="en-US" dirty="0" smtClean="0"/>
              <a:t>Heuristic Test Strategy Model</a:t>
            </a:r>
            <a:r>
              <a:rPr lang="ru-RU" dirty="0" smtClean="0"/>
              <a:t> – разделы </a:t>
            </a:r>
            <a:r>
              <a:rPr lang="en-US" dirty="0" smtClean="0"/>
              <a:t>Product Elements </a:t>
            </a:r>
            <a:r>
              <a:rPr lang="ru-RU" dirty="0" smtClean="0"/>
              <a:t>и </a:t>
            </a:r>
            <a:r>
              <a:rPr lang="en-US" dirty="0" smtClean="0"/>
              <a:t>Project Environment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Поверхностное знакомство</a:t>
            </a:r>
            <a:r>
              <a:rPr lang="en-US" dirty="0" smtClean="0"/>
              <a:t>: </a:t>
            </a:r>
            <a:r>
              <a:rPr lang="ru-RU" dirty="0" smtClean="0"/>
              <a:t>заметки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57200" y="1495325"/>
            <a:ext cx="8229600" cy="4237931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/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Более 70 </a:t>
            </a:r>
            <a:r>
              <a:rPr lang="ru-RU" dirty="0" err="1" smtClean="0"/>
              <a:t>млн</a:t>
            </a:r>
            <a:r>
              <a:rPr lang="ru-RU" dirty="0" smtClean="0"/>
              <a:t> пользователей, 180 стран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en-US" dirty="0" smtClean="0"/>
              <a:t>Full access </a:t>
            </a:r>
            <a:r>
              <a:rPr lang="ru-RU" dirty="0" smtClean="0"/>
              <a:t>требуется в большей части функционала (около 90%)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Есть разные методы оплаты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Оплата - по картам, есть возврат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Особенности </a:t>
            </a:r>
            <a:r>
              <a:rPr lang="en-US" dirty="0" err="1" smtClean="0"/>
              <a:t>gamification</a:t>
            </a:r>
            <a:r>
              <a:rPr lang="ru-RU" dirty="0" smtClean="0"/>
              <a:t> движка : показатели, следующие шаги, календарь на ближайшие дни, график развития, метрики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Можно настроить конфигурацию обучения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Можно настроить приоритеты обучения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Есть страничка статистики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Как выглядит движок одной игры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В наборе игр - около 40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Следующая  игра – у нее другой движок. Интересная игра, кстати </a:t>
            </a:r>
            <a:r>
              <a:rPr lang="ru-RU" dirty="0" smtClean="0">
                <a:sym typeface="Wingdings" pitchFamily="2" charset="2"/>
              </a:rPr>
              <a:t>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>
                <a:sym typeface="Wingdings" pitchFamily="2" charset="2"/>
              </a:rPr>
              <a:t>Еще одна крутая игра, опять новый движок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>
                <a:sym typeface="Wingdings" pitchFamily="2" charset="2"/>
              </a:rPr>
              <a:t>Есть результаты сравнения с другими людьми – по прохождению игр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На сайте есть список вакансий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В описании вакансии тестера: тестирование </a:t>
            </a:r>
            <a:r>
              <a:rPr lang="en-US" dirty="0" smtClean="0"/>
              <a:t>Web</a:t>
            </a:r>
            <a:r>
              <a:rPr lang="ru-RU" dirty="0" smtClean="0"/>
              <a:t>, </a:t>
            </a:r>
            <a:r>
              <a:rPr lang="en-US" dirty="0" err="1" smtClean="0"/>
              <a:t>iOS</a:t>
            </a:r>
            <a:r>
              <a:rPr lang="en-US" dirty="0" smtClean="0"/>
              <a:t>, Android</a:t>
            </a:r>
            <a:r>
              <a:rPr lang="ru-RU" dirty="0" smtClean="0"/>
              <a:t>, работа с командой разработки для автоматизации тестирования</a:t>
            </a:r>
          </a:p>
          <a:p>
            <a:pPr marL="285750" lvl="1" indent="-342900">
              <a:buFont typeface="Arial" pitchFamily="34" charset="0"/>
              <a:buChar char="•"/>
            </a:pPr>
            <a:r>
              <a:rPr lang="ru-RU" dirty="0" smtClean="0"/>
              <a:t>На сайте есть раздел Библиографии со списком документов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Погружение: заметки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Есть возможность пригласить друзей по почте (маловато как-то социализации)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Есть научный раздел с обоснованием продукта с научной точки зрения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Есть </a:t>
            </a:r>
            <a:r>
              <a:rPr lang="ru-RU" sz="2800" dirty="0" err="1" smtClean="0"/>
              <a:t>Engineering</a:t>
            </a:r>
            <a:r>
              <a:rPr lang="ru-RU" sz="2800" dirty="0" smtClean="0"/>
              <a:t> </a:t>
            </a:r>
            <a:r>
              <a:rPr lang="ru-RU" sz="2800" dirty="0" err="1" smtClean="0"/>
              <a:t>blog</a:t>
            </a:r>
            <a:r>
              <a:rPr lang="ru-RU" sz="2800" dirty="0" smtClean="0"/>
              <a:t> (круто!)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Код доступен в </a:t>
            </a:r>
            <a:r>
              <a:rPr lang="ru-RU" sz="2800" dirty="0" err="1" smtClean="0"/>
              <a:t>github</a:t>
            </a:r>
            <a:endParaRPr lang="ru-RU" sz="28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Основа продукта – на </a:t>
            </a:r>
            <a:r>
              <a:rPr lang="ru-RU" sz="2800" dirty="0" err="1" smtClean="0"/>
              <a:t>Ruby</a:t>
            </a:r>
            <a:r>
              <a:rPr lang="ru-RU" sz="2800" dirty="0" smtClean="0"/>
              <a:t> </a:t>
            </a:r>
            <a:r>
              <a:rPr lang="ru-RU" sz="2800" dirty="0" err="1" smtClean="0"/>
              <a:t>on</a:t>
            </a:r>
            <a:r>
              <a:rPr lang="ru-RU" sz="2800" dirty="0" smtClean="0"/>
              <a:t> </a:t>
            </a:r>
            <a:r>
              <a:rPr lang="ru-RU" sz="2800" dirty="0" err="1" smtClean="0"/>
              <a:t>Rails</a:t>
            </a:r>
            <a:endParaRPr lang="ru-RU" sz="28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Есть свой стиль написания кода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Была проблема – </a:t>
            </a:r>
            <a:r>
              <a:rPr lang="ru-RU" sz="2800" dirty="0" err="1" smtClean="0"/>
              <a:t>билды</a:t>
            </a:r>
            <a:r>
              <a:rPr lang="ru-RU" sz="2800" dirty="0" smtClean="0"/>
              <a:t> собирались долго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Своя система общения с пользователями по </a:t>
            </a:r>
            <a:r>
              <a:rPr lang="ru-RU" sz="2800" dirty="0" err="1" smtClean="0"/>
              <a:t>e-mail</a:t>
            </a:r>
            <a:endParaRPr lang="ru-RU" sz="28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Сложный процесс </a:t>
            </a:r>
            <a:r>
              <a:rPr lang="ru-RU" sz="2800" dirty="0" err="1" smtClean="0"/>
              <a:t>деплоя</a:t>
            </a:r>
            <a:endParaRPr lang="ru-RU" sz="28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Используется </a:t>
            </a:r>
            <a:r>
              <a:rPr lang="ru-RU" sz="2800" dirty="0" err="1" smtClean="0"/>
              <a:t>Continuous</a:t>
            </a:r>
            <a:r>
              <a:rPr lang="ru-RU" sz="2800" dirty="0" smtClean="0"/>
              <a:t> </a:t>
            </a:r>
            <a:r>
              <a:rPr lang="ru-RU" sz="2800" dirty="0" err="1" smtClean="0"/>
              <a:t>Integration</a:t>
            </a:r>
            <a:endParaRPr lang="ru-RU" sz="28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800" dirty="0" smtClean="0"/>
              <a:t>QA тестируют продукт на разных </a:t>
            </a:r>
            <a:r>
              <a:rPr lang="ru-RU" sz="2800" dirty="0" err="1" smtClean="0"/>
              <a:t>бранчах</a:t>
            </a:r>
            <a:r>
              <a:rPr lang="ru-RU" sz="2800" dirty="0" smtClean="0"/>
              <a:t> кода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Исследование открытых ресурсов: заметки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</a:t>
            </a:r>
            <a:r>
              <a:rPr lang="en-US" dirty="0" smtClean="0"/>
              <a:t> </a:t>
            </a:r>
            <a:r>
              <a:rPr lang="ru-RU" dirty="0" smtClean="0"/>
              <a:t>официальном </a:t>
            </a:r>
            <a:r>
              <a:rPr lang="en-US" dirty="0" smtClean="0"/>
              <a:t>twitter: sorry for the trouble – </a:t>
            </a:r>
            <a:r>
              <a:rPr lang="ru-RU" dirty="0" smtClean="0"/>
              <a:t>встречается довольно часто</a:t>
            </a:r>
            <a:endParaRPr lang="en-US" dirty="0" smtClean="0"/>
          </a:p>
          <a:p>
            <a:r>
              <a:rPr lang="ru-RU" dirty="0" smtClean="0"/>
              <a:t>Сайт доступен на нескольких языках</a:t>
            </a:r>
            <a:r>
              <a:rPr lang="en-US" dirty="0" smtClean="0"/>
              <a:t>:</a:t>
            </a:r>
            <a:r>
              <a:rPr lang="ru-RU" dirty="0" smtClean="0"/>
              <a:t> английский, немецкий, испанский</a:t>
            </a:r>
          </a:p>
          <a:p>
            <a:r>
              <a:rPr lang="ru-RU" dirty="0" smtClean="0"/>
              <a:t>В 2013 в компании было 90 сотрудников</a:t>
            </a:r>
          </a:p>
          <a:p>
            <a:r>
              <a:rPr lang="ru-RU" dirty="0" smtClean="0"/>
              <a:t>Более 50 миллионов пользователей</a:t>
            </a:r>
          </a:p>
          <a:p>
            <a:r>
              <a:rPr lang="ru-RU" dirty="0" smtClean="0"/>
              <a:t>Некоторые исследования показали эффективность  игр </a:t>
            </a:r>
            <a:r>
              <a:rPr lang="en-US" dirty="0" err="1" smtClean="0"/>
              <a:t>lumosity</a:t>
            </a:r>
            <a:r>
              <a:rPr lang="ru-RU" dirty="0" smtClean="0"/>
              <a:t>, некоторые - нет</a:t>
            </a:r>
          </a:p>
          <a:p>
            <a:r>
              <a:rPr lang="ru-RU" dirty="0" smtClean="0"/>
              <a:t>В контакте продают места в семейном </a:t>
            </a:r>
            <a:r>
              <a:rPr lang="ru-RU" dirty="0" err="1" smtClean="0"/>
              <a:t>аккаунте</a:t>
            </a:r>
            <a:r>
              <a:rPr lang="ru-RU" dirty="0" smtClean="0"/>
              <a:t> :)</a:t>
            </a:r>
          </a:p>
          <a:p>
            <a:r>
              <a:rPr lang="ru-RU" dirty="0" smtClean="0"/>
              <a:t>Семейный - самый дешевый вариант подписки</a:t>
            </a:r>
          </a:p>
          <a:p>
            <a:r>
              <a:rPr lang="ru-RU" dirty="0" smtClean="0"/>
              <a:t>Бесплатно можно играть в не более трех игр в день</a:t>
            </a:r>
          </a:p>
          <a:p>
            <a:r>
              <a:rPr lang="ru-RU" dirty="0" smtClean="0"/>
              <a:t>Инвестиции в компанию – регулярные, большие (последняя - </a:t>
            </a:r>
            <a:r>
              <a:rPr lang="en-US" dirty="0" smtClean="0"/>
              <a:t>$</a:t>
            </a:r>
            <a:r>
              <a:rPr lang="ru-RU" dirty="0" smtClean="0"/>
              <a:t>30 </a:t>
            </a:r>
            <a:r>
              <a:rPr lang="ru-RU" dirty="0" err="1" smtClean="0"/>
              <a:t>млн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flower_learning.png"/>
          <p:cNvPicPr>
            <a:picLocks noChangeAspect="1"/>
          </p:cNvPicPr>
          <p:nvPr/>
        </p:nvPicPr>
        <p:blipFill>
          <a:blip r:embed="rId3" cstate="print"/>
          <a:srcRect l="4047" r="52694" b="23318"/>
          <a:stretch>
            <a:fillRect/>
          </a:stretch>
        </p:blipFill>
        <p:spPr>
          <a:xfrm>
            <a:off x="1" y="1268760"/>
            <a:ext cx="2816846" cy="35283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ru-RU" dirty="0" smtClean="0"/>
              <a:t>Результаты изучения контекста и продукта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2699792" y="3888432"/>
            <a:ext cx="6228184" cy="2708920"/>
          </a:xfrm>
          <a:ln>
            <a:solidFill>
              <a:schemeClr val="tx1"/>
            </a:solidFill>
            <a:prstDash val="dash"/>
          </a:ln>
        </p:spPr>
        <p:txBody>
          <a:bodyPr numCol="1">
            <a:noAutofit/>
          </a:bodyPr>
          <a:lstStyle/>
          <a:p>
            <a:r>
              <a:rPr lang="ru-RU" sz="1800" dirty="0" smtClean="0"/>
              <a:t>Более 70 </a:t>
            </a:r>
            <a:r>
              <a:rPr lang="ru-RU" sz="1800" dirty="0" err="1" smtClean="0"/>
              <a:t>млн</a:t>
            </a:r>
            <a:r>
              <a:rPr lang="ru-RU" sz="1800" dirty="0" smtClean="0"/>
              <a:t> </a:t>
            </a:r>
            <a:r>
              <a:rPr lang="ru-RU" sz="1800" dirty="0" err="1" smtClean="0"/>
              <a:t>юзеров</a:t>
            </a:r>
            <a:r>
              <a:rPr lang="ru-RU" sz="1800" dirty="0" smtClean="0"/>
              <a:t> в 180 странах</a:t>
            </a:r>
          </a:p>
          <a:p>
            <a:r>
              <a:rPr lang="ru-RU" sz="1800" dirty="0" smtClean="0"/>
              <a:t>В команде около 100 человек</a:t>
            </a:r>
          </a:p>
          <a:p>
            <a:r>
              <a:rPr lang="ru-RU" sz="1800" dirty="0" smtClean="0"/>
              <a:t>Продукт получает регулярные большие инвестиции</a:t>
            </a:r>
          </a:p>
          <a:p>
            <a:r>
              <a:rPr lang="ru-RU" sz="1800" dirty="0" smtClean="0"/>
              <a:t>Довольно много жалоб на продукт на </a:t>
            </a:r>
            <a:r>
              <a:rPr lang="ru-RU" sz="1800" dirty="0" err="1" smtClean="0"/>
              <a:t>фейсбуке</a:t>
            </a:r>
            <a:endParaRPr lang="ru-RU" sz="1800" dirty="0" smtClean="0"/>
          </a:p>
          <a:p>
            <a:r>
              <a:rPr lang="ru-RU" sz="1800" dirty="0" smtClean="0"/>
              <a:t>Пользователи экономят, используя семейные </a:t>
            </a:r>
            <a:r>
              <a:rPr lang="ru-RU" sz="1800" dirty="0" err="1" smtClean="0"/>
              <a:t>аккаунты</a:t>
            </a:r>
            <a:r>
              <a:rPr lang="ru-RU" sz="1800" dirty="0" smtClean="0"/>
              <a:t> </a:t>
            </a:r>
          </a:p>
          <a:p>
            <a:r>
              <a:rPr lang="ru-RU" sz="1800" dirty="0" smtClean="0"/>
              <a:t>Продукт построен на </a:t>
            </a:r>
            <a:r>
              <a:rPr lang="en-US" sz="1800" dirty="0" smtClean="0"/>
              <a:t>Ruby on Rails</a:t>
            </a:r>
          </a:p>
          <a:p>
            <a:r>
              <a:rPr lang="ru-RU" sz="1800" dirty="0" smtClean="0"/>
              <a:t>Есть </a:t>
            </a:r>
            <a:r>
              <a:rPr lang="en-US" sz="1800" dirty="0" err="1" smtClean="0"/>
              <a:t>Continuos</a:t>
            </a:r>
            <a:r>
              <a:rPr lang="en-US" sz="1800" dirty="0" smtClean="0"/>
              <a:t> integration</a:t>
            </a:r>
          </a:p>
          <a:p>
            <a:r>
              <a:rPr lang="ru-RU" sz="1800" dirty="0" smtClean="0"/>
              <a:t>Код открыт – в </a:t>
            </a:r>
            <a:r>
              <a:rPr lang="en-US" sz="1800" dirty="0" err="1" smtClean="0"/>
              <a:t>github</a:t>
            </a:r>
            <a:endParaRPr lang="ru-RU" sz="1800" dirty="0" smtClean="0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059832" y="1700808"/>
            <a:ext cx="5868144" cy="2016224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txBody>
          <a:bodyPr vert="horz" lIns="91440" tIns="45720" rIns="91440" bIns="45720" numCol="2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Поддержка 3 языков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Мобильные приложения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Множество игр со своими движками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Статистика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Программа тренировок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Закрытый / открытый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контент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Своя почтовая система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Оплата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Библиотека статей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материалов</a:t>
            </a:r>
          </a:p>
        </p:txBody>
      </p:sp>
      <p:sp>
        <p:nvSpPr>
          <p:cNvPr id="10" name="Стрелка вниз 9"/>
          <p:cNvSpPr/>
          <p:nvPr/>
        </p:nvSpPr>
        <p:spPr>
          <a:xfrm rot="17893547">
            <a:off x="2216083" y="4257014"/>
            <a:ext cx="432048" cy="866063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5735085">
            <a:off x="2617104" y="2973108"/>
            <a:ext cx="432048" cy="751957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Выводы по изучению контекста и продукта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 smtClean="0"/>
              <a:t>Очень важный этап, на основе него мы будем действовать дальше</a:t>
            </a:r>
          </a:p>
          <a:p>
            <a:r>
              <a:rPr lang="ru-RU" sz="2000" dirty="0" smtClean="0"/>
              <a:t>Какие решения принимались:</a:t>
            </a:r>
          </a:p>
          <a:p>
            <a:pPr lvl="1"/>
            <a:r>
              <a:rPr lang="ru-RU" sz="2000" dirty="0" smtClean="0"/>
              <a:t>Решений было не много, у меня было что-то вроде готового алгоритма</a:t>
            </a:r>
          </a:p>
          <a:p>
            <a:pPr lvl="1"/>
            <a:r>
              <a:rPr lang="ru-RU" sz="2000" dirty="0" smtClean="0"/>
              <a:t>Несколько эвристик я применял:</a:t>
            </a:r>
          </a:p>
          <a:p>
            <a:pPr lvl="2"/>
            <a:r>
              <a:rPr lang="en-US" sz="2000" dirty="0" smtClean="0"/>
              <a:t>HTSM </a:t>
            </a:r>
            <a:r>
              <a:rPr lang="ru-RU" sz="2000" dirty="0" smtClean="0"/>
              <a:t>– для структурирования заметок </a:t>
            </a:r>
          </a:p>
          <a:p>
            <a:pPr lvl="2"/>
            <a:r>
              <a:rPr lang="ru-RU" sz="2000" dirty="0" smtClean="0"/>
              <a:t>Туры – для сбора информации и фокусировки</a:t>
            </a:r>
          </a:p>
          <a:p>
            <a:pPr lvl="2"/>
            <a:r>
              <a:rPr lang="ru-RU" sz="2000" dirty="0" smtClean="0"/>
              <a:t>Я </a:t>
            </a:r>
            <a:r>
              <a:rPr lang="ru-RU" sz="2000" dirty="0" smtClean="0"/>
              <a:t>прежде всего обращал </a:t>
            </a:r>
            <a:r>
              <a:rPr lang="ru-RU" sz="2000" dirty="0" smtClean="0"/>
              <a:t>внимание на вещи, способные повлиять на </a:t>
            </a:r>
            <a:r>
              <a:rPr lang="ru-RU" sz="2000" dirty="0" err="1" smtClean="0"/>
              <a:t>скоуп</a:t>
            </a:r>
            <a:r>
              <a:rPr lang="ru-RU" sz="2000" dirty="0" smtClean="0"/>
              <a:t> и стратегию тестирования</a:t>
            </a:r>
          </a:p>
          <a:p>
            <a:pPr lvl="2"/>
            <a:r>
              <a:rPr lang="ru-RU" sz="2000" dirty="0" smtClean="0"/>
              <a:t>Эвристика «Покажи на рисунке, чтобы было понятнее»</a:t>
            </a:r>
          </a:p>
          <a:p>
            <a:r>
              <a:rPr lang="ru-RU" sz="1900" dirty="0" smtClean="0"/>
              <a:t>Советы:</a:t>
            </a:r>
          </a:p>
          <a:p>
            <a:pPr lvl="1"/>
            <a:r>
              <a:rPr lang="ru-RU" sz="1900" dirty="0" smtClean="0"/>
              <a:t>При сборе информации полезно фокусироваться (</a:t>
            </a:r>
            <a:r>
              <a:rPr lang="en-US" sz="1900" dirty="0" smtClean="0"/>
              <a:t>HTSM </a:t>
            </a:r>
            <a:r>
              <a:rPr lang="ru-RU" sz="1900" dirty="0" smtClean="0"/>
              <a:t>может помочь)</a:t>
            </a:r>
          </a:p>
          <a:p>
            <a:pPr lvl="1"/>
            <a:r>
              <a:rPr lang="ru-RU" sz="1900" dirty="0" smtClean="0"/>
              <a:t>Используйте любые доступные источники</a:t>
            </a:r>
          </a:p>
          <a:p>
            <a:pPr lvl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себе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Шейко</a:t>
            </a:r>
            <a:r>
              <a:rPr lang="ru-RU" dirty="0" smtClean="0"/>
              <a:t> Роман</a:t>
            </a:r>
          </a:p>
          <a:p>
            <a:r>
              <a:rPr lang="ru-RU" dirty="0" smtClean="0"/>
              <a:t>Работаю в </a:t>
            </a:r>
            <a:r>
              <a:rPr lang="en-US" dirty="0" err="1" smtClean="0"/>
              <a:t>Luxoft</a:t>
            </a:r>
            <a:r>
              <a:rPr lang="ru-RU" dirty="0" smtClean="0"/>
              <a:t>, </a:t>
            </a:r>
            <a:r>
              <a:rPr lang="en-US" dirty="0" smtClean="0"/>
              <a:t>QA Lead</a:t>
            </a:r>
          </a:p>
          <a:p>
            <a:r>
              <a:rPr lang="ru-RU" dirty="0" smtClean="0"/>
              <a:t>Веду </a:t>
            </a:r>
            <a:r>
              <a:rPr lang="ru-RU" dirty="0" err="1" smtClean="0"/>
              <a:t>блог</a:t>
            </a:r>
            <a:r>
              <a:rPr lang="ru-RU" dirty="0" smtClean="0"/>
              <a:t> </a:t>
            </a:r>
            <a:r>
              <a:rPr lang="en-US" dirty="0" smtClean="0"/>
              <a:t>33testers.blogspot.ru</a:t>
            </a:r>
            <a:endParaRPr lang="ru-RU" dirty="0" smtClean="0"/>
          </a:p>
          <a:p>
            <a:r>
              <a:rPr lang="ru-RU" dirty="0" smtClean="0"/>
              <a:t>Веду сессии </a:t>
            </a:r>
            <a:r>
              <a:rPr lang="en-US" dirty="0" smtClean="0"/>
              <a:t>Weekend </a:t>
            </a:r>
            <a:r>
              <a:rPr lang="en-US" dirty="0" smtClean="0"/>
              <a:t>Testing Russia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ru-RU" dirty="0" smtClean="0"/>
              <a:t>. Анализ собранной информации</a:t>
            </a:r>
            <a:endParaRPr lang="ru-RU" dirty="0"/>
          </a:p>
        </p:txBody>
      </p:sp>
      <p:pic>
        <p:nvPicPr>
          <p:cNvPr id="6" name="Рисунок 5" descr="flower_цели.png"/>
          <p:cNvPicPr>
            <a:picLocks noChangeAspect="1"/>
          </p:cNvPicPr>
          <p:nvPr/>
        </p:nvPicPr>
        <p:blipFill>
          <a:blip r:embed="rId3" cstate="print"/>
          <a:srcRect l="7752" t="7556" r="5591"/>
          <a:stretch>
            <a:fillRect/>
          </a:stretch>
        </p:blipFill>
        <p:spPr>
          <a:xfrm>
            <a:off x="3275856" y="4437112"/>
            <a:ext cx="2232248" cy="2304256"/>
          </a:xfrm>
          <a:prstGeom prst="rect">
            <a:avLst/>
          </a:prstGeom>
        </p:spPr>
      </p:pic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5076056" y="1412776"/>
            <a:ext cx="3888432" cy="2808312"/>
          </a:xfrm>
          <a:ln>
            <a:solidFill>
              <a:schemeClr val="tx1"/>
            </a:solidFill>
            <a:prstDash val="dash"/>
          </a:ln>
        </p:spPr>
        <p:txBody>
          <a:bodyPr>
            <a:noAutofit/>
          </a:bodyPr>
          <a:lstStyle/>
          <a:p>
            <a:r>
              <a:rPr lang="ru-RU" sz="2000" dirty="0" smtClean="0"/>
              <a:t>Увеличение числа пользователей</a:t>
            </a:r>
          </a:p>
          <a:p>
            <a:r>
              <a:rPr lang="ru-RU" sz="2000" dirty="0" smtClean="0"/>
              <a:t>Расширение </a:t>
            </a:r>
            <a:r>
              <a:rPr lang="ru-RU" sz="2000" dirty="0" err="1" smtClean="0"/>
              <a:t>контента</a:t>
            </a:r>
            <a:endParaRPr lang="ru-RU" sz="2000" dirty="0" smtClean="0"/>
          </a:p>
          <a:p>
            <a:r>
              <a:rPr lang="ru-RU" sz="2000" dirty="0" smtClean="0"/>
              <a:t>Поддержка новых платформ (</a:t>
            </a:r>
            <a:r>
              <a:rPr lang="ru-RU" sz="2000" dirty="0" err="1" smtClean="0"/>
              <a:t>мобилки</a:t>
            </a:r>
            <a:r>
              <a:rPr lang="ru-RU" sz="2000" dirty="0" smtClean="0"/>
              <a:t>, браузеры)</a:t>
            </a:r>
          </a:p>
          <a:p>
            <a:r>
              <a:rPr lang="ru-RU" sz="2000" dirty="0" smtClean="0"/>
              <a:t>Монетизация</a:t>
            </a:r>
          </a:p>
          <a:p>
            <a:r>
              <a:rPr lang="ru-RU" sz="2000" dirty="0" smtClean="0"/>
              <a:t>Продвижение идеи развития мозга и его тренировок</a:t>
            </a:r>
            <a:endParaRPr lang="ru-RU" sz="2000" dirty="0"/>
          </a:p>
        </p:txBody>
      </p:sp>
      <p:sp>
        <p:nvSpPr>
          <p:cNvPr id="8" name="Стрелка вниз 7"/>
          <p:cNvSpPr/>
          <p:nvPr/>
        </p:nvSpPr>
        <p:spPr>
          <a:xfrm rot="12034841">
            <a:off x="4933103" y="3882770"/>
            <a:ext cx="432048" cy="494173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457200" y="1412777"/>
            <a:ext cx="4114800" cy="2664296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Поддержка огромного числа пользователей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Огромное число платформ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Разные локализации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Расширение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контента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Усложнение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контента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Частые релизы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Поддержка 24*7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трелка вниз 9"/>
          <p:cNvSpPr/>
          <p:nvPr/>
        </p:nvSpPr>
        <p:spPr>
          <a:xfrm rot="8715698">
            <a:off x="3154840" y="3649921"/>
            <a:ext cx="432048" cy="90951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</a:t>
            </a:r>
            <a:r>
              <a:rPr lang="ru-RU" dirty="0" smtClean="0"/>
              <a:t>. Анализ собранной информации</a:t>
            </a:r>
            <a:endParaRPr lang="ru-RU" dirty="0"/>
          </a:p>
        </p:txBody>
      </p:sp>
      <p:pic>
        <p:nvPicPr>
          <p:cNvPr id="7" name="Рисунок 6" descr="flower_критерии_качества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520706" y="3861048"/>
            <a:ext cx="3851494" cy="2880320"/>
          </a:xfrm>
          <a:prstGeom prst="rect">
            <a:avLst/>
          </a:prstGeom>
        </p:spPr>
      </p:pic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5580112" y="1196753"/>
            <a:ext cx="3491880" cy="3960440"/>
          </a:xfrm>
          <a:ln>
            <a:solidFill>
              <a:schemeClr val="tx1"/>
            </a:solidFill>
            <a:prstDash val="dash"/>
          </a:ln>
        </p:spPr>
        <p:txBody>
          <a:bodyPr>
            <a:normAutofit/>
          </a:bodyPr>
          <a:lstStyle/>
          <a:p>
            <a:r>
              <a:rPr lang="ru-RU" sz="2400" dirty="0" smtClean="0"/>
              <a:t>Функциональная полнота</a:t>
            </a:r>
          </a:p>
          <a:p>
            <a:r>
              <a:rPr lang="ru-RU" sz="2400" dirty="0" err="1" smtClean="0"/>
              <a:t>Харизма</a:t>
            </a:r>
            <a:endParaRPr lang="ru-RU" sz="2400" dirty="0" smtClean="0"/>
          </a:p>
          <a:p>
            <a:r>
              <a:rPr lang="ru-RU" sz="2400" dirty="0" smtClean="0"/>
              <a:t>Расширяемость</a:t>
            </a:r>
          </a:p>
          <a:p>
            <a:r>
              <a:rPr lang="ru-RU" sz="2400" dirty="0" err="1" smtClean="0"/>
              <a:t>Нагрузоустойчивость</a:t>
            </a:r>
            <a:endParaRPr lang="ru-RU" sz="2400" dirty="0" smtClean="0"/>
          </a:p>
          <a:p>
            <a:r>
              <a:rPr lang="ru-RU" sz="2400" dirty="0" smtClean="0"/>
              <a:t>Быстродействие</a:t>
            </a:r>
          </a:p>
          <a:p>
            <a:r>
              <a:rPr lang="ru-RU" sz="2400" dirty="0" err="1" smtClean="0"/>
              <a:t>Юзабилити</a:t>
            </a:r>
            <a:endParaRPr lang="ru-RU" sz="2400" dirty="0" smtClean="0"/>
          </a:p>
          <a:p>
            <a:r>
              <a:rPr lang="ru-RU" sz="2400" dirty="0" smtClean="0"/>
              <a:t>Безопасность</a:t>
            </a:r>
          </a:p>
          <a:p>
            <a:r>
              <a:rPr lang="ru-RU" sz="2400" dirty="0" err="1" smtClean="0"/>
              <a:t>Суппортабилити</a:t>
            </a:r>
            <a:endParaRPr lang="ru-RU" sz="2400" dirty="0"/>
          </a:p>
        </p:txBody>
      </p:sp>
      <p:sp>
        <p:nvSpPr>
          <p:cNvPr id="9" name="Стрелка вниз 8"/>
          <p:cNvSpPr/>
          <p:nvPr/>
        </p:nvSpPr>
        <p:spPr>
          <a:xfrm rot="13388188">
            <a:off x="5522667" y="3358438"/>
            <a:ext cx="432048" cy="54944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51520" y="1196752"/>
            <a:ext cx="4834880" cy="2448272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Много платформ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Несколько локализаций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Много различных конфигураций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Частые релизы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 каждой игры – свой движок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протестировать интересность игр?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</a:t>
            </a:r>
          </a:p>
        </p:txBody>
      </p:sp>
      <p:sp>
        <p:nvSpPr>
          <p:cNvPr id="11" name="Стрелка вниз 10"/>
          <p:cNvSpPr/>
          <p:nvPr/>
        </p:nvSpPr>
        <p:spPr>
          <a:xfrm rot="10128807">
            <a:off x="3336588" y="3336662"/>
            <a:ext cx="432048" cy="66840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Выводы по анализу собранной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Важный этап, который </a:t>
            </a:r>
            <a:r>
              <a:rPr lang="ru-RU" dirty="0" smtClean="0"/>
              <a:t>также упрощает </a:t>
            </a:r>
            <a:r>
              <a:rPr lang="ru-RU" dirty="0" smtClean="0"/>
              <a:t>принятие решений по тестовой стратегии</a:t>
            </a:r>
          </a:p>
          <a:p>
            <a:r>
              <a:rPr lang="ru-RU" dirty="0" smtClean="0"/>
              <a:t>Полезно сформулировать основные вещи, которые влияют на тестовую стратегию:</a:t>
            </a:r>
          </a:p>
          <a:p>
            <a:pPr lvl="1"/>
            <a:r>
              <a:rPr lang="ru-RU" dirty="0" smtClean="0"/>
              <a:t>Бизнес цели компании</a:t>
            </a:r>
          </a:p>
          <a:p>
            <a:pPr lvl="1"/>
            <a:r>
              <a:rPr lang="ru-RU" dirty="0" smtClean="0"/>
              <a:t>Трудности и проблемы при достижении этих целей</a:t>
            </a:r>
          </a:p>
          <a:p>
            <a:pPr lvl="1"/>
            <a:r>
              <a:rPr lang="ru-RU" dirty="0" smtClean="0"/>
              <a:t>Критерии качества с их приоритетами</a:t>
            </a:r>
          </a:p>
          <a:p>
            <a:pPr lvl="1"/>
            <a:r>
              <a:rPr lang="ru-RU" dirty="0" smtClean="0"/>
              <a:t>Крупные проблемы и трудности - с точки зрения тестирования</a:t>
            </a:r>
          </a:p>
          <a:p>
            <a:r>
              <a:rPr lang="ru-RU" dirty="0" smtClean="0"/>
              <a:t>Советы:</a:t>
            </a:r>
          </a:p>
          <a:p>
            <a:pPr lvl="1"/>
            <a:r>
              <a:rPr lang="ru-RU" dirty="0" smtClean="0"/>
              <a:t>Если вам не достает информации – вернитесь к предыдущему шагу и получите её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Какие решения нам нужно принять?</a:t>
            </a:r>
          </a:p>
          <a:p>
            <a:r>
              <a:rPr lang="ru-RU" dirty="0" smtClean="0"/>
              <a:t>Какие техники тестирования мы будем использовать</a:t>
            </a:r>
          </a:p>
          <a:p>
            <a:r>
              <a:rPr lang="ru-RU" dirty="0" smtClean="0"/>
              <a:t>И многие другие высокоуровневые решения:</a:t>
            </a:r>
          </a:p>
          <a:p>
            <a:pPr lvl="1"/>
            <a:r>
              <a:rPr lang="ru-RU" dirty="0" smtClean="0"/>
              <a:t>По Инструментам</a:t>
            </a:r>
          </a:p>
          <a:p>
            <a:pPr lvl="1"/>
            <a:r>
              <a:rPr lang="ru-RU" dirty="0" smtClean="0"/>
              <a:t>По Автоматизации</a:t>
            </a:r>
          </a:p>
          <a:p>
            <a:pPr lvl="1"/>
            <a:r>
              <a:rPr lang="ru-RU" dirty="0" smtClean="0"/>
              <a:t>По Команде</a:t>
            </a:r>
          </a:p>
          <a:p>
            <a:pPr lvl="1"/>
            <a:r>
              <a:rPr lang="ru-RU" dirty="0" smtClean="0"/>
              <a:t>По отчетности</a:t>
            </a:r>
          </a:p>
          <a:p>
            <a:pPr lvl="1"/>
            <a:r>
              <a:rPr lang="ru-RU" dirty="0" smtClean="0"/>
              <a:t>По взаимодействию с командой разработки</a:t>
            </a:r>
          </a:p>
          <a:p>
            <a:pPr lvl="1"/>
            <a:r>
              <a:rPr lang="ru-RU" dirty="0" smtClean="0"/>
              <a:t>По необходимым </a:t>
            </a:r>
            <a:r>
              <a:rPr lang="ru-RU" dirty="0" err="1" smtClean="0"/>
              <a:t>скилам</a:t>
            </a:r>
            <a:endParaRPr lang="ru-RU" dirty="0" smtClean="0"/>
          </a:p>
          <a:p>
            <a:pPr lvl="1"/>
            <a:r>
              <a:rPr lang="ru-RU" dirty="0" smtClean="0"/>
              <a:t>По роли команды тестирования</a:t>
            </a:r>
          </a:p>
          <a:p>
            <a:pPr lvl="1"/>
            <a:r>
              <a:rPr lang="ru-RU" dirty="0" smtClean="0"/>
              <a:t>…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3. Принятие решений, формирующих тестовую стратегию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Техники тестирования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3985592" y="1351309"/>
            <a:ext cx="4906888" cy="4309939"/>
          </a:xfrm>
          <a:ln>
            <a:solidFill>
              <a:schemeClr val="tx1"/>
            </a:solidFill>
            <a:prstDash val="dash"/>
          </a:ln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900" u="sng" dirty="0" smtClean="0"/>
              <a:t>Каждый релиз (1 приоритет):</a:t>
            </a:r>
          </a:p>
          <a:p>
            <a:r>
              <a:rPr lang="ru-RU" dirty="0" smtClean="0"/>
              <a:t>Функциональное тестирование</a:t>
            </a:r>
          </a:p>
          <a:p>
            <a:r>
              <a:rPr lang="ru-RU" dirty="0" smtClean="0"/>
              <a:t>Регрессионное тестирование</a:t>
            </a:r>
          </a:p>
          <a:p>
            <a:pPr>
              <a:buNone/>
            </a:pPr>
            <a:r>
              <a:rPr lang="ru-RU" sz="2900" u="sng" dirty="0" smtClean="0"/>
              <a:t>Не каждый релиз (2 приоритет):</a:t>
            </a:r>
          </a:p>
          <a:p>
            <a:r>
              <a:rPr lang="ru-RU" dirty="0" smtClean="0"/>
              <a:t>Локализации</a:t>
            </a:r>
          </a:p>
          <a:p>
            <a:r>
              <a:rPr lang="ru-RU" dirty="0" err="1" smtClean="0"/>
              <a:t>Перфоманс</a:t>
            </a:r>
            <a:endParaRPr lang="ru-RU" dirty="0" smtClean="0"/>
          </a:p>
          <a:p>
            <a:r>
              <a:rPr lang="ru-RU" dirty="0" smtClean="0"/>
              <a:t>Нагрузочное тестирование </a:t>
            </a:r>
          </a:p>
          <a:p>
            <a:r>
              <a:rPr lang="ru-RU" dirty="0" smtClean="0"/>
              <a:t>‎Безопасность</a:t>
            </a:r>
          </a:p>
          <a:p>
            <a:pPr>
              <a:buNone/>
            </a:pPr>
            <a:r>
              <a:rPr lang="ru-RU" sz="2900" u="sng" dirty="0" smtClean="0"/>
              <a:t>Только для крупных релизов (3 приоритет):</a:t>
            </a:r>
          </a:p>
          <a:p>
            <a:r>
              <a:rPr lang="ru-RU" dirty="0" smtClean="0"/>
              <a:t>Бета тестирование</a:t>
            </a:r>
          </a:p>
          <a:p>
            <a:r>
              <a:rPr lang="ru-RU" dirty="0" err="1" smtClean="0"/>
              <a:t>Краудсорс</a:t>
            </a:r>
            <a:r>
              <a:rPr lang="ru-RU" dirty="0" smtClean="0"/>
              <a:t> тестирование</a:t>
            </a:r>
          </a:p>
          <a:p>
            <a:r>
              <a:rPr lang="ru-RU" dirty="0" smtClean="0"/>
              <a:t>Адаптационное тестирование</a:t>
            </a:r>
            <a:endParaRPr lang="ru-RU" dirty="0"/>
          </a:p>
        </p:txBody>
      </p:sp>
      <p:pic>
        <p:nvPicPr>
          <p:cNvPr id="7" name="Рисунок 6" descr="flower_техники.png"/>
          <p:cNvPicPr>
            <a:picLocks noChangeAspect="1"/>
          </p:cNvPicPr>
          <p:nvPr/>
        </p:nvPicPr>
        <p:blipFill>
          <a:blip r:embed="rId3" cstate="print"/>
          <a:srcRect r="12523"/>
          <a:stretch>
            <a:fillRect/>
          </a:stretch>
        </p:blipFill>
        <p:spPr>
          <a:xfrm>
            <a:off x="258773" y="1340768"/>
            <a:ext cx="3521139" cy="5144269"/>
          </a:xfrm>
          <a:prstGeom prst="rect">
            <a:avLst/>
          </a:prstGeom>
        </p:spPr>
      </p:pic>
      <p:sp>
        <p:nvSpPr>
          <p:cNvPr id="8" name="Стрелка вниз 7"/>
          <p:cNvSpPr/>
          <p:nvPr/>
        </p:nvSpPr>
        <p:spPr>
          <a:xfrm rot="15900719">
            <a:off x="3103152" y="1894887"/>
            <a:ext cx="432048" cy="120577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2"/>
          <p:cNvSpPr txBox="1">
            <a:spLocks/>
          </p:cNvSpPr>
          <p:nvPr/>
        </p:nvSpPr>
        <p:spPr>
          <a:xfrm>
            <a:off x="2771800" y="5184576"/>
            <a:ext cx="3024336" cy="1484784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noProof="0" dirty="0" smtClean="0"/>
              <a:t>Функциональное и регрессионное тестирование – внутри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Другие виды – можно на </a:t>
            </a: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outsource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16024" y="980728"/>
            <a:ext cx="3347864" cy="18002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Цель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lang="ru-RU" noProof="0" dirty="0" smtClean="0"/>
              <a:t>а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втоматизировать большую часть регрессии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dirty="0" smtClean="0"/>
              <a:t>Разделить тесты по приоритетам запуска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Технология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Selenium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Другие решения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  <p:pic>
        <p:nvPicPr>
          <p:cNvPr id="5" name="Рисунок 4" descr="flower_другие_решения.png"/>
          <p:cNvPicPr>
            <a:picLocks noChangeAspect="1"/>
          </p:cNvPicPr>
          <p:nvPr/>
        </p:nvPicPr>
        <p:blipFill>
          <a:blip r:embed="rId3" cstate="print"/>
          <a:srcRect l="11405" t="8497" r="7131" b="10893"/>
          <a:stretch>
            <a:fillRect/>
          </a:stretch>
        </p:blipFill>
        <p:spPr>
          <a:xfrm>
            <a:off x="2699792" y="2420888"/>
            <a:ext cx="3600400" cy="2664296"/>
          </a:xfrm>
          <a:prstGeom prst="rect">
            <a:avLst/>
          </a:prstGeom>
        </p:spPr>
      </p:pic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323528" y="2924944"/>
            <a:ext cx="2160240" cy="1008112"/>
          </a:xfrm>
          <a:ln>
            <a:solidFill>
              <a:schemeClr val="tx1"/>
            </a:solidFill>
            <a:prstDash val="dash"/>
          </a:ln>
        </p:spPr>
        <p:txBody>
          <a:bodyPr>
            <a:noAutofit/>
          </a:bodyPr>
          <a:lstStyle/>
          <a:p>
            <a:r>
              <a:rPr lang="en-US" sz="1800" dirty="0" smtClean="0"/>
              <a:t>Bug tracker: JIRA</a:t>
            </a:r>
          </a:p>
          <a:p>
            <a:r>
              <a:rPr lang="en-US" sz="1800" dirty="0" smtClean="0"/>
              <a:t>TCM: HP ALM</a:t>
            </a:r>
          </a:p>
          <a:p>
            <a:r>
              <a:rPr lang="en-US" sz="1800" dirty="0" smtClean="0"/>
              <a:t>…</a:t>
            </a:r>
          </a:p>
          <a:p>
            <a:endParaRPr lang="ru-RU" sz="1800" dirty="0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23528" y="4149080"/>
            <a:ext cx="2304256" cy="1512168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dirty="0" smtClean="0"/>
              <a:t>Прежде всего</a:t>
            </a:r>
            <a:r>
              <a:rPr lang="en-US" dirty="0" smtClean="0"/>
              <a:t> -</a:t>
            </a:r>
            <a:r>
              <a:rPr lang="ru-RU" dirty="0" smtClean="0"/>
              <a:t> охотники за </a:t>
            </a:r>
            <a:r>
              <a:rPr lang="ru-RU" dirty="0" err="1" smtClean="0"/>
              <a:t>багами</a:t>
            </a:r>
            <a:endParaRPr lang="ru-RU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Потом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quality control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707904" y="980728"/>
            <a:ext cx="2808312" cy="1296144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dirty="0" smtClean="0"/>
              <a:t>Тестирование </a:t>
            </a:r>
            <a:r>
              <a:rPr lang="ru-RU" dirty="0" err="1" smtClean="0"/>
              <a:t>веба</a:t>
            </a:r>
            <a:r>
              <a:rPr lang="ru-RU" dirty="0" smtClean="0"/>
              <a:t> и </a:t>
            </a:r>
            <a:r>
              <a:rPr lang="ru-RU" dirty="0" err="1" smtClean="0"/>
              <a:t>мобилок</a:t>
            </a:r>
            <a:endParaRPr lang="ru-RU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Опыт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тестирования игр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baseline="0" dirty="0" err="1" smtClean="0"/>
              <a:t>Скриптовые</a:t>
            </a:r>
            <a:r>
              <a:rPr lang="ru-RU" dirty="0" smtClean="0"/>
              <a:t> языки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6444208" y="3140968"/>
            <a:ext cx="2520280" cy="936104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dirty="0" smtClean="0"/>
              <a:t>Если возможно, то в одной локации (на первое время)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5940152" y="4221088"/>
            <a:ext cx="2952328" cy="216024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dirty="0" smtClean="0"/>
              <a:t>Ежедневные обновления статуса тестирования на </a:t>
            </a:r>
            <a:r>
              <a:rPr lang="en-US" dirty="0" smtClean="0"/>
              <a:t>Confluence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dirty="0" smtClean="0"/>
              <a:t>Каждую неделю – сводный отчет по </a:t>
            </a:r>
            <a:r>
              <a:rPr lang="en-US" dirty="0" smtClean="0"/>
              <a:t>e-mail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Dashboards </a:t>
            </a:r>
            <a:r>
              <a:rPr lang="ru-RU" dirty="0" smtClean="0"/>
              <a:t>в </a:t>
            </a:r>
            <a:r>
              <a:rPr lang="en-US" dirty="0" smtClean="0"/>
              <a:t>JIRA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6623720" y="1628800"/>
            <a:ext cx="2196752" cy="1296144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dirty="0" smtClean="0"/>
              <a:t>6 ручных </a:t>
            </a:r>
            <a:r>
              <a:rPr lang="ru-RU" dirty="0" err="1" smtClean="0"/>
              <a:t>тестировщиков</a:t>
            </a:r>
            <a:endParaRPr lang="ru-RU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тестера-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автоматизатора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Стрелка вниз 13"/>
          <p:cNvSpPr/>
          <p:nvPr/>
        </p:nvSpPr>
        <p:spPr>
          <a:xfrm rot="10800000">
            <a:off x="4211960" y="2204864"/>
            <a:ext cx="432048" cy="50405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5677258">
            <a:off x="5974761" y="2196443"/>
            <a:ext cx="432048" cy="96218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15778164">
            <a:off x="6206963" y="3449466"/>
            <a:ext cx="432048" cy="339273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Стрелка вниз 16"/>
          <p:cNvSpPr/>
          <p:nvPr/>
        </p:nvSpPr>
        <p:spPr>
          <a:xfrm rot="17175676">
            <a:off x="5666524" y="4607054"/>
            <a:ext cx="432048" cy="50405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4283968" y="4941168"/>
            <a:ext cx="432048" cy="36004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4912197">
            <a:off x="2718081" y="4321143"/>
            <a:ext cx="432048" cy="774198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6397221">
            <a:off x="2483768" y="3384051"/>
            <a:ext cx="432048" cy="50405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8185969">
            <a:off x="2958007" y="2132856"/>
            <a:ext cx="432048" cy="50405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Взвешивание альтернатив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77072"/>
          </a:xfrm>
        </p:spPr>
        <p:txBody>
          <a:bodyPr>
            <a:normAutofit fontScale="92500" lnSpcReduction="20000"/>
          </a:bodyPr>
          <a:lstStyle/>
          <a:p>
            <a:pPr marL="514350" indent="-514350"/>
            <a:r>
              <a:rPr lang="ru-RU" dirty="0" smtClean="0"/>
              <a:t>Для важных решений стоит применять</a:t>
            </a:r>
            <a:r>
              <a:rPr lang="en-US" dirty="0" smtClean="0"/>
              <a:t> </a:t>
            </a:r>
            <a:r>
              <a:rPr lang="ru-RU" dirty="0" smtClean="0"/>
              <a:t>матрицу взвешивания альтернатив (подход </a:t>
            </a:r>
            <a:r>
              <a:rPr lang="ru-RU" dirty="0" err="1" smtClean="0"/>
              <a:t>Кепнера</a:t>
            </a:r>
            <a:r>
              <a:rPr lang="ru-RU" dirty="0" smtClean="0"/>
              <a:t> и </a:t>
            </a:r>
            <a:r>
              <a:rPr lang="ru-RU" dirty="0" err="1" smtClean="0"/>
              <a:t>Трего</a:t>
            </a:r>
            <a:r>
              <a:rPr lang="ru-RU" dirty="0" smtClean="0"/>
              <a:t>)</a:t>
            </a:r>
          </a:p>
          <a:p>
            <a:pPr marL="514350" indent="-514350"/>
            <a:r>
              <a:rPr lang="ru-RU" dirty="0" smtClean="0"/>
              <a:t>Как им пользоваться:</a:t>
            </a:r>
          </a:p>
          <a:p>
            <a:pPr marL="914400" lvl="1" indent="-514350">
              <a:buFont typeface="+mj-lt"/>
              <a:buAutoNum type="arabicPeriod"/>
            </a:pPr>
            <a:r>
              <a:rPr lang="ru-RU" dirty="0" smtClean="0"/>
              <a:t>Приготовить список альтернатив</a:t>
            </a:r>
          </a:p>
          <a:p>
            <a:pPr marL="914400" lvl="1" indent="-514350">
              <a:buFont typeface="+mj-lt"/>
              <a:buAutoNum type="arabicPeriod"/>
            </a:pPr>
            <a:r>
              <a:rPr lang="ru-RU" dirty="0" smtClean="0"/>
              <a:t>Составить </a:t>
            </a:r>
            <a:r>
              <a:rPr lang="en-US" dirty="0" smtClean="0"/>
              <a:t>must </a:t>
            </a:r>
            <a:r>
              <a:rPr lang="ru-RU" dirty="0" smtClean="0"/>
              <a:t>и </a:t>
            </a:r>
            <a:r>
              <a:rPr lang="en-US" dirty="0" smtClean="0"/>
              <a:t>nice-to-have </a:t>
            </a:r>
            <a:r>
              <a:rPr lang="ru-RU" dirty="0" smtClean="0"/>
              <a:t>критерии</a:t>
            </a:r>
          </a:p>
          <a:p>
            <a:pPr marL="914400" lvl="1" indent="-514350">
              <a:buFont typeface="+mj-lt"/>
              <a:buAutoNum type="arabicPeriod"/>
            </a:pPr>
            <a:r>
              <a:rPr lang="ru-RU" dirty="0" smtClean="0"/>
              <a:t>Для </a:t>
            </a:r>
            <a:r>
              <a:rPr lang="en-US" dirty="0" smtClean="0"/>
              <a:t>nice-to-have</a:t>
            </a:r>
            <a:r>
              <a:rPr lang="ru-RU" dirty="0" smtClean="0"/>
              <a:t> – расставить важность каждого критерия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ru-RU" dirty="0" smtClean="0"/>
              <a:t>Взвесить альтернативы по </a:t>
            </a:r>
            <a:r>
              <a:rPr lang="en-US" dirty="0" smtClean="0"/>
              <a:t>nice-to-have</a:t>
            </a:r>
            <a:r>
              <a:rPr lang="ru-RU" dirty="0" smtClean="0"/>
              <a:t> критериям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ru-RU" dirty="0" smtClean="0"/>
              <a:t>Выбрать «лучшую» альтернативу из возможных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Взвешивание альтернатив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12776"/>
          <a:ext cx="8229600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/>
                <a:gridCol w="761216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Критерий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Важность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Вариант 1:</a:t>
                      </a:r>
                    </a:p>
                    <a:p>
                      <a:r>
                        <a:rPr lang="en-US" dirty="0" smtClean="0"/>
                        <a:t>Outsource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тестирование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Вариант</a:t>
                      </a:r>
                      <a:r>
                        <a:rPr lang="ru-RU" baseline="0" dirty="0" smtClean="0"/>
                        <a:t> 2:</a:t>
                      </a:r>
                    </a:p>
                    <a:p>
                      <a:r>
                        <a:rPr lang="ru-RU" baseline="0" dirty="0" smtClean="0"/>
                        <a:t>Внутреннее тестирование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Вариант</a:t>
                      </a:r>
                      <a:r>
                        <a:rPr lang="ru-RU" baseline="0" dirty="0" smtClean="0"/>
                        <a:t> 3:</a:t>
                      </a:r>
                    </a:p>
                    <a:p>
                      <a:r>
                        <a:rPr lang="ru-RU" baseline="0" dirty="0" smtClean="0"/>
                        <a:t>Внутреннее + </a:t>
                      </a:r>
                      <a:r>
                        <a:rPr lang="en-US" baseline="0" dirty="0" smtClean="0"/>
                        <a:t>outsource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</a:t>
                      </a:r>
                      <a:r>
                        <a:rPr lang="ru-RU" baseline="0" dirty="0" smtClean="0"/>
                        <a:t> коммуникаций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Тесная</a:t>
                      </a:r>
                      <a:r>
                        <a:rPr lang="ru-RU" baseline="0" dirty="0" smtClean="0"/>
                        <a:t> интеграция тестеров в </a:t>
                      </a:r>
                      <a:r>
                        <a:rPr lang="en-US" baseline="0" dirty="0" smtClean="0"/>
                        <a:t>Scrum </a:t>
                      </a:r>
                      <a:r>
                        <a:rPr lang="ru-RU" baseline="0" dirty="0" smtClean="0"/>
                        <a:t>команде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Стоимость</a:t>
                      </a:r>
                      <a:r>
                        <a:rPr lang="ru-RU" baseline="0" dirty="0" smtClean="0"/>
                        <a:t>  тестирования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Качество тестирования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 (3*4 + 1*5 + 5*3 + 3*7)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</a:t>
                      </a:r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Дополнительно: презентация стратегии для </a:t>
            </a:r>
            <a:r>
              <a:rPr lang="ru-RU" dirty="0" err="1" smtClean="0"/>
              <a:t>стейкхолдеров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mtClean="0"/>
              <a:t>Рассказать о всем процессе принятия решений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smtClean="0"/>
              <a:t>Показать выгоды для компании, связанные с  принятием данной стратегии тестирования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mtClean="0"/>
              <a:t>Быть готовым обосновать каждое решение логически, даже если оно принималось нами интуитивно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Выводы по принятию решений при формировании стратегии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Какие методы использовались:</a:t>
            </a:r>
          </a:p>
          <a:p>
            <a:pPr lvl="1"/>
            <a:r>
              <a:rPr lang="ru-RU" dirty="0" smtClean="0"/>
              <a:t>Эвристики, эвристики, эвристики</a:t>
            </a:r>
          </a:p>
          <a:p>
            <a:pPr lvl="1"/>
            <a:r>
              <a:rPr lang="ru-RU" dirty="0" smtClean="0"/>
              <a:t>Матрица взвешивания альтернатив</a:t>
            </a:r>
          </a:p>
          <a:p>
            <a:r>
              <a:rPr lang="ru-RU" dirty="0" smtClean="0"/>
              <a:t>Многие решения основывались на опыте</a:t>
            </a:r>
          </a:p>
          <a:p>
            <a:r>
              <a:rPr lang="ru-RU" dirty="0" smtClean="0"/>
              <a:t>Советы:</a:t>
            </a:r>
          </a:p>
          <a:p>
            <a:pPr lvl="1"/>
            <a:r>
              <a:rPr lang="ru-RU" dirty="0" smtClean="0"/>
              <a:t>Контролируйте свои склонности и интуицию</a:t>
            </a:r>
          </a:p>
          <a:p>
            <a:pPr lvl="1"/>
            <a:r>
              <a:rPr lang="ru-RU" dirty="0" smtClean="0"/>
              <a:t>Оценивайте риски, связанные с принятыми решениями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Решения, которые мы принимаем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1558" y="1687417"/>
          <a:ext cx="8136906" cy="4045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6606"/>
                <a:gridCol w="4301304"/>
                <a:gridCol w="1319498"/>
                <a:gridCol w="1319498"/>
              </a:tblGrid>
              <a:tr h="621905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</a:t>
                      </a:r>
                    </a:p>
                    <a:p>
                      <a:r>
                        <a:rPr lang="ru-RU" dirty="0" smtClean="0"/>
                        <a:t>решения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Частота принятия</a:t>
                      </a:r>
                      <a:r>
                        <a:rPr lang="ru-RU" baseline="0" dirty="0" smtClean="0"/>
                        <a:t> решения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Важность</a:t>
                      </a:r>
                      <a:r>
                        <a:rPr lang="ru-RU" baseline="0" dirty="0" smtClean="0"/>
                        <a:t> решения</a:t>
                      </a:r>
                      <a:endParaRPr lang="ru-RU" dirty="0" smtClean="0"/>
                    </a:p>
                  </a:txBody>
                  <a:tcPr/>
                </a:tc>
              </a:tr>
              <a:tr h="669776">
                <a:tc>
                  <a:txBody>
                    <a:bodyPr/>
                    <a:lstStyle/>
                    <a:p>
                      <a:r>
                        <a:rPr lang="ru-RU" dirty="0" smtClean="0"/>
                        <a:t>Низкий</a:t>
                      </a:r>
                      <a:r>
                        <a:rPr lang="ru-RU" baseline="0" dirty="0" smtClean="0"/>
                        <a:t>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dirty="0" err="1" smtClean="0"/>
                        <a:t>Баг</a:t>
                      </a:r>
                      <a:r>
                        <a:rPr lang="ru-RU" dirty="0" smtClean="0"/>
                        <a:t> или </a:t>
                      </a:r>
                      <a:r>
                        <a:rPr lang="ru-RU" dirty="0" err="1" smtClean="0"/>
                        <a:t>фича</a:t>
                      </a:r>
                      <a:r>
                        <a:rPr lang="ru-RU" dirty="0" smtClean="0"/>
                        <a:t>?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 локализовать </a:t>
                      </a:r>
                      <a:r>
                        <a:rPr lang="ru-RU" dirty="0" err="1" smtClean="0"/>
                        <a:t>баг</a:t>
                      </a:r>
                      <a:r>
                        <a:rPr lang="ru-RU" dirty="0" smtClean="0"/>
                        <a:t>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Каждый день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Средняя</a:t>
                      </a:r>
                      <a:endParaRPr lang="ru-RU" dirty="0"/>
                    </a:p>
                  </a:txBody>
                  <a:tcPr/>
                </a:tc>
              </a:tr>
              <a:tr h="1195536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Какую технику тестирования выбрать?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 тестировать конкретный релиз?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 оценить покрытие?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Несколько</a:t>
                      </a:r>
                      <a:r>
                        <a:rPr lang="ru-RU" baseline="0" dirty="0" smtClean="0"/>
                        <a:t> раз в месяц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Высокая</a:t>
                      </a:r>
                      <a:endParaRPr lang="ru-RU" dirty="0"/>
                    </a:p>
                  </a:txBody>
                  <a:tcPr/>
                </a:tc>
              </a:tr>
              <a:tr h="1266127"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Высокий уровень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Когда закончить тестирование?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Какую стратегию тестирования выбрать?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Какие люди нужны в команде?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Несколько раз в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Критичная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 flipV="1">
            <a:off x="7236296" y="2636912"/>
            <a:ext cx="0" cy="2952328"/>
          </a:xfrm>
          <a:prstGeom prst="straightConnector1">
            <a:avLst/>
          </a:prstGeom>
          <a:ln w="571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8604448" y="4581128"/>
            <a:ext cx="0" cy="1080120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8604448" y="3284984"/>
            <a:ext cx="0" cy="1224136"/>
          </a:xfrm>
          <a:prstGeom prst="straightConnector1">
            <a:avLst/>
          </a:prstGeom>
          <a:ln w="57150"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8604448" y="2636912"/>
            <a:ext cx="0" cy="648072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 рамках нашей каждодневной работы мы пользуемся эвристиками</a:t>
            </a:r>
          </a:p>
          <a:p>
            <a:r>
              <a:rPr lang="ru-RU" dirty="0" smtClean="0"/>
              <a:t>При своих плюсах (быстрота и интуитивность использования) – они подвержены ошибкам</a:t>
            </a:r>
          </a:p>
          <a:p>
            <a:r>
              <a:rPr lang="ru-RU" dirty="0" smtClean="0"/>
              <a:t>Для наиболее важных решений следует использовать более структурные подходы</a:t>
            </a:r>
          </a:p>
          <a:p>
            <a:r>
              <a:rPr lang="ru-RU" dirty="0" smtClean="0"/>
              <a:t>Пример – метод </a:t>
            </a:r>
            <a:r>
              <a:rPr lang="ru-RU" dirty="0" err="1" smtClean="0"/>
              <a:t>Кепнера</a:t>
            </a:r>
            <a:r>
              <a:rPr lang="ru-RU" dirty="0" smtClean="0"/>
              <a:t> и </a:t>
            </a:r>
            <a:r>
              <a:rPr lang="ru-RU" dirty="0" err="1" smtClean="0"/>
              <a:t>Трего</a:t>
            </a:r>
            <a:endParaRPr lang="ru-RU" dirty="0" smtClean="0"/>
          </a:p>
          <a:p>
            <a:r>
              <a:rPr lang="ru-RU" dirty="0" smtClean="0"/>
              <a:t>При составлении тестовой стратегии (как и в рамках других задач) можно использовать массу методов принятия решений:</a:t>
            </a:r>
          </a:p>
          <a:p>
            <a:pPr lvl="1"/>
            <a:r>
              <a:rPr lang="ru-RU" dirty="0" smtClean="0"/>
              <a:t>Эвристики (</a:t>
            </a:r>
            <a:r>
              <a:rPr lang="en-US" dirty="0" smtClean="0"/>
              <a:t>HTSM, “</a:t>
            </a:r>
            <a:r>
              <a:rPr lang="ru-RU" dirty="0" smtClean="0"/>
              <a:t>Делай как раньше</a:t>
            </a:r>
            <a:r>
              <a:rPr lang="en-US" dirty="0" smtClean="0"/>
              <a:t>”</a:t>
            </a:r>
            <a:r>
              <a:rPr lang="ru-RU" dirty="0" smtClean="0"/>
              <a:t>, туры)</a:t>
            </a:r>
          </a:p>
          <a:p>
            <a:pPr lvl="1"/>
            <a:r>
              <a:rPr lang="ru-RU" dirty="0" smtClean="0"/>
              <a:t>Матрицу взвешивания альтернатив (</a:t>
            </a:r>
            <a:r>
              <a:rPr lang="ru-RU" dirty="0" err="1" smtClean="0"/>
              <a:t>Кепнера</a:t>
            </a:r>
            <a:r>
              <a:rPr lang="ru-RU" dirty="0" smtClean="0"/>
              <a:t> и </a:t>
            </a:r>
            <a:r>
              <a:rPr lang="ru-RU" dirty="0" err="1" smtClean="0"/>
              <a:t>Трего</a:t>
            </a:r>
            <a:r>
              <a:rPr lang="ru-RU" dirty="0" smtClean="0"/>
              <a:t>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Материалы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См. на слайдах</a:t>
            </a:r>
          </a:p>
          <a:p>
            <a:r>
              <a:rPr lang="ru-RU" dirty="0" smtClean="0"/>
              <a:t>По эвристикам:</a:t>
            </a:r>
          </a:p>
          <a:p>
            <a:pPr lvl="1"/>
            <a:r>
              <a:rPr lang="ru-RU" sz="2600" u="sng" dirty="0" smtClean="0"/>
              <a:t>Книга</a:t>
            </a:r>
            <a:r>
              <a:rPr lang="ru-RU" sz="2600" dirty="0" smtClean="0"/>
              <a:t>: Пойа </a:t>
            </a:r>
            <a:r>
              <a:rPr lang="ru-RU" sz="2600" dirty="0" smtClean="0"/>
              <a:t>Д. - Как решать задачу. Пособие для </a:t>
            </a:r>
            <a:r>
              <a:rPr lang="ru-RU" sz="2600" dirty="0" smtClean="0"/>
              <a:t>учителей.</a:t>
            </a:r>
          </a:p>
          <a:p>
            <a:pPr lvl="1"/>
            <a:r>
              <a:rPr lang="en-US" sz="2400" dirty="0" smtClean="0">
                <a:hlinkClick r:id="rId2"/>
              </a:rPr>
              <a:t>http://www.developsense.com/blog/category/heuristics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 lvl="1"/>
            <a:r>
              <a:rPr lang="en-US" sz="2400" dirty="0" smtClean="0">
                <a:hlinkClick r:id="rId3"/>
              </a:rPr>
              <a:t>http</a:t>
            </a:r>
            <a:r>
              <a:rPr lang="en-US" sz="2400" dirty="0" smtClean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www.satisfice.com/blog/archives/category/heuristics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r>
              <a:rPr lang="ru-RU" dirty="0" smtClean="0"/>
              <a:t>По тестовой стратегии:</a:t>
            </a:r>
            <a:endParaRPr lang="en-US" dirty="0" smtClean="0"/>
          </a:p>
          <a:p>
            <a:pPr lvl="1"/>
            <a:r>
              <a:rPr lang="en-US" sz="2200" dirty="0" smtClean="0">
                <a:hlinkClick r:id="rId4"/>
              </a:rPr>
              <a:t>http://satisfice.com/tools/htsm.pdf</a:t>
            </a:r>
            <a:endParaRPr lang="en-US" sz="2200" dirty="0" smtClean="0"/>
          </a:p>
          <a:p>
            <a:pPr lvl="1"/>
            <a:r>
              <a:rPr lang="en-US" sz="2200" dirty="0" smtClean="0">
                <a:hlinkClick r:id="rId5"/>
              </a:rPr>
              <a:t>http://</a:t>
            </a:r>
            <a:r>
              <a:rPr lang="en-US" sz="2200" dirty="0" smtClean="0">
                <a:hlinkClick r:id="rId5"/>
              </a:rPr>
              <a:t>33testers.blogspot.ru/2015/02/3.html</a:t>
            </a:r>
            <a:endParaRPr lang="en-US" sz="2200" dirty="0" smtClean="0"/>
          </a:p>
          <a:p>
            <a:pPr lvl="1"/>
            <a:r>
              <a:rPr lang="en-US" sz="2200" dirty="0" smtClean="0">
                <a:hlinkClick r:id="rId6"/>
              </a:rPr>
              <a:t>http://</a:t>
            </a:r>
            <a:r>
              <a:rPr lang="en-US" sz="2200" dirty="0" smtClean="0">
                <a:hlinkClick r:id="rId6"/>
              </a:rPr>
              <a:t>www.slideshare.net/EuroSTARConference/fiona-charles-slides</a:t>
            </a:r>
            <a:r>
              <a:rPr lang="en-US" sz="2200" dirty="0" smtClean="0"/>
              <a:t> </a:t>
            </a:r>
            <a:endParaRPr lang="ru-RU" sz="2200" dirty="0" smtClean="0"/>
          </a:p>
          <a:p>
            <a:r>
              <a:rPr lang="ru-RU" dirty="0" smtClean="0"/>
              <a:t>По подходу </a:t>
            </a:r>
            <a:r>
              <a:rPr lang="ru-RU" dirty="0" err="1" smtClean="0"/>
              <a:t>Кепнера</a:t>
            </a:r>
            <a:r>
              <a:rPr lang="ru-RU" dirty="0" smtClean="0"/>
              <a:t> и </a:t>
            </a:r>
            <a:r>
              <a:rPr lang="ru-RU" dirty="0" err="1" smtClean="0"/>
              <a:t>Трего</a:t>
            </a:r>
            <a:r>
              <a:rPr lang="ru-RU" dirty="0" smtClean="0"/>
              <a:t>:</a:t>
            </a:r>
            <a:endParaRPr lang="en-US" dirty="0" smtClean="0"/>
          </a:p>
          <a:p>
            <a:pPr lvl="1"/>
            <a:r>
              <a:rPr lang="ru-RU" dirty="0" smtClean="0"/>
              <a:t>Лучше прочитать </a:t>
            </a:r>
            <a:r>
              <a:rPr lang="ru-RU" dirty="0" smtClean="0">
                <a:hlinkClick r:id="rId7"/>
              </a:rPr>
              <a:t>книгу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Дополнение: решения</a:t>
            </a:r>
            <a:r>
              <a:rPr lang="ru-RU" dirty="0" smtClean="0"/>
              <a:t>, которые я принимал при подготовке доклада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r>
              <a:rPr lang="ru-RU" dirty="0" smtClean="0"/>
              <a:t>Как выбрать </a:t>
            </a:r>
            <a:r>
              <a:rPr lang="ru-RU" dirty="0" err="1" smtClean="0"/>
              <a:t>с</a:t>
            </a:r>
            <a:r>
              <a:rPr lang="ru-RU" dirty="0" err="1" smtClean="0"/>
              <a:t>коуп</a:t>
            </a:r>
            <a:r>
              <a:rPr lang="ru-RU" dirty="0" smtClean="0"/>
              <a:t> доклада? </a:t>
            </a:r>
            <a:endParaRPr lang="ru-RU" dirty="0" smtClean="0"/>
          </a:p>
          <a:p>
            <a:r>
              <a:rPr lang="ru-RU" dirty="0" smtClean="0"/>
              <a:t>Форма </a:t>
            </a:r>
            <a:r>
              <a:rPr lang="ru-RU" dirty="0" smtClean="0"/>
              <a:t>представления?</a:t>
            </a:r>
            <a:endParaRPr lang="ru-RU" dirty="0" smtClean="0"/>
          </a:p>
          <a:p>
            <a:r>
              <a:rPr lang="ru-RU" dirty="0" smtClean="0"/>
              <a:t>Картинки – их баланс</a:t>
            </a:r>
            <a:endParaRPr lang="ru-RU" dirty="0" smtClean="0"/>
          </a:p>
          <a:p>
            <a:r>
              <a:rPr lang="ru-RU" dirty="0" smtClean="0"/>
              <a:t>График </a:t>
            </a:r>
            <a:r>
              <a:rPr lang="ru-RU" dirty="0" smtClean="0"/>
              <a:t>подготовки – как все распланировать</a:t>
            </a:r>
            <a:endParaRPr lang="ru-RU" dirty="0" smtClean="0"/>
          </a:p>
          <a:p>
            <a:r>
              <a:rPr lang="ru-RU" dirty="0" smtClean="0"/>
              <a:t>Какие эвристики я использовал:</a:t>
            </a:r>
          </a:p>
          <a:p>
            <a:pPr lvl="1"/>
            <a:r>
              <a:rPr lang="ru-RU" dirty="0" smtClean="0"/>
              <a:t>Делай, как раньше</a:t>
            </a:r>
          </a:p>
          <a:p>
            <a:pPr lvl="1"/>
            <a:r>
              <a:rPr lang="ru-RU" dirty="0" smtClean="0"/>
              <a:t>Выбери </a:t>
            </a:r>
            <a:r>
              <a:rPr lang="ru-RU" dirty="0" smtClean="0"/>
              <a:t>практический пример – это интереснее</a:t>
            </a:r>
          </a:p>
          <a:p>
            <a:pPr lvl="1"/>
            <a:r>
              <a:rPr lang="ru-RU" dirty="0" smtClean="0"/>
              <a:t>Добавь видео (так делает Джеймс </a:t>
            </a:r>
            <a:r>
              <a:rPr lang="ru-RU" dirty="0" smtClean="0"/>
              <a:t>Бах </a:t>
            </a:r>
            <a:r>
              <a:rPr lang="ru-RU" dirty="0" smtClean="0">
                <a:sym typeface="Wingdings" pitchFamily="2" charset="2"/>
              </a:rPr>
              <a:t></a:t>
            </a:r>
            <a:r>
              <a:rPr lang="ru-RU" dirty="0" smtClean="0"/>
              <a:t>)</a:t>
            </a:r>
            <a:endParaRPr lang="ru-RU" dirty="0" smtClean="0"/>
          </a:p>
          <a:p>
            <a:pPr lvl="1"/>
            <a:r>
              <a:rPr lang="ru-RU" dirty="0" smtClean="0"/>
              <a:t>Подкинь несколько противоречивых фраз, чтобы привлечь </a:t>
            </a:r>
            <a:r>
              <a:rPr lang="ru-RU" dirty="0" smtClean="0"/>
              <a:t>внимание</a:t>
            </a:r>
            <a:endParaRPr lang="ru-RU" dirty="0" smtClean="0"/>
          </a:p>
          <a:p>
            <a:pPr lvl="1"/>
            <a:r>
              <a:rPr lang="ru-RU" dirty="0" smtClean="0"/>
              <a:t>Добавь юмора</a:t>
            </a:r>
          </a:p>
          <a:p>
            <a:pPr lvl="1"/>
            <a:r>
              <a:rPr lang="ru-RU" dirty="0" smtClean="0"/>
              <a:t>Уложись во </a:t>
            </a:r>
            <a:r>
              <a:rPr lang="ru-RU" dirty="0" smtClean="0"/>
              <a:t>время, чтобы ответить на вопросы</a:t>
            </a:r>
            <a:endParaRPr lang="ru-RU" dirty="0" smtClean="0"/>
          </a:p>
          <a:p>
            <a:pPr lvl="1"/>
            <a:r>
              <a:rPr lang="ru-RU" dirty="0" smtClean="0"/>
              <a:t>Побольше примеров из </a:t>
            </a:r>
            <a:r>
              <a:rPr lang="ru-RU" dirty="0" smtClean="0"/>
              <a:t>жизни</a:t>
            </a:r>
          </a:p>
          <a:p>
            <a:pPr lvl="1"/>
            <a:r>
              <a:rPr lang="ru-RU" dirty="0" smtClean="0"/>
              <a:t>Попроси проголосовать за </a:t>
            </a:r>
            <a:r>
              <a:rPr lang="ru-RU" dirty="0" smtClean="0"/>
              <a:t>тебя – в конце доклада </a:t>
            </a:r>
            <a:r>
              <a:rPr lang="ru-RU" dirty="0" smtClean="0">
                <a:sym typeface="Wingdings" pitchFamily="2" charset="2"/>
              </a:rPr>
              <a:t>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/>
          <a:lstStyle/>
          <a:p>
            <a:r>
              <a:rPr lang="ru-RU" dirty="0" smtClean="0"/>
              <a:t>Вопросы?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Сложность принятия решений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Количество пользователей </a:t>
            </a:r>
            <a:r>
              <a:rPr lang="ru-RU" dirty="0" smtClean="0">
                <a:solidFill>
                  <a:srgbClr val="FF0000"/>
                </a:solidFill>
              </a:rPr>
              <a:t>↑</a:t>
            </a:r>
          </a:p>
          <a:p>
            <a:r>
              <a:rPr lang="ru-RU" dirty="0" smtClean="0"/>
              <a:t>Количество платформ </a:t>
            </a:r>
            <a:r>
              <a:rPr lang="ru-RU" dirty="0" smtClean="0">
                <a:solidFill>
                  <a:srgbClr val="FF0000"/>
                </a:solidFill>
              </a:rPr>
              <a:t>↑</a:t>
            </a:r>
          </a:p>
          <a:p>
            <a:r>
              <a:rPr lang="ru-RU" dirty="0" smtClean="0"/>
              <a:t>Сложность архитектуры </a:t>
            </a:r>
            <a:r>
              <a:rPr lang="ru-RU" dirty="0" smtClean="0">
                <a:solidFill>
                  <a:srgbClr val="FF0000"/>
                </a:solidFill>
              </a:rPr>
              <a:t>↑</a:t>
            </a:r>
          </a:p>
          <a:p>
            <a:r>
              <a:rPr lang="ru-RU" dirty="0" smtClean="0"/>
              <a:t>Сложность условий разработки </a:t>
            </a:r>
            <a:r>
              <a:rPr lang="ru-RU" dirty="0" smtClean="0">
                <a:solidFill>
                  <a:srgbClr val="FF0000"/>
                </a:solidFill>
              </a:rPr>
              <a:t>↑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Все </a:t>
            </a:r>
            <a:r>
              <a:rPr lang="ru-RU" dirty="0" smtClean="0"/>
              <a:t>это приводит к тому, что сложность продуктов растет </a:t>
            </a:r>
            <a:r>
              <a:rPr lang="ru-RU" dirty="0" smtClean="0"/>
              <a:t>нелинейно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3563888" y="3933056"/>
            <a:ext cx="1656184" cy="1080120"/>
          </a:xfrm>
          <a:prstGeom prst="downArrow">
            <a:avLst/>
          </a:prstGeom>
          <a:noFill/>
          <a:ln w="285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HES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1196752"/>
            <a:ext cx="3096344" cy="3096344"/>
          </a:xfrm>
          <a:prstGeom prst="rect">
            <a:avLst/>
          </a:prstGeom>
        </p:spPr>
      </p:pic>
      <p:pic>
        <p:nvPicPr>
          <p:cNvPr id="7" name="Рисунок 6" descr="TicTacTo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1556792"/>
            <a:ext cx="3468747" cy="16561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ru-RU" dirty="0" smtClean="0"/>
              <a:t>Крестики нолики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ru-RU" dirty="0" smtClean="0"/>
              <a:t>Шахматы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5" name="Рисунок 4" descr="74447788_ac9fd91d1f.jpg"/>
          <p:cNvPicPr>
            <a:picLocks noChangeAspect="1"/>
          </p:cNvPicPr>
          <p:nvPr/>
        </p:nvPicPr>
        <p:blipFill>
          <a:blip r:embed="rId5" cstate="print"/>
          <a:srcRect l="20270" r="25000" b="5405"/>
          <a:stretch>
            <a:fillRect/>
          </a:stretch>
        </p:blipFill>
        <p:spPr>
          <a:xfrm>
            <a:off x="1259632" y="3212976"/>
            <a:ext cx="1728192" cy="2240249"/>
          </a:xfrm>
          <a:prstGeom prst="rect">
            <a:avLst/>
          </a:prstGeom>
        </p:spPr>
      </p:pic>
      <p:pic>
        <p:nvPicPr>
          <p:cNvPr id="6" name="Рисунок 5" descr="moorhuhn-pack2.png"/>
          <p:cNvPicPr>
            <a:picLocks noChangeAspect="1"/>
          </p:cNvPicPr>
          <p:nvPr/>
        </p:nvPicPr>
        <p:blipFill>
          <a:blip r:embed="rId6" cstate="print"/>
          <a:srcRect t="46439" r="46294"/>
          <a:stretch>
            <a:fillRect/>
          </a:stretch>
        </p:blipFill>
        <p:spPr>
          <a:xfrm>
            <a:off x="4644787" y="3284984"/>
            <a:ext cx="2159461" cy="2153633"/>
          </a:xfrm>
          <a:prstGeom prst="rect">
            <a:avLst/>
          </a:prstGeom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1331640" y="5445224"/>
            <a:ext cx="6946838" cy="1015663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u="sng" dirty="0" smtClean="0">
                <a:solidFill>
                  <a:srgbClr val="00B0F0"/>
                </a:solidFill>
              </a:rPr>
              <a:t>Материалы:</a:t>
            </a:r>
            <a:endParaRPr lang="en-US" sz="2000" u="sng" dirty="0" smtClean="0">
              <a:solidFill>
                <a:srgbClr val="00B0F0"/>
              </a:solidFill>
            </a:endParaRPr>
          </a:p>
          <a:p>
            <a:r>
              <a:rPr lang="en-US" sz="2000" b="1" dirty="0" smtClean="0">
                <a:solidFill>
                  <a:srgbClr val="00B0F0"/>
                </a:solidFill>
              </a:rPr>
              <a:t>Gerald </a:t>
            </a:r>
            <a:r>
              <a:rPr lang="en-US" sz="2000" b="1" dirty="0" smtClean="0">
                <a:solidFill>
                  <a:srgbClr val="00B0F0"/>
                </a:solidFill>
              </a:rPr>
              <a:t>M. Weinberg </a:t>
            </a:r>
            <a:r>
              <a:rPr lang="en-US" sz="2000" b="1" dirty="0" smtClean="0">
                <a:solidFill>
                  <a:srgbClr val="00B0F0"/>
                </a:solidFill>
              </a:rPr>
              <a:t>. Quality </a:t>
            </a:r>
            <a:r>
              <a:rPr lang="en-US" sz="2000" b="1" dirty="0" smtClean="0">
                <a:solidFill>
                  <a:srgbClr val="00B0F0"/>
                </a:solidFill>
              </a:rPr>
              <a:t>Software Management: Systems </a:t>
            </a:r>
            <a:r>
              <a:rPr lang="en-US" sz="2000" b="1" dirty="0" smtClean="0">
                <a:solidFill>
                  <a:srgbClr val="00B0F0"/>
                </a:solidFill>
              </a:rPr>
              <a:t>Thinking</a:t>
            </a:r>
            <a:endParaRPr lang="ru-RU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делать </a:t>
            </a:r>
            <a:r>
              <a:rPr lang="ru-RU" dirty="0" err="1" smtClean="0"/>
              <a:t>тестировщикам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Упрощать продукты </a:t>
            </a:r>
            <a:r>
              <a:rPr lang="ru-RU" dirty="0" smtClean="0">
                <a:sym typeface="Wingdings" pitchFamily="2" charset="2"/>
              </a:rPr>
              <a:t>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Работать в компаниях, где разрабатываются простые продукты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Нанимать больше </a:t>
            </a:r>
            <a:r>
              <a:rPr lang="ru-RU" dirty="0" err="1" smtClean="0"/>
              <a:t>тестировщиков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Развивать наши </a:t>
            </a:r>
            <a:r>
              <a:rPr lang="ru-RU" dirty="0" err="1" smtClean="0"/>
              <a:t>скилы</a:t>
            </a:r>
            <a:r>
              <a:rPr lang="ru-RU" dirty="0" smtClean="0"/>
              <a:t>, в том числе и в принятии решений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513594" y="5157192"/>
            <a:ext cx="6514790" cy="1015663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u="sng" dirty="0" smtClean="0">
                <a:solidFill>
                  <a:srgbClr val="00B0F0"/>
                </a:solidFill>
              </a:rPr>
              <a:t>Материалы:</a:t>
            </a:r>
            <a:endParaRPr lang="en-US" sz="2000" u="sng" dirty="0" smtClean="0">
              <a:solidFill>
                <a:srgbClr val="00B0F0"/>
              </a:solidFill>
            </a:endParaRPr>
          </a:p>
          <a:p>
            <a:r>
              <a:rPr lang="ru-RU" sz="2000" b="1" dirty="0" err="1" smtClean="0">
                <a:solidFill>
                  <a:srgbClr val="00B0F0"/>
                </a:solidFill>
              </a:rPr>
              <a:t>Блог</a:t>
            </a:r>
            <a:r>
              <a:rPr lang="ru-RU" sz="2000" b="1" dirty="0" smtClean="0">
                <a:solidFill>
                  <a:srgbClr val="00B0F0"/>
                </a:solidFill>
              </a:rPr>
              <a:t> Алана Пейджа</a:t>
            </a:r>
            <a:r>
              <a:rPr lang="ru-RU" sz="2000" b="1" dirty="0" smtClean="0">
                <a:solidFill>
                  <a:srgbClr val="00B0F0"/>
                </a:solidFill>
              </a:rPr>
              <a:t>:</a:t>
            </a:r>
            <a:r>
              <a:rPr lang="ru-RU" sz="2000" b="1" dirty="0" smtClean="0">
                <a:solidFill>
                  <a:srgbClr val="00B0F0"/>
                </a:solidFill>
              </a:rPr>
              <a:t> </a:t>
            </a:r>
            <a:r>
              <a:rPr lang="ru-RU" sz="2000" dirty="0" smtClean="0">
                <a:hlinkClick r:id="rId3"/>
              </a:rPr>
              <a:t>http://angryweasel.com/blog/will-we-survive-the-future-of-software</a:t>
            </a:r>
            <a:r>
              <a:rPr lang="ru-RU" sz="2000" dirty="0" smtClean="0">
                <a:hlinkClick r:id="rId3"/>
              </a:rPr>
              <a:t>/</a:t>
            </a:r>
            <a:endParaRPr lang="ru-RU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доклада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Подход к принятию решений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Эвристики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Составление тестовой стратегии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Summary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854968"/>
          </a:xfrm>
        </p:spPr>
        <p:txBody>
          <a:bodyPr/>
          <a:lstStyle/>
          <a:p>
            <a:r>
              <a:rPr lang="ru-RU" dirty="0" smtClean="0"/>
              <a:t>Подход к принятию решений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980728"/>
          <a:ext cx="8496944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0467"/>
                <a:gridCol w="5826477"/>
              </a:tblGrid>
              <a:tr h="378706">
                <a:tc>
                  <a:txBody>
                    <a:bodyPr/>
                    <a:lstStyle/>
                    <a:p>
                      <a:r>
                        <a:rPr lang="ru-RU" dirty="0" smtClean="0"/>
                        <a:t>Шаги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Детали</a:t>
                      </a:r>
                      <a:endParaRPr lang="ru-RU" dirty="0"/>
                    </a:p>
                  </a:txBody>
                  <a:tcPr/>
                </a:tc>
              </a:tr>
              <a:tr h="9530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Изучение текущей ситуации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Сбор информации</a:t>
                      </a:r>
                      <a:r>
                        <a:rPr lang="ru-RU" baseline="0" dirty="0" smtClean="0"/>
                        <a:t> о текущем состоянии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/>
                        <a:t>Выяснение причин (в случае решения проблемы)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/>
                        <a:t>Нахождение границ решения</a:t>
                      </a:r>
                      <a:endParaRPr lang="ru-RU" dirty="0"/>
                    </a:p>
                  </a:txBody>
                  <a:tcPr/>
                </a:tc>
              </a:tr>
              <a:tr h="6627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2.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Анализ желаемой ситуации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Чего мы хотим достигнуть?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Что</a:t>
                      </a:r>
                      <a:r>
                        <a:rPr lang="ru-RU" baseline="0" dirty="0" smtClean="0"/>
                        <a:t> нам мешает?</a:t>
                      </a:r>
                      <a:endParaRPr lang="ru-RU" dirty="0"/>
                    </a:p>
                  </a:txBody>
                  <a:tcPr/>
                </a:tc>
              </a:tr>
              <a:tr h="6627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3. Генерация альтернатив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</a:t>
                      </a:r>
                      <a:r>
                        <a:rPr lang="ru-RU" baseline="0" dirty="0" smtClean="0"/>
                        <a:t>ие варианты решений у нас есть?</a:t>
                      </a:r>
                      <a:endParaRPr lang="ru-RU" dirty="0"/>
                    </a:p>
                  </a:txBody>
                  <a:tcPr/>
                </a:tc>
              </a:tr>
              <a:tr h="6978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4. Выбор альтернативы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Какие критерии</a:t>
                      </a:r>
                      <a:r>
                        <a:rPr lang="ru-RU" baseline="0" dirty="0" smtClean="0"/>
                        <a:t> для нас важны?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</a:t>
                      </a:r>
                      <a:r>
                        <a:rPr lang="ru-RU" baseline="0" dirty="0" smtClean="0"/>
                        <a:t> взвесить альтернативы? Как </a:t>
                      </a:r>
                      <a:r>
                        <a:rPr lang="ru-RU" baseline="0" dirty="0" smtClean="0"/>
                        <a:t>выбрать из них одну?</a:t>
                      </a:r>
                      <a:endParaRPr lang="ru-RU" dirty="0"/>
                    </a:p>
                  </a:txBody>
                  <a:tcPr/>
                </a:tc>
              </a:tr>
              <a:tr h="6627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5. Оценка выбранной альтернативы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Какие последствия</a:t>
                      </a:r>
                      <a:r>
                        <a:rPr lang="ru-RU" baseline="0" dirty="0" smtClean="0"/>
                        <a:t> могут быть у принятого решения?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smtClean="0"/>
                        <a:t>Как можно минимизировать риски?</a:t>
                      </a:r>
                      <a:endParaRPr lang="ru-RU" dirty="0"/>
                    </a:p>
                  </a:txBody>
                  <a:tcPr/>
                </a:tc>
              </a:tr>
              <a:tr h="6627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6. Презентация решения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 обосновать решение?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Как презентовать</a:t>
                      </a:r>
                      <a:r>
                        <a:rPr lang="ru-RU" baseline="0" dirty="0" smtClean="0"/>
                        <a:t> его?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41586" y="5733256"/>
            <a:ext cx="6874830" cy="1015663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u="sng" dirty="0" smtClean="0">
                <a:solidFill>
                  <a:srgbClr val="00B0F0"/>
                </a:solidFill>
              </a:rPr>
              <a:t>Материалы:</a:t>
            </a:r>
            <a:endParaRPr lang="en-US" sz="2000" u="sng" dirty="0" smtClean="0">
              <a:solidFill>
                <a:srgbClr val="00B0F0"/>
              </a:solidFill>
            </a:endParaRPr>
          </a:p>
          <a:p>
            <a:r>
              <a:rPr lang="en-US" sz="2000" b="1" dirty="0" smtClean="0">
                <a:solidFill>
                  <a:srgbClr val="00B0F0"/>
                </a:solidFill>
              </a:rPr>
              <a:t>Charles Higgins </a:t>
            </a:r>
            <a:r>
              <a:rPr lang="en-US" sz="2000" b="1" dirty="0" err="1" smtClean="0">
                <a:solidFill>
                  <a:srgbClr val="00B0F0"/>
                </a:solidFill>
              </a:rPr>
              <a:t>Kepner</a:t>
            </a:r>
            <a:r>
              <a:rPr lang="en-US" sz="2000" b="1" dirty="0" smtClean="0">
                <a:solidFill>
                  <a:srgbClr val="00B0F0"/>
                </a:solidFill>
              </a:rPr>
              <a:t>, Benjamin </a:t>
            </a:r>
            <a:r>
              <a:rPr lang="en-US" sz="2000" b="1" dirty="0" smtClean="0">
                <a:solidFill>
                  <a:srgbClr val="00B0F0"/>
                </a:solidFill>
              </a:rPr>
              <a:t>B. </a:t>
            </a:r>
            <a:r>
              <a:rPr lang="en-US" sz="2000" b="1" dirty="0" err="1" smtClean="0">
                <a:solidFill>
                  <a:srgbClr val="00B0F0"/>
                </a:solidFill>
              </a:rPr>
              <a:t>Tregoe</a:t>
            </a:r>
            <a:r>
              <a:rPr lang="en-US" sz="2000" b="1" dirty="0" smtClean="0">
                <a:solidFill>
                  <a:srgbClr val="00B0F0"/>
                </a:solidFill>
              </a:rPr>
              <a:t>. </a:t>
            </a:r>
            <a:r>
              <a:rPr lang="en-US" sz="2000" b="1" dirty="0" smtClean="0">
                <a:solidFill>
                  <a:srgbClr val="00B0F0"/>
                </a:solidFill>
              </a:rPr>
              <a:t>The New Rational </a:t>
            </a:r>
            <a:r>
              <a:rPr lang="en-US" sz="2000" b="1" dirty="0" smtClean="0">
                <a:solidFill>
                  <a:srgbClr val="00B0F0"/>
                </a:solidFill>
              </a:rPr>
              <a:t>Manager</a:t>
            </a:r>
            <a:endParaRPr lang="en-US" sz="2000" b="1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Эвристики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Эвристики – это </a:t>
            </a:r>
            <a:r>
              <a:rPr lang="ru-RU" dirty="0" err="1" smtClean="0"/>
              <a:t>хинты</a:t>
            </a:r>
            <a:r>
              <a:rPr lang="ru-RU" dirty="0" smtClean="0"/>
              <a:t> (подсказки, направляющие идеи), которые помогают нам принимать решения.</a:t>
            </a:r>
          </a:p>
          <a:p>
            <a:r>
              <a:rPr lang="ru-RU" dirty="0" smtClean="0"/>
              <a:t>Характерные черты:</a:t>
            </a:r>
          </a:p>
          <a:p>
            <a:pPr lvl="1">
              <a:buNone/>
            </a:pPr>
            <a:r>
              <a:rPr lang="ru-RU" b="1" dirty="0" smtClean="0">
                <a:solidFill>
                  <a:srgbClr val="00B050"/>
                </a:solidFill>
              </a:rPr>
              <a:t>(+)</a:t>
            </a:r>
            <a:r>
              <a:rPr lang="ru-RU" b="1" dirty="0" smtClean="0"/>
              <a:t> </a:t>
            </a:r>
            <a:r>
              <a:rPr lang="ru-RU" dirty="0" smtClean="0"/>
              <a:t>Эвристики часто интуитивны</a:t>
            </a:r>
          </a:p>
          <a:p>
            <a:pPr lvl="1">
              <a:buNone/>
            </a:pPr>
            <a:r>
              <a:rPr lang="ru-RU" b="1" dirty="0" smtClean="0">
                <a:solidFill>
                  <a:srgbClr val="00B050"/>
                </a:solidFill>
              </a:rPr>
              <a:t>(+)</a:t>
            </a:r>
            <a:r>
              <a:rPr lang="ru-RU" dirty="0" smtClean="0"/>
              <a:t> Легкие и </a:t>
            </a:r>
            <a:r>
              <a:rPr lang="ru-RU" dirty="0" err="1" smtClean="0"/>
              <a:t>недорогостоящие</a:t>
            </a:r>
            <a:endParaRPr lang="ru-RU" dirty="0" smtClean="0"/>
          </a:p>
          <a:p>
            <a:pPr lvl="1">
              <a:buNone/>
            </a:pPr>
            <a:r>
              <a:rPr lang="ru-RU" b="1" dirty="0" smtClean="0">
                <a:solidFill>
                  <a:srgbClr val="FF0000"/>
                </a:solidFill>
              </a:rPr>
              <a:t>(-)</a:t>
            </a:r>
            <a:r>
              <a:rPr lang="ru-RU" dirty="0" smtClean="0"/>
              <a:t> Подвержены ошибкам и </a:t>
            </a:r>
            <a:r>
              <a:rPr lang="ru-RU" dirty="0" smtClean="0"/>
              <a:t>субъективны</a:t>
            </a:r>
            <a:endParaRPr lang="ru-RU" dirty="0" smtClean="0"/>
          </a:p>
          <a:p>
            <a:r>
              <a:rPr lang="ru-RU" dirty="0" smtClean="0"/>
              <a:t>При</a:t>
            </a:r>
            <a:r>
              <a:rPr lang="ru-RU" dirty="0" smtClean="0"/>
              <a:t>м</a:t>
            </a:r>
            <a:r>
              <a:rPr lang="ru-RU" dirty="0" smtClean="0"/>
              <a:t>еры эвристик в </a:t>
            </a:r>
            <a:r>
              <a:rPr lang="ru-RU" dirty="0" smtClean="0"/>
              <a:t>тестировании:</a:t>
            </a:r>
          </a:p>
          <a:p>
            <a:pPr lvl="1"/>
            <a:r>
              <a:rPr lang="ru-RU" dirty="0" smtClean="0"/>
              <a:t>Оракулы</a:t>
            </a:r>
          </a:p>
          <a:p>
            <a:pPr lvl="1"/>
            <a:r>
              <a:rPr lang="en-US" dirty="0" smtClean="0"/>
              <a:t>HTSM</a:t>
            </a:r>
            <a:r>
              <a:rPr lang="ru-RU" dirty="0" smtClean="0"/>
              <a:t> (</a:t>
            </a:r>
            <a:r>
              <a:rPr lang="en-US" dirty="0" smtClean="0"/>
              <a:t>Heuristic Test Strategy Model)</a:t>
            </a:r>
            <a:endParaRPr lang="ru-RU" dirty="0" smtClean="0"/>
          </a:p>
          <a:p>
            <a:pPr lvl="1"/>
            <a:r>
              <a:rPr lang="ru-RU" dirty="0" smtClean="0"/>
              <a:t>Многие </a:t>
            </a:r>
            <a:r>
              <a:rPr lang="ru-RU" dirty="0" err="1" smtClean="0"/>
              <a:t>многие</a:t>
            </a:r>
            <a:r>
              <a:rPr lang="ru-RU" dirty="0" smtClean="0"/>
              <a:t> другие..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2507</TotalTime>
  <Words>4445</Words>
  <Application>Microsoft Office PowerPoint</Application>
  <PresentationFormat>Экран (4:3)</PresentationFormat>
  <Paragraphs>674</Paragraphs>
  <Slides>33</Slides>
  <Notes>31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Принятие решений для тестировщика</vt:lpstr>
      <vt:lpstr>О себе</vt:lpstr>
      <vt:lpstr>Решения, которые мы принимаем</vt:lpstr>
      <vt:lpstr>Сложность принятия решений</vt:lpstr>
      <vt:lpstr>Крестики нолики vs Шахматы</vt:lpstr>
      <vt:lpstr>Что делать тестировщикам?</vt:lpstr>
      <vt:lpstr>План доклада</vt:lpstr>
      <vt:lpstr>Подход к принятию решений</vt:lpstr>
      <vt:lpstr>Эвристики</vt:lpstr>
      <vt:lpstr>Пример: составление тестовой стратегии</vt:lpstr>
      <vt:lpstr>Стратегия составления тестовой стратегии </vt:lpstr>
      <vt:lpstr>Соответствие HTSM и Flower HTSM</vt:lpstr>
      <vt:lpstr>Шаги составления стратегии</vt:lpstr>
      <vt:lpstr>1. Изучение контекста и продукта</vt:lpstr>
      <vt:lpstr>Поверхностное знакомство: заметки</vt:lpstr>
      <vt:lpstr>Погружение: заметки</vt:lpstr>
      <vt:lpstr>Исследование открытых ресурсов: заметки</vt:lpstr>
      <vt:lpstr>Результаты изучения контекста и продукта </vt:lpstr>
      <vt:lpstr>Выводы по изучению контекста и продукта </vt:lpstr>
      <vt:lpstr>2. Анализ собранной информации</vt:lpstr>
      <vt:lpstr>2. Анализ собранной информации</vt:lpstr>
      <vt:lpstr>Выводы по анализу собранной информации</vt:lpstr>
      <vt:lpstr>3. Принятие решений, формирующих тестовую стратегию</vt:lpstr>
      <vt:lpstr>Техники тестирования</vt:lpstr>
      <vt:lpstr>Другие решения</vt:lpstr>
      <vt:lpstr>Взвешивание альтернатив</vt:lpstr>
      <vt:lpstr>Взвешивание альтернатив</vt:lpstr>
      <vt:lpstr>Дополнительно: презентация стратегии для стейкхолдеров</vt:lpstr>
      <vt:lpstr>Выводы по принятию решений при формировании стратегии</vt:lpstr>
      <vt:lpstr>Summary</vt:lpstr>
      <vt:lpstr>Материалы</vt:lpstr>
      <vt:lpstr>Дополнение: решения, которые я принимал при подготовке доклада</vt:lpstr>
      <vt:lpstr>Вопросы?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Принятие решений для тестировщика</dc:title>
  <dc:creator>Roman Sheyko</dc:creator>
  <cp:lastModifiedBy>romko</cp:lastModifiedBy>
  <cp:revision>480</cp:revision>
  <dcterms:created xsi:type="dcterms:W3CDTF">2015-03-30T05:02:04Z</dcterms:created>
  <dcterms:modified xsi:type="dcterms:W3CDTF">2015-03-30T21:04:18Z</dcterms:modified>
</cp:coreProperties>
</file>