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5">
          <p15:clr>
            <a:srgbClr val="A4A3A4"/>
          </p15:clr>
        </p15:guide>
        <p15:guide id="2" pos="2880">
          <p15:clr>
            <a:srgbClr val="A4A3A4"/>
          </p15:clr>
        </p15:guide>
        <p15:guide id="3" pos="4032">
          <p15:clr>
            <a:srgbClr val="9AA0A6"/>
          </p15:clr>
        </p15:guide>
        <p15:guide id="4" orient="horz" pos="930">
          <p15:clr>
            <a:srgbClr val="9AA0A6"/>
          </p15:clr>
        </p15:guide>
        <p15:guide id="5" orient="horz" pos="3084">
          <p15:clr>
            <a:srgbClr val="9AA0A6"/>
          </p15:clr>
        </p15:guide>
        <p15:guide id="6" pos="5516">
          <p15:clr>
            <a:srgbClr val="9AA0A6"/>
          </p15:clr>
        </p15:guide>
        <p15:guide id="7" pos="2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5" orient="horz"/>
        <p:guide pos="2880"/>
        <p:guide pos="4032"/>
        <p:guide pos="930" orient="horz"/>
        <p:guide pos="3084" orient="horz"/>
        <p:guide pos="5516"/>
        <p:guide pos="2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f5a03b63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f5a03b6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f5a03b63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f5a03b63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https://developer.apple.com/design/human-interface-guidelines/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f5a03b63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f5a03b63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f5a03b63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f5a03b63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69ac382fc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69ac382fc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f5a03b63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f5a03b63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f5a03b63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f5a03b63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f5a03b63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f5a03b63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69ac382fc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69ac382fc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f5a03b63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f5a03b63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74292612c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74292612c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f5a03b63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f5a03b63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f5a03b63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f5a03b63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69ac382fc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69ac382fc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f5a03b63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f5a03b63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74292612c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74292612c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где про это все прочитать??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 можно сесть и делать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69ac382f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69ac382f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“система закрыта”“система закрыта”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f5a03b63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f5a03b63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74292612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74292612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69ac382fc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69ac382fc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69ac382fc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69ac382fc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или “мои приложения не используют технологии”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file 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74292612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74292612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или “мои приложения не используют технологии”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file 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f5a03b63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f5a03b6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https://developer.apple.com/icloud/documentation/data-storage/index.html 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1.png"/><Relationship Id="rId5" Type="http://schemas.openxmlformats.org/officeDocument/2006/relationships/hyperlink" Target="https://developer.apple.com/design/human-interface-guidelines/ios/icons-and-image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Relationship Id="rId5" Type="http://schemas.openxmlformats.org/officeDocument/2006/relationships/hyperlink" Target="https://developer.apple.com/design/human-interface-guidelines/ios/icons-and-images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hyperlink" Target="https://sqadays.com/ru/talk/69957" TargetMode="External"/><Relationship Id="rId5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hyperlink" Target="https://developer.apple.com/documentation/uikit/app_and_environment/managing_your_app_s_life_cycle" TargetMode="External"/><Relationship Id="rId5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://bpmobile.by" TargetMode="External"/><Relationship Id="rId5" Type="http://schemas.openxmlformats.org/officeDocument/2006/relationships/hyperlink" Target="http://www.software-testing.by" TargetMode="External"/><Relationship Id="rId6" Type="http://schemas.openxmlformats.org/officeDocument/2006/relationships/hyperlink" Target="mailto:n.savastiuk@gmail.com" TargetMode="External"/><Relationship Id="rId7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5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Relationship Id="rId4" Type="http://schemas.openxmlformats.org/officeDocument/2006/relationships/hyperlink" Target="http://bpmobile.by" TargetMode="External"/><Relationship Id="rId5" Type="http://schemas.openxmlformats.org/officeDocument/2006/relationships/hyperlink" Target="http://www.software-testing.by" TargetMode="External"/><Relationship Id="rId6" Type="http://schemas.openxmlformats.org/officeDocument/2006/relationships/hyperlink" Target="mailto:n.savastiuk@gmail.com" TargetMode="External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eveloper.apple.com/library/archive/documentation/General/Reference/InfoPlistKeyReference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qlitebrowser.org/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/>
              <a:t>11 вещей про тестирование iOS приложений, о которых вы могли не задумываться</a:t>
            </a:r>
            <a:endParaRPr sz="31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Савастюк Наталья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9E9E9E"/>
                </a:solidFill>
              </a:rPr>
              <a:t>BPMobile</a:t>
            </a:r>
            <a:endParaRPr sz="1600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9E9E9E"/>
                </a:solidFill>
              </a:rPr>
              <a:t>software-testing.by</a:t>
            </a:r>
            <a:endParaRPr sz="1600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9E9E9E"/>
                </a:solidFill>
              </a:rPr>
              <a:t>Минск</a:t>
            </a:r>
            <a:endParaRPr sz="1600">
              <a:solidFill>
                <a:srgbClr val="9E9E9E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2727" y="162125"/>
            <a:ext cx="651551" cy="3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0" y="59313"/>
            <a:ext cx="2321751" cy="502487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</a:t>
            </a:r>
            <a:r>
              <a:rPr lang="ru"/>
              <a:t>. Гайдлайны полезны тестировщикам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9E9E9E"/>
                </a:solidFill>
              </a:rPr>
              <a:t>Их не надо бояться - они не страшные, и написаны не юридическим языком</a:t>
            </a:r>
            <a:endParaRPr sz="1400">
              <a:solidFill>
                <a:schemeClr val="accent1"/>
              </a:solidFill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758996"/>
            <a:ext cx="4863825" cy="214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525" y="4394668"/>
            <a:ext cx="4863825" cy="7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525" y="3666698"/>
            <a:ext cx="4863825" cy="105182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387863" y="1400175"/>
            <a:ext cx="4863900" cy="42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AppStore Review Guidelines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87900" y="458025"/>
            <a:ext cx="56604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</a:t>
            </a:r>
            <a:r>
              <a:rPr lang="ru"/>
              <a:t>. Гайдлайны полезны тестировщикам</a:t>
            </a:r>
            <a:endParaRPr sz="1400">
              <a:solidFill>
                <a:schemeClr val="accent1"/>
              </a:solidFill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905074"/>
            <a:ext cx="4863901" cy="319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775" y="147963"/>
            <a:ext cx="2228850" cy="48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387900" y="1476375"/>
            <a:ext cx="4863900" cy="42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Human Interface Guideline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2727" y="162125"/>
            <a:ext cx="651551" cy="3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387900" y="458025"/>
            <a:ext cx="46317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</a:t>
            </a:r>
            <a:r>
              <a:rPr lang="ru"/>
              <a:t>. Графику можно проверять осознанно</a:t>
            </a:r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403" y="0"/>
            <a:ext cx="43495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965625"/>
            <a:ext cx="3844800" cy="13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387900" y="4314825"/>
            <a:ext cx="3676500" cy="466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https://developer.apple.com/design/human-interface-guidelines/ios/icons-and-images</a:t>
            </a:r>
            <a:r>
              <a:rPr lang="ru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</a:t>
            </a:r>
            <a:r>
              <a:rPr lang="ru"/>
              <a:t>. Графику можно проверять осознанно</a:t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387900" y="1489825"/>
            <a:ext cx="4317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Иконка приложения: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 рабочем столе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Spotlight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настройках девайса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уведомлениях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675" y="1468800"/>
            <a:ext cx="2399200" cy="18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4661" y="1468825"/>
            <a:ext cx="2983838" cy="3427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4" name="Google Shape;174;p25"/>
          <p:cNvSpPr txBox="1"/>
          <p:nvPr/>
        </p:nvSpPr>
        <p:spPr>
          <a:xfrm>
            <a:off x="387900" y="4314825"/>
            <a:ext cx="3676500" cy="466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https://developer.apple.com/design/human-interface-guidelines/ios/icons-and-images</a:t>
            </a:r>
            <a:r>
              <a:rPr lang="ru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2727" y="162125"/>
            <a:ext cx="651551" cy="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4413" y="3077912"/>
            <a:ext cx="810476" cy="81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387900" y="458025"/>
            <a:ext cx="58869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7</a:t>
            </a:r>
            <a:r>
              <a:rPr lang="ru" sz="2200"/>
              <a:t>. Для тестовых инапов не нужны карточки, но нужны </a:t>
            </a:r>
            <a:r>
              <a:rPr lang="ru" sz="2200">
                <a:solidFill>
                  <a:schemeClr val="accent6"/>
                </a:solidFill>
              </a:rPr>
              <a:t>аккаунты из разных стран</a:t>
            </a:r>
            <a:endParaRPr sz="2200">
              <a:solidFill>
                <a:schemeClr val="accent6"/>
              </a:solidFill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920" y="1476363"/>
            <a:ext cx="2976868" cy="30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800" y="-5"/>
            <a:ext cx="2355301" cy="509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8</a:t>
            </a:r>
            <a:r>
              <a:rPr lang="ru"/>
              <a:t>. Рецепт покупки</a:t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789" y="0"/>
            <a:ext cx="237657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415737"/>
            <a:ext cx="1650376" cy="357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4700" y="1415712"/>
            <a:ext cx="1650376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6300" y="1415712"/>
            <a:ext cx="1650376" cy="357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8. Рецепт покупки</a:t>
            </a:r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76375"/>
            <a:ext cx="617310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387900" y="4314825"/>
            <a:ext cx="3676500" cy="466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FFFF"/>
                </a:solidFill>
              </a:rPr>
              <a:t>Особенности тестирования подписок в iOS </a:t>
            </a:r>
            <a:r>
              <a:rPr lang="ru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https://sqadays.com/ru/talk/69957</a:t>
            </a:r>
            <a:r>
              <a:rPr lang="ru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789" y="0"/>
            <a:ext cx="2376573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387900" y="458025"/>
            <a:ext cx="4665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9</a:t>
            </a:r>
            <a:r>
              <a:rPr lang="ru"/>
              <a:t>. Жизненный цикл iOS приложения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6"/>
                </a:solidFill>
              </a:rPr>
              <a:t>Помехи не случайны:</a:t>
            </a:r>
            <a:endParaRPr sz="1500">
              <a:solidFill>
                <a:schemeClr val="accent6"/>
              </a:solidFill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Входящие звонки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Выход в фон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Открытие центра уведомлений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Лок экрана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…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accent6"/>
              </a:solidFill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174" y="0"/>
            <a:ext cx="46656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387900" y="4314825"/>
            <a:ext cx="3676500" cy="466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https://developer.apple.com/documentation/uikit/app_and_environment/managing_your_app_s_life_cycle</a:t>
            </a:r>
            <a:r>
              <a:rPr lang="ru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8975" y="3403200"/>
            <a:ext cx="785425" cy="7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 b="0" l="3115" r="4446" t="0"/>
          <a:stretch/>
        </p:blipFill>
        <p:spPr>
          <a:xfrm>
            <a:off x="387900" y="1601950"/>
            <a:ext cx="2363925" cy="285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10</a:t>
            </a:r>
            <a:r>
              <a:rPr lang="ru" sz="2900"/>
              <a:t>. После удаления приложения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может оставаться информация</a:t>
            </a:r>
            <a:endParaRPr sz="2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/>
          <p:cNvPicPr preferRelativeResize="0"/>
          <p:nvPr/>
        </p:nvPicPr>
        <p:blipFill rotWithShape="1">
          <a:blip r:embed="rId3">
            <a:alphaModFix/>
          </a:blip>
          <a:srcRect b="0" l="3115" r="4446" t="0"/>
          <a:stretch/>
        </p:blipFill>
        <p:spPr>
          <a:xfrm>
            <a:off x="387900" y="1601950"/>
            <a:ext cx="2363925" cy="285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2300" y="2877350"/>
            <a:ext cx="3888370" cy="20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10. После удаления приложения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может оставаться информация</a:t>
            </a:r>
            <a:endParaRPr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себе</a:t>
            </a:r>
            <a:endParaRPr/>
          </a:p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002000" y="458025"/>
            <a:ext cx="4797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 2006 года в тестировании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Специалист по </a:t>
            </a:r>
            <a:r>
              <a:rPr lang="ru">
                <a:solidFill>
                  <a:schemeClr val="accent6"/>
                </a:solidFill>
              </a:rPr>
              <a:t>ручному</a:t>
            </a:r>
            <a:r>
              <a:rPr lang="ru"/>
              <a:t> тестированию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Специалист по </a:t>
            </a:r>
            <a:r>
              <a:rPr lang="ru">
                <a:solidFill>
                  <a:schemeClr val="accent6"/>
                </a:solidFill>
              </a:rPr>
              <a:t>автоматизированному</a:t>
            </a:r>
            <a:r>
              <a:rPr lang="ru"/>
              <a:t> тестированию (ISSoft, TouchCommerce)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solidFill>
                  <a:schemeClr val="accent6"/>
                </a:solidFill>
              </a:rPr>
              <a:t>Руководитель команды</a:t>
            </a:r>
            <a:r>
              <a:rPr lang="ru"/>
              <a:t> тестирования (ISSoft, Warecorp, TouchCommerce)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solidFill>
                  <a:schemeClr val="accent6"/>
                </a:solidFill>
              </a:rPr>
              <a:t>Руководитель отдела</a:t>
            </a:r>
            <a:r>
              <a:rPr lang="ru"/>
              <a:t> тестирования (Soft FX Bel, BP Mobile)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C 2010 года – </a:t>
            </a:r>
            <a:r>
              <a:rPr lang="ru">
                <a:solidFill>
                  <a:schemeClr val="accent6"/>
                </a:solidFill>
              </a:rPr>
              <a:t>тренер</a:t>
            </a:r>
            <a:r>
              <a:rPr lang="ru"/>
              <a:t>, с 2014 - тренер собственных курсов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При необходимости бизнес-аналитик, проектный менеджер или просто </a:t>
            </a:r>
            <a:r>
              <a:rPr lang="ru">
                <a:solidFill>
                  <a:schemeClr val="accent6"/>
                </a:solidFill>
              </a:rPr>
              <a:t>идейный вдохновитель</a:t>
            </a:r>
            <a:r>
              <a:rPr lang="ru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Организатор </a:t>
            </a:r>
            <a:r>
              <a:rPr lang="ru">
                <a:solidFill>
                  <a:schemeClr val="accent6"/>
                </a:solidFill>
              </a:rPr>
              <a:t>QA Club Minsk</a:t>
            </a:r>
            <a:r>
              <a:rPr lang="ru"/>
              <a:t>, член программного комитета конференции SQA Days, спикер.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245" y="1489820"/>
            <a:ext cx="1635600" cy="163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715500" y="3471425"/>
            <a:ext cx="28011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Савастюк Наталья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>
                <a:solidFill>
                  <a:srgbClr val="8BC34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bpmobile.by</a:t>
            </a:r>
            <a:r>
              <a:rPr lang="ru" sz="1200">
                <a:solidFill>
                  <a:srgbClr val="8BC34A"/>
                </a:solidFill>
              </a:rPr>
              <a:t> </a:t>
            </a:r>
            <a:endParaRPr sz="1200">
              <a:solidFill>
                <a:srgbClr val="8BC34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>
                <a:solidFill>
                  <a:srgbClr val="8BC34A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www.software-testing.by</a:t>
            </a:r>
            <a:r>
              <a:rPr lang="ru" sz="1200">
                <a:solidFill>
                  <a:srgbClr val="8BC34A"/>
                </a:solidFill>
              </a:rPr>
              <a:t> </a:t>
            </a:r>
            <a:endParaRPr sz="1200">
              <a:solidFill>
                <a:srgbClr val="8BC34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>
                <a:solidFill>
                  <a:srgbClr val="8BC34A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n.savastiuk@gmail.com</a:t>
            </a:r>
            <a:r>
              <a:rPr lang="ru" sz="1200">
                <a:solidFill>
                  <a:srgbClr val="8BC34A"/>
                </a:solidFill>
              </a:rPr>
              <a:t> </a:t>
            </a:r>
            <a:endParaRPr sz="1200">
              <a:solidFill>
                <a:srgbClr val="8BC34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s</a:t>
            </a:r>
            <a:r>
              <a:rPr lang="ru" sz="1200"/>
              <a:t>kype: csi.nataliasavastiuk</a:t>
            </a:r>
            <a:endParaRPr sz="120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2727" y="162125"/>
            <a:ext cx="651551" cy="3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3115" r="4446" t="0"/>
          <a:stretch/>
        </p:blipFill>
        <p:spPr>
          <a:xfrm>
            <a:off x="387900" y="1601950"/>
            <a:ext cx="2363925" cy="285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9425" y="2915450"/>
            <a:ext cx="3888370" cy="20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>
            <p:ph type="title"/>
          </p:nvPr>
        </p:nvSpPr>
        <p:spPr>
          <a:xfrm>
            <a:off x="387900" y="458025"/>
            <a:ext cx="60129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10. После удаления приложения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может оставаться информация</a:t>
            </a:r>
            <a:endParaRPr sz="2700"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375" y="0"/>
            <a:ext cx="2363926" cy="5100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175" y="1476375"/>
            <a:ext cx="4393954" cy="3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title"/>
          </p:nvPr>
        </p:nvSpPr>
        <p:spPr>
          <a:xfrm>
            <a:off x="387900" y="458025"/>
            <a:ext cx="60129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10. После удаления приложения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может оставаться информация</a:t>
            </a:r>
            <a:endParaRPr sz="2700"/>
          </a:p>
        </p:txBody>
      </p:sp>
      <p:pic>
        <p:nvPicPr>
          <p:cNvPr id="237" name="Google Shape;23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375" y="0"/>
            <a:ext cx="2363926" cy="51006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8" name="Google Shape;23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900" y="4027575"/>
            <a:ext cx="868275" cy="8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87900" y="458025"/>
            <a:ext cx="7422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11. Не нужно тестировать кучу вариантов установок</a:t>
            </a:r>
            <a:endParaRPr/>
          </a:p>
        </p:txBody>
      </p:sp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По wi-fi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По проводам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По мобильной сети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С потерей интернета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/>
              <a:t>...</a:t>
            </a:r>
            <a:endParaRPr sz="1800"/>
          </a:p>
        </p:txBody>
      </p:sp>
      <p:sp>
        <p:nvSpPr>
          <p:cNvPr id="245" name="Google Shape;245;p34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На чистой системе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На “грязной” системе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46" name="Google Shape;2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226" y="3258225"/>
            <a:ext cx="1310499" cy="1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425" y="3258225"/>
            <a:ext cx="1310499" cy="1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2727" y="162125"/>
            <a:ext cx="651551" cy="3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Вместо итого</a:t>
            </a:r>
            <a:endParaRPr/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Затронули: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Файловую структуру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iCloud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ЖЦ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Рецепт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Кейчейны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Info.plist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ru">
                <a:solidFill>
                  <a:schemeClr val="accent6"/>
                </a:solidFill>
              </a:rPr>
              <a:t>Гайдлайны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55" name="Google Shape;255;p3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затронули: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Memory Warnings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Категории аудиосессий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Apple Pencil и Scribble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Voice Over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Полезность WWDC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….</a:t>
            </a:r>
            <a:endParaRPr/>
          </a:p>
        </p:txBody>
      </p:sp>
      <p:pic>
        <p:nvPicPr>
          <p:cNvPr id="256" name="Google Shape;2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000" y="2462875"/>
            <a:ext cx="789676" cy="78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525" y="1489825"/>
            <a:ext cx="789676" cy="78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5" y="3134095"/>
            <a:ext cx="1635600" cy="163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Готова ответить на ваши вопросы</a:t>
            </a:r>
            <a:endParaRPr/>
          </a:p>
        </p:txBody>
      </p:sp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5955000" y="3688200"/>
            <a:ext cx="28011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Савастюк Наталья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u="sng">
                <a:solidFill>
                  <a:schemeClr val="hlink"/>
                </a:solidFill>
                <a:hlinkClick r:id="rId4"/>
              </a:rPr>
              <a:t>bpmobile.by</a:t>
            </a:r>
            <a:r>
              <a:rPr lang="ru" sz="1400"/>
              <a:t> 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www.software-testing.by</a:t>
            </a:r>
            <a:r>
              <a:rPr lang="ru" sz="1400">
                <a:solidFill>
                  <a:schemeClr val="accent5"/>
                </a:solidFill>
              </a:rPr>
              <a:t> </a:t>
            </a:r>
            <a:r>
              <a:rPr lang="ru" sz="1400">
                <a:solidFill>
                  <a:schemeClr val="accent5"/>
                </a:solidFill>
              </a:rPr>
              <a:t> </a:t>
            </a:r>
            <a:endParaRPr sz="1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n.savastiuk@gmail.com</a:t>
            </a:r>
            <a:r>
              <a:rPr lang="ru" sz="1400">
                <a:solidFill>
                  <a:schemeClr val="accent5"/>
                </a:solidFill>
              </a:rPr>
              <a:t> </a:t>
            </a:r>
            <a:endParaRPr sz="1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</a:rPr>
              <a:t>s</a:t>
            </a:r>
            <a:r>
              <a:rPr lang="ru" sz="1400"/>
              <a:t>kype: csi.nataliasavastiuk</a:t>
            </a:r>
            <a:endParaRPr sz="1400"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2727" y="162125"/>
            <a:ext cx="651551" cy="3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87900" y="458025"/>
            <a:ext cx="39735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 </a:t>
            </a:r>
            <a:r>
              <a:rPr lang="ru"/>
              <a:t>Файловая структура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87900" y="1489825"/>
            <a:ext cx="3973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accent6"/>
                </a:solidFill>
              </a:rPr>
              <a:t>Documents</a:t>
            </a:r>
            <a:r>
              <a:rPr lang="ru" sz="1600"/>
              <a:t> - пользовательские файлы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accent6"/>
                </a:solidFill>
              </a:rPr>
              <a:t>Library</a:t>
            </a:r>
            <a:r>
              <a:rPr lang="ru" sz="1600"/>
              <a:t> - файлы библиотек, кеш, настройки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accent6"/>
                </a:solidFill>
              </a:rPr>
              <a:t>tmp</a:t>
            </a:r>
            <a:r>
              <a:rPr lang="ru" sz="1600"/>
              <a:t> - временные файлы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accent6"/>
                </a:solidFill>
              </a:rPr>
              <a:t>*</a:t>
            </a:r>
            <a:r>
              <a:rPr lang="ru" sz="1600">
                <a:solidFill>
                  <a:schemeClr val="accent6"/>
                </a:solidFill>
              </a:rPr>
              <a:t>.app</a:t>
            </a:r>
            <a:r>
              <a:rPr lang="ru" sz="1600"/>
              <a:t> - бинарник и ресурсы (переводы, звуки, графика и т.п.)</a:t>
            </a:r>
            <a:endParaRPr sz="16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410" y="0"/>
            <a:ext cx="46445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4907350" y="2828925"/>
            <a:ext cx="4007100" cy="2314500"/>
          </a:xfrm>
          <a:prstGeom prst="rect">
            <a:avLst/>
          </a:prstGeom>
          <a:solidFill>
            <a:srgbClr val="FFEB38">
              <a:alpha val="23860"/>
            </a:srgbClr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900" y="4037675"/>
            <a:ext cx="976774" cy="9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</a:t>
            </a:r>
            <a:r>
              <a:rPr lang="ru"/>
              <a:t>. Info.plist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E9E9E"/>
                </a:solidFill>
              </a:rPr>
              <a:t>Находится в ipa-файле, открывается архиватором</a:t>
            </a:r>
            <a:endParaRPr sz="1200">
              <a:solidFill>
                <a:srgbClr val="9E9E9E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Минимальная ОС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Поддерживаемые процессоры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Наличие статус бара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Версия приложения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Поддерживаемые ориентации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...</a:t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387900" y="4314825"/>
            <a:ext cx="3676500" cy="581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FFFF"/>
                </a:solidFill>
              </a:rPr>
              <a:t>Information Property List Key Reference </a:t>
            </a:r>
            <a:r>
              <a:rPr lang="ru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https://developer.apple.com/library/archive/documentation/General/Reference/InfoPlistKeyReference/</a:t>
            </a:r>
            <a:r>
              <a:rPr lang="ru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0" y="0"/>
            <a:ext cx="3803100" cy="6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3750" y="4048200"/>
            <a:ext cx="84772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</a:t>
            </a:r>
            <a:r>
              <a:rPr lang="ru"/>
              <a:t>. Локальная база данных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22800"/>
            <a:ext cx="5630000" cy="34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250" y="4750"/>
            <a:ext cx="2952750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3. Локальная база данных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9E9E9E"/>
                </a:solidFill>
              </a:rPr>
              <a:t>SQLite</a:t>
            </a:r>
            <a:endParaRPr sz="1500">
              <a:solidFill>
                <a:srgbClr val="9E9E9E"/>
              </a:solidFill>
            </a:endParaRPr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387900" y="4314825"/>
            <a:ext cx="3676500" cy="466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SQLite Managers: </a:t>
            </a:r>
            <a:r>
              <a:rPr lang="ru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http://sqlitebrowser.org/</a:t>
            </a:r>
            <a:r>
              <a:rPr lang="ru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Вообще много инструментов, просто гуглите SQLite Manager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250" y="4750"/>
            <a:ext cx="2952750" cy="51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875" y="1547825"/>
            <a:ext cx="2592575" cy="22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0612" y="2314575"/>
            <a:ext cx="278677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4. iCloud актуален для всех приложений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87900" y="1489825"/>
            <a:ext cx="5317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Синхронизация</a:t>
            </a:r>
            <a:r>
              <a:rPr lang="ru"/>
              <a:t> данных, информации между девайсами (работает в рамках одного аккаунта)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Бекап</a:t>
            </a:r>
            <a:r>
              <a:rPr lang="ru"/>
              <a:t> и рестор данных в приложениях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iCloud Drive</a:t>
            </a:r>
            <a:r>
              <a:rPr lang="ru"/>
              <a:t> - открытое хранилище документов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accent6"/>
                </a:solidFill>
              </a:rPr>
              <a:t>iCloud Document, Key Storage</a:t>
            </a:r>
            <a:r>
              <a:rPr lang="ru"/>
              <a:t> - закрытое хранилище документов, настроек</a:t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5705475" y="3171825"/>
            <a:ext cx="3762396" cy="1777896"/>
          </a:xfrm>
          <a:prstGeom prst="irregularSeal2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У меня в приложении не используется iCloud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974" y="1505150"/>
            <a:ext cx="3177024" cy="14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2727" y="162125"/>
            <a:ext cx="651551" cy="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585975" y="3962950"/>
            <a:ext cx="943000" cy="9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87900" y="458025"/>
            <a:ext cx="71940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</a:t>
            </a:r>
            <a:r>
              <a:rPr lang="ru"/>
              <a:t>. iCloud </a:t>
            </a:r>
            <a:r>
              <a:rPr lang="ru">
                <a:solidFill>
                  <a:schemeClr val="accent6"/>
                </a:solidFill>
              </a:rPr>
              <a:t>backup</a:t>
            </a:r>
            <a:r>
              <a:rPr lang="ru"/>
              <a:t> точно актуален для всех приложений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213" y="1594600"/>
            <a:ext cx="5391573" cy="307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2727" y="162125"/>
            <a:ext cx="651551" cy="3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</a:t>
            </a:r>
            <a:r>
              <a:rPr lang="ru"/>
              <a:t>. Гайдлайны полезны тестировщикам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9E9E9E"/>
                </a:solidFill>
              </a:rPr>
              <a:t>Их не надо бояться - они не страшные, и написаны не юридическим языком</a:t>
            </a:r>
            <a:endParaRPr sz="1400">
              <a:solidFill>
                <a:srgbClr val="9E9E9E"/>
              </a:solidFill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-480000" l="0" r="0" t="480000"/>
          <a:stretch/>
        </p:blipFill>
        <p:spPr>
          <a:xfrm>
            <a:off x="454575" y="3238500"/>
            <a:ext cx="2857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387900" y="1476375"/>
            <a:ext cx="4863900" cy="42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iOS Data Storage Guidelines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2727" y="162125"/>
            <a:ext cx="651551" cy="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5">
            <a:alphaModFix/>
          </a:blip>
          <a:srcRect b="0" l="67864" r="0" t="0"/>
          <a:stretch/>
        </p:blipFill>
        <p:spPr>
          <a:xfrm>
            <a:off x="6400800" y="1432102"/>
            <a:ext cx="1977702" cy="35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900" y="2112210"/>
            <a:ext cx="4863901" cy="287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