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8" r:id="rId19"/>
    <p:sldId id="277" r:id="rId20"/>
    <p:sldId id="276" r:id="rId21"/>
    <p:sldId id="275" r:id="rId22"/>
    <p:sldId id="274" r:id="rId23"/>
    <p:sldId id="281" r:id="rId24"/>
    <p:sldId id="280" r:id="rId25"/>
    <p:sldId id="279" r:id="rId26"/>
    <p:sldId id="282" r:id="rId27"/>
    <p:sldId id="283" r:id="rId28"/>
    <p:sldId id="273" r:id="rId29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0" clrIdx="0">
    <p:extLst>
      <p:ext uri="{19B8F6BF-5375-455C-9EA6-DF929625EA0E}">
        <p15:presenceInfo xmlns:p15="http://schemas.microsoft.com/office/powerpoint/2012/main" userId="Ho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9B00"/>
    <a:srgbClr val="FF6600"/>
    <a:srgbClr val="FF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620" y="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55CF87-7DE8-4338-8820-83AD64800BF7}" type="doc">
      <dgm:prSet loTypeId="urn:microsoft.com/office/officeart/2005/8/layout/cycle5" loCatId="cycle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E40B3991-8D7D-4368-B498-E842F7D8438B}">
      <dgm:prSet phldrT="[Текст]" custT="1"/>
      <dgm:spPr/>
      <dgm:t>
        <a:bodyPr/>
        <a:lstStyle/>
        <a:p>
          <a:r>
            <a:rPr lang="ru-RU" sz="1800" dirty="0" smtClean="0"/>
            <a:t>Подождем элемент</a:t>
          </a:r>
          <a:endParaRPr lang="ru-RU" sz="1800" dirty="0"/>
        </a:p>
      </dgm:t>
    </dgm:pt>
    <dgm:pt modelId="{2EBFE4AE-050D-468F-A76D-A37354C9EF42}" type="parTrans" cxnId="{4B38D070-FB4C-4F6F-9FCF-20A851B79DE7}">
      <dgm:prSet/>
      <dgm:spPr/>
      <dgm:t>
        <a:bodyPr/>
        <a:lstStyle/>
        <a:p>
          <a:endParaRPr lang="ru-RU"/>
        </a:p>
      </dgm:t>
    </dgm:pt>
    <dgm:pt modelId="{5B1961C9-BB44-4986-9189-35FAA0FA4C2F}" type="sibTrans" cxnId="{4B38D070-FB4C-4F6F-9FCF-20A851B79DE7}">
      <dgm:prSet/>
      <dgm:spPr/>
      <dgm:t>
        <a:bodyPr/>
        <a:lstStyle/>
        <a:p>
          <a:endParaRPr lang="ru-RU"/>
        </a:p>
      </dgm:t>
    </dgm:pt>
    <dgm:pt modelId="{D044F681-9DCE-44D4-97A6-FE7DF56EE934}">
      <dgm:prSet phldrT="[Текст]" custT="1"/>
      <dgm:spPr/>
      <dgm:t>
        <a:bodyPr/>
        <a:lstStyle/>
        <a:p>
          <a:r>
            <a:rPr lang="ru-RU" sz="1800" dirty="0" smtClean="0"/>
            <a:t>Взаимодействие с элементом</a:t>
          </a:r>
          <a:endParaRPr lang="ru-RU" sz="1800" dirty="0"/>
        </a:p>
      </dgm:t>
    </dgm:pt>
    <dgm:pt modelId="{F0987881-262D-41B9-8B97-54DB2715C7D2}" type="parTrans" cxnId="{91664685-0CAC-4E95-8104-A6A1BDBD1E5C}">
      <dgm:prSet/>
      <dgm:spPr/>
      <dgm:t>
        <a:bodyPr/>
        <a:lstStyle/>
        <a:p>
          <a:endParaRPr lang="ru-RU"/>
        </a:p>
      </dgm:t>
    </dgm:pt>
    <dgm:pt modelId="{7BDFF436-325D-4E7D-9935-2A6A43504077}" type="sibTrans" cxnId="{91664685-0CAC-4E95-8104-A6A1BDBD1E5C}">
      <dgm:prSet/>
      <dgm:spPr/>
      <dgm:t>
        <a:bodyPr/>
        <a:lstStyle/>
        <a:p>
          <a:endParaRPr lang="ru-RU"/>
        </a:p>
      </dgm:t>
    </dgm:pt>
    <dgm:pt modelId="{32E57083-7B55-4B0B-BB79-37A2CED27232}">
      <dgm:prSet phldrT="[Текст]" custT="1"/>
      <dgm:spPr/>
      <dgm:t>
        <a:bodyPr/>
        <a:lstStyle/>
        <a:p>
          <a:r>
            <a:rPr lang="ru-RU" sz="1800" dirty="0" smtClean="0"/>
            <a:t>Подождем результат</a:t>
          </a:r>
          <a:endParaRPr lang="ru-RU" sz="1800" dirty="0"/>
        </a:p>
      </dgm:t>
    </dgm:pt>
    <dgm:pt modelId="{ECC2CB5C-A061-4FDD-81B4-9B3B74CAD7D6}" type="parTrans" cxnId="{A0737D31-EC2B-40DE-909D-05F107BE8562}">
      <dgm:prSet/>
      <dgm:spPr/>
      <dgm:t>
        <a:bodyPr/>
        <a:lstStyle/>
        <a:p>
          <a:endParaRPr lang="ru-RU"/>
        </a:p>
      </dgm:t>
    </dgm:pt>
    <dgm:pt modelId="{3B5C470C-887C-4C3A-895C-F4DBE16549FB}" type="sibTrans" cxnId="{A0737D31-EC2B-40DE-909D-05F107BE8562}">
      <dgm:prSet/>
      <dgm:spPr/>
      <dgm:t>
        <a:bodyPr/>
        <a:lstStyle/>
        <a:p>
          <a:endParaRPr lang="ru-RU"/>
        </a:p>
      </dgm:t>
    </dgm:pt>
    <dgm:pt modelId="{BC680B7E-4944-4440-94FC-55F792212E25}">
      <dgm:prSet phldrT="[Текст]" custT="1"/>
      <dgm:spPr/>
      <dgm:t>
        <a:bodyPr/>
        <a:lstStyle/>
        <a:p>
          <a:r>
            <a:rPr lang="ru-RU" sz="1800" dirty="0" smtClean="0"/>
            <a:t>Проверим результат</a:t>
          </a:r>
          <a:endParaRPr lang="ru-RU" sz="1800" dirty="0"/>
        </a:p>
      </dgm:t>
    </dgm:pt>
    <dgm:pt modelId="{7BF7A10F-B3AD-456E-B585-AC43823C68C5}" type="parTrans" cxnId="{458EB4FF-6B0A-4B9B-8ECB-BA50920C7785}">
      <dgm:prSet/>
      <dgm:spPr/>
      <dgm:t>
        <a:bodyPr/>
        <a:lstStyle/>
        <a:p>
          <a:endParaRPr lang="ru-RU"/>
        </a:p>
      </dgm:t>
    </dgm:pt>
    <dgm:pt modelId="{105E143D-EB37-45D6-85B6-2584260EB735}" type="sibTrans" cxnId="{458EB4FF-6B0A-4B9B-8ECB-BA50920C7785}">
      <dgm:prSet/>
      <dgm:spPr/>
      <dgm:t>
        <a:bodyPr/>
        <a:lstStyle/>
        <a:p>
          <a:endParaRPr lang="ru-RU"/>
        </a:p>
      </dgm:t>
    </dgm:pt>
    <dgm:pt modelId="{CAF111FF-7122-498E-9CDD-1AAA913DA90C}" type="pres">
      <dgm:prSet presAssocID="{A255CF87-7DE8-4338-8820-83AD64800BF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969C00-2CBB-4087-A47B-6EFFE68D096D}" type="pres">
      <dgm:prSet presAssocID="{E40B3991-8D7D-4368-B498-E842F7D8438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38B957-72D1-4E54-BD73-6E56209DA975}" type="pres">
      <dgm:prSet presAssocID="{E40B3991-8D7D-4368-B498-E842F7D8438B}" presName="spNode" presStyleCnt="0"/>
      <dgm:spPr/>
    </dgm:pt>
    <dgm:pt modelId="{C5418ECC-8CBB-4259-BC6E-CB129AC9DCF1}" type="pres">
      <dgm:prSet presAssocID="{5B1961C9-BB44-4986-9189-35FAA0FA4C2F}" presName="sibTrans" presStyleLbl="sibTrans1D1" presStyleIdx="0" presStyleCnt="4"/>
      <dgm:spPr/>
      <dgm:t>
        <a:bodyPr/>
        <a:lstStyle/>
        <a:p>
          <a:endParaRPr lang="ru-RU"/>
        </a:p>
      </dgm:t>
    </dgm:pt>
    <dgm:pt modelId="{F23E953A-6513-4E87-9884-FC51C3A2DB2C}" type="pres">
      <dgm:prSet presAssocID="{D044F681-9DCE-44D4-97A6-FE7DF56EE934}" presName="node" presStyleLbl="node1" presStyleIdx="1" presStyleCnt="4" custScaleX="116901" custScaleY="115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0EE06-45D7-4914-829E-D2E12B5F97CB}" type="pres">
      <dgm:prSet presAssocID="{D044F681-9DCE-44D4-97A6-FE7DF56EE934}" presName="spNode" presStyleCnt="0"/>
      <dgm:spPr/>
    </dgm:pt>
    <dgm:pt modelId="{F4D9F6E2-458A-493A-A8D6-3E252BB619FF}" type="pres">
      <dgm:prSet presAssocID="{7BDFF436-325D-4E7D-9935-2A6A43504077}" presName="sibTrans" presStyleLbl="sibTrans1D1" presStyleIdx="1" presStyleCnt="4"/>
      <dgm:spPr/>
      <dgm:t>
        <a:bodyPr/>
        <a:lstStyle/>
        <a:p>
          <a:endParaRPr lang="ru-RU"/>
        </a:p>
      </dgm:t>
    </dgm:pt>
    <dgm:pt modelId="{1AC8F0DD-2105-48B0-BED9-A695ED6E29BA}" type="pres">
      <dgm:prSet presAssocID="{32E57083-7B55-4B0B-BB79-37A2CED2723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E08233-EA7D-41AB-BB8C-B46403C95914}" type="pres">
      <dgm:prSet presAssocID="{32E57083-7B55-4B0B-BB79-37A2CED27232}" presName="spNode" presStyleCnt="0"/>
      <dgm:spPr/>
    </dgm:pt>
    <dgm:pt modelId="{8C5545D6-1FCC-404B-AD15-4A3A09D63815}" type="pres">
      <dgm:prSet presAssocID="{3B5C470C-887C-4C3A-895C-F4DBE16549FB}" presName="sibTrans" presStyleLbl="sibTrans1D1" presStyleIdx="2" presStyleCnt="4"/>
      <dgm:spPr/>
      <dgm:t>
        <a:bodyPr/>
        <a:lstStyle/>
        <a:p>
          <a:endParaRPr lang="ru-RU"/>
        </a:p>
      </dgm:t>
    </dgm:pt>
    <dgm:pt modelId="{DEF44FD2-2F50-4856-842C-CD881DE4904A}" type="pres">
      <dgm:prSet presAssocID="{BC680B7E-4944-4440-94FC-55F792212E2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7BA06-6160-4716-B65E-EE7127F046E1}" type="pres">
      <dgm:prSet presAssocID="{BC680B7E-4944-4440-94FC-55F792212E25}" presName="spNode" presStyleCnt="0"/>
      <dgm:spPr/>
    </dgm:pt>
    <dgm:pt modelId="{1F28C3C9-DCC3-44B7-81A2-5D4C459EE38D}" type="pres">
      <dgm:prSet presAssocID="{105E143D-EB37-45D6-85B6-2584260EB735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E6E32089-4513-47F9-A8FA-1731476789EE}" type="presOf" srcId="{3B5C470C-887C-4C3A-895C-F4DBE16549FB}" destId="{8C5545D6-1FCC-404B-AD15-4A3A09D63815}" srcOrd="0" destOrd="0" presId="urn:microsoft.com/office/officeart/2005/8/layout/cycle5"/>
    <dgm:cxn modelId="{1D08C8D6-F7CD-4304-8F9E-0678B608C3B3}" type="presOf" srcId="{A255CF87-7DE8-4338-8820-83AD64800BF7}" destId="{CAF111FF-7122-498E-9CDD-1AAA913DA90C}" srcOrd="0" destOrd="0" presId="urn:microsoft.com/office/officeart/2005/8/layout/cycle5"/>
    <dgm:cxn modelId="{CE71E46D-F04C-4FCB-96F4-8DD110D7BF8C}" type="presOf" srcId="{BC680B7E-4944-4440-94FC-55F792212E25}" destId="{DEF44FD2-2F50-4856-842C-CD881DE4904A}" srcOrd="0" destOrd="0" presId="urn:microsoft.com/office/officeart/2005/8/layout/cycle5"/>
    <dgm:cxn modelId="{A4C479DA-704F-47C2-B26F-6D205DE53C9A}" type="presOf" srcId="{105E143D-EB37-45D6-85B6-2584260EB735}" destId="{1F28C3C9-DCC3-44B7-81A2-5D4C459EE38D}" srcOrd="0" destOrd="0" presId="urn:microsoft.com/office/officeart/2005/8/layout/cycle5"/>
    <dgm:cxn modelId="{4B38D070-FB4C-4F6F-9FCF-20A851B79DE7}" srcId="{A255CF87-7DE8-4338-8820-83AD64800BF7}" destId="{E40B3991-8D7D-4368-B498-E842F7D8438B}" srcOrd="0" destOrd="0" parTransId="{2EBFE4AE-050D-468F-A76D-A37354C9EF42}" sibTransId="{5B1961C9-BB44-4986-9189-35FAA0FA4C2F}"/>
    <dgm:cxn modelId="{18DAD690-B9A8-4801-85B7-04FB3557FF95}" type="presOf" srcId="{E40B3991-8D7D-4368-B498-E842F7D8438B}" destId="{5A969C00-2CBB-4087-A47B-6EFFE68D096D}" srcOrd="0" destOrd="0" presId="urn:microsoft.com/office/officeart/2005/8/layout/cycle5"/>
    <dgm:cxn modelId="{A0737D31-EC2B-40DE-909D-05F107BE8562}" srcId="{A255CF87-7DE8-4338-8820-83AD64800BF7}" destId="{32E57083-7B55-4B0B-BB79-37A2CED27232}" srcOrd="2" destOrd="0" parTransId="{ECC2CB5C-A061-4FDD-81B4-9B3B74CAD7D6}" sibTransId="{3B5C470C-887C-4C3A-895C-F4DBE16549FB}"/>
    <dgm:cxn modelId="{A1D21DB0-C7BF-49FE-8340-E8C42E9B84B7}" type="presOf" srcId="{D044F681-9DCE-44D4-97A6-FE7DF56EE934}" destId="{F23E953A-6513-4E87-9884-FC51C3A2DB2C}" srcOrd="0" destOrd="0" presId="urn:microsoft.com/office/officeart/2005/8/layout/cycle5"/>
    <dgm:cxn modelId="{91664685-0CAC-4E95-8104-A6A1BDBD1E5C}" srcId="{A255CF87-7DE8-4338-8820-83AD64800BF7}" destId="{D044F681-9DCE-44D4-97A6-FE7DF56EE934}" srcOrd="1" destOrd="0" parTransId="{F0987881-262D-41B9-8B97-54DB2715C7D2}" sibTransId="{7BDFF436-325D-4E7D-9935-2A6A43504077}"/>
    <dgm:cxn modelId="{25F7E2FE-D24A-44C4-81F3-5051717120F0}" type="presOf" srcId="{7BDFF436-325D-4E7D-9935-2A6A43504077}" destId="{F4D9F6E2-458A-493A-A8D6-3E252BB619FF}" srcOrd="0" destOrd="0" presId="urn:microsoft.com/office/officeart/2005/8/layout/cycle5"/>
    <dgm:cxn modelId="{39FC6E78-506C-44C8-AF6C-543E1E95D6A8}" type="presOf" srcId="{5B1961C9-BB44-4986-9189-35FAA0FA4C2F}" destId="{C5418ECC-8CBB-4259-BC6E-CB129AC9DCF1}" srcOrd="0" destOrd="0" presId="urn:microsoft.com/office/officeart/2005/8/layout/cycle5"/>
    <dgm:cxn modelId="{5A6E67E0-0722-4BF5-AF95-2FDA01380E43}" type="presOf" srcId="{32E57083-7B55-4B0B-BB79-37A2CED27232}" destId="{1AC8F0DD-2105-48B0-BED9-A695ED6E29BA}" srcOrd="0" destOrd="0" presId="urn:microsoft.com/office/officeart/2005/8/layout/cycle5"/>
    <dgm:cxn modelId="{458EB4FF-6B0A-4B9B-8ECB-BA50920C7785}" srcId="{A255CF87-7DE8-4338-8820-83AD64800BF7}" destId="{BC680B7E-4944-4440-94FC-55F792212E25}" srcOrd="3" destOrd="0" parTransId="{7BF7A10F-B3AD-456E-B585-AC43823C68C5}" sibTransId="{105E143D-EB37-45D6-85B6-2584260EB735}"/>
    <dgm:cxn modelId="{40A38803-FB46-473E-8F37-38A582D387B4}" type="presParOf" srcId="{CAF111FF-7122-498E-9CDD-1AAA913DA90C}" destId="{5A969C00-2CBB-4087-A47B-6EFFE68D096D}" srcOrd="0" destOrd="0" presId="urn:microsoft.com/office/officeart/2005/8/layout/cycle5"/>
    <dgm:cxn modelId="{D0C6ECC8-2C37-48FE-82A4-68DAFFD43CEE}" type="presParOf" srcId="{CAF111FF-7122-498E-9CDD-1AAA913DA90C}" destId="{3638B957-72D1-4E54-BD73-6E56209DA975}" srcOrd="1" destOrd="0" presId="urn:microsoft.com/office/officeart/2005/8/layout/cycle5"/>
    <dgm:cxn modelId="{A7739627-C342-468C-9B49-0404EADD3172}" type="presParOf" srcId="{CAF111FF-7122-498E-9CDD-1AAA913DA90C}" destId="{C5418ECC-8CBB-4259-BC6E-CB129AC9DCF1}" srcOrd="2" destOrd="0" presId="urn:microsoft.com/office/officeart/2005/8/layout/cycle5"/>
    <dgm:cxn modelId="{C6810D52-BF1D-445A-8DC5-9D302B242D87}" type="presParOf" srcId="{CAF111FF-7122-498E-9CDD-1AAA913DA90C}" destId="{F23E953A-6513-4E87-9884-FC51C3A2DB2C}" srcOrd="3" destOrd="0" presId="urn:microsoft.com/office/officeart/2005/8/layout/cycle5"/>
    <dgm:cxn modelId="{994370F0-0CAD-428C-8239-0F4822D96E70}" type="presParOf" srcId="{CAF111FF-7122-498E-9CDD-1AAA913DA90C}" destId="{ACA0EE06-45D7-4914-829E-D2E12B5F97CB}" srcOrd="4" destOrd="0" presId="urn:microsoft.com/office/officeart/2005/8/layout/cycle5"/>
    <dgm:cxn modelId="{4A09BA29-F19A-4657-81A9-5E2851B7018B}" type="presParOf" srcId="{CAF111FF-7122-498E-9CDD-1AAA913DA90C}" destId="{F4D9F6E2-458A-493A-A8D6-3E252BB619FF}" srcOrd="5" destOrd="0" presId="urn:microsoft.com/office/officeart/2005/8/layout/cycle5"/>
    <dgm:cxn modelId="{CACED23E-2368-4252-B42E-EDC64A0D85E8}" type="presParOf" srcId="{CAF111FF-7122-498E-9CDD-1AAA913DA90C}" destId="{1AC8F0DD-2105-48B0-BED9-A695ED6E29BA}" srcOrd="6" destOrd="0" presId="urn:microsoft.com/office/officeart/2005/8/layout/cycle5"/>
    <dgm:cxn modelId="{DB8B2EBC-D95A-41AC-AE28-B21B30D897FC}" type="presParOf" srcId="{CAF111FF-7122-498E-9CDD-1AAA913DA90C}" destId="{C5E08233-EA7D-41AB-BB8C-B46403C95914}" srcOrd="7" destOrd="0" presId="urn:microsoft.com/office/officeart/2005/8/layout/cycle5"/>
    <dgm:cxn modelId="{0E7C0037-3B1B-4174-AF16-ACF80F915135}" type="presParOf" srcId="{CAF111FF-7122-498E-9CDD-1AAA913DA90C}" destId="{8C5545D6-1FCC-404B-AD15-4A3A09D63815}" srcOrd="8" destOrd="0" presId="urn:microsoft.com/office/officeart/2005/8/layout/cycle5"/>
    <dgm:cxn modelId="{E6DC6601-FC98-436B-BDE5-1E2B0234F912}" type="presParOf" srcId="{CAF111FF-7122-498E-9CDD-1AAA913DA90C}" destId="{DEF44FD2-2F50-4856-842C-CD881DE4904A}" srcOrd="9" destOrd="0" presId="urn:microsoft.com/office/officeart/2005/8/layout/cycle5"/>
    <dgm:cxn modelId="{5D15945F-F29D-4F62-A5B7-E9B7DC9E5ABC}" type="presParOf" srcId="{CAF111FF-7122-498E-9CDD-1AAA913DA90C}" destId="{E5C7BA06-6160-4716-B65E-EE7127F046E1}" srcOrd="10" destOrd="0" presId="urn:microsoft.com/office/officeart/2005/8/layout/cycle5"/>
    <dgm:cxn modelId="{95BDE556-8EFE-4BC5-B4FF-56D86EDB1688}" type="presParOf" srcId="{CAF111FF-7122-498E-9CDD-1AAA913DA90C}" destId="{1F28C3C9-DCC3-44B7-81A2-5D4C459EE38D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69C00-2CBB-4087-A47B-6EFFE68D096D}">
      <dsp:nvSpPr>
        <dsp:cNvPr id="0" name=""/>
        <dsp:cNvSpPr/>
      </dsp:nvSpPr>
      <dsp:spPr>
        <a:xfrm>
          <a:off x="3568163" y="1803"/>
          <a:ext cx="1782435" cy="1158583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Подождем элемент</a:t>
          </a:r>
          <a:endParaRPr lang="ru-RU" sz="1800" kern="1200" dirty="0"/>
        </a:p>
      </dsp:txBody>
      <dsp:txXfrm>
        <a:off x="3624720" y="58360"/>
        <a:ext cx="1669321" cy="1045469"/>
      </dsp:txXfrm>
    </dsp:sp>
    <dsp:sp modelId="{C5418ECC-8CBB-4259-BC6E-CB129AC9DCF1}">
      <dsp:nvSpPr>
        <dsp:cNvPr id="0" name=""/>
        <dsp:cNvSpPr/>
      </dsp:nvSpPr>
      <dsp:spPr>
        <a:xfrm>
          <a:off x="2546513" y="581094"/>
          <a:ext cx="3825735" cy="3825735"/>
        </a:xfrm>
        <a:custGeom>
          <a:avLst/>
          <a:gdLst/>
          <a:ahLst/>
          <a:cxnLst/>
          <a:rect l="0" t="0" r="0" b="0"/>
          <a:pathLst>
            <a:path>
              <a:moveTo>
                <a:pt x="3035442" y="364033"/>
              </a:moveTo>
              <a:arcTo wR="1912867" hR="1912867" stAng="18356046" swAng="1524758"/>
            </a:path>
          </a:pathLst>
        </a:custGeom>
        <a:noFill/>
        <a:ln w="9525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E953A-6513-4E87-9884-FC51C3A2DB2C}">
      <dsp:nvSpPr>
        <dsp:cNvPr id="0" name=""/>
        <dsp:cNvSpPr/>
      </dsp:nvSpPr>
      <dsp:spPr>
        <a:xfrm>
          <a:off x="5330406" y="1824434"/>
          <a:ext cx="2083685" cy="133905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Взаимодействие с элементом</a:t>
          </a:r>
          <a:endParaRPr lang="ru-RU" sz="1800" kern="1200" dirty="0"/>
        </a:p>
      </dsp:txBody>
      <dsp:txXfrm>
        <a:off x="5395773" y="1889801"/>
        <a:ext cx="1952951" cy="1208321"/>
      </dsp:txXfrm>
    </dsp:sp>
    <dsp:sp modelId="{F4D9F6E2-458A-493A-A8D6-3E252BB619FF}">
      <dsp:nvSpPr>
        <dsp:cNvPr id="0" name=""/>
        <dsp:cNvSpPr/>
      </dsp:nvSpPr>
      <dsp:spPr>
        <a:xfrm>
          <a:off x="2546513" y="581094"/>
          <a:ext cx="3825735" cy="3825735"/>
        </a:xfrm>
        <a:custGeom>
          <a:avLst/>
          <a:gdLst/>
          <a:ahLst/>
          <a:cxnLst/>
          <a:rect l="0" t="0" r="0" b="0"/>
          <a:pathLst>
            <a:path>
              <a:moveTo>
                <a:pt x="3591480" y="2830102"/>
              </a:moveTo>
              <a:arcTo wR="1912867" hR="1912867" stAng="1719196" swAng="1524758"/>
            </a:path>
          </a:pathLst>
        </a:custGeom>
        <a:noFill/>
        <a:ln w="9525" cap="flat" cmpd="sng" algn="ctr">
          <a:solidFill>
            <a:schemeClr val="accent1">
              <a:shade val="90000"/>
              <a:hueOff val="-225414"/>
              <a:satOff val="-17296"/>
              <a:lumOff val="1465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C8F0DD-2105-48B0-BED9-A695ED6E29BA}">
      <dsp:nvSpPr>
        <dsp:cNvPr id="0" name=""/>
        <dsp:cNvSpPr/>
      </dsp:nvSpPr>
      <dsp:spPr>
        <a:xfrm>
          <a:off x="3568163" y="3827538"/>
          <a:ext cx="1782435" cy="1158583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Подождем результат</a:t>
          </a:r>
          <a:endParaRPr lang="ru-RU" sz="1800" kern="1200" dirty="0"/>
        </a:p>
      </dsp:txBody>
      <dsp:txXfrm>
        <a:off x="3624720" y="3884095"/>
        <a:ext cx="1669321" cy="1045469"/>
      </dsp:txXfrm>
    </dsp:sp>
    <dsp:sp modelId="{8C5545D6-1FCC-404B-AD15-4A3A09D63815}">
      <dsp:nvSpPr>
        <dsp:cNvPr id="0" name=""/>
        <dsp:cNvSpPr/>
      </dsp:nvSpPr>
      <dsp:spPr>
        <a:xfrm>
          <a:off x="2546513" y="581094"/>
          <a:ext cx="3825735" cy="3825735"/>
        </a:xfrm>
        <a:custGeom>
          <a:avLst/>
          <a:gdLst/>
          <a:ahLst/>
          <a:cxnLst/>
          <a:rect l="0" t="0" r="0" b="0"/>
          <a:pathLst>
            <a:path>
              <a:moveTo>
                <a:pt x="775964" y="3451215"/>
              </a:moveTo>
              <a:arcTo wR="1912867" hR="1912867" stAng="7587957" swAng="1632529"/>
            </a:path>
          </a:pathLst>
        </a:custGeom>
        <a:noFill/>
        <a:ln w="9525" cap="flat" cmpd="sng" algn="ctr">
          <a:solidFill>
            <a:schemeClr val="accent1">
              <a:shade val="90000"/>
              <a:hueOff val="-450828"/>
              <a:satOff val="-34592"/>
              <a:lumOff val="2931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F44FD2-2F50-4856-842C-CD881DE4904A}">
      <dsp:nvSpPr>
        <dsp:cNvPr id="0" name=""/>
        <dsp:cNvSpPr/>
      </dsp:nvSpPr>
      <dsp:spPr>
        <a:xfrm>
          <a:off x="1655295" y="1914670"/>
          <a:ext cx="1782435" cy="1158583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Проверим результат</a:t>
          </a:r>
          <a:endParaRPr lang="ru-RU" sz="1800" kern="1200" dirty="0"/>
        </a:p>
      </dsp:txBody>
      <dsp:txXfrm>
        <a:off x="1711852" y="1971227"/>
        <a:ext cx="1669321" cy="1045469"/>
      </dsp:txXfrm>
    </dsp:sp>
    <dsp:sp modelId="{1F28C3C9-DCC3-44B7-81A2-5D4C459EE38D}">
      <dsp:nvSpPr>
        <dsp:cNvPr id="0" name=""/>
        <dsp:cNvSpPr/>
      </dsp:nvSpPr>
      <dsp:spPr>
        <a:xfrm>
          <a:off x="2546513" y="581094"/>
          <a:ext cx="3825735" cy="3825735"/>
        </a:xfrm>
        <a:custGeom>
          <a:avLst/>
          <a:gdLst/>
          <a:ahLst/>
          <a:cxnLst/>
          <a:rect l="0" t="0" r="0" b="0"/>
          <a:pathLst>
            <a:path>
              <a:moveTo>
                <a:pt x="198381" y="1064575"/>
              </a:moveTo>
              <a:arcTo wR="1912867" hR="1912867" stAng="12379515" swAng="1632529"/>
            </a:path>
          </a:pathLst>
        </a:custGeom>
        <a:noFill/>
        <a:ln w="9525" cap="flat" cmpd="sng" algn="ctr">
          <a:solidFill>
            <a:schemeClr val="accent1">
              <a:shade val="90000"/>
              <a:hueOff val="-676241"/>
              <a:satOff val="-51888"/>
              <a:lumOff val="4396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73C5BCC5-57E9-4FD1-B450-E92B30837C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97986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A77B381C-B180-445A-BD5B-C54D141607F4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058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11FD3940-65C5-4976-87B5-CF19A3B5DE6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10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002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11FD3940-65C5-4976-87B5-CF19A3B5DE6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101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11FD3940-65C5-4976-87B5-CF19A3B5DE6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17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11FD3940-65C5-4976-87B5-CF19A3B5DE6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502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11FD3940-65C5-4976-87B5-CF19A3B5DE6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54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11FD3940-65C5-4976-87B5-CF19A3B5DE6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908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11FD3940-65C5-4976-87B5-CF19A3B5DE6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34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11FD3940-65C5-4976-87B5-CF19A3B5DE6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6412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11FD3940-65C5-4976-87B5-CF19A3B5DE6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5073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11FD3940-65C5-4976-87B5-CF19A3B5DE6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308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8D73421F-95F7-474D-A6B9-7F80D19B1BF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4537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11FD3940-65C5-4976-87B5-CF19A3B5DE6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20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309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11FD3940-65C5-4976-87B5-CF19A3B5DE6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21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457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11FD3940-65C5-4976-87B5-CF19A3B5DE6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22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7429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11FD3940-65C5-4976-87B5-CF19A3B5DE6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23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8610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11FD3940-65C5-4976-87B5-CF19A3B5DE6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24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2375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11FD3940-65C5-4976-87B5-CF19A3B5DE6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25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2523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11FD3940-65C5-4976-87B5-CF19A3B5DE6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26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0148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11FD3940-65C5-4976-87B5-CF19A3B5DE6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27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9489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11FD3940-65C5-4976-87B5-CF19A3B5DE6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28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860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8C5E964B-6536-40EB-BEE9-1F656813CC53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023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E06103BE-55E4-4CDE-A4F5-140FE85A9A43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442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11FD3940-65C5-4976-87B5-CF19A3B5DE6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038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11FD3940-65C5-4976-87B5-CF19A3B5DE6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545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11FD3940-65C5-4976-87B5-CF19A3B5DE6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064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11FD3940-65C5-4976-87B5-CF19A3B5DE6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282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11FD3940-65C5-4976-87B5-CF19A3B5DE6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741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B4F51-BC40-4189-B920-B3F5F0EB54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8668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55560-C687-4664-9932-083A518DEA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428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97EAA-96DB-42DB-8446-91D38AAAC7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2002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64CBC-2491-4E3D-A6F8-DC2D2477E5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682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D11E7-85BB-4946-9B32-5405D74C47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8337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90AE3-0ABB-43E7-BB30-8BBDFD2D85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871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65665-27B3-4EA9-B6E4-CEBA02734A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843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7CB69-5D5E-4784-81C4-C8CDD2FE80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2805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E84CA-8A03-4150-9681-985E1B1D3F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4375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BEF6B-D039-43E6-935D-9FE2DD84E7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192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77EB2-7520-460C-BC3A-011964D3E5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585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D2BB51D0-919D-44F5-8614-0DDCF2EE01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10080625" cy="2663825"/>
          </a:xfrm>
          <a:prstGeom prst="roundRect">
            <a:avLst>
              <a:gd name="adj" fmla="val 56"/>
            </a:avLst>
          </a:prstGeom>
          <a:solidFill>
            <a:srgbClr val="24877A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824288" y="254000"/>
            <a:ext cx="5895975" cy="61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</a:pPr>
            <a:r>
              <a:rPr lang="ru-RU" altLang="ru-RU" sz="3000">
                <a:solidFill>
                  <a:srgbClr val="79C6BB"/>
                </a:solidFill>
                <a:latin typeface="Open Sans" pitchFamily="32" charset="0"/>
              </a:rPr>
              <a:t>Software quality assurance days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824288" y="863600"/>
            <a:ext cx="586105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</a:pPr>
            <a:r>
              <a:rPr lang="ru-RU" altLang="ru-RU" sz="2700">
                <a:solidFill>
                  <a:srgbClr val="FFFFFF"/>
                </a:solidFill>
                <a:latin typeface="Open Sans" pitchFamily="32" charset="0"/>
              </a:rPr>
              <a:t>1</a:t>
            </a:r>
            <a:r>
              <a:rPr lang="en-US" altLang="ru-RU" sz="2700">
                <a:solidFill>
                  <a:srgbClr val="FFFFFF"/>
                </a:solidFill>
                <a:latin typeface="Open Sans" pitchFamily="32" charset="0"/>
              </a:rPr>
              <a:t>8</a:t>
            </a:r>
            <a:r>
              <a:rPr lang="ru-RU" altLang="ru-RU" sz="2700">
                <a:solidFill>
                  <a:srgbClr val="FFFFFF"/>
                </a:solidFill>
                <a:latin typeface="Open Sans" pitchFamily="32" charset="0"/>
              </a:rPr>
              <a:t> Международная конференция </a:t>
            </a:r>
          </a:p>
          <a:p>
            <a:pPr eaLnBrk="1">
              <a:lnSpc>
                <a:spcPct val="102000"/>
              </a:lnSpc>
            </a:pPr>
            <a:r>
              <a:rPr lang="ru-RU" altLang="ru-RU" sz="2700">
                <a:solidFill>
                  <a:srgbClr val="FFFFFF"/>
                </a:solidFill>
                <a:latin typeface="Open Sans" pitchFamily="32" charset="0"/>
              </a:rPr>
              <a:t>по вопросам качества ПО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824288" y="1830388"/>
            <a:ext cx="18732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</a:pPr>
            <a:r>
              <a:rPr lang="ru-RU" altLang="ru-RU" sz="2200">
                <a:solidFill>
                  <a:srgbClr val="FFFFFF"/>
                </a:solidFill>
                <a:latin typeface="Open Sans" pitchFamily="32" charset="0"/>
              </a:rPr>
              <a:t>sqadays.com</a:t>
            </a: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31800" y="7019925"/>
            <a:ext cx="2725738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</a:pPr>
            <a:r>
              <a:rPr lang="ru-RU" altLang="ru-RU">
                <a:solidFill>
                  <a:srgbClr val="FFFFFF"/>
                </a:solidFill>
                <a:latin typeface="Open Sans" pitchFamily="32" charset="0"/>
              </a:rPr>
              <a:t>Москва. 27–28 ноября 2015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31800" y="2881313"/>
            <a:ext cx="93599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3200" dirty="0" smtClean="0">
                <a:solidFill>
                  <a:srgbClr val="000000"/>
                </a:solidFill>
                <a:latin typeface="+mj-lt"/>
              </a:rPr>
              <a:t>Матвеев Сергей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67518" y="3508375"/>
            <a:ext cx="9288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</a:pPr>
            <a:r>
              <a:rPr lang="ru-RU" altLang="ru-RU" dirty="0">
                <a:solidFill>
                  <a:srgbClr val="000000"/>
                </a:solidFill>
                <a:latin typeface="Open Sans" pitchFamily="32" charset="0"/>
              </a:rPr>
              <a:t>ЗАО </a:t>
            </a:r>
            <a:r>
              <a:rPr lang="ru-RU" altLang="ru-RU" dirty="0"/>
              <a:t>«КИВИ».</a:t>
            </a:r>
            <a:r>
              <a:rPr lang="ru-RU" altLang="ru-RU" dirty="0">
                <a:solidFill>
                  <a:srgbClr val="000000"/>
                </a:solidFill>
                <a:latin typeface="Open Sans" pitchFamily="32" charset="0"/>
              </a:rPr>
              <a:t> Москва, Россия</a:t>
            </a:r>
          </a:p>
        </p:txBody>
      </p:sp>
      <p:sp>
        <p:nvSpPr>
          <p:cNvPr id="3082" name="Text Box 12"/>
          <p:cNvSpPr txBox="1">
            <a:spLocks noChangeArrowheads="1"/>
          </p:cNvSpPr>
          <p:nvPr/>
        </p:nvSpPr>
        <p:spPr bwMode="auto">
          <a:xfrm>
            <a:off x="400050" y="4460875"/>
            <a:ext cx="9374188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</a:pPr>
            <a:r>
              <a:rPr lang="en-US" altLang="ru-RU" sz="3200" dirty="0">
                <a:solidFill>
                  <a:srgbClr val="24877A"/>
                </a:solidFill>
                <a:latin typeface="Open Sans" pitchFamily="32" charset="0"/>
              </a:rPr>
              <a:t>Selenium</a:t>
            </a:r>
            <a:r>
              <a:rPr lang="ru-RU" altLang="ru-RU" sz="3200" dirty="0">
                <a:solidFill>
                  <a:srgbClr val="24877A"/>
                </a:solidFill>
                <a:latin typeface="Open Sans" pitchFamily="32" charset="0"/>
              </a:rPr>
              <a:t>, а давай подождем?</a:t>
            </a:r>
          </a:p>
        </p:txBody>
      </p:sp>
      <p:pic>
        <p:nvPicPr>
          <p:cNvPr id="3083" name="Picture 16" descr="E:\SQALab\Мероприятия\SQA Days - 18\Логотип конференции\SQADays-18-Logo_300_trans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288925"/>
            <a:ext cx="3392488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088" y="5141913"/>
            <a:ext cx="1619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en-US" altLang="ru-RU" sz="1400">
                <a:solidFill>
                  <a:srgbClr val="FFFFFF"/>
                </a:solidFill>
                <a:latin typeface="Open Sans" pitchFamily="32" charset="0"/>
              </a:rPr>
              <a:t>Selenium</a:t>
            </a: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, а давай подождем?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929438"/>
            <a:ext cx="9826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6"/>
            <a:ext cx="8783960" cy="885924"/>
          </a:xfrm>
        </p:spPr>
        <p:txBody>
          <a:bodyPr/>
          <a:lstStyle/>
          <a:p>
            <a:pPr algn="ctr"/>
            <a:r>
              <a:rPr lang="ru-RU" sz="2400" dirty="0" smtClean="0"/>
              <a:t>Имплицитные ожидания (неявные)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62" y="3515184"/>
            <a:ext cx="3332163" cy="341425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4" y="1581150"/>
            <a:ext cx="7703840" cy="470495"/>
          </a:xfrm>
        </p:spPr>
        <p:txBody>
          <a:bodyPr/>
          <a:lstStyle/>
          <a:p>
            <a:r>
              <a:rPr lang="en-US" sz="1800" dirty="0" err="1"/>
              <a:t>driver.manage</a:t>
            </a:r>
            <a:r>
              <a:rPr lang="en-US" sz="1800" dirty="0"/>
              <a:t>().timeouts().</a:t>
            </a:r>
            <a:r>
              <a:rPr lang="en-US" sz="1800" dirty="0" err="1"/>
              <a:t>implicitlyWait</a:t>
            </a:r>
            <a:r>
              <a:rPr lang="en-US" sz="1800" dirty="0"/>
              <a:t>(10, </a:t>
            </a:r>
            <a:r>
              <a:rPr lang="en-US" sz="1800" dirty="0" err="1"/>
              <a:t>TimeUnit.SECONDS</a:t>
            </a:r>
            <a:r>
              <a:rPr lang="en-US" sz="1800" dirty="0"/>
              <a:t>);</a:t>
            </a:r>
            <a:endParaRPr lang="ru-R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431800" y="2515615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element = </a:t>
            </a:r>
            <a:r>
              <a:rPr lang="en-US" dirty="0" err="1"/>
              <a:t>driver.findElement</a:t>
            </a:r>
            <a:r>
              <a:rPr lang="en-US" dirty="0"/>
              <a:t>(By.id("sub"));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856" y="3203773"/>
            <a:ext cx="3182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Когда они не работают: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5816" y="3923853"/>
            <a:ext cx="50145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dirty="0" smtClean="0"/>
              <a:t>1. Надо </a:t>
            </a:r>
            <a:r>
              <a:rPr lang="ru-RU" dirty="0"/>
              <a:t>просто проверить наличие </a:t>
            </a:r>
            <a:r>
              <a:rPr lang="ru-RU" dirty="0" smtClean="0"/>
              <a:t>элемента</a:t>
            </a:r>
            <a:endParaRPr lang="ru-RU" dirty="0"/>
          </a:p>
          <a:p>
            <a:pPr lvl="0"/>
            <a:endParaRPr lang="ru-RU" dirty="0"/>
          </a:p>
          <a:p>
            <a:r>
              <a:rPr lang="ru-RU" dirty="0" smtClean="0"/>
              <a:t>2. Нужно найти один элемент из двух</a:t>
            </a:r>
          </a:p>
          <a:p>
            <a:endParaRPr lang="ru-RU" dirty="0" smtClean="0"/>
          </a:p>
          <a:p>
            <a:pPr lvl="0"/>
            <a:r>
              <a:rPr lang="ru-RU" dirty="0" smtClean="0"/>
              <a:t>3. Подождать </a:t>
            </a:r>
            <a:r>
              <a:rPr lang="ru-RU" dirty="0"/>
              <a:t>пока элемент исчезнет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129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en-US" altLang="ru-RU" sz="1400">
                <a:solidFill>
                  <a:srgbClr val="FFFFFF"/>
                </a:solidFill>
                <a:latin typeface="Open Sans" pitchFamily="32" charset="0"/>
              </a:rPr>
              <a:t>Selenium</a:t>
            </a: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, а давай подождем?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929438"/>
            <a:ext cx="9826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618" y="179438"/>
            <a:ext cx="9069387" cy="720080"/>
          </a:xfrm>
        </p:spPr>
        <p:txBody>
          <a:bodyPr/>
          <a:lstStyle/>
          <a:p>
            <a:r>
              <a:rPr lang="ru-RU" sz="2400" b="1" dirty="0" smtClean="0"/>
              <a:t>Эксплицитные ожидания(явные)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00856" y="1286269"/>
            <a:ext cx="5416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Супер связка</a:t>
            </a:r>
            <a:r>
              <a:rPr lang="en-US" dirty="0" smtClean="0"/>
              <a:t> </a:t>
            </a:r>
            <a:r>
              <a:rPr lang="en-US" dirty="0" err="1" smtClean="0"/>
              <a:t>WebDriverWait</a:t>
            </a:r>
            <a:r>
              <a:rPr lang="en-US" dirty="0" smtClean="0"/>
              <a:t> + </a:t>
            </a:r>
            <a:r>
              <a:rPr lang="en-US" dirty="0" err="1" smtClean="0"/>
              <a:t>ExpectedCondition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85104" y="2411685"/>
            <a:ext cx="8833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</a:t>
            </a:r>
            <a:r>
              <a:rPr lang="en-US" dirty="0" err="1"/>
              <a:t>WebDriverWait</a:t>
            </a:r>
            <a:r>
              <a:rPr lang="en-US" dirty="0"/>
              <a:t>(driver, 30).until(</a:t>
            </a:r>
            <a:r>
              <a:rPr lang="en-US" dirty="0" err="1"/>
              <a:t>visibilityOfAllElementsLocatedBy</a:t>
            </a:r>
            <a:r>
              <a:rPr lang="en-US" dirty="0"/>
              <a:t>(By.id("</a:t>
            </a:r>
            <a:r>
              <a:rPr lang="en-US" dirty="0" err="1"/>
              <a:t>subb</a:t>
            </a:r>
            <a:r>
              <a:rPr lang="en-US" dirty="0"/>
              <a:t>")));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042" y="3827291"/>
            <a:ext cx="2831182" cy="304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753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en-US" altLang="ru-RU" sz="1400">
                <a:solidFill>
                  <a:srgbClr val="FFFFFF"/>
                </a:solidFill>
                <a:latin typeface="Open Sans" pitchFamily="32" charset="0"/>
              </a:rPr>
              <a:t>Selenium</a:t>
            </a: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, а давай подождем?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929438"/>
            <a:ext cx="9826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52080" y="467469"/>
            <a:ext cx="3764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Что можно подождать?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5251" y="1285829"/>
            <a:ext cx="3292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Класс </a:t>
            </a:r>
            <a:r>
              <a:rPr lang="en-US" b="1" dirty="0" err="1" smtClean="0"/>
              <a:t>ExpectedConditions</a:t>
            </a:r>
            <a:r>
              <a:rPr lang="ru-RU" b="1" dirty="0" smtClean="0"/>
              <a:t>: 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78424" y="1895111"/>
            <a:ext cx="32865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Смена заголовка страницы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wait.until(</a:t>
            </a:r>
            <a:r>
              <a:rPr lang="en-US" dirty="0" err="1" smtClean="0">
                <a:solidFill>
                  <a:srgbClr val="00B050"/>
                </a:solidFill>
              </a:rPr>
              <a:t>titleIs</a:t>
            </a:r>
            <a:r>
              <a:rPr lang="en-US" dirty="0" smtClean="0">
                <a:solidFill>
                  <a:srgbClr val="00B050"/>
                </a:solidFill>
              </a:rPr>
              <a:t>(«</a:t>
            </a:r>
            <a:r>
              <a:rPr lang="ru-RU" dirty="0" smtClean="0">
                <a:solidFill>
                  <a:srgbClr val="00B050"/>
                </a:solidFill>
              </a:rPr>
              <a:t>Заголовок</a:t>
            </a:r>
            <a:r>
              <a:rPr lang="en-US" dirty="0" smtClean="0">
                <a:solidFill>
                  <a:srgbClr val="00B050"/>
                </a:solidFill>
              </a:rPr>
              <a:t>");</a:t>
            </a:r>
          </a:p>
          <a:p>
            <a:endParaRPr lang="en-US" dirty="0" smtClean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89" y="1952087"/>
            <a:ext cx="154529" cy="14713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98" y="2865811"/>
            <a:ext cx="155717" cy="14827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21" y="3604690"/>
            <a:ext cx="172728" cy="16446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67" y="4423047"/>
            <a:ext cx="149460" cy="1423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23" y="5316801"/>
            <a:ext cx="166399" cy="1584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75249" y="2771070"/>
            <a:ext cx="5647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Появление элемента</a:t>
            </a:r>
            <a:r>
              <a:rPr lang="en-US" i="1" dirty="0"/>
              <a:t> </a:t>
            </a:r>
            <a:endParaRPr lang="ru-RU" i="1" dirty="0"/>
          </a:p>
          <a:p>
            <a:r>
              <a:rPr lang="en-US" dirty="0" err="1" smtClean="0">
                <a:solidFill>
                  <a:schemeClr val="accent2"/>
                </a:solidFill>
              </a:rPr>
              <a:t>wait.until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dirty="0" err="1" smtClean="0">
                <a:solidFill>
                  <a:schemeClr val="accent2"/>
                </a:solidFill>
              </a:rPr>
              <a:t>presenceOfAllElementsLocatedBy</a:t>
            </a:r>
            <a:r>
              <a:rPr lang="en-US" dirty="0" smtClean="0">
                <a:solidFill>
                  <a:schemeClr val="accent2"/>
                </a:solidFill>
              </a:rPr>
              <a:t>(locator));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975249" y="3551786"/>
            <a:ext cx="4852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Видимость элемента</a:t>
            </a:r>
          </a:p>
          <a:p>
            <a:r>
              <a:rPr lang="en-US" dirty="0" err="1">
                <a:solidFill>
                  <a:schemeClr val="accent2"/>
                </a:solidFill>
              </a:rPr>
              <a:t>wait.until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visibilityOfElementLocated</a:t>
            </a:r>
            <a:r>
              <a:rPr lang="en-US" dirty="0">
                <a:solidFill>
                  <a:schemeClr val="accent2"/>
                </a:solidFill>
              </a:rPr>
              <a:t>(locator));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2188" y="5222060"/>
            <a:ext cx="34932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Удаление элемента из </a:t>
            </a:r>
            <a:r>
              <a:rPr lang="en-US" dirty="0"/>
              <a:t>DOM</a:t>
            </a:r>
          </a:p>
          <a:p>
            <a:r>
              <a:rPr lang="en-US" dirty="0" err="1">
                <a:solidFill>
                  <a:srgbClr val="C00000"/>
                </a:solidFill>
              </a:rPr>
              <a:t>wait.until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dirty="0" err="1">
                <a:solidFill>
                  <a:srgbClr val="C00000"/>
                </a:solidFill>
              </a:rPr>
              <a:t>stalenessOf</a:t>
            </a:r>
            <a:r>
              <a:rPr lang="en-US" dirty="0">
                <a:solidFill>
                  <a:srgbClr val="C00000"/>
                </a:solidFill>
              </a:rPr>
              <a:t>(element));</a:t>
            </a:r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009127" y="4337210"/>
            <a:ext cx="5032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Невидимость элемента</a:t>
            </a:r>
          </a:p>
          <a:p>
            <a:r>
              <a:rPr lang="en-US" dirty="0" err="1">
                <a:solidFill>
                  <a:schemeClr val="accent2"/>
                </a:solidFill>
              </a:rPr>
              <a:t>wait.until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invisibilityOfElementLocated</a:t>
            </a:r>
            <a:r>
              <a:rPr lang="en-US" dirty="0">
                <a:solidFill>
                  <a:schemeClr val="accent2"/>
                </a:solidFill>
              </a:rPr>
              <a:t>(locator));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14648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  <p:bldP spid="13" grpId="0"/>
      <p:bldP spid="14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en-US" altLang="ru-RU" sz="1400">
                <a:solidFill>
                  <a:srgbClr val="FFFFFF"/>
                </a:solidFill>
                <a:latin typeface="Open Sans" pitchFamily="32" charset="0"/>
              </a:rPr>
              <a:t>Selenium</a:t>
            </a: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, а давай подождем?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929438"/>
            <a:ext cx="9826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96096" y="251445"/>
            <a:ext cx="2885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Тонкая настройка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496" y="4691470"/>
            <a:ext cx="3390057" cy="22379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784" y="971525"/>
            <a:ext cx="7054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public class </a:t>
            </a:r>
            <a:r>
              <a:rPr lang="en-US" sz="2000" dirty="0" err="1"/>
              <a:t>WebDriverWait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2"/>
                </a:solidFill>
              </a:rPr>
              <a:t>extends</a:t>
            </a:r>
            <a:r>
              <a:rPr lang="en-US" sz="2000" dirty="0"/>
              <a:t> </a:t>
            </a:r>
            <a:r>
              <a:rPr lang="en-US" sz="2000" dirty="0" err="1"/>
              <a:t>FluentWait</a:t>
            </a:r>
            <a:r>
              <a:rPr lang="en-US" sz="2000" dirty="0"/>
              <a:t>&lt;</a:t>
            </a:r>
            <a:r>
              <a:rPr lang="en-US" sz="2000" dirty="0" err="1"/>
              <a:t>WebDriver</a:t>
            </a:r>
            <a:r>
              <a:rPr lang="en-US" sz="2000" dirty="0"/>
              <a:t>&gt;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03561" y="1630050"/>
            <a:ext cx="2607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new</a:t>
            </a:r>
            <a:r>
              <a:rPr lang="en-US" sz="2000" dirty="0"/>
              <a:t> </a:t>
            </a:r>
            <a:r>
              <a:rPr lang="en-US" sz="2000" dirty="0" err="1"/>
              <a:t>WebDriverWait</a:t>
            </a:r>
            <a:r>
              <a:rPr lang="en-US" sz="2000" dirty="0"/>
              <a:t>()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42818" y="2028197"/>
            <a:ext cx="4107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.</a:t>
            </a:r>
            <a:r>
              <a:rPr lang="en-US" sz="2000" dirty="0" err="1" smtClean="0"/>
              <a:t>withMessage</a:t>
            </a:r>
            <a:r>
              <a:rPr lang="en-US" sz="2000" dirty="0" smtClean="0"/>
              <a:t>(“</a:t>
            </a:r>
            <a:r>
              <a:rPr lang="ru-RU" sz="2000" dirty="0" smtClean="0">
                <a:solidFill>
                  <a:srgbClr val="00B050"/>
                </a:solidFill>
              </a:rPr>
              <a:t>Не дождались :-(</a:t>
            </a:r>
            <a:r>
              <a:rPr lang="en-US" sz="2000" dirty="0" smtClean="0"/>
              <a:t>”)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42818" y="2503116"/>
            <a:ext cx="5388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.</a:t>
            </a:r>
            <a:r>
              <a:rPr lang="en-US" sz="2000" dirty="0" err="1"/>
              <a:t>pollingEvery</a:t>
            </a:r>
            <a:r>
              <a:rPr lang="en-US" sz="2000" dirty="0"/>
              <a:t>(</a:t>
            </a:r>
            <a:r>
              <a:rPr lang="en-US" sz="2000" dirty="0">
                <a:solidFill>
                  <a:schemeClr val="accent2"/>
                </a:solidFill>
              </a:rPr>
              <a:t>200</a:t>
            </a:r>
            <a:r>
              <a:rPr lang="en-US" sz="2000" dirty="0"/>
              <a:t>, </a:t>
            </a:r>
            <a:r>
              <a:rPr lang="en-US" sz="2000" dirty="0" err="1">
                <a:solidFill>
                  <a:schemeClr val="accent2"/>
                </a:solidFill>
              </a:rPr>
              <a:t>TimeUnit.MILLISECONDS</a:t>
            </a:r>
            <a:r>
              <a:rPr lang="en-US" sz="2000" dirty="0"/>
              <a:t>)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42818" y="2885781"/>
            <a:ext cx="4514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.</a:t>
            </a:r>
            <a:r>
              <a:rPr lang="en-US" sz="2000" dirty="0" err="1" smtClean="0"/>
              <a:t>withTimeout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chemeClr val="accent2"/>
                </a:solidFill>
              </a:rPr>
              <a:t>10</a:t>
            </a:r>
            <a:r>
              <a:rPr lang="en-US" sz="2000" dirty="0" smtClean="0"/>
              <a:t>,</a:t>
            </a:r>
            <a:r>
              <a:rPr lang="en-US" sz="2000" dirty="0" smtClean="0">
                <a:solidFill>
                  <a:schemeClr val="accent2"/>
                </a:solidFill>
              </a:rPr>
              <a:t>TimeUnit.SECONDS</a:t>
            </a:r>
            <a:r>
              <a:rPr lang="en-US" sz="2000" dirty="0"/>
              <a:t>)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742818" y="3353701"/>
            <a:ext cx="4976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.</a:t>
            </a:r>
            <a:r>
              <a:rPr lang="en-US" sz="2000" dirty="0" smtClean="0"/>
              <a:t>ignoring(</a:t>
            </a:r>
            <a:r>
              <a:rPr lang="en-US" sz="2000" dirty="0" err="1" smtClean="0">
                <a:solidFill>
                  <a:srgbClr val="C00000"/>
                </a:solidFill>
              </a:rPr>
              <a:t>NoSuchElementException.class</a:t>
            </a:r>
            <a:r>
              <a:rPr lang="en-US" sz="2000" dirty="0"/>
              <a:t>)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01052" y="4203263"/>
            <a:ext cx="6827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public class </a:t>
            </a:r>
            <a:r>
              <a:rPr lang="en-US" dirty="0" err="1"/>
              <a:t>WebElementWait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extends</a:t>
            </a:r>
            <a:r>
              <a:rPr lang="en-US" dirty="0"/>
              <a:t> </a:t>
            </a:r>
            <a:r>
              <a:rPr lang="en-US" dirty="0" err="1"/>
              <a:t>FluentWait</a:t>
            </a:r>
            <a:r>
              <a:rPr lang="en-US" dirty="0"/>
              <a:t>&lt;</a:t>
            </a:r>
            <a:r>
              <a:rPr lang="en-US" dirty="0" err="1"/>
              <a:t>WebElement</a:t>
            </a:r>
            <a:r>
              <a:rPr lang="en-US" dirty="0"/>
              <a:t>&gt;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99320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0" grpId="0"/>
      <p:bldP spid="11" grpId="0"/>
      <p:bldP spid="1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en-US" altLang="ru-RU" sz="1400">
                <a:solidFill>
                  <a:srgbClr val="FFFFFF"/>
                </a:solidFill>
                <a:latin typeface="Open Sans" pitchFamily="32" charset="0"/>
              </a:rPr>
              <a:t>Selenium</a:t>
            </a: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, а давай подождем?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929438"/>
            <a:ext cx="9826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48024" y="323453"/>
            <a:ext cx="4479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Собственные ожидания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19832" y="1043533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static</a:t>
            </a:r>
            <a:r>
              <a:rPr lang="en-US" dirty="0" smtClean="0"/>
              <a:t> </a:t>
            </a:r>
            <a:r>
              <a:rPr lang="en-US" dirty="0" err="1" smtClean="0"/>
              <a:t>ExpectedCondition</a:t>
            </a:r>
            <a:r>
              <a:rPr lang="en-US" dirty="0" smtClean="0"/>
              <a:t>&lt;Boolean</a:t>
            </a:r>
            <a:r>
              <a:rPr lang="en-US" dirty="0"/>
              <a:t>&gt; display(</a:t>
            </a:r>
            <a:r>
              <a:rPr lang="en-US" dirty="0">
                <a:solidFill>
                  <a:schemeClr val="accent2"/>
                </a:solidFill>
              </a:rPr>
              <a:t>final </a:t>
            </a:r>
            <a:r>
              <a:rPr lang="en-US" dirty="0"/>
              <a:t>By by) {</a:t>
            </a:r>
          </a:p>
          <a:p>
            <a:r>
              <a:rPr lang="en-US" dirty="0"/>
              <a:t>		</a:t>
            </a:r>
            <a:r>
              <a:rPr lang="en-US" dirty="0">
                <a:solidFill>
                  <a:schemeClr val="accent2"/>
                </a:solidFill>
              </a:rPr>
              <a:t>return new </a:t>
            </a:r>
            <a:r>
              <a:rPr lang="en-US" dirty="0" err="1"/>
              <a:t>ExpectedCondition</a:t>
            </a:r>
            <a:r>
              <a:rPr lang="en-US" dirty="0"/>
              <a:t>&lt;Boolean&gt;() {</a:t>
            </a:r>
          </a:p>
          <a:p>
            <a:r>
              <a:rPr lang="en-US" dirty="0"/>
              <a:t>			</a:t>
            </a:r>
            <a:r>
              <a:rPr lang="en-US" dirty="0">
                <a:solidFill>
                  <a:srgbClr val="CC9B00"/>
                </a:solidFill>
              </a:rPr>
              <a:t>@Override</a:t>
            </a:r>
          </a:p>
          <a:p>
            <a:r>
              <a:rPr lang="en-US" dirty="0"/>
              <a:t>			</a:t>
            </a:r>
            <a:r>
              <a:rPr lang="en-US" dirty="0">
                <a:solidFill>
                  <a:schemeClr val="accent2"/>
                </a:solidFill>
              </a:rPr>
              <a:t>public</a:t>
            </a:r>
            <a:r>
              <a:rPr lang="en-US" dirty="0"/>
              <a:t> Boolean apply(</a:t>
            </a:r>
            <a:r>
              <a:rPr lang="en-US" dirty="0" err="1"/>
              <a:t>WebDriver</a:t>
            </a:r>
            <a:r>
              <a:rPr lang="en-US" dirty="0"/>
              <a:t> </a:t>
            </a:r>
            <a:r>
              <a:rPr lang="en-US" dirty="0" err="1"/>
              <a:t>webDriver</a:t>
            </a:r>
            <a:r>
              <a:rPr lang="en-US" dirty="0"/>
              <a:t>) {</a:t>
            </a:r>
          </a:p>
          <a:p>
            <a:r>
              <a:rPr lang="en-US" dirty="0"/>
              <a:t>				</a:t>
            </a:r>
            <a:r>
              <a:rPr lang="en-US" dirty="0">
                <a:solidFill>
                  <a:schemeClr val="accent2"/>
                </a:solidFill>
              </a:rPr>
              <a:t>return</a:t>
            </a:r>
            <a:r>
              <a:rPr lang="en-US" dirty="0"/>
              <a:t> </a:t>
            </a:r>
            <a:r>
              <a:rPr lang="en-US" dirty="0" err="1"/>
              <a:t>webDriver.findElement</a:t>
            </a:r>
            <a:r>
              <a:rPr lang="en-US" dirty="0"/>
              <a:t>(by).</a:t>
            </a:r>
            <a:r>
              <a:rPr lang="en-US" dirty="0" err="1"/>
              <a:t>isDisplayed</a:t>
            </a:r>
            <a:r>
              <a:rPr lang="en-US" dirty="0"/>
              <a:t>();</a:t>
            </a:r>
          </a:p>
          <a:p>
            <a:r>
              <a:rPr lang="en-US" dirty="0"/>
              <a:t>			}</a:t>
            </a:r>
          </a:p>
          <a:p>
            <a:r>
              <a:rPr lang="en-US" dirty="0"/>
              <a:t>		};</a:t>
            </a:r>
          </a:p>
          <a:p>
            <a:r>
              <a:rPr lang="en-US" dirty="0" smtClean="0"/>
              <a:t>}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19832" y="3572346"/>
            <a:ext cx="614623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static</a:t>
            </a:r>
            <a:r>
              <a:rPr lang="en-US" dirty="0"/>
              <a:t> Predicate&lt;</a:t>
            </a:r>
            <a:r>
              <a:rPr lang="en-US" dirty="0" err="1"/>
              <a:t>WebElement</a:t>
            </a:r>
            <a:r>
              <a:rPr lang="en-US" dirty="0"/>
              <a:t>&gt; </a:t>
            </a:r>
            <a:r>
              <a:rPr lang="en-US" dirty="0" err="1"/>
              <a:t>isElementDisplay</a:t>
            </a:r>
            <a:r>
              <a:rPr lang="en-US" dirty="0"/>
              <a:t>() {</a:t>
            </a:r>
          </a:p>
          <a:p>
            <a:r>
              <a:rPr lang="en-US" dirty="0"/>
              <a:t>		</a:t>
            </a:r>
            <a:r>
              <a:rPr lang="en-US" dirty="0">
                <a:solidFill>
                  <a:schemeClr val="accent2"/>
                </a:solidFill>
              </a:rPr>
              <a:t>return new </a:t>
            </a:r>
            <a:r>
              <a:rPr lang="en-US" dirty="0"/>
              <a:t>Predicate&lt;</a:t>
            </a:r>
            <a:r>
              <a:rPr lang="en-US" dirty="0" err="1"/>
              <a:t>WebElement</a:t>
            </a:r>
            <a:r>
              <a:rPr lang="en-US" dirty="0"/>
              <a:t>&gt;() {</a:t>
            </a:r>
          </a:p>
          <a:p>
            <a:r>
              <a:rPr lang="en-US" dirty="0"/>
              <a:t>			</a:t>
            </a:r>
            <a:r>
              <a:rPr lang="en-US" dirty="0">
                <a:solidFill>
                  <a:srgbClr val="CC9B00"/>
                </a:solidFill>
              </a:rPr>
              <a:t>@Override</a:t>
            </a:r>
          </a:p>
          <a:p>
            <a:r>
              <a:rPr lang="en-US" dirty="0"/>
              <a:t>			</a:t>
            </a:r>
            <a:r>
              <a:rPr lang="en-US" dirty="0">
                <a:solidFill>
                  <a:schemeClr val="accent2"/>
                </a:solidFill>
              </a:rPr>
              <a:t>public </a:t>
            </a:r>
            <a:r>
              <a:rPr lang="en-US" dirty="0" err="1">
                <a:solidFill>
                  <a:schemeClr val="accent2"/>
                </a:solidFill>
              </a:rPr>
              <a:t>boolean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apply(</a:t>
            </a:r>
            <a:r>
              <a:rPr lang="en-US" dirty="0" err="1"/>
              <a:t>WebElement</a:t>
            </a:r>
            <a:r>
              <a:rPr lang="en-US" dirty="0"/>
              <a:t> element) {</a:t>
            </a:r>
          </a:p>
          <a:p>
            <a:r>
              <a:rPr lang="en-US" dirty="0"/>
              <a:t>				</a:t>
            </a:r>
            <a:r>
              <a:rPr lang="en-US" dirty="0">
                <a:solidFill>
                  <a:schemeClr val="accent2"/>
                </a:solidFill>
              </a:rPr>
              <a:t>return</a:t>
            </a:r>
            <a:r>
              <a:rPr lang="en-US" dirty="0"/>
              <a:t> </a:t>
            </a:r>
            <a:r>
              <a:rPr lang="en-US" dirty="0" err="1"/>
              <a:t>element.isDisplayed</a:t>
            </a:r>
            <a:r>
              <a:rPr lang="en-US" dirty="0"/>
              <a:t>();</a:t>
            </a:r>
          </a:p>
          <a:p>
            <a:r>
              <a:rPr lang="en-US" dirty="0"/>
              <a:t>			}</a:t>
            </a:r>
          </a:p>
          <a:p>
            <a:r>
              <a:rPr lang="en-US" dirty="0"/>
              <a:t>		};</a:t>
            </a:r>
          </a:p>
          <a:p>
            <a:r>
              <a:rPr lang="en-US" dirty="0"/>
              <a:t>	}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19832" y="5952108"/>
            <a:ext cx="6365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new</a:t>
            </a:r>
            <a:r>
              <a:rPr lang="en-US" dirty="0" smtClean="0"/>
              <a:t> </a:t>
            </a:r>
            <a:r>
              <a:rPr lang="en-US" dirty="0" err="1" smtClean="0"/>
              <a:t>WebElementWait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2"/>
                </a:solidFill>
              </a:rPr>
              <a:t>element,10</a:t>
            </a:r>
            <a:r>
              <a:rPr lang="en-US" dirty="0" smtClean="0"/>
              <a:t>).until(</a:t>
            </a:r>
            <a:r>
              <a:rPr lang="en-US" dirty="0" err="1" smtClean="0">
                <a:solidFill>
                  <a:schemeClr val="accent2"/>
                </a:solidFill>
              </a:rPr>
              <a:t>isElementDisplay</a:t>
            </a:r>
            <a:r>
              <a:rPr lang="en-US" dirty="0" smtClean="0"/>
              <a:t>())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51680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en-US" altLang="ru-RU" sz="1400">
                <a:solidFill>
                  <a:srgbClr val="FFFFFF"/>
                </a:solidFill>
                <a:latin typeface="Open Sans" pitchFamily="32" charset="0"/>
              </a:rPr>
              <a:t>Selenium</a:t>
            </a: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, а давай подождем?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929438"/>
            <a:ext cx="9826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24088" y="323453"/>
            <a:ext cx="3368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Прочие ожидания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2412"/>
            <a:ext cx="8784976" cy="56370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95163" y="3425572"/>
            <a:ext cx="1455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Frame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495163" y="3887237"/>
            <a:ext cx="1704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Window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495163" y="4319603"/>
            <a:ext cx="1233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Alert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95163" y="4732641"/>
            <a:ext cx="3445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Загрузка страницы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048906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en-US" altLang="ru-RU" sz="1400">
                <a:solidFill>
                  <a:srgbClr val="FFFFFF"/>
                </a:solidFill>
                <a:latin typeface="Open Sans" pitchFamily="32" charset="0"/>
              </a:rPr>
              <a:t>Selenium</a:t>
            </a: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, а давай подождем?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929438"/>
            <a:ext cx="9826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20232" y="539477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Alert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976" y="1001142"/>
            <a:ext cx="5448084" cy="32090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16497" y="4671852"/>
            <a:ext cx="5147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wait().until(</a:t>
            </a:r>
            <a:r>
              <a:rPr lang="en-US" dirty="0" err="1"/>
              <a:t>ExpectedConditions.alertIsPresent</a:t>
            </a:r>
            <a:r>
              <a:rPr lang="en-US" dirty="0"/>
              <a:t>());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32082" y="5383786"/>
            <a:ext cx="8069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Команда </a:t>
            </a:r>
            <a:r>
              <a:rPr lang="ru-RU" dirty="0" err="1">
                <a:solidFill>
                  <a:srgbClr val="FF0000"/>
                </a:solidFill>
              </a:rPr>
              <a:t>driver</a:t>
            </a:r>
            <a:r>
              <a:rPr lang="ru-RU" dirty="0">
                <a:solidFill>
                  <a:srgbClr val="FF0000"/>
                </a:solidFill>
              </a:rPr>
              <a:t>.</a:t>
            </a:r>
            <a:r>
              <a:rPr lang="en-US" dirty="0" err="1">
                <a:solidFill>
                  <a:srgbClr val="FF0000"/>
                </a:solidFill>
              </a:rPr>
              <a:t>swictTo</a:t>
            </a:r>
            <a:r>
              <a:rPr lang="ru-RU" dirty="0">
                <a:solidFill>
                  <a:srgbClr val="FF0000"/>
                </a:solidFill>
              </a:rPr>
              <a:t>().</a:t>
            </a:r>
            <a:r>
              <a:rPr lang="en-US" dirty="0">
                <a:solidFill>
                  <a:srgbClr val="FF0000"/>
                </a:solidFill>
              </a:rPr>
              <a:t>alert</a:t>
            </a:r>
            <a:r>
              <a:rPr lang="ru-RU" dirty="0">
                <a:solidFill>
                  <a:srgbClr val="FF0000"/>
                </a:solidFill>
              </a:rPr>
              <a:t>(); </a:t>
            </a:r>
            <a:r>
              <a:rPr lang="ru-RU" dirty="0" smtClean="0">
                <a:solidFill>
                  <a:srgbClr val="FF0000"/>
                </a:solidFill>
              </a:rPr>
              <a:t>в </a:t>
            </a:r>
            <a:r>
              <a:rPr lang="en-US" dirty="0" smtClean="0">
                <a:solidFill>
                  <a:srgbClr val="FF0000"/>
                </a:solidFill>
              </a:rPr>
              <a:t>FF </a:t>
            </a:r>
            <a:r>
              <a:rPr lang="ru-RU" dirty="0" smtClean="0">
                <a:solidFill>
                  <a:srgbClr val="FF0000"/>
                </a:solidFill>
              </a:rPr>
              <a:t>будет ждать 2 секунды, если </a:t>
            </a:r>
            <a:r>
              <a:rPr lang="en-US" dirty="0" smtClean="0">
                <a:solidFill>
                  <a:srgbClr val="FF0000"/>
                </a:solidFill>
              </a:rPr>
              <a:t>alert </a:t>
            </a:r>
            <a:r>
              <a:rPr lang="ru-RU" dirty="0" smtClean="0">
                <a:solidFill>
                  <a:srgbClr val="FF0000"/>
                </a:solidFill>
              </a:rPr>
              <a:t>нет.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43968" y="6147880"/>
            <a:ext cx="671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Любое действие может закончится с </a:t>
            </a:r>
            <a:r>
              <a:rPr lang="en-US" dirty="0" err="1" smtClean="0">
                <a:solidFill>
                  <a:schemeClr val="accent2"/>
                </a:solidFill>
              </a:rPr>
              <a:t>UnhandledAlertException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3692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en-US" altLang="ru-RU" sz="1400">
                <a:solidFill>
                  <a:srgbClr val="FFFFFF"/>
                </a:solidFill>
                <a:latin typeface="Open Sans" pitchFamily="32" charset="0"/>
              </a:rPr>
              <a:t>Selenium</a:t>
            </a: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, а давай подождем?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929438"/>
            <a:ext cx="9826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48224" y="395461"/>
            <a:ext cx="934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Окна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6" y="839936"/>
            <a:ext cx="6416950" cy="51030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062" y="2334842"/>
            <a:ext cx="4348893" cy="457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494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en-US" altLang="ru-RU" sz="1400">
                <a:solidFill>
                  <a:srgbClr val="FFFFFF"/>
                </a:solidFill>
                <a:latin typeface="Open Sans" pitchFamily="32" charset="0"/>
              </a:rPr>
              <a:t>Selenium</a:t>
            </a: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, а давай подождем?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929438"/>
            <a:ext cx="9826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90732" y="306903"/>
            <a:ext cx="629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Ожидание окна с известным свойством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4206" y="797104"/>
            <a:ext cx="89278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ExpectedCondition</a:t>
            </a:r>
            <a:r>
              <a:rPr lang="en-US" dirty="0"/>
              <a:t>&lt;String&gt; windowWithCorrectH1(</a:t>
            </a:r>
            <a:r>
              <a:rPr lang="en-US" dirty="0">
                <a:solidFill>
                  <a:schemeClr val="accent2"/>
                </a:solidFill>
              </a:rPr>
              <a:t>final</a:t>
            </a:r>
            <a:r>
              <a:rPr lang="en-US" dirty="0"/>
              <a:t> String h1) {</a:t>
            </a:r>
          </a:p>
          <a:p>
            <a:r>
              <a:rPr lang="en-US" dirty="0"/>
              <a:t>        </a:t>
            </a:r>
            <a:r>
              <a:rPr lang="en-US" dirty="0">
                <a:solidFill>
                  <a:schemeClr val="accent2"/>
                </a:solidFill>
              </a:rPr>
              <a:t>return new</a:t>
            </a:r>
            <a:r>
              <a:rPr lang="en-US" dirty="0"/>
              <a:t> </a:t>
            </a:r>
            <a:r>
              <a:rPr lang="en-US" dirty="0" err="1"/>
              <a:t>ExpectedCondition</a:t>
            </a:r>
            <a:r>
              <a:rPr lang="en-US" dirty="0"/>
              <a:t>&lt;String&gt;() {</a:t>
            </a:r>
          </a:p>
          <a:p>
            <a:r>
              <a:rPr lang="en-US" dirty="0"/>
              <a:t>            @Override</a:t>
            </a:r>
          </a:p>
          <a:p>
            <a:r>
              <a:rPr lang="en-US" dirty="0"/>
              <a:t>            </a:t>
            </a:r>
            <a:r>
              <a:rPr lang="en-US" dirty="0">
                <a:solidFill>
                  <a:schemeClr val="accent2"/>
                </a:solidFill>
              </a:rPr>
              <a:t>public</a:t>
            </a:r>
            <a:r>
              <a:rPr lang="en-US" dirty="0"/>
              <a:t> String apply(WebDriver driver) {</a:t>
            </a:r>
          </a:p>
          <a:p>
            <a:r>
              <a:rPr lang="en-US" dirty="0"/>
              <a:t>                String </a:t>
            </a:r>
            <a:r>
              <a:rPr lang="en-US" dirty="0" err="1"/>
              <a:t>mainWindow</a:t>
            </a:r>
            <a:r>
              <a:rPr lang="en-US" dirty="0"/>
              <a:t> = </a:t>
            </a:r>
            <a:r>
              <a:rPr lang="en-US" dirty="0" err="1"/>
              <a:t>driver.getWindowHandle</a:t>
            </a:r>
            <a:r>
              <a:rPr lang="en-US" dirty="0"/>
              <a:t>();</a:t>
            </a:r>
          </a:p>
          <a:p>
            <a:r>
              <a:rPr lang="en-US" dirty="0"/>
              <a:t>                String </a:t>
            </a:r>
            <a:r>
              <a:rPr lang="en-US" dirty="0" err="1"/>
              <a:t>foundWindow</a:t>
            </a:r>
            <a:r>
              <a:rPr lang="en-US" dirty="0"/>
              <a:t> = </a:t>
            </a:r>
            <a:r>
              <a:rPr lang="en-US" dirty="0">
                <a:solidFill>
                  <a:schemeClr val="accent2"/>
                </a:solidFill>
              </a:rPr>
              <a:t>null</a:t>
            </a:r>
            <a:r>
              <a:rPr lang="en-US" dirty="0"/>
              <a:t>;</a:t>
            </a:r>
          </a:p>
          <a:p>
            <a:r>
              <a:rPr lang="en-US" dirty="0"/>
              <a:t>                Set&lt;String&gt;  </a:t>
            </a:r>
            <a:r>
              <a:rPr lang="en-US" dirty="0" err="1"/>
              <a:t>otherWindows</a:t>
            </a:r>
            <a:r>
              <a:rPr lang="en-US" dirty="0"/>
              <a:t> = </a:t>
            </a:r>
            <a:r>
              <a:rPr lang="en-US" dirty="0" err="1"/>
              <a:t>driver.getWindowHandles</a:t>
            </a:r>
            <a:r>
              <a:rPr lang="en-US" dirty="0"/>
              <a:t>();</a:t>
            </a:r>
          </a:p>
          <a:p>
            <a:r>
              <a:rPr lang="en-US" dirty="0"/>
              <a:t>                </a:t>
            </a:r>
            <a:r>
              <a:rPr lang="en-US" dirty="0">
                <a:solidFill>
                  <a:schemeClr val="accent2"/>
                </a:solidFill>
              </a:rPr>
              <a:t>for</a:t>
            </a:r>
            <a:r>
              <a:rPr lang="en-US" dirty="0"/>
              <a:t>(String window : </a:t>
            </a:r>
            <a:r>
              <a:rPr lang="en-US" dirty="0" err="1"/>
              <a:t>otherWindows</a:t>
            </a:r>
            <a:r>
              <a:rPr lang="en-US" dirty="0"/>
              <a:t>) {</a:t>
            </a:r>
          </a:p>
          <a:p>
            <a:r>
              <a:rPr lang="en-US" dirty="0"/>
              <a:t>                    </a:t>
            </a:r>
            <a:r>
              <a:rPr lang="en-US" dirty="0">
                <a:solidFill>
                  <a:schemeClr val="accent2"/>
                </a:solidFill>
              </a:rPr>
              <a:t>try</a:t>
            </a:r>
            <a:r>
              <a:rPr lang="en-US" dirty="0"/>
              <a:t> {</a:t>
            </a:r>
          </a:p>
          <a:p>
            <a:r>
              <a:rPr lang="en-US" dirty="0"/>
              <a:t>                        </a:t>
            </a:r>
            <a:r>
              <a:rPr lang="en-US" dirty="0" err="1"/>
              <a:t>driver.switchTo</a:t>
            </a:r>
            <a:r>
              <a:rPr lang="en-US" dirty="0"/>
              <a:t>().window(window);</a:t>
            </a:r>
          </a:p>
          <a:p>
            <a:r>
              <a:rPr lang="en-US" dirty="0"/>
              <a:t>                        if(</a:t>
            </a:r>
            <a:r>
              <a:rPr lang="en-US" dirty="0" err="1"/>
              <a:t>driver.findElement</a:t>
            </a:r>
            <a:r>
              <a:rPr lang="en-US" dirty="0"/>
              <a:t>(</a:t>
            </a:r>
            <a:r>
              <a:rPr lang="en-US" dirty="0" err="1"/>
              <a:t>By.tagName</a:t>
            </a:r>
            <a:r>
              <a:rPr lang="en-US" dirty="0"/>
              <a:t>("h1")).</a:t>
            </a:r>
            <a:r>
              <a:rPr lang="en-US" dirty="0" err="1"/>
              <a:t>getText</a:t>
            </a:r>
            <a:r>
              <a:rPr lang="en-US" dirty="0"/>
              <a:t>().equals(h1)) {</a:t>
            </a:r>
          </a:p>
          <a:p>
            <a:r>
              <a:rPr lang="en-US" dirty="0"/>
              <a:t>                            </a:t>
            </a:r>
            <a:r>
              <a:rPr lang="en-US" dirty="0" err="1"/>
              <a:t>foundWindow</a:t>
            </a:r>
            <a:r>
              <a:rPr lang="en-US" dirty="0"/>
              <a:t> = window;</a:t>
            </a:r>
          </a:p>
          <a:p>
            <a:r>
              <a:rPr lang="en-US" dirty="0"/>
              <a:t>                            </a:t>
            </a:r>
            <a:r>
              <a:rPr lang="en-US" dirty="0">
                <a:solidFill>
                  <a:schemeClr val="accent2"/>
                </a:solidFill>
              </a:rPr>
              <a:t>break</a:t>
            </a:r>
            <a:r>
              <a:rPr lang="en-US" dirty="0"/>
              <a:t>;</a:t>
            </a:r>
          </a:p>
          <a:p>
            <a:r>
              <a:rPr lang="en-US" dirty="0"/>
              <a:t>                        }</a:t>
            </a:r>
          </a:p>
          <a:p>
            <a:r>
              <a:rPr lang="en-US" dirty="0"/>
              <a:t>                    } </a:t>
            </a:r>
            <a:r>
              <a:rPr lang="en-US" dirty="0">
                <a:solidFill>
                  <a:schemeClr val="accent2"/>
                </a:solidFill>
              </a:rPr>
              <a:t>catch</a:t>
            </a:r>
            <a:r>
              <a:rPr lang="en-US" dirty="0"/>
              <a:t> (</a:t>
            </a:r>
            <a:r>
              <a:rPr lang="en-US" dirty="0" err="1"/>
              <a:t>WebDriverException</a:t>
            </a:r>
            <a:r>
              <a:rPr lang="en-US" dirty="0"/>
              <a:t> e) {</a:t>
            </a:r>
          </a:p>
          <a:p>
            <a:r>
              <a:rPr lang="en-US" dirty="0"/>
              <a:t>                    }</a:t>
            </a:r>
          </a:p>
          <a:p>
            <a:r>
              <a:rPr lang="en-US" dirty="0"/>
              <a:t>                }</a:t>
            </a:r>
          </a:p>
          <a:p>
            <a:r>
              <a:rPr lang="en-US" dirty="0"/>
              <a:t>                </a:t>
            </a:r>
            <a:r>
              <a:rPr lang="en-US" dirty="0" err="1"/>
              <a:t>driver.switchTo</a:t>
            </a:r>
            <a:r>
              <a:rPr lang="en-US" dirty="0"/>
              <a:t>().window(</a:t>
            </a:r>
            <a:r>
              <a:rPr lang="en-US" dirty="0" err="1"/>
              <a:t>mainWindow</a:t>
            </a:r>
            <a:r>
              <a:rPr lang="en-US" dirty="0"/>
              <a:t>);</a:t>
            </a:r>
          </a:p>
          <a:p>
            <a:r>
              <a:rPr lang="en-US" dirty="0"/>
              <a:t>                </a:t>
            </a:r>
            <a:r>
              <a:rPr lang="en-US" dirty="0">
                <a:solidFill>
                  <a:schemeClr val="accent2"/>
                </a:solidFill>
              </a:rPr>
              <a:t>return</a:t>
            </a:r>
            <a:r>
              <a:rPr lang="en-US" dirty="0"/>
              <a:t> </a:t>
            </a:r>
            <a:r>
              <a:rPr lang="en-US" dirty="0" err="1"/>
              <a:t>foundWindow</a:t>
            </a:r>
            <a:r>
              <a:rPr lang="en-US" dirty="0"/>
              <a:t>;</a:t>
            </a:r>
          </a:p>
          <a:p>
            <a:r>
              <a:rPr lang="en-US" dirty="0"/>
              <a:t>            }</a:t>
            </a:r>
          </a:p>
          <a:p>
            <a:r>
              <a:rPr lang="en-US" dirty="0"/>
              <a:t>        };</a:t>
            </a:r>
          </a:p>
          <a:p>
            <a:r>
              <a:rPr lang="en-US" dirty="0"/>
              <a:t>    }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0692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en-US" altLang="ru-RU" sz="1400">
                <a:solidFill>
                  <a:srgbClr val="FFFFFF"/>
                </a:solidFill>
                <a:latin typeface="Open Sans" pitchFamily="32" charset="0"/>
              </a:rPr>
              <a:t>Selenium</a:t>
            </a: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, а давай подождем?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929438"/>
            <a:ext cx="9826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04008" y="295687"/>
            <a:ext cx="615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Ожидание появления любого нового окна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47824" y="2771725"/>
            <a:ext cx="802014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ExpectedCondition</a:t>
            </a:r>
            <a:r>
              <a:rPr lang="en-US" dirty="0"/>
              <a:t>&lt;String&gt; </a:t>
            </a:r>
            <a:r>
              <a:rPr lang="en-US" dirty="0" err="1"/>
              <a:t>newWindow</a:t>
            </a:r>
            <a:r>
              <a:rPr lang="en-US" dirty="0"/>
              <a:t>(</a:t>
            </a:r>
            <a:r>
              <a:rPr lang="en-US" dirty="0">
                <a:solidFill>
                  <a:schemeClr val="accent2"/>
                </a:solidFill>
              </a:rPr>
              <a:t>final</a:t>
            </a:r>
            <a:r>
              <a:rPr lang="en-US" dirty="0"/>
              <a:t> Set&lt;String&gt; </a:t>
            </a:r>
            <a:r>
              <a:rPr lang="en-US" dirty="0" err="1"/>
              <a:t>currentWindows</a:t>
            </a:r>
            <a:r>
              <a:rPr lang="en-US" dirty="0"/>
              <a:t>) {</a:t>
            </a:r>
          </a:p>
          <a:p>
            <a:r>
              <a:rPr lang="en-US" dirty="0"/>
              <a:t>        </a:t>
            </a:r>
            <a:r>
              <a:rPr lang="en-US" dirty="0">
                <a:solidFill>
                  <a:schemeClr val="accent2"/>
                </a:solidFill>
              </a:rPr>
              <a:t>return new </a:t>
            </a:r>
            <a:r>
              <a:rPr lang="en-US" dirty="0" err="1"/>
              <a:t>ExpectedCondition</a:t>
            </a:r>
            <a:r>
              <a:rPr lang="en-US" dirty="0"/>
              <a:t>&lt;String&gt;() {</a:t>
            </a:r>
          </a:p>
          <a:p>
            <a:r>
              <a:rPr lang="en-US" dirty="0"/>
              <a:t>            </a:t>
            </a:r>
            <a:r>
              <a:rPr lang="en-US" dirty="0">
                <a:solidFill>
                  <a:srgbClr val="CC9B00"/>
                </a:solidFill>
              </a:rPr>
              <a:t>@Override</a:t>
            </a:r>
          </a:p>
          <a:p>
            <a:r>
              <a:rPr lang="en-US" dirty="0"/>
              <a:t>            </a:t>
            </a:r>
            <a:r>
              <a:rPr lang="en-US" dirty="0">
                <a:solidFill>
                  <a:schemeClr val="accent2"/>
                </a:solidFill>
              </a:rPr>
              <a:t>public</a:t>
            </a:r>
            <a:r>
              <a:rPr lang="en-US" dirty="0"/>
              <a:t> String apply(WebDriver driver) {</a:t>
            </a:r>
          </a:p>
          <a:p>
            <a:r>
              <a:rPr lang="en-US" dirty="0"/>
              <a:t>                Set&lt;String&gt; </a:t>
            </a:r>
            <a:r>
              <a:rPr lang="en-US" dirty="0" err="1"/>
              <a:t>newWindows</a:t>
            </a:r>
            <a:r>
              <a:rPr lang="en-US" dirty="0"/>
              <a:t> = </a:t>
            </a:r>
            <a:r>
              <a:rPr lang="en-US" dirty="0" err="1"/>
              <a:t>driver.getWindowHandles</a:t>
            </a:r>
            <a:r>
              <a:rPr lang="en-US" dirty="0"/>
              <a:t>();</a:t>
            </a:r>
          </a:p>
          <a:p>
            <a:r>
              <a:rPr lang="en-US" dirty="0"/>
              <a:t>                </a:t>
            </a:r>
            <a:r>
              <a:rPr lang="en-US" dirty="0" err="1"/>
              <a:t>newWindows.removeAll</a:t>
            </a:r>
            <a:r>
              <a:rPr lang="en-US" dirty="0"/>
              <a:t>(</a:t>
            </a:r>
            <a:r>
              <a:rPr lang="en-US" dirty="0" err="1"/>
              <a:t>currentWindows</a:t>
            </a:r>
            <a:r>
              <a:rPr lang="en-US" dirty="0"/>
              <a:t>);</a:t>
            </a:r>
          </a:p>
          <a:p>
            <a:r>
              <a:rPr lang="en-US" dirty="0"/>
              <a:t>                if(</a:t>
            </a:r>
            <a:r>
              <a:rPr lang="en-US" dirty="0" err="1"/>
              <a:t>newWindows.size</a:t>
            </a:r>
            <a:r>
              <a:rPr lang="en-US" dirty="0"/>
              <a:t>()&gt;</a:t>
            </a:r>
            <a:r>
              <a:rPr lang="en-US" dirty="0">
                <a:solidFill>
                  <a:schemeClr val="accent2"/>
                </a:solidFill>
              </a:rPr>
              <a:t>0</a:t>
            </a:r>
            <a:r>
              <a:rPr lang="en-US" dirty="0"/>
              <a:t>) {</a:t>
            </a:r>
          </a:p>
          <a:p>
            <a:r>
              <a:rPr lang="en-US" dirty="0"/>
              <a:t>                    </a:t>
            </a:r>
            <a:r>
              <a:rPr lang="en-US" dirty="0">
                <a:solidFill>
                  <a:schemeClr val="accent2"/>
                </a:solidFill>
              </a:rPr>
              <a:t>return</a:t>
            </a:r>
            <a:r>
              <a:rPr lang="en-US" dirty="0"/>
              <a:t> (String)</a:t>
            </a:r>
            <a:r>
              <a:rPr lang="en-US" dirty="0" err="1"/>
              <a:t>newWindows.toArray</a:t>
            </a:r>
            <a:r>
              <a:rPr lang="en-US" dirty="0"/>
              <a:t>()[</a:t>
            </a:r>
            <a:r>
              <a:rPr lang="en-US" dirty="0">
                <a:solidFill>
                  <a:schemeClr val="accent2"/>
                </a:solidFill>
              </a:rPr>
              <a:t>0</a:t>
            </a:r>
            <a:r>
              <a:rPr lang="en-US" dirty="0"/>
              <a:t>];</a:t>
            </a:r>
          </a:p>
          <a:p>
            <a:r>
              <a:rPr lang="en-US" dirty="0"/>
              <a:t>                } </a:t>
            </a:r>
            <a:r>
              <a:rPr lang="en-US" dirty="0">
                <a:solidFill>
                  <a:schemeClr val="accent2"/>
                </a:solidFill>
              </a:rPr>
              <a:t>else</a:t>
            </a:r>
            <a:r>
              <a:rPr lang="en-US" dirty="0"/>
              <a:t> {</a:t>
            </a:r>
          </a:p>
          <a:p>
            <a:r>
              <a:rPr lang="en-US" dirty="0"/>
              <a:t>                    </a:t>
            </a:r>
            <a:r>
              <a:rPr lang="en-US" dirty="0">
                <a:solidFill>
                  <a:schemeClr val="accent2"/>
                </a:solidFill>
              </a:rPr>
              <a:t>return null</a:t>
            </a:r>
            <a:r>
              <a:rPr lang="en-US" dirty="0"/>
              <a:t>;</a:t>
            </a:r>
          </a:p>
          <a:p>
            <a:r>
              <a:rPr lang="en-US" dirty="0"/>
              <a:t>                }</a:t>
            </a:r>
          </a:p>
          <a:p>
            <a:r>
              <a:rPr lang="en-US" dirty="0"/>
              <a:t>            }</a:t>
            </a:r>
          </a:p>
          <a:p>
            <a:r>
              <a:rPr lang="en-US" dirty="0"/>
              <a:t>        };</a:t>
            </a:r>
          </a:p>
          <a:p>
            <a:r>
              <a:rPr lang="en-US" dirty="0"/>
              <a:t>    }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7824" y="1187549"/>
            <a:ext cx="62377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...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Set</a:t>
            </a:r>
            <a:r>
              <a:rPr lang="en-US" dirty="0" smtClean="0"/>
              <a:t>&lt;String</a:t>
            </a:r>
            <a:r>
              <a:rPr lang="en-US" dirty="0"/>
              <a:t>&gt; windows = </a:t>
            </a:r>
            <a:r>
              <a:rPr lang="en-US" dirty="0" err="1"/>
              <a:t>driver.getWindowHandles</a:t>
            </a:r>
            <a:r>
              <a:rPr lang="en-US" dirty="0"/>
              <a:t>();</a:t>
            </a:r>
          </a:p>
          <a:p>
            <a:r>
              <a:rPr lang="en-US" dirty="0" smtClean="0"/>
              <a:t>click</a:t>
            </a:r>
            <a:r>
              <a:rPr lang="en-US" dirty="0"/>
              <a:t>();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new</a:t>
            </a:r>
            <a:r>
              <a:rPr lang="en-US" dirty="0" smtClean="0"/>
              <a:t> </a:t>
            </a:r>
            <a:r>
              <a:rPr lang="en-US" dirty="0" err="1"/>
              <a:t>WebDriverWait</a:t>
            </a:r>
            <a:r>
              <a:rPr lang="en-US" dirty="0"/>
              <a:t>(driver,10).until(</a:t>
            </a:r>
            <a:r>
              <a:rPr lang="en-US" dirty="0" err="1"/>
              <a:t>newWindow</a:t>
            </a:r>
            <a:r>
              <a:rPr lang="en-US" dirty="0"/>
              <a:t>(windows</a:t>
            </a:r>
            <a:r>
              <a:rPr lang="en-US" dirty="0" smtClean="0"/>
              <a:t>));</a:t>
            </a:r>
          </a:p>
          <a:p>
            <a:r>
              <a:rPr lang="en-US" dirty="0" smtClean="0"/>
              <a:t>...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29980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en-US" altLang="ru-RU" sz="1400">
                <a:solidFill>
                  <a:srgbClr val="FFFFFF"/>
                </a:solidFill>
                <a:latin typeface="Open Sans" pitchFamily="32" charset="0"/>
              </a:rPr>
              <a:t>Selenium</a:t>
            </a: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, а давай подождем?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929438"/>
            <a:ext cx="9826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Заголовок 3"/>
          <p:cNvSpPr>
            <a:spLocks noGrp="1"/>
          </p:cNvSpPr>
          <p:nvPr>
            <p:ph type="title"/>
          </p:nvPr>
        </p:nvSpPr>
        <p:spPr>
          <a:xfrm>
            <a:off x="1152525" y="301625"/>
            <a:ext cx="2519363" cy="598488"/>
          </a:xfrm>
        </p:spPr>
        <p:txBody>
          <a:bodyPr/>
          <a:lstStyle/>
          <a:p>
            <a:pPr algn="ctr"/>
            <a:r>
              <a:rPr lang="ru-RU" altLang="ru-RU" dirty="0" smtClean="0"/>
              <a:t>О себе</a:t>
            </a:r>
          </a:p>
        </p:txBody>
      </p:sp>
      <p:pic>
        <p:nvPicPr>
          <p:cNvPr id="5126" name="Объект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1038" y="973138"/>
            <a:ext cx="3271837" cy="4916487"/>
          </a:xfrm>
        </p:spPr>
      </p:pic>
      <p:sp>
        <p:nvSpPr>
          <p:cNvPr id="5127" name="Текст 5"/>
          <p:cNvSpPr>
            <a:spLocks noGrp="1"/>
          </p:cNvSpPr>
          <p:nvPr>
            <p:ph type="body" sz="half" idx="2"/>
          </p:nvPr>
        </p:nvSpPr>
        <p:spPr>
          <a:xfrm>
            <a:off x="1149350" y="971550"/>
            <a:ext cx="3316288" cy="5172075"/>
          </a:xfrm>
        </p:spPr>
        <p:txBody>
          <a:bodyPr/>
          <a:lstStyle/>
          <a:p>
            <a:r>
              <a:rPr lang="ru-RU" altLang="ru-RU" sz="1800" dirty="0" smtClean="0"/>
              <a:t>В тестирование более 3 лет</a:t>
            </a:r>
          </a:p>
          <a:p>
            <a:r>
              <a:rPr lang="ru-RU" altLang="ru-RU" sz="1800" dirty="0" smtClean="0"/>
              <a:t>Веду несколько проектов по автоматизации </a:t>
            </a:r>
            <a:r>
              <a:rPr lang="en-US" altLang="ru-RU" sz="1800" dirty="0" smtClean="0"/>
              <a:t>UI</a:t>
            </a:r>
            <a:r>
              <a:rPr lang="ru-RU" altLang="ru-RU" sz="1800" dirty="0" smtClean="0"/>
              <a:t> </a:t>
            </a:r>
            <a:r>
              <a:rPr lang="en-US" altLang="ru-RU" sz="1800" dirty="0" smtClean="0"/>
              <a:t>Visa QIWI Wallet</a:t>
            </a:r>
            <a:r>
              <a:rPr lang="ru-RU" altLang="ru-RU" sz="1800" dirty="0" smtClean="0"/>
              <a:t> и </a:t>
            </a:r>
            <a:r>
              <a:rPr lang="en-US" altLang="ru-RU" sz="1800" dirty="0" smtClean="0"/>
              <a:t>ishop.qiwi.com</a:t>
            </a:r>
            <a:r>
              <a:rPr lang="ru-RU" altLang="ru-RU" sz="1800" dirty="0" smtClean="0"/>
              <a:t>, а так же </a:t>
            </a:r>
            <a:r>
              <a:rPr lang="ru-RU" altLang="ru-RU" sz="1800" dirty="0" smtClean="0"/>
              <a:t>занимаюсь нагрузочным тестированием</a:t>
            </a:r>
            <a:endParaRPr lang="en-US" altLang="ru-RU" sz="1800" dirty="0" smtClean="0"/>
          </a:p>
          <a:p>
            <a:r>
              <a:rPr lang="ru-RU" altLang="ru-RU" sz="1800" dirty="0" smtClean="0"/>
              <a:t>Люблю организовывать процессы и вдохновлять людей</a:t>
            </a:r>
            <a:endParaRPr lang="en-US" altLang="ru-RU" sz="1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en-US" altLang="ru-RU" sz="1400">
                <a:solidFill>
                  <a:srgbClr val="FFFFFF"/>
                </a:solidFill>
                <a:latin typeface="Open Sans" pitchFamily="32" charset="0"/>
              </a:rPr>
              <a:t>Selenium</a:t>
            </a: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, а давай подождем?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929438"/>
            <a:ext cx="9826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81781" y="395461"/>
            <a:ext cx="4717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Ожидание загрузки страницы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645" y="4211885"/>
            <a:ext cx="99273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ExpectedCondition</a:t>
            </a:r>
            <a:r>
              <a:rPr lang="en-US" dirty="0"/>
              <a:t>&lt;Boolean&gt; DOCUMENT_READY = </a:t>
            </a:r>
            <a:r>
              <a:rPr lang="en-US" dirty="0">
                <a:solidFill>
                  <a:schemeClr val="accent2"/>
                </a:solidFill>
              </a:rPr>
              <a:t>new</a:t>
            </a:r>
            <a:r>
              <a:rPr lang="en-US" dirty="0"/>
              <a:t> </a:t>
            </a:r>
            <a:r>
              <a:rPr lang="en-US" dirty="0" err="1"/>
              <a:t>ExpectedCondition</a:t>
            </a:r>
            <a:r>
              <a:rPr lang="en-US" dirty="0"/>
              <a:t>&lt;Boolean&gt;() </a:t>
            </a:r>
            <a:r>
              <a:rPr lang="en-US" dirty="0" smtClean="0"/>
              <a:t>{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solidFill>
                  <a:srgbClr val="CC9B00"/>
                </a:solidFill>
              </a:rPr>
              <a:t>@Override</a:t>
            </a:r>
          </a:p>
          <a:p>
            <a:r>
              <a:rPr lang="en-US" dirty="0" smtClean="0"/>
              <a:t>    </a:t>
            </a:r>
            <a:r>
              <a:rPr lang="en-US" dirty="0" smtClean="0">
                <a:solidFill>
                  <a:schemeClr val="accent2"/>
                </a:solidFill>
              </a:rPr>
              <a:t>public</a:t>
            </a:r>
            <a:r>
              <a:rPr lang="en-US" dirty="0" smtClean="0"/>
              <a:t> </a:t>
            </a:r>
            <a:r>
              <a:rPr lang="en-US" dirty="0"/>
              <a:t>Boolean apply(WebDriver </a:t>
            </a:r>
            <a:r>
              <a:rPr lang="en-US" dirty="0" err="1"/>
              <a:t>webDriver</a:t>
            </a:r>
            <a:r>
              <a:rPr lang="en-US" dirty="0"/>
              <a:t>) {</a:t>
            </a:r>
          </a:p>
          <a:p>
            <a:r>
              <a:rPr lang="en-US" dirty="0"/>
              <a:t>  </a:t>
            </a:r>
            <a:r>
              <a:rPr lang="en-US" dirty="0" smtClean="0"/>
              <a:t>      </a:t>
            </a:r>
            <a:r>
              <a:rPr lang="en-US" dirty="0" smtClean="0">
                <a:solidFill>
                  <a:schemeClr val="accent2"/>
                </a:solidFill>
              </a:rPr>
              <a:t>return</a:t>
            </a:r>
            <a:r>
              <a:rPr lang="en-US" dirty="0" smtClean="0"/>
              <a:t> </a:t>
            </a:r>
            <a:r>
              <a:rPr lang="en-US" dirty="0"/>
              <a:t>(Boolean) ((</a:t>
            </a:r>
            <a:r>
              <a:rPr lang="en-US" dirty="0" err="1"/>
              <a:t>JavascriptExecutor</a:t>
            </a:r>
            <a:r>
              <a:rPr lang="en-US" dirty="0"/>
              <a:t>) </a:t>
            </a:r>
            <a:r>
              <a:rPr lang="en-US" dirty="0" err="1"/>
              <a:t>webDriver</a:t>
            </a:r>
            <a:r>
              <a:rPr lang="en-US" dirty="0" smtClean="0"/>
              <a:t>).</a:t>
            </a:r>
            <a:r>
              <a:rPr lang="en-US" dirty="0" err="1" smtClean="0"/>
              <a:t>executeScript</a:t>
            </a:r>
            <a:r>
              <a:rPr lang="en-US" dirty="0" smtClean="0"/>
              <a:t>(</a:t>
            </a:r>
            <a:endParaRPr lang="ru-RU" dirty="0" smtClean="0"/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"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return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document.readyState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== 'interactive' ||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document.readyState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== 'complete'"</a:t>
            </a:r>
            <a:r>
              <a:rPr lang="en-US" dirty="0"/>
              <a:t>);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}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4950" y="958256"/>
            <a:ext cx="9575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Selenium</a:t>
            </a:r>
            <a:r>
              <a:rPr lang="ru-RU" dirty="0"/>
              <a:t> </a:t>
            </a:r>
            <a:r>
              <a:rPr lang="ru-RU" dirty="0" smtClean="0"/>
              <a:t>использует </a:t>
            </a:r>
            <a:r>
              <a:rPr lang="ru-RU" dirty="0"/>
              <a:t>свойство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document.readyState</a:t>
            </a:r>
            <a:r>
              <a:rPr lang="ru-RU" dirty="0"/>
              <a:t> для определения момента окончания загрузки страницы.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856" y="1918846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loading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856" y="2288178"/>
            <a:ext cx="1560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C9B00"/>
                </a:solidFill>
                <a:latin typeface="Georgia" panose="02040502050405020303" pitchFamily="18" charset="0"/>
              </a:rPr>
              <a:t>interactive</a:t>
            </a:r>
            <a:endParaRPr lang="ru-RU" dirty="0">
              <a:solidFill>
                <a:srgbClr val="CC9B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856" y="2657510"/>
            <a:ext cx="1407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  <a:latin typeface="Georgia" panose="02040502050405020303" pitchFamily="18" charset="0"/>
              </a:rPr>
              <a:t>complete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997" y="1491673"/>
            <a:ext cx="4239877" cy="238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708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en-US" altLang="ru-RU" sz="1400">
                <a:solidFill>
                  <a:srgbClr val="FFFFFF"/>
                </a:solidFill>
                <a:latin typeface="Open Sans" pitchFamily="32" charset="0"/>
              </a:rPr>
              <a:t>Selenium</a:t>
            </a: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, а давай подождем?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929438"/>
            <a:ext cx="9826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86196" y="323453"/>
            <a:ext cx="4308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Как все это использовать?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848" y="1043533"/>
            <a:ext cx="7729858" cy="533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554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en-US" altLang="ru-RU" sz="1400">
                <a:solidFill>
                  <a:srgbClr val="FFFFFF"/>
                </a:solidFill>
                <a:latin typeface="Open Sans" pitchFamily="32" charset="0"/>
              </a:rPr>
              <a:t>Selenium</a:t>
            </a: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, а давай подождем?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929438"/>
            <a:ext cx="9826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86196" y="323453"/>
            <a:ext cx="4308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Как все это использовать?</a:t>
            </a:r>
            <a:endParaRPr lang="ru-RU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0" y="1331565"/>
            <a:ext cx="64807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     </a:t>
            </a:r>
            <a:r>
              <a:rPr lang="en-US" dirty="0" err="1"/>
              <a:t>driver.findElement</a:t>
            </a:r>
            <a:r>
              <a:rPr lang="en-US" dirty="0"/>
              <a:t>(</a:t>
            </a:r>
            <a:r>
              <a:rPr lang="en-US" dirty="0">
                <a:solidFill>
                  <a:schemeClr val="accent2"/>
                </a:solidFill>
              </a:rPr>
              <a:t>search</a:t>
            </a:r>
            <a:r>
              <a:rPr lang="en-US" dirty="0"/>
              <a:t>).</a:t>
            </a:r>
            <a:r>
              <a:rPr lang="en-US" dirty="0" err="1"/>
              <a:t>sendKeys</a:t>
            </a:r>
            <a:r>
              <a:rPr lang="en-US" dirty="0"/>
              <a:t>("</a:t>
            </a:r>
            <a:r>
              <a:rPr lang="en-US" dirty="0" err="1">
                <a:solidFill>
                  <a:srgbClr val="00B050"/>
                </a:solidFill>
              </a:rPr>
              <a:t>mts</a:t>
            </a:r>
            <a:r>
              <a:rPr lang="en-US" dirty="0"/>
              <a:t>");</a:t>
            </a:r>
          </a:p>
          <a:p>
            <a:r>
              <a:rPr lang="en-US" dirty="0"/>
              <a:t>            </a:t>
            </a:r>
            <a:r>
              <a:rPr lang="en-US" dirty="0" err="1"/>
              <a:t>clickEnter</a:t>
            </a:r>
            <a:r>
              <a:rPr lang="en-US" dirty="0"/>
              <a:t>();</a:t>
            </a:r>
          </a:p>
          <a:p>
            <a:r>
              <a:rPr lang="en-US" dirty="0">
                <a:solidFill>
                  <a:srgbClr val="C00000"/>
                </a:solidFill>
              </a:rPr>
              <a:t>            </a:t>
            </a:r>
            <a:r>
              <a:rPr lang="en-US" dirty="0" err="1">
                <a:solidFill>
                  <a:srgbClr val="C00000"/>
                </a:solidFill>
              </a:rPr>
              <a:t>Assert.assertTrue</a:t>
            </a:r>
            <a:r>
              <a:rPr lang="en-US" dirty="0"/>
              <a:t>(</a:t>
            </a:r>
            <a:r>
              <a:rPr lang="en-US" dirty="0" err="1">
                <a:solidFill>
                  <a:schemeClr val="accent2"/>
                </a:solidFill>
              </a:rPr>
              <a:t>isProvidersPresent</a:t>
            </a:r>
            <a:r>
              <a:rPr lang="en-US" dirty="0">
                <a:solidFill>
                  <a:schemeClr val="accent2"/>
                </a:solidFill>
              </a:rPr>
              <a:t>()</a:t>
            </a:r>
            <a:r>
              <a:rPr lang="en-US" dirty="0"/>
              <a:t>);</a:t>
            </a:r>
          </a:p>
          <a:p>
            <a:endParaRPr lang="en-US" dirty="0"/>
          </a:p>
          <a:p>
            <a:r>
              <a:rPr lang="en-US" dirty="0"/>
              <a:t>            </a:t>
            </a:r>
            <a:r>
              <a:rPr lang="en-US" dirty="0" err="1"/>
              <a:t>driver.findElement</a:t>
            </a:r>
            <a:r>
              <a:rPr lang="en-US" dirty="0"/>
              <a:t>(</a:t>
            </a:r>
            <a:r>
              <a:rPr lang="en-US" dirty="0">
                <a:solidFill>
                  <a:schemeClr val="accent2"/>
                </a:solidFill>
              </a:rPr>
              <a:t>search</a:t>
            </a:r>
            <a:r>
              <a:rPr lang="en-US" dirty="0"/>
              <a:t>).</a:t>
            </a:r>
            <a:r>
              <a:rPr lang="en-US" dirty="0" err="1"/>
              <a:t>sendKeys</a:t>
            </a:r>
            <a:r>
              <a:rPr lang="en-US" dirty="0"/>
              <a:t>("</a:t>
            </a:r>
            <a:r>
              <a:rPr lang="ru-RU" dirty="0">
                <a:solidFill>
                  <a:srgbClr val="00B050"/>
                </a:solidFill>
              </a:rPr>
              <a:t>банки</a:t>
            </a:r>
            <a:r>
              <a:rPr lang="ru-RU" dirty="0"/>
              <a:t>");</a:t>
            </a:r>
          </a:p>
          <a:p>
            <a:r>
              <a:rPr lang="ru-RU" dirty="0"/>
              <a:t>            </a:t>
            </a:r>
            <a:r>
              <a:rPr lang="en-US" dirty="0" err="1"/>
              <a:t>clickEnter</a:t>
            </a:r>
            <a:r>
              <a:rPr lang="en-US" dirty="0"/>
              <a:t>();</a:t>
            </a:r>
          </a:p>
          <a:p>
            <a:r>
              <a:rPr lang="en-US" dirty="0"/>
              <a:t>            </a:t>
            </a:r>
            <a:r>
              <a:rPr lang="en-US" dirty="0" err="1">
                <a:solidFill>
                  <a:srgbClr val="C00000"/>
                </a:solidFill>
              </a:rPr>
              <a:t>Assert.assertTrue</a:t>
            </a:r>
            <a:r>
              <a:rPr lang="en-US" dirty="0"/>
              <a:t>(</a:t>
            </a:r>
            <a:r>
              <a:rPr lang="en-US" dirty="0" err="1">
                <a:solidFill>
                  <a:schemeClr val="accent2"/>
                </a:solidFill>
              </a:rPr>
              <a:t>isProvidersPresent</a:t>
            </a:r>
            <a:r>
              <a:rPr lang="en-US" dirty="0">
                <a:solidFill>
                  <a:schemeClr val="accent2"/>
                </a:solidFill>
              </a:rPr>
              <a:t>()</a:t>
            </a:r>
            <a:r>
              <a:rPr lang="en-US" dirty="0"/>
              <a:t>);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0964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en-US" altLang="ru-RU" sz="1400">
                <a:solidFill>
                  <a:srgbClr val="FFFFFF"/>
                </a:solidFill>
                <a:latin typeface="Open Sans" pitchFamily="32" charset="0"/>
              </a:rPr>
              <a:t>Selenium</a:t>
            </a: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, а давай подождем?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929438"/>
            <a:ext cx="9826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86196" y="323453"/>
            <a:ext cx="4308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Как все это использовать?</a:t>
            </a:r>
            <a:endParaRPr lang="ru-RU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-288280" y="1259557"/>
            <a:ext cx="571778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</a:t>
            </a:r>
            <a:r>
              <a:rPr lang="en-US" dirty="0" err="1" smtClean="0"/>
              <a:t>driver.findElement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2"/>
                </a:solidFill>
              </a:rPr>
              <a:t>search</a:t>
            </a:r>
            <a:r>
              <a:rPr lang="en-US" dirty="0"/>
              <a:t>).</a:t>
            </a:r>
            <a:r>
              <a:rPr lang="en-US" dirty="0" err="1"/>
              <a:t>sendKeys</a:t>
            </a:r>
            <a:r>
              <a:rPr lang="en-US" dirty="0"/>
              <a:t>("</a:t>
            </a:r>
            <a:r>
              <a:rPr lang="en-US" dirty="0" err="1">
                <a:solidFill>
                  <a:srgbClr val="00B050"/>
                </a:solidFill>
              </a:rPr>
              <a:t>mts</a:t>
            </a:r>
            <a:r>
              <a:rPr lang="en-US" dirty="0"/>
              <a:t>");</a:t>
            </a:r>
          </a:p>
          <a:p>
            <a:r>
              <a:rPr lang="en-US" dirty="0"/>
              <a:t>            </a:t>
            </a:r>
            <a:r>
              <a:rPr lang="en-US" dirty="0" err="1"/>
              <a:t>clickEnter</a:t>
            </a:r>
            <a:r>
              <a:rPr lang="en-US" dirty="0"/>
              <a:t>();</a:t>
            </a:r>
          </a:p>
          <a:p>
            <a:r>
              <a:rPr lang="en-US" dirty="0"/>
              <a:t>            </a:t>
            </a:r>
            <a:r>
              <a:rPr lang="en-US" dirty="0" err="1">
                <a:solidFill>
                  <a:srgbClr val="C00000"/>
                </a:solidFill>
              </a:rPr>
              <a:t>Assert.assertTrue</a:t>
            </a:r>
            <a:r>
              <a:rPr lang="en-US" dirty="0"/>
              <a:t>(</a:t>
            </a:r>
            <a:r>
              <a:rPr lang="en-US" dirty="0" err="1">
                <a:solidFill>
                  <a:schemeClr val="accent2"/>
                </a:solidFill>
              </a:rPr>
              <a:t>isProvidersPresent</a:t>
            </a:r>
            <a:r>
              <a:rPr lang="en-US" dirty="0">
                <a:solidFill>
                  <a:schemeClr val="accent2"/>
                </a:solidFill>
              </a:rPr>
              <a:t>()</a:t>
            </a:r>
            <a:r>
              <a:rPr lang="en-US" dirty="0"/>
              <a:t>);</a:t>
            </a:r>
          </a:p>
          <a:p>
            <a:endParaRPr lang="en-US" dirty="0"/>
          </a:p>
          <a:p>
            <a:r>
              <a:rPr lang="en-US" dirty="0"/>
              <a:t>            </a:t>
            </a:r>
            <a:r>
              <a:rPr lang="en-US" dirty="0" err="1"/>
              <a:t>driver.findElement</a:t>
            </a:r>
            <a:r>
              <a:rPr lang="en-US" dirty="0"/>
              <a:t>(</a:t>
            </a:r>
            <a:r>
              <a:rPr lang="en-US" dirty="0">
                <a:solidFill>
                  <a:schemeClr val="accent2"/>
                </a:solidFill>
              </a:rPr>
              <a:t>search</a:t>
            </a:r>
            <a:r>
              <a:rPr lang="en-US" dirty="0"/>
              <a:t>).</a:t>
            </a:r>
            <a:r>
              <a:rPr lang="en-US" dirty="0" err="1"/>
              <a:t>sendKeys</a:t>
            </a:r>
            <a:r>
              <a:rPr lang="en-US" dirty="0"/>
              <a:t>("</a:t>
            </a:r>
            <a:r>
              <a:rPr lang="ru-RU" dirty="0">
                <a:solidFill>
                  <a:srgbClr val="00B050"/>
                </a:solidFill>
              </a:rPr>
              <a:t>банки</a:t>
            </a:r>
            <a:r>
              <a:rPr lang="ru-RU" dirty="0"/>
              <a:t>");</a:t>
            </a:r>
          </a:p>
          <a:p>
            <a:r>
              <a:rPr lang="ru-RU" dirty="0"/>
              <a:t>            </a:t>
            </a:r>
            <a:r>
              <a:rPr lang="en-US" dirty="0" err="1"/>
              <a:t>clickEnter</a:t>
            </a:r>
            <a:r>
              <a:rPr lang="en-US" dirty="0" smtClean="0"/>
              <a:t>();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	     </a:t>
            </a:r>
            <a:r>
              <a:rPr lang="en-US" dirty="0" err="1" smtClean="0">
                <a:solidFill>
                  <a:srgbClr val="C00000"/>
                </a:solidFill>
              </a:rPr>
              <a:t>Assert.assertTrue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chemeClr val="accent2"/>
                </a:solidFill>
              </a:rPr>
              <a:t>isProvidersPresent</a:t>
            </a:r>
            <a:r>
              <a:rPr lang="en-US" dirty="0">
                <a:solidFill>
                  <a:schemeClr val="accent2"/>
                </a:solidFill>
              </a:rPr>
              <a:t>()</a:t>
            </a:r>
            <a:r>
              <a:rPr lang="en-US" dirty="0"/>
              <a:t>);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856" y="2987749"/>
            <a:ext cx="97856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if(</a:t>
            </a:r>
            <a:r>
              <a:rPr lang="en-US" dirty="0" err="1">
                <a:solidFill>
                  <a:schemeClr val="accent2"/>
                </a:solidFill>
              </a:rPr>
              <a:t>isProvidersPresent</a:t>
            </a:r>
            <a:r>
              <a:rPr lang="en-US" dirty="0">
                <a:solidFill>
                  <a:schemeClr val="accent2"/>
                </a:solidFill>
              </a:rPr>
              <a:t>()</a:t>
            </a:r>
            <a:r>
              <a:rPr lang="en-US" dirty="0"/>
              <a:t>) {</a:t>
            </a:r>
          </a:p>
          <a:p>
            <a:r>
              <a:rPr lang="en-US" dirty="0" smtClean="0"/>
              <a:t>     </a:t>
            </a:r>
            <a:r>
              <a:rPr lang="en-US" dirty="0" err="1" smtClean="0"/>
              <a:t>wait.until</a:t>
            </a:r>
            <a:r>
              <a:rPr lang="en-US" dirty="0" smtClean="0"/>
              <a:t>(</a:t>
            </a:r>
            <a:r>
              <a:rPr lang="en-US" dirty="0" err="1" smtClean="0"/>
              <a:t>ExpectedConditions.stalenessOf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chemeClr val="accent2"/>
                </a:solidFill>
              </a:rPr>
              <a:t>driver.findElement</a:t>
            </a:r>
            <a:r>
              <a:rPr lang="en-US" dirty="0" smtClean="0"/>
              <a:t>(</a:t>
            </a:r>
            <a:r>
              <a:rPr lang="en-US" dirty="0" err="1" smtClean="0"/>
              <a:t>By.cssSelector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2"/>
                </a:solidFill>
              </a:rPr>
              <a:t>provider</a:t>
            </a:r>
            <a:r>
              <a:rPr lang="en-US" dirty="0" smtClean="0"/>
              <a:t>)));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}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6034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en-US" altLang="ru-RU" sz="1400">
                <a:solidFill>
                  <a:srgbClr val="FFFFFF"/>
                </a:solidFill>
                <a:latin typeface="Open Sans" pitchFamily="32" charset="0"/>
              </a:rPr>
              <a:t>Selenium</a:t>
            </a: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, а давай подождем?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929438"/>
            <a:ext cx="9826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86196" y="323453"/>
            <a:ext cx="4308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Как все это использовать?</a:t>
            </a:r>
            <a:endParaRPr lang="ru-RU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-216272" y="1403573"/>
            <a:ext cx="571778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</a:t>
            </a:r>
            <a:r>
              <a:rPr lang="en-US" dirty="0" err="1" smtClean="0"/>
              <a:t>driver.findElement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2"/>
                </a:solidFill>
              </a:rPr>
              <a:t>search</a:t>
            </a:r>
            <a:r>
              <a:rPr lang="en-US" dirty="0"/>
              <a:t>).</a:t>
            </a:r>
            <a:r>
              <a:rPr lang="en-US" dirty="0" err="1"/>
              <a:t>sendKeys</a:t>
            </a:r>
            <a:r>
              <a:rPr lang="en-US" dirty="0"/>
              <a:t>("</a:t>
            </a:r>
            <a:r>
              <a:rPr lang="en-US" dirty="0" err="1">
                <a:solidFill>
                  <a:srgbClr val="00B050"/>
                </a:solidFill>
              </a:rPr>
              <a:t>mts</a:t>
            </a:r>
            <a:r>
              <a:rPr lang="en-US" dirty="0"/>
              <a:t>");</a:t>
            </a:r>
          </a:p>
          <a:p>
            <a:r>
              <a:rPr lang="en-US" dirty="0"/>
              <a:t>            </a:t>
            </a:r>
            <a:r>
              <a:rPr lang="en-US" dirty="0" err="1"/>
              <a:t>clickEnter</a:t>
            </a:r>
            <a:r>
              <a:rPr lang="en-US" dirty="0"/>
              <a:t>();</a:t>
            </a:r>
          </a:p>
          <a:p>
            <a:r>
              <a:rPr lang="en-US" dirty="0"/>
              <a:t>            </a:t>
            </a:r>
            <a:r>
              <a:rPr lang="en-US" dirty="0" err="1">
                <a:solidFill>
                  <a:srgbClr val="C00000"/>
                </a:solidFill>
              </a:rPr>
              <a:t>Assert.assertTrue</a:t>
            </a:r>
            <a:r>
              <a:rPr lang="en-US" dirty="0"/>
              <a:t>(</a:t>
            </a:r>
            <a:r>
              <a:rPr lang="en-US" dirty="0" err="1">
                <a:solidFill>
                  <a:schemeClr val="accent2"/>
                </a:solidFill>
              </a:rPr>
              <a:t>isProvidersPresent</a:t>
            </a:r>
            <a:r>
              <a:rPr lang="en-US" dirty="0" smtClean="0">
                <a:solidFill>
                  <a:schemeClr val="accent2"/>
                </a:solidFill>
              </a:rPr>
              <a:t>()</a:t>
            </a:r>
            <a:r>
              <a:rPr lang="en-US" dirty="0" smtClean="0"/>
              <a:t>);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            </a:t>
            </a:r>
            <a:r>
              <a:rPr lang="en-US" dirty="0" err="1" smtClean="0"/>
              <a:t>driver.findElement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2"/>
                </a:solidFill>
              </a:rPr>
              <a:t>search</a:t>
            </a:r>
            <a:r>
              <a:rPr lang="en-US" dirty="0"/>
              <a:t>).</a:t>
            </a:r>
            <a:r>
              <a:rPr lang="en-US" dirty="0" err="1"/>
              <a:t>sendKeys</a:t>
            </a:r>
            <a:r>
              <a:rPr lang="en-US" dirty="0"/>
              <a:t>("</a:t>
            </a:r>
            <a:r>
              <a:rPr lang="ru-RU" dirty="0">
                <a:solidFill>
                  <a:srgbClr val="00B050"/>
                </a:solidFill>
              </a:rPr>
              <a:t>банки</a:t>
            </a:r>
            <a:r>
              <a:rPr lang="ru-RU" dirty="0"/>
              <a:t>");</a:t>
            </a:r>
          </a:p>
          <a:p>
            <a:r>
              <a:rPr lang="ru-RU" dirty="0"/>
              <a:t>            </a:t>
            </a:r>
            <a:r>
              <a:rPr lang="en-US" dirty="0" err="1"/>
              <a:t>clickEnter</a:t>
            </a:r>
            <a:r>
              <a:rPr lang="en-US" dirty="0" smtClean="0"/>
              <a:t>();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            </a:t>
            </a:r>
            <a:r>
              <a:rPr lang="en-US" dirty="0" err="1" smtClean="0">
                <a:solidFill>
                  <a:srgbClr val="C00000"/>
                </a:solidFill>
              </a:rPr>
              <a:t>Assert.assertTrue</a:t>
            </a:r>
            <a:r>
              <a:rPr lang="en-US" dirty="0" smtClean="0"/>
              <a:t>(</a:t>
            </a:r>
            <a:r>
              <a:rPr lang="en-US" dirty="0" err="1" smtClean="0"/>
              <a:t>isProvidersPresent</a:t>
            </a:r>
            <a:r>
              <a:rPr lang="en-US" dirty="0"/>
              <a:t>());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856" y="2326902"/>
            <a:ext cx="7223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WebElement </a:t>
            </a:r>
            <a:r>
              <a:rPr lang="en-US">
                <a:solidFill>
                  <a:srgbClr val="FF0000"/>
                </a:solidFill>
              </a:rPr>
              <a:t>provider</a:t>
            </a:r>
            <a:r>
              <a:rPr lang="en-US"/>
              <a:t> = driver.findElement(By.cssSelector(</a:t>
            </a:r>
            <a:r>
              <a:rPr lang="en-US">
                <a:solidFill>
                  <a:schemeClr val="accent2"/>
                </a:solidFill>
              </a:rPr>
              <a:t>provider</a:t>
            </a:r>
            <a:r>
              <a:rPr lang="en-US"/>
              <a:t>));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5416" y="3465276"/>
            <a:ext cx="5622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wait.until</a:t>
            </a:r>
            <a:r>
              <a:rPr lang="en-US" dirty="0"/>
              <a:t>(</a:t>
            </a:r>
            <a:r>
              <a:rPr lang="en-US" dirty="0" err="1"/>
              <a:t>ExpectedConditions.stalenessOf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provider</a:t>
            </a:r>
            <a:r>
              <a:rPr lang="en-US" dirty="0"/>
              <a:t>));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2634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en-US" altLang="ru-RU" sz="1400">
                <a:solidFill>
                  <a:srgbClr val="FFFFFF"/>
                </a:solidFill>
                <a:latin typeface="Open Sans" pitchFamily="32" charset="0"/>
              </a:rPr>
              <a:t>Selenium</a:t>
            </a: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, а давай подождем?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929438"/>
            <a:ext cx="9826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86196" y="323453"/>
            <a:ext cx="4308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Как все это использовать?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32" y="971525"/>
            <a:ext cx="8373260" cy="44926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2865" y="5724053"/>
            <a:ext cx="421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Тест не дождался нового провайдера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08" y="5535592"/>
            <a:ext cx="1140718" cy="114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18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en-US" altLang="ru-RU" sz="1400">
                <a:solidFill>
                  <a:srgbClr val="FFFFFF"/>
                </a:solidFill>
                <a:latin typeface="Open Sans" pitchFamily="32" charset="0"/>
              </a:rPr>
              <a:t>Selenium</a:t>
            </a: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, а давай подождем?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929438"/>
            <a:ext cx="9826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86196" y="323453"/>
            <a:ext cx="4308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Как все это использовать?</a:t>
            </a:r>
            <a:endParaRPr lang="ru-RU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-17438" y="1259557"/>
            <a:ext cx="799250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</a:t>
            </a:r>
            <a:r>
              <a:rPr lang="en-US" dirty="0" err="1" smtClean="0"/>
              <a:t>driver.findElement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2"/>
                </a:solidFill>
              </a:rPr>
              <a:t>search</a:t>
            </a:r>
            <a:r>
              <a:rPr lang="en-US" dirty="0"/>
              <a:t>).</a:t>
            </a:r>
            <a:r>
              <a:rPr lang="en-US" dirty="0" err="1"/>
              <a:t>sendKeys</a:t>
            </a:r>
            <a:r>
              <a:rPr lang="en-US" dirty="0"/>
              <a:t>("</a:t>
            </a:r>
            <a:r>
              <a:rPr lang="en-US" dirty="0" err="1">
                <a:solidFill>
                  <a:srgbClr val="00B050"/>
                </a:solidFill>
              </a:rPr>
              <a:t>mts</a:t>
            </a:r>
            <a:r>
              <a:rPr lang="en-US" dirty="0"/>
              <a:t>");</a:t>
            </a:r>
          </a:p>
          <a:p>
            <a:r>
              <a:rPr lang="en-US" dirty="0"/>
              <a:t>            </a:t>
            </a:r>
            <a:r>
              <a:rPr lang="en-US" dirty="0" err="1"/>
              <a:t>clickEnter</a:t>
            </a:r>
            <a:r>
              <a:rPr lang="en-US" dirty="0"/>
              <a:t>();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            </a:t>
            </a:r>
            <a:r>
              <a:rPr lang="en-US" dirty="0" err="1" smtClean="0">
                <a:solidFill>
                  <a:srgbClr val="C00000"/>
                </a:solidFill>
              </a:rPr>
              <a:t>Assert.assertTrue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chemeClr val="accent2"/>
                </a:solidFill>
              </a:rPr>
              <a:t>isProvidersPresent</a:t>
            </a:r>
            <a:r>
              <a:rPr lang="en-US" dirty="0">
                <a:solidFill>
                  <a:schemeClr val="accent2"/>
                </a:solidFill>
              </a:rPr>
              <a:t>()</a:t>
            </a:r>
            <a:r>
              <a:rPr lang="en-US" dirty="0"/>
              <a:t>);</a:t>
            </a:r>
          </a:p>
          <a:p>
            <a:r>
              <a:rPr lang="en-US" dirty="0"/>
              <a:t>            </a:t>
            </a:r>
            <a:r>
              <a:rPr lang="en-US" dirty="0" err="1"/>
              <a:t>WebElement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provider</a:t>
            </a:r>
            <a:r>
              <a:rPr lang="en-US" dirty="0"/>
              <a:t> = </a:t>
            </a:r>
            <a:r>
              <a:rPr lang="en-US" dirty="0" err="1"/>
              <a:t>driver.findElement</a:t>
            </a:r>
            <a:r>
              <a:rPr lang="en-US" dirty="0"/>
              <a:t>(</a:t>
            </a:r>
            <a:r>
              <a:rPr lang="en-US" dirty="0" err="1"/>
              <a:t>By.cssSelector</a:t>
            </a:r>
            <a:r>
              <a:rPr lang="en-US" dirty="0"/>
              <a:t>(</a:t>
            </a:r>
            <a:r>
              <a:rPr lang="en-US" dirty="0">
                <a:solidFill>
                  <a:schemeClr val="accent2"/>
                </a:solidFill>
              </a:rPr>
              <a:t>provider</a:t>
            </a:r>
            <a:r>
              <a:rPr lang="en-US" dirty="0"/>
              <a:t>));</a:t>
            </a:r>
          </a:p>
          <a:p>
            <a:r>
              <a:rPr lang="en-US" dirty="0"/>
              <a:t>            </a:t>
            </a:r>
            <a:r>
              <a:rPr lang="en-US" dirty="0" err="1"/>
              <a:t>driver.findElement</a:t>
            </a:r>
            <a:r>
              <a:rPr lang="en-US" dirty="0"/>
              <a:t>(</a:t>
            </a:r>
            <a:r>
              <a:rPr lang="en-US" dirty="0">
                <a:solidFill>
                  <a:schemeClr val="accent2"/>
                </a:solidFill>
              </a:rPr>
              <a:t>search</a:t>
            </a:r>
            <a:r>
              <a:rPr lang="en-US" dirty="0"/>
              <a:t>).</a:t>
            </a:r>
            <a:r>
              <a:rPr lang="en-US" dirty="0" err="1"/>
              <a:t>sendKeys</a:t>
            </a:r>
            <a:r>
              <a:rPr lang="en-US" dirty="0"/>
              <a:t>("</a:t>
            </a:r>
            <a:r>
              <a:rPr lang="ru-RU" dirty="0">
                <a:solidFill>
                  <a:srgbClr val="00B050"/>
                </a:solidFill>
              </a:rPr>
              <a:t>банки</a:t>
            </a:r>
            <a:r>
              <a:rPr lang="ru-RU" dirty="0"/>
              <a:t>");</a:t>
            </a:r>
          </a:p>
          <a:p>
            <a:r>
              <a:rPr lang="ru-RU" dirty="0"/>
              <a:t>            </a:t>
            </a:r>
            <a:r>
              <a:rPr lang="en-US" dirty="0" err="1"/>
              <a:t>clickEnter</a:t>
            </a:r>
            <a:r>
              <a:rPr lang="en-US" dirty="0"/>
              <a:t>();</a:t>
            </a:r>
          </a:p>
          <a:p>
            <a:r>
              <a:rPr lang="en-US" dirty="0"/>
              <a:t>            </a:t>
            </a:r>
            <a:r>
              <a:rPr lang="en-US" dirty="0" err="1"/>
              <a:t>wait.until</a:t>
            </a:r>
            <a:r>
              <a:rPr lang="en-US" dirty="0"/>
              <a:t>(</a:t>
            </a:r>
            <a:r>
              <a:rPr lang="en-US" dirty="0" err="1"/>
              <a:t>ExpectedConditions.stalenessOf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provider</a:t>
            </a:r>
            <a:r>
              <a:rPr lang="en-US" dirty="0"/>
              <a:t>));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            </a:t>
            </a:r>
            <a:r>
              <a:rPr lang="en-US" dirty="0" err="1" smtClean="0">
                <a:solidFill>
                  <a:srgbClr val="C00000"/>
                </a:solidFill>
              </a:rPr>
              <a:t>Assert.assertTrue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chemeClr val="accent2"/>
                </a:solidFill>
              </a:rPr>
              <a:t>isProvidersPresent</a:t>
            </a:r>
            <a:r>
              <a:rPr lang="en-US" dirty="0">
                <a:solidFill>
                  <a:schemeClr val="accent2"/>
                </a:solidFill>
              </a:rPr>
              <a:t>()</a:t>
            </a:r>
            <a:r>
              <a:rPr lang="en-US" dirty="0"/>
              <a:t>);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19832" y="1907629"/>
            <a:ext cx="6404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wait.until</a:t>
            </a:r>
            <a:r>
              <a:rPr lang="en-US" dirty="0"/>
              <a:t>(</a:t>
            </a:r>
            <a:r>
              <a:rPr lang="en-US" dirty="0" err="1"/>
              <a:t>visibilityOfAllElementsLocatedBy</a:t>
            </a:r>
            <a:r>
              <a:rPr lang="en-US" dirty="0"/>
              <a:t>(</a:t>
            </a:r>
            <a:r>
              <a:rPr lang="en-US" dirty="0" err="1">
                <a:solidFill>
                  <a:schemeClr val="accent2"/>
                </a:solidFill>
              </a:rPr>
              <a:t>providerLocator</a:t>
            </a:r>
            <a:r>
              <a:rPr lang="en-US" dirty="0"/>
              <a:t>));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6657" y="3851845"/>
            <a:ext cx="6404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wait.until</a:t>
            </a:r>
            <a:r>
              <a:rPr lang="en-US" dirty="0"/>
              <a:t>(</a:t>
            </a:r>
            <a:r>
              <a:rPr lang="en-US" dirty="0" err="1"/>
              <a:t>visibilityOfAllElementsLocatedBy</a:t>
            </a:r>
            <a:r>
              <a:rPr lang="en-US" dirty="0"/>
              <a:t>(</a:t>
            </a:r>
            <a:r>
              <a:rPr lang="en-US" dirty="0" err="1">
                <a:solidFill>
                  <a:schemeClr val="accent2"/>
                </a:solidFill>
              </a:rPr>
              <a:t>providerLocator</a:t>
            </a:r>
            <a:r>
              <a:rPr lang="en-US" dirty="0"/>
              <a:t>));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766" y="4221177"/>
            <a:ext cx="3501820" cy="269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542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en-US" altLang="ru-RU" sz="1400">
                <a:solidFill>
                  <a:srgbClr val="FFFFFF"/>
                </a:solidFill>
                <a:latin typeface="Open Sans" pitchFamily="32" charset="0"/>
              </a:rPr>
              <a:t>Selenium</a:t>
            </a: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, а давай подождем?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929438"/>
            <a:ext cx="9826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80" y="971525"/>
            <a:ext cx="7620000" cy="5619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24088" y="323453"/>
            <a:ext cx="3533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Зачем все </a:t>
            </a:r>
            <a:r>
              <a:rPr lang="ru-RU" sz="2400" b="1" smtClean="0"/>
              <a:t>это нужно?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799224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en-US" altLang="ru-RU" sz="1400">
                <a:solidFill>
                  <a:srgbClr val="FFFFFF"/>
                </a:solidFill>
                <a:latin typeface="Open Sans" pitchFamily="32" charset="0"/>
              </a:rPr>
              <a:t>Selenium</a:t>
            </a: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, а давай подождем?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929438"/>
            <a:ext cx="9826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143"/>
            <a:ext cx="10089651" cy="67238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489" y="467469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Убрал все </a:t>
            </a:r>
            <a:r>
              <a:rPr lang="en-US" sz="4800" dirty="0" smtClean="0"/>
              <a:t>sleep();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8891432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en-US" altLang="ru-RU" sz="1400">
                <a:solidFill>
                  <a:srgbClr val="FFFFFF"/>
                </a:solidFill>
                <a:latin typeface="Open Sans" pitchFamily="32" charset="0"/>
              </a:rPr>
              <a:t>Selenium</a:t>
            </a: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, а давай подождем?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929438"/>
            <a:ext cx="9826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Selenium</a:t>
            </a:r>
            <a:r>
              <a:rPr lang="ru-RU" altLang="ru-RU" smtClean="0"/>
              <a:t>, а давай подождем?</a:t>
            </a:r>
          </a:p>
        </p:txBody>
      </p:sp>
      <p:pic>
        <p:nvPicPr>
          <p:cNvPr id="7174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1258888"/>
            <a:ext cx="4151313" cy="551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en-US" altLang="ru-RU" sz="1400">
                <a:solidFill>
                  <a:srgbClr val="FFFFFF"/>
                </a:solidFill>
                <a:latin typeface="Open Sans" pitchFamily="32" charset="0"/>
              </a:rPr>
              <a:t>Selenium</a:t>
            </a: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, а давай подождем?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929438"/>
            <a:ext cx="9826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простейшего теста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3128501"/>
              </p:ext>
            </p:extLst>
          </p:nvPr>
        </p:nvGraphicFramePr>
        <p:xfrm>
          <a:off x="503238" y="1768475"/>
          <a:ext cx="9069387" cy="4987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en-US" altLang="ru-RU" sz="1400">
                <a:solidFill>
                  <a:srgbClr val="FFFFFF"/>
                </a:solidFill>
                <a:latin typeface="Open Sans" pitchFamily="32" charset="0"/>
              </a:rPr>
              <a:t>Selenium</a:t>
            </a: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, а давай подождем?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929438"/>
            <a:ext cx="9826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4616226" cy="1279525"/>
          </a:xfrm>
        </p:spPr>
        <p:txBody>
          <a:bodyPr/>
          <a:lstStyle/>
          <a:p>
            <a:r>
              <a:rPr lang="ru-RU" sz="2400" dirty="0" smtClean="0"/>
              <a:t>Простейшее ожидание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312" y="1581150"/>
            <a:ext cx="4029866" cy="2518666"/>
          </a:xfrm>
        </p:spPr>
      </p:pic>
      <p:sp>
        <p:nvSpPr>
          <p:cNvPr id="8" name="Rectangle 2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500856" y="1791048"/>
            <a:ext cx="4179416" cy="20313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>
              <a:lnSpc>
                <a:spcPct val="100000"/>
              </a:lnSpc>
              <a:spcAft>
                <a:spcPct val="0"/>
              </a:spcAft>
              <a:buClrTx/>
              <a:buSzTx/>
            </a:pPr>
            <a:r>
              <a:rPr lang="en-US" altLang="ru-RU" sz="1800" dirty="0"/>
              <a:t>public void sleep() {</a:t>
            </a:r>
          </a:p>
          <a:p>
            <a:pPr lvl="0" defTabSz="914400">
              <a:lnSpc>
                <a:spcPct val="100000"/>
              </a:lnSpc>
              <a:spcAft>
                <a:spcPct val="0"/>
              </a:spcAft>
              <a:buClrTx/>
              <a:buSzTx/>
            </a:pPr>
            <a:r>
              <a:rPr lang="en-US" altLang="ru-RU" sz="1800" dirty="0"/>
              <a:t>        try {</a:t>
            </a:r>
          </a:p>
          <a:p>
            <a:pPr lvl="0" defTabSz="914400">
              <a:lnSpc>
                <a:spcPct val="100000"/>
              </a:lnSpc>
              <a:spcAft>
                <a:spcPct val="0"/>
              </a:spcAft>
              <a:buClrTx/>
              <a:buSzTx/>
            </a:pPr>
            <a:r>
              <a:rPr lang="en-US" altLang="ru-RU" sz="1800" dirty="0"/>
              <a:t>            </a:t>
            </a:r>
            <a:r>
              <a:rPr lang="en-US" altLang="ru-RU" sz="1800" dirty="0" err="1"/>
              <a:t>Thread.sleep</a:t>
            </a:r>
            <a:r>
              <a:rPr lang="en-US" altLang="ru-RU" sz="1800" dirty="0"/>
              <a:t>(1000);</a:t>
            </a:r>
          </a:p>
          <a:p>
            <a:pPr lvl="0" defTabSz="914400">
              <a:lnSpc>
                <a:spcPct val="100000"/>
              </a:lnSpc>
              <a:spcAft>
                <a:spcPct val="0"/>
              </a:spcAft>
              <a:buClrTx/>
              <a:buSzTx/>
            </a:pPr>
            <a:r>
              <a:rPr lang="en-US" altLang="ru-RU" sz="1800" dirty="0"/>
              <a:t>        } catch (</a:t>
            </a:r>
            <a:r>
              <a:rPr lang="en-US" altLang="ru-RU" sz="1800" dirty="0" err="1"/>
              <a:t>InterruptedException</a:t>
            </a:r>
            <a:r>
              <a:rPr lang="en-US" altLang="ru-RU" sz="1800" dirty="0"/>
              <a:t> e) {</a:t>
            </a:r>
          </a:p>
          <a:p>
            <a:pPr lvl="0" defTabSz="914400">
              <a:lnSpc>
                <a:spcPct val="100000"/>
              </a:lnSpc>
              <a:spcAft>
                <a:spcPct val="0"/>
              </a:spcAft>
              <a:buClrTx/>
              <a:buSzTx/>
            </a:pPr>
            <a:r>
              <a:rPr lang="en-US" altLang="ru-RU" sz="1800" dirty="0"/>
              <a:t>            </a:t>
            </a:r>
            <a:r>
              <a:rPr lang="en-US" altLang="ru-RU" sz="1800" dirty="0" err="1"/>
              <a:t>e.printStackTrace</a:t>
            </a:r>
            <a:r>
              <a:rPr lang="en-US" altLang="ru-RU" sz="1800" dirty="0"/>
              <a:t>();</a:t>
            </a:r>
          </a:p>
          <a:p>
            <a:pPr lvl="0" defTabSz="914400">
              <a:lnSpc>
                <a:spcPct val="100000"/>
              </a:lnSpc>
              <a:spcAft>
                <a:spcPct val="0"/>
              </a:spcAft>
              <a:buClrTx/>
              <a:buSzTx/>
            </a:pPr>
            <a:r>
              <a:rPr lang="en-US" altLang="ru-RU" sz="1800" dirty="0"/>
              <a:t>        }</a:t>
            </a:r>
          </a:p>
          <a:p>
            <a:pPr lvl="0" defTabSz="914400">
              <a:lnSpc>
                <a:spcPct val="100000"/>
              </a:lnSpc>
              <a:spcAft>
                <a:spcPct val="0"/>
              </a:spcAft>
              <a:buClrTx/>
              <a:buSzTx/>
            </a:pPr>
            <a:r>
              <a:rPr lang="en-US" altLang="ru-RU" sz="1800" dirty="0"/>
              <a:t>    }</a:t>
            </a:r>
            <a:endParaRPr lang="ru-RU" altLang="ru-RU" sz="1800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40531" y="4476175"/>
            <a:ext cx="4680520" cy="20313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/>
            <a:r>
              <a:rPr lang="en-US" altLang="ru-RU" dirty="0">
                <a:latin typeface="+mn-lt"/>
                <a:cs typeface="Courier New" panose="02070309020205020404" pitchFamily="49" charset="0"/>
              </a:rPr>
              <a:t>public void sleep(long time) {</a:t>
            </a:r>
          </a:p>
          <a:p>
            <a:pPr lvl="0" defTabSz="914400"/>
            <a:r>
              <a:rPr lang="en-US" altLang="ru-RU" dirty="0">
                <a:latin typeface="+mn-lt"/>
                <a:cs typeface="Courier New" panose="02070309020205020404" pitchFamily="49" charset="0"/>
              </a:rPr>
              <a:t>        try {</a:t>
            </a:r>
          </a:p>
          <a:p>
            <a:pPr lvl="0" defTabSz="914400"/>
            <a:r>
              <a:rPr lang="en-US" altLang="ru-RU" dirty="0">
                <a:latin typeface="+mn-lt"/>
                <a:cs typeface="Courier New" panose="02070309020205020404" pitchFamily="49" charset="0"/>
              </a:rPr>
              <a:t>            </a:t>
            </a:r>
            <a:r>
              <a:rPr lang="en-US" altLang="ru-RU" dirty="0" err="1">
                <a:latin typeface="+mn-lt"/>
                <a:cs typeface="Courier New" panose="02070309020205020404" pitchFamily="49" charset="0"/>
              </a:rPr>
              <a:t>Thread.sleep</a:t>
            </a:r>
            <a:r>
              <a:rPr lang="en-US" altLang="ru-RU" dirty="0">
                <a:latin typeface="+mn-lt"/>
                <a:cs typeface="Courier New" panose="02070309020205020404" pitchFamily="49" charset="0"/>
              </a:rPr>
              <a:t>(time);</a:t>
            </a:r>
          </a:p>
          <a:p>
            <a:pPr lvl="0" defTabSz="914400"/>
            <a:r>
              <a:rPr lang="en-US" altLang="ru-RU" dirty="0">
                <a:latin typeface="+mn-lt"/>
                <a:cs typeface="Courier New" panose="02070309020205020404" pitchFamily="49" charset="0"/>
              </a:rPr>
              <a:t>        } catch (</a:t>
            </a:r>
            <a:r>
              <a:rPr lang="en-US" altLang="ru-RU" dirty="0" err="1">
                <a:latin typeface="+mn-lt"/>
                <a:cs typeface="Courier New" panose="02070309020205020404" pitchFamily="49" charset="0"/>
              </a:rPr>
              <a:t>InterruptedException</a:t>
            </a:r>
            <a:r>
              <a:rPr lang="en-US" altLang="ru-RU" dirty="0">
                <a:latin typeface="+mn-lt"/>
                <a:cs typeface="Courier New" panose="02070309020205020404" pitchFamily="49" charset="0"/>
              </a:rPr>
              <a:t> e) {</a:t>
            </a:r>
          </a:p>
          <a:p>
            <a:pPr lvl="0" defTabSz="914400"/>
            <a:r>
              <a:rPr lang="en-US" altLang="ru-RU" dirty="0">
                <a:latin typeface="+mn-lt"/>
                <a:cs typeface="Courier New" panose="02070309020205020404" pitchFamily="49" charset="0"/>
              </a:rPr>
              <a:t>            </a:t>
            </a:r>
            <a:r>
              <a:rPr lang="en-US" altLang="ru-RU" dirty="0" err="1">
                <a:latin typeface="+mn-lt"/>
                <a:cs typeface="Courier New" panose="02070309020205020404" pitchFamily="49" charset="0"/>
              </a:rPr>
              <a:t>e.printStackTrace</a:t>
            </a:r>
            <a:r>
              <a:rPr lang="en-US" altLang="ru-RU" dirty="0">
                <a:latin typeface="+mn-lt"/>
                <a:cs typeface="Courier New" panose="02070309020205020404" pitchFamily="49" charset="0"/>
              </a:rPr>
              <a:t>();</a:t>
            </a:r>
          </a:p>
          <a:p>
            <a:pPr lvl="0" defTabSz="914400"/>
            <a:r>
              <a:rPr lang="en-US" altLang="ru-RU" dirty="0">
                <a:latin typeface="+mn-lt"/>
                <a:cs typeface="Courier New" panose="02070309020205020404" pitchFamily="49" charset="0"/>
              </a:rPr>
              <a:t>        }</a:t>
            </a:r>
          </a:p>
          <a:p>
            <a:pPr lvl="0" defTabSz="914400"/>
            <a:r>
              <a:rPr lang="en-US" altLang="ru-RU" dirty="0">
                <a:latin typeface="+mn-lt"/>
                <a:cs typeface="Courier New" panose="02070309020205020404" pitchFamily="49" charset="0"/>
              </a:rPr>
              <a:t>    }</a:t>
            </a:r>
            <a:endParaRPr kumimoji="0" lang="ru-RU" altLang="ru-RU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0531" y="4138394"/>
            <a:ext cx="3004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Продвинутые методики:</a:t>
            </a:r>
            <a:endParaRPr lang="ru-RU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en-US" altLang="ru-RU" sz="1400">
                <a:solidFill>
                  <a:srgbClr val="FFFFFF"/>
                </a:solidFill>
                <a:latin typeface="Open Sans" pitchFamily="32" charset="0"/>
              </a:rPr>
              <a:t>Selenium</a:t>
            </a: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, а давай подождем?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929438"/>
            <a:ext cx="9826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4824" y="301625"/>
            <a:ext cx="5039543" cy="1279525"/>
          </a:xfrm>
        </p:spPr>
        <p:txBody>
          <a:bodyPr/>
          <a:lstStyle/>
          <a:p>
            <a:r>
              <a:rPr lang="ru-RU" sz="2400" dirty="0" smtClean="0"/>
              <a:t>Почему это плохо?</a:t>
            </a:r>
            <a:endParaRPr lang="ru-RU" sz="2400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232" y="1581150"/>
            <a:ext cx="5040560" cy="5040560"/>
          </a:xfr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ru-RU" sz="1800" dirty="0" smtClean="0"/>
              <a:t>Стабильность тестов понижается</a:t>
            </a:r>
          </a:p>
          <a:p>
            <a:pPr marL="342900" indent="-342900">
              <a:buAutoNum type="arabicPeriod"/>
            </a:pPr>
            <a:r>
              <a:rPr lang="ru-RU" sz="1800" dirty="0" smtClean="0"/>
              <a:t>Пониженная стабильность ведет к увеличению времени на поддержку</a:t>
            </a:r>
          </a:p>
          <a:p>
            <a:pPr marL="342900" indent="-342900">
              <a:buAutoNum type="arabicPeriod"/>
            </a:pPr>
            <a:r>
              <a:rPr lang="ru-RU" sz="1800" dirty="0" smtClean="0"/>
              <a:t>Увеличение времени прохождения тестового пака</a:t>
            </a:r>
          </a:p>
          <a:p>
            <a:pPr marL="342900" indent="-342900">
              <a:buFont typeface="Times New Roman" panose="02020603050405020304" pitchFamily="18" charset="0"/>
              <a:buAutoNum type="arabicPeriod"/>
            </a:pPr>
            <a:r>
              <a:rPr lang="ru-RU" sz="1800" dirty="0" smtClean="0"/>
              <a:t>«Временное решение» станет вечным</a:t>
            </a:r>
          </a:p>
          <a:p>
            <a:pPr marL="342900" indent="-342900">
              <a:buFont typeface="Times New Roman" panose="02020603050405020304" pitchFamily="18" charset="0"/>
              <a:buAutoNum type="arabicPeriod"/>
            </a:pPr>
            <a:r>
              <a:rPr lang="ru-RU" sz="1800" dirty="0"/>
              <a:t>Увеличение кода тестовых методов</a:t>
            </a:r>
          </a:p>
          <a:p>
            <a:pPr marL="342900" indent="-342900">
              <a:buFont typeface="Times New Roman" panose="02020603050405020304" pitchFamily="18" charset="0"/>
              <a:buAutoNum type="arabicPeriod"/>
            </a:pPr>
            <a:endParaRPr lang="ru-RU" sz="1800" dirty="0"/>
          </a:p>
          <a:p>
            <a:pPr marL="342900" indent="-342900">
              <a:buAutoNum type="arabicPeriod"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1472775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en-US" altLang="ru-RU" sz="1400">
                <a:solidFill>
                  <a:srgbClr val="FFFFFF"/>
                </a:solidFill>
                <a:latin typeface="Open Sans" pitchFamily="32" charset="0"/>
              </a:rPr>
              <a:t>Selenium</a:t>
            </a: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, а давай подождем?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929438"/>
            <a:ext cx="9826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301626"/>
            <a:ext cx="7415807" cy="453876"/>
          </a:xfrm>
        </p:spPr>
        <p:txBody>
          <a:bodyPr/>
          <a:lstStyle/>
          <a:p>
            <a:r>
              <a:rPr lang="ru-RU" sz="2400" dirty="0"/>
              <a:t>«Временное решение» станет вечным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160" y="4662859"/>
            <a:ext cx="6192856" cy="210557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4" y="1043533"/>
            <a:ext cx="4853310" cy="1118567"/>
          </a:xfrm>
        </p:spPr>
        <p:txBody>
          <a:bodyPr/>
          <a:lstStyle/>
          <a:p>
            <a:r>
              <a:rPr lang="en-US" sz="1800" dirty="0" err="1"/>
              <a:t>form.typeValue</a:t>
            </a:r>
            <a:r>
              <a:rPr lang="en-US" sz="1800" dirty="0"/>
              <a:t>(value);</a:t>
            </a:r>
          </a:p>
          <a:p>
            <a:r>
              <a:rPr lang="en-US" sz="1800" dirty="0" err="1" smtClean="0">
                <a:solidFill>
                  <a:srgbClr val="FF0000"/>
                </a:solidFill>
              </a:rPr>
              <a:t>page.waitSecond</a:t>
            </a:r>
            <a:r>
              <a:rPr lang="en-US" sz="1800" dirty="0" smtClean="0">
                <a:solidFill>
                  <a:srgbClr val="FF0000"/>
                </a:solidFill>
              </a:rPr>
              <a:t>();</a:t>
            </a:r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dirty="0" err="1"/>
              <a:t>Assert.assertTrue</a:t>
            </a:r>
            <a:r>
              <a:rPr lang="en-US" sz="1800" dirty="0"/>
              <a:t>(</a:t>
            </a:r>
            <a:r>
              <a:rPr lang="en-US" sz="1800" dirty="0" err="1"/>
              <a:t>form.dataOnlineIsVisible</a:t>
            </a:r>
            <a:r>
              <a:rPr lang="en-US" sz="1800" dirty="0"/>
              <a:t>());</a:t>
            </a:r>
            <a:endParaRPr lang="ru-R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411716" y="2612548"/>
            <a:ext cx="2688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Спустя пару </a:t>
            </a:r>
            <a:r>
              <a:rPr lang="ru-RU" b="1" dirty="0" err="1" smtClean="0"/>
              <a:t>комитов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1716" y="3044164"/>
            <a:ext cx="486549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form.typeValue</a:t>
            </a:r>
            <a:r>
              <a:rPr lang="en-US" dirty="0"/>
              <a:t>(value);</a:t>
            </a:r>
          </a:p>
          <a:p>
            <a:r>
              <a:rPr lang="en-US" dirty="0" err="1">
                <a:solidFill>
                  <a:srgbClr val="FF0000"/>
                </a:solidFill>
              </a:rPr>
              <a:t>page.waitSecond</a:t>
            </a:r>
            <a:r>
              <a:rPr lang="en-US" dirty="0">
                <a:solidFill>
                  <a:srgbClr val="FF0000"/>
                </a:solidFill>
              </a:rPr>
              <a:t>();</a:t>
            </a:r>
          </a:p>
          <a:p>
            <a:r>
              <a:rPr lang="en-US" dirty="0" err="1">
                <a:solidFill>
                  <a:srgbClr val="FF0000"/>
                </a:solidFill>
              </a:rPr>
              <a:t>page.waitSecond</a:t>
            </a:r>
            <a:r>
              <a:rPr lang="en-US" dirty="0">
                <a:solidFill>
                  <a:srgbClr val="FF0000"/>
                </a:solidFill>
              </a:rPr>
              <a:t>();</a:t>
            </a:r>
          </a:p>
          <a:p>
            <a:r>
              <a:rPr lang="en-US" dirty="0" err="1">
                <a:solidFill>
                  <a:srgbClr val="FF0000"/>
                </a:solidFill>
              </a:rPr>
              <a:t>page.waitSecond</a:t>
            </a:r>
            <a:r>
              <a:rPr lang="en-US" dirty="0">
                <a:solidFill>
                  <a:srgbClr val="FF0000"/>
                </a:solidFill>
              </a:rPr>
              <a:t>();</a:t>
            </a:r>
          </a:p>
          <a:p>
            <a:r>
              <a:rPr lang="en-US" dirty="0" err="1">
                <a:solidFill>
                  <a:srgbClr val="FF0000"/>
                </a:solidFill>
              </a:rPr>
              <a:t>page.waitSecond</a:t>
            </a:r>
            <a:r>
              <a:rPr lang="en-US" dirty="0">
                <a:solidFill>
                  <a:srgbClr val="FF0000"/>
                </a:solidFill>
              </a:rPr>
              <a:t>();</a:t>
            </a:r>
          </a:p>
          <a:p>
            <a:r>
              <a:rPr lang="en-US" dirty="0" err="1" smtClean="0"/>
              <a:t>Assert.assertTrue</a:t>
            </a:r>
            <a:r>
              <a:rPr lang="en-US" dirty="0" smtClean="0"/>
              <a:t>(</a:t>
            </a:r>
            <a:r>
              <a:rPr lang="en-US" dirty="0" err="1" smtClean="0"/>
              <a:t>form.dataOnlineIsVisible</a:t>
            </a:r>
            <a:r>
              <a:rPr lang="en-US" dirty="0"/>
              <a:t>());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75913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en-US" altLang="ru-RU" sz="1400">
                <a:solidFill>
                  <a:srgbClr val="FFFFFF"/>
                </a:solidFill>
                <a:latin typeface="Open Sans" pitchFamily="32" charset="0"/>
              </a:rPr>
              <a:t>Selenium</a:t>
            </a: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, а давай подождем?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929438"/>
            <a:ext cx="9826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301626"/>
            <a:ext cx="9072563" cy="597892"/>
          </a:xfrm>
        </p:spPr>
        <p:txBody>
          <a:bodyPr/>
          <a:lstStyle/>
          <a:p>
            <a:r>
              <a:rPr lang="ru-RU" sz="2400" dirty="0"/>
              <a:t>Увеличение кода тестовых </a:t>
            </a:r>
            <a:r>
              <a:rPr lang="ru-RU" sz="2400" dirty="0" smtClean="0"/>
              <a:t>методов</a:t>
            </a:r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179" y="2756887"/>
            <a:ext cx="3705521" cy="338437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856" y="1062808"/>
            <a:ext cx="7203752" cy="1348878"/>
          </a:xfrm>
        </p:spPr>
        <p:txBody>
          <a:bodyPr/>
          <a:lstStyle/>
          <a:p>
            <a:r>
              <a:rPr lang="en-US" sz="1800" dirty="0"/>
              <a:t>link = </a:t>
            </a:r>
            <a:r>
              <a:rPr lang="en-US" sz="1800" dirty="0" smtClean="0"/>
              <a:t>“</a:t>
            </a:r>
            <a:r>
              <a:rPr lang="ru-RU" sz="1800" dirty="0" smtClean="0"/>
              <a:t>Боевики"</a:t>
            </a:r>
            <a:endParaRPr lang="ru-RU" sz="1800" dirty="0"/>
          </a:p>
          <a:p>
            <a:r>
              <a:rPr lang="en-US" sz="1800" dirty="0" err="1" smtClean="0"/>
              <a:t>leftMenu.choose</a:t>
            </a:r>
            <a:r>
              <a:rPr lang="en-US" sz="1800" dirty="0" smtClean="0"/>
              <a:t>(link</a:t>
            </a:r>
            <a:r>
              <a:rPr lang="en-US" sz="1800" dirty="0"/>
              <a:t>);</a:t>
            </a:r>
          </a:p>
          <a:p>
            <a:r>
              <a:rPr lang="en-US" sz="1800" dirty="0" err="1"/>
              <a:t>assertTrue</a:t>
            </a:r>
            <a:r>
              <a:rPr lang="en-US" sz="1800" dirty="0"/>
              <a:t>(!</a:t>
            </a:r>
            <a:r>
              <a:rPr lang="en-US" sz="1800" dirty="0" err="1"/>
              <a:t>content.isEmpty</a:t>
            </a:r>
            <a:r>
              <a:rPr lang="en-US" sz="1800" dirty="0"/>
              <a:t>); </a:t>
            </a: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500856" y="2570436"/>
            <a:ext cx="5187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Так?</a:t>
            </a:r>
          </a:p>
          <a:p>
            <a:endParaRPr lang="ru-RU" dirty="0"/>
          </a:p>
          <a:p>
            <a:r>
              <a:rPr lang="en-US" dirty="0"/>
              <a:t>link = "</a:t>
            </a:r>
            <a:r>
              <a:rPr lang="ru-RU" dirty="0"/>
              <a:t>Фильмы"</a:t>
            </a:r>
          </a:p>
          <a:p>
            <a:r>
              <a:rPr lang="en-US" dirty="0" err="1" smtClean="0"/>
              <a:t>leftMenu.choose</a:t>
            </a:r>
            <a:r>
              <a:rPr lang="en-US" dirty="0" smtClean="0"/>
              <a:t>(link</a:t>
            </a:r>
            <a:r>
              <a:rPr lang="en-US" dirty="0"/>
              <a:t>);</a:t>
            </a:r>
          </a:p>
          <a:p>
            <a:r>
              <a:rPr lang="en-US" dirty="0" smtClean="0"/>
              <a:t>sleep();</a:t>
            </a:r>
            <a:endParaRPr lang="en-US" dirty="0"/>
          </a:p>
          <a:p>
            <a:r>
              <a:rPr lang="en-US" dirty="0" err="1"/>
              <a:t>assertTrue</a:t>
            </a:r>
            <a:r>
              <a:rPr lang="en-US" dirty="0"/>
              <a:t>(!</a:t>
            </a:r>
            <a:r>
              <a:rPr lang="en-US" dirty="0" err="1"/>
              <a:t>content.isEmpty</a:t>
            </a:r>
            <a:r>
              <a:rPr lang="en-US" dirty="0"/>
              <a:t>);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5906" y="4663935"/>
            <a:ext cx="49561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 </a:t>
            </a:r>
            <a:r>
              <a:rPr lang="en-US" b="1" dirty="0" smtClean="0"/>
              <a:t>… </a:t>
            </a:r>
            <a:r>
              <a:rPr lang="ru-RU" b="1" dirty="0" smtClean="0"/>
              <a:t>или </a:t>
            </a:r>
            <a:r>
              <a:rPr lang="ru-RU" b="1" dirty="0"/>
              <a:t>так?</a:t>
            </a:r>
          </a:p>
          <a:p>
            <a:r>
              <a:rPr lang="ru-RU" dirty="0"/>
              <a:t> </a:t>
            </a:r>
            <a:r>
              <a:rPr lang="en-US" dirty="0"/>
              <a:t>public void choose(String link) {</a:t>
            </a:r>
          </a:p>
          <a:p>
            <a:r>
              <a:rPr lang="en-US" dirty="0"/>
              <a:t>	</a:t>
            </a:r>
            <a:r>
              <a:rPr lang="en-US" dirty="0" err="1"/>
              <a:t>driver.findElement</a:t>
            </a:r>
            <a:r>
              <a:rPr lang="en-US" dirty="0"/>
              <a:t>(</a:t>
            </a:r>
            <a:r>
              <a:rPr lang="en-US" dirty="0" err="1"/>
              <a:t>By.linkText</a:t>
            </a:r>
            <a:r>
              <a:rPr lang="en-US" dirty="0"/>
              <a:t>(link)).click();</a:t>
            </a:r>
          </a:p>
          <a:p>
            <a:r>
              <a:rPr lang="en-US" dirty="0"/>
              <a:t>	sleep();</a:t>
            </a:r>
          </a:p>
          <a:p>
            <a:r>
              <a:rPr lang="en-US" dirty="0"/>
              <a:t>}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533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en-US" altLang="ru-RU" sz="1400">
                <a:solidFill>
                  <a:srgbClr val="FFFFFF"/>
                </a:solidFill>
                <a:latin typeface="Open Sans" pitchFamily="32" charset="0"/>
              </a:rPr>
              <a:t>Selenium</a:t>
            </a: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, а давай подождем?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929438"/>
            <a:ext cx="9826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55302" y="-11985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ru-RU" sz="3200" kern="0" dirty="0" smtClean="0"/>
              <a:t>Состояния</a:t>
            </a:r>
            <a:r>
              <a:rPr lang="ru-RU" sz="5400" kern="0" dirty="0" smtClean="0"/>
              <a:t> </a:t>
            </a:r>
            <a:r>
              <a:rPr lang="ru-RU" sz="3200" kern="0" dirty="0" smtClean="0"/>
              <a:t>элемента</a:t>
            </a:r>
            <a:endParaRPr lang="ru-RU" sz="5400" kern="0" dirty="0"/>
          </a:p>
        </p:txBody>
      </p:sp>
      <p:sp>
        <p:nvSpPr>
          <p:cNvPr id="11273" name="Скругленный прямоугольник 11272"/>
          <p:cNvSpPr/>
          <p:nvPr/>
        </p:nvSpPr>
        <p:spPr bwMode="auto">
          <a:xfrm>
            <a:off x="3709962" y="1275600"/>
            <a:ext cx="2520280" cy="914400"/>
          </a:xfrm>
          <a:prstGeom prst="roundRect">
            <a:avLst/>
          </a:prstGeom>
          <a:solidFill>
            <a:srgbClr val="FF6600"/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Microsoft YaHei" charset="-122"/>
              </a:rPr>
              <a:t>Не найден</a:t>
            </a:r>
          </a:p>
        </p:txBody>
      </p:sp>
      <p:sp>
        <p:nvSpPr>
          <p:cNvPr id="42" name="Скругленный прямоугольник 41"/>
          <p:cNvSpPr/>
          <p:nvPr/>
        </p:nvSpPr>
        <p:spPr bwMode="auto">
          <a:xfrm>
            <a:off x="359792" y="4088556"/>
            <a:ext cx="3004746" cy="914400"/>
          </a:xfrm>
          <a:prstGeom prst="round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Microsoft YaHei" charset="-122"/>
              </a:rPr>
              <a:t>Есть, видимый, нельзя взаимодействовать</a:t>
            </a:r>
          </a:p>
        </p:txBody>
      </p:sp>
      <p:sp>
        <p:nvSpPr>
          <p:cNvPr id="43" name="Скругленный прямоугольник 42"/>
          <p:cNvSpPr/>
          <p:nvPr/>
        </p:nvSpPr>
        <p:spPr bwMode="auto">
          <a:xfrm>
            <a:off x="3627734" y="2778919"/>
            <a:ext cx="2684736" cy="9144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Microsoft YaHei" charset="-122"/>
              </a:rPr>
              <a:t>Есть, но не видимый</a:t>
            </a:r>
          </a:p>
        </p:txBody>
      </p:sp>
      <p:sp>
        <p:nvSpPr>
          <p:cNvPr id="44" name="Скругленный прямоугольник 43"/>
          <p:cNvSpPr/>
          <p:nvPr/>
        </p:nvSpPr>
        <p:spPr bwMode="auto">
          <a:xfrm>
            <a:off x="6616065" y="4070752"/>
            <a:ext cx="2917751" cy="9144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Microsoft YaHei" charset="-122"/>
              </a:rPr>
              <a:t>Есть, видимый, можно взаимодействовать</a:t>
            </a:r>
          </a:p>
        </p:txBody>
      </p:sp>
      <p:sp>
        <p:nvSpPr>
          <p:cNvPr id="45" name="Скругленный прямоугольник 44"/>
          <p:cNvSpPr/>
          <p:nvPr/>
        </p:nvSpPr>
        <p:spPr bwMode="auto">
          <a:xfrm>
            <a:off x="3542814" y="5369712"/>
            <a:ext cx="3073251" cy="914400"/>
          </a:xfrm>
          <a:prstGeom prst="roundRect">
            <a:avLst/>
          </a:prstGeom>
          <a:solidFill>
            <a:srgbClr val="FF6969"/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Microsoft YaHei" charset="-122"/>
              </a:rPr>
              <a:t>Был, но удален из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Microsoft YaHei" charset="-122"/>
              </a:rPr>
              <a:t>DOM</a:t>
            </a: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cxnSp>
        <p:nvCxnSpPr>
          <p:cNvPr id="11282" name="Прямая со стрелкой 11281"/>
          <p:cNvCxnSpPr>
            <a:stCxn id="42" idx="3"/>
            <a:endCxn id="44" idx="1"/>
          </p:cNvCxnSpPr>
          <p:nvPr/>
        </p:nvCxnSpPr>
        <p:spPr bwMode="auto">
          <a:xfrm flipV="1">
            <a:off x="3364538" y="4527952"/>
            <a:ext cx="3251527" cy="17804"/>
          </a:xfrm>
          <a:prstGeom prst="straightConnector1">
            <a:avLst/>
          </a:prstGeom>
          <a:ln>
            <a:headEnd type="triangle"/>
            <a:tailEnd type="triangle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84" name="Прямая со стрелкой 11283"/>
          <p:cNvCxnSpPr>
            <a:stCxn id="42" idx="0"/>
            <a:endCxn id="43" idx="1"/>
          </p:cNvCxnSpPr>
          <p:nvPr/>
        </p:nvCxnSpPr>
        <p:spPr bwMode="auto">
          <a:xfrm flipV="1">
            <a:off x="1862165" y="3236119"/>
            <a:ext cx="1765569" cy="852437"/>
          </a:xfrm>
          <a:prstGeom prst="straightConnector1">
            <a:avLst/>
          </a:prstGeom>
          <a:ln>
            <a:headEnd type="triangle"/>
            <a:tailEnd type="triangle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86" name="Прямая со стрелкой 11285"/>
          <p:cNvCxnSpPr>
            <a:stCxn id="43" idx="3"/>
            <a:endCxn id="44" idx="0"/>
          </p:cNvCxnSpPr>
          <p:nvPr/>
        </p:nvCxnSpPr>
        <p:spPr bwMode="auto">
          <a:xfrm>
            <a:off x="6312470" y="3236119"/>
            <a:ext cx="1762471" cy="834633"/>
          </a:xfrm>
          <a:prstGeom prst="straightConnector1">
            <a:avLst/>
          </a:prstGeom>
          <a:ln>
            <a:headEnd type="triangle"/>
            <a:tailEnd type="triangle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88" name="Прямая со стрелкой 11287"/>
          <p:cNvCxnSpPr>
            <a:stCxn id="11273" idx="2"/>
            <a:endCxn id="43" idx="0"/>
          </p:cNvCxnSpPr>
          <p:nvPr/>
        </p:nvCxnSpPr>
        <p:spPr bwMode="auto">
          <a:xfrm>
            <a:off x="4970102" y="2190000"/>
            <a:ext cx="0" cy="588919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90" name="Прямая со стрелкой 11289"/>
          <p:cNvCxnSpPr>
            <a:stCxn id="43" idx="2"/>
          </p:cNvCxnSpPr>
          <p:nvPr/>
        </p:nvCxnSpPr>
        <p:spPr bwMode="auto">
          <a:xfrm>
            <a:off x="4970102" y="3693319"/>
            <a:ext cx="0" cy="1676393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92" name="Прямая со стрелкой 11291"/>
          <p:cNvCxnSpPr>
            <a:stCxn id="42" idx="2"/>
            <a:endCxn id="45" idx="1"/>
          </p:cNvCxnSpPr>
          <p:nvPr/>
        </p:nvCxnSpPr>
        <p:spPr bwMode="auto">
          <a:xfrm>
            <a:off x="1862165" y="5002956"/>
            <a:ext cx="1680649" cy="823956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94" name="Прямая со стрелкой 11293"/>
          <p:cNvCxnSpPr>
            <a:stCxn id="44" idx="2"/>
            <a:endCxn id="45" idx="3"/>
          </p:cNvCxnSpPr>
          <p:nvPr/>
        </p:nvCxnSpPr>
        <p:spPr bwMode="auto">
          <a:xfrm flipH="1">
            <a:off x="6616065" y="4985152"/>
            <a:ext cx="1458876" cy="841760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5719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6691</TotalTime>
  <Words>1044</Words>
  <Application>Microsoft Office PowerPoint</Application>
  <PresentationFormat>Произвольный</PresentationFormat>
  <Paragraphs>301</Paragraphs>
  <Slides>28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 Unicode MS</vt:lpstr>
      <vt:lpstr>Microsoft YaHei</vt:lpstr>
      <vt:lpstr>Arial</vt:lpstr>
      <vt:lpstr>Courier New</vt:lpstr>
      <vt:lpstr>Georgia</vt:lpstr>
      <vt:lpstr>Open Sans</vt:lpstr>
      <vt:lpstr>Times New Roman</vt:lpstr>
      <vt:lpstr>Тема Office</vt:lpstr>
      <vt:lpstr>Презентация PowerPoint</vt:lpstr>
      <vt:lpstr>О себе</vt:lpstr>
      <vt:lpstr>Selenium, а давай подождем?</vt:lpstr>
      <vt:lpstr>Схема простейшего теста</vt:lpstr>
      <vt:lpstr>Простейшее ожидание</vt:lpstr>
      <vt:lpstr>Почему это плохо?</vt:lpstr>
      <vt:lpstr>«Временное решение» станет вечным</vt:lpstr>
      <vt:lpstr>Увеличение кода тестовых методов</vt:lpstr>
      <vt:lpstr>Презентация PowerPoint</vt:lpstr>
      <vt:lpstr>Имплицитные ожидания (неявные)</vt:lpstr>
      <vt:lpstr>Эксплицитные ожидания(явные)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Матвеев Сергей Валерьевич</dc:creator>
  <cp:lastModifiedBy>Матвеев Сергей Валерьевич</cp:lastModifiedBy>
  <cp:revision>87</cp:revision>
  <cp:lastPrinted>1601-01-01T00:00:00Z</cp:lastPrinted>
  <dcterms:created xsi:type="dcterms:W3CDTF">2015-01-21T10:52:29Z</dcterms:created>
  <dcterms:modified xsi:type="dcterms:W3CDTF">2015-08-25T08:41:02Z</dcterms:modified>
</cp:coreProperties>
</file>