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9" r:id="rId3"/>
    <p:sldId id="258" r:id="rId4"/>
    <p:sldId id="259" r:id="rId5"/>
    <p:sldId id="260" r:id="rId6"/>
    <p:sldId id="268" r:id="rId7"/>
    <p:sldId id="261" r:id="rId8"/>
    <p:sldId id="262" r:id="rId9"/>
    <p:sldId id="257" r:id="rId10"/>
    <p:sldId id="270" r:id="rId11"/>
    <p:sldId id="263" r:id="rId12"/>
    <p:sldId id="264" r:id="rId13"/>
    <p:sldId id="265" r:id="rId14"/>
    <p:sldId id="267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46" autoAdjust="0"/>
    <p:restoredTop sz="94660"/>
  </p:normalViewPr>
  <p:slideViewPr>
    <p:cSldViewPr snapToGrid="0">
      <p:cViewPr varScale="1">
        <p:scale>
          <a:sx n="90" d="100"/>
          <a:sy n="90" d="100"/>
        </p:scale>
        <p:origin x="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807EA-0CFF-4D5B-B017-A9E356F06C2A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711CE-B29D-431F-9686-EEE2CDC7A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456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A96AE-5493-49A6-89F1-28549B6F9D72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74B4B-0937-4443-98C2-C0EFE763F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039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71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23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684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693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902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031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69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388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407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39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997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1030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9252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063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721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2780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2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29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"/>
          <p:cNvSpPr>
            <a:spLocks noChangeArrowheads="1"/>
          </p:cNvSpPr>
          <p:nvPr/>
        </p:nvSpPr>
        <p:spPr bwMode="auto">
          <a:xfrm>
            <a:off x="0" y="3936"/>
            <a:ext cx="12192000" cy="2095215"/>
          </a:xfrm>
          <a:prstGeom prst="roundRect">
            <a:avLst>
              <a:gd name="adj" fmla="val 56"/>
            </a:avLst>
          </a:prstGeom>
          <a:solidFill>
            <a:srgbClr val="B21819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27512" y="2265161"/>
            <a:ext cx="8896580" cy="1759496"/>
          </a:xfrm>
        </p:spPr>
        <p:txBody>
          <a:bodyPr>
            <a:normAutofit/>
          </a:bodyPr>
          <a:lstStyle/>
          <a:p>
            <a:r>
              <a:rPr lang="en-US" sz="3500" dirty="0" smtClean="0">
                <a:latin typeface="Algerian" panose="04020705040A02060702" pitchFamily="82" charset="0"/>
              </a:rPr>
              <a:t>500</a:t>
            </a:r>
            <a:r>
              <a:rPr lang="ru-RU" sz="3500" dirty="0" smtClean="0"/>
              <a:t> </a:t>
            </a:r>
            <a:r>
              <a:rPr lang="ru-RU" sz="3500" b="1" cap="all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злобных</a:t>
            </a:r>
            <a:r>
              <a:rPr lang="ru-RU" sz="3500" b="1" cap="all" dirty="0" smtClean="0">
                <a:latin typeface="Arial Black" panose="020B0A04020102020204" pitchFamily="34" charset="0"/>
              </a:rPr>
              <a:t> карт </a:t>
            </a:r>
            <a:r>
              <a:rPr lang="ru-RU" sz="3500" b="1" cap="all" dirty="0" err="1" smtClean="0">
                <a:latin typeface="Arial Black" panose="020B0A04020102020204" pitchFamily="34" charset="0"/>
              </a:rPr>
              <a:t>тестировщика</a:t>
            </a:r>
            <a:r>
              <a:rPr lang="ru-RU" sz="3500" b="1" cap="all" dirty="0" smtClean="0">
                <a:latin typeface="Arial Black" panose="020B0A04020102020204" pitchFamily="34" charset="0"/>
              </a:rPr>
              <a:t> </a:t>
            </a:r>
            <a:r>
              <a:rPr lang="ru-RU" sz="3500" cap="all" dirty="0" smtClean="0"/>
              <a:t>или </a:t>
            </a:r>
            <a:r>
              <a:rPr lang="ru-RU" sz="3500" cap="all" dirty="0" smtClean="0">
                <a:latin typeface="Arial Black" panose="020B0A04020102020204" pitchFamily="34" charset="0"/>
              </a:rPr>
              <a:t>изучение</a:t>
            </a:r>
            <a:r>
              <a:rPr lang="ru-RU" sz="3500" cap="all" dirty="0" smtClean="0"/>
              <a:t> тестирования в </a:t>
            </a:r>
            <a:r>
              <a:rPr lang="ru-RU" sz="3500" cap="all" dirty="0" smtClean="0">
                <a:latin typeface="Bahnschrift Condensed" panose="020B0502040204020203" pitchFamily="34" charset="0"/>
              </a:rPr>
              <a:t>игровой</a:t>
            </a:r>
            <a:r>
              <a:rPr lang="ru-RU" sz="3500" cap="all" dirty="0" smtClean="0"/>
              <a:t> форме</a:t>
            </a:r>
            <a:endParaRPr lang="ru-RU" sz="3500" cap="all" dirty="0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6457499" y="195667"/>
            <a:ext cx="5418962" cy="52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normAutofit fontScale="92500" lnSpcReduction="20000"/>
          </a:bodyPr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3000" dirty="0">
                <a:solidFill>
                  <a:srgbClr val="74E2A1"/>
                </a:solidFill>
                <a:latin typeface="Open Sans" pitchFamily="32" charset="0"/>
              </a:rPr>
              <a:t>Software quality assurance days</a:t>
            </a:r>
          </a:p>
        </p:txBody>
      </p:sp>
      <p:pic>
        <p:nvPicPr>
          <p:cNvPr id="4" name="Picture 15" descr="https://sqadays.com/files/autoupload/15/21/34/rdb3b2tw444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5" y="20140"/>
            <a:ext cx="22002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562679" y="598868"/>
            <a:ext cx="5524141" cy="889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2700" dirty="0">
                <a:solidFill>
                  <a:srgbClr val="FFFFFF"/>
                </a:solidFill>
                <a:latin typeface="Open Sans" pitchFamily="32" charset="0"/>
              </a:rPr>
              <a:t>2</a:t>
            </a:r>
            <a:r>
              <a:rPr lang="ru-RU" altLang="ru-RU" sz="2700" dirty="0">
                <a:solidFill>
                  <a:srgbClr val="FFFFFF"/>
                </a:solidFill>
                <a:latin typeface="Open Sans" pitchFamily="32" charset="0"/>
              </a:rPr>
              <a:t>6 Международная конференция </a:t>
            </a: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ru-RU" altLang="ru-RU" sz="2700" dirty="0">
                <a:solidFill>
                  <a:srgbClr val="FFFFFF"/>
                </a:solidFill>
                <a:latin typeface="Open Sans" pitchFamily="32" charset="0"/>
              </a:rPr>
              <a:t>по вопросам качества ПО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562679" y="1627664"/>
            <a:ext cx="18732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sz="2200" dirty="0">
                <a:solidFill>
                  <a:srgbClr val="FFFFFF"/>
                </a:solidFill>
                <a:latin typeface="Open Sans" pitchFamily="32" charset="0"/>
              </a:rPr>
              <a:t>sqadays.com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1" y="6210300"/>
            <a:ext cx="12192000" cy="647700"/>
          </a:xfrm>
          <a:prstGeom prst="roundRect">
            <a:avLst>
              <a:gd name="adj" fmla="val 241"/>
            </a:avLst>
          </a:prstGeom>
          <a:solidFill>
            <a:srgbClr val="B21819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00031" y="6383668"/>
            <a:ext cx="326075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sz="1800" dirty="0">
                <a:solidFill>
                  <a:srgbClr val="FFFFFF"/>
                </a:solidFill>
                <a:latin typeface="Open Sans" pitchFamily="32" charset="0"/>
              </a:rPr>
              <a:t>Минск. 15 – 16 ноября 2019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677786" y="4819963"/>
            <a:ext cx="3428114" cy="70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13000"/>
              </a:lnSpc>
              <a:spcAft>
                <a:spcPct val="0"/>
              </a:spcAft>
            </a:pPr>
            <a:r>
              <a:rPr lang="ru-RU" altLang="ru-RU" sz="2600" dirty="0" smtClean="0">
                <a:latin typeface="Mistral" panose="03090702030407020403" pitchFamily="66" charset="0"/>
              </a:rPr>
              <a:t>Алина Старотиторова</a:t>
            </a:r>
            <a:endParaRPr lang="ru-RU" altLang="ru-RU" sz="2600" dirty="0">
              <a:latin typeface="Mistral" panose="03090702030407020403" pitchFamily="66" charset="0"/>
            </a:endParaRPr>
          </a:p>
          <a:p>
            <a:pPr>
              <a:lnSpc>
                <a:spcPct val="113000"/>
              </a:lnSpc>
              <a:spcAft>
                <a:spcPct val="0"/>
              </a:spcAft>
            </a:pPr>
            <a:r>
              <a:rPr lang="ru-RU" altLang="ru-RU" sz="2600" dirty="0" smtClean="0">
                <a:latin typeface="Mistral" panose="03090702030407020403" pitchFamily="66" charset="0"/>
              </a:rPr>
              <a:t>Таисия </a:t>
            </a:r>
            <a:r>
              <a:rPr lang="ru-RU" altLang="ru-RU" sz="2600" dirty="0">
                <a:latin typeface="Mistral" panose="03090702030407020403" pitchFamily="66" charset="0"/>
              </a:rPr>
              <a:t>Смоленцева</a:t>
            </a:r>
          </a:p>
          <a:p>
            <a:pPr eaLnBrk="1">
              <a:lnSpc>
                <a:spcPct val="113000"/>
              </a:lnSpc>
              <a:spcAft>
                <a:spcPct val="0"/>
              </a:spcAft>
            </a:pPr>
            <a:endParaRPr lang="ru-RU" altLang="ru-RU" dirty="0">
              <a:latin typeface="Open Sans" pitchFamily="32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6721277" y="5706806"/>
            <a:ext cx="3235523" cy="33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sz="1400" b="1" dirty="0" smtClean="0">
                <a:latin typeface="Open Sans" pitchFamily="32" charset="0"/>
              </a:rPr>
              <a:t>Москва, Российская Федерация</a:t>
            </a:r>
            <a:endParaRPr lang="ru-RU" altLang="ru-RU" sz="1400" b="1" dirty="0">
              <a:latin typeface="Open Sans" pitchFamily="32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373" y="5702639"/>
            <a:ext cx="1252723" cy="34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4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"/>
          <p:cNvSpPr>
            <a:spLocks noChangeArrowheads="1"/>
          </p:cNvSpPr>
          <p:nvPr/>
        </p:nvSpPr>
        <p:spPr bwMode="auto">
          <a:xfrm>
            <a:off x="268941" y="6210300"/>
            <a:ext cx="11923059" cy="647700"/>
          </a:xfrm>
          <a:prstGeom prst="roundRect">
            <a:avLst>
              <a:gd name="adj" fmla="val 241"/>
            </a:avLst>
          </a:prstGeom>
          <a:solidFill>
            <a:srgbClr val="B21819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16" name="Picture 6" descr="https://sqadays.com/files/autoupload/15/21/34/rdb3b2tw444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10461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513121" y="635476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500 злобных карт </a:t>
            </a:r>
            <a:r>
              <a:rPr lang="ru-RU" altLang="ru-RU" sz="1400" dirty="0" err="1" smtClean="0">
                <a:solidFill>
                  <a:srgbClr val="FFFFFF"/>
                </a:solidFill>
                <a:latin typeface="Open Sans" pitchFamily="32" charset="0"/>
              </a:rPr>
              <a:t>тестировщика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 или изучение тестирования в игровой форме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176" y="5130181"/>
            <a:ext cx="3960440" cy="10801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1814783" y="6349484"/>
            <a:ext cx="481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162425" y="138438"/>
            <a:ext cx="5289176" cy="53559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defTabSz="503972">
              <a:defRPr/>
            </a:pPr>
            <a:r>
              <a:rPr lang="ru-RU" sz="3527" dirty="0" smtClean="0"/>
              <a:t>Итак, правильный ответ! </a:t>
            </a:r>
            <a:endParaRPr lang="ru-RU" sz="3527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928" y="1066786"/>
            <a:ext cx="7502473" cy="38407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10037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559" y="941580"/>
            <a:ext cx="5084441" cy="4602479"/>
          </a:xfrm>
          <a:prstGeom prst="rect">
            <a:avLst/>
          </a:prstGeom>
        </p:spPr>
      </p:pic>
      <p:sp>
        <p:nvSpPr>
          <p:cNvPr id="14" name="AutoShape 1"/>
          <p:cNvSpPr>
            <a:spLocks noChangeArrowheads="1"/>
          </p:cNvSpPr>
          <p:nvPr/>
        </p:nvSpPr>
        <p:spPr bwMode="auto">
          <a:xfrm>
            <a:off x="268941" y="6210300"/>
            <a:ext cx="11923059" cy="647700"/>
          </a:xfrm>
          <a:prstGeom prst="roundRect">
            <a:avLst>
              <a:gd name="adj" fmla="val 241"/>
            </a:avLst>
          </a:prstGeom>
          <a:solidFill>
            <a:srgbClr val="B21819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16" name="Picture 6" descr="https://sqadays.com/files/autoupload/15/21/34/rdb3b2tw4446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10461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513121" y="635476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500 злобных карт </a:t>
            </a:r>
            <a:r>
              <a:rPr lang="ru-RU" altLang="ru-RU" sz="1400" dirty="0" err="1" smtClean="0">
                <a:solidFill>
                  <a:srgbClr val="FFFFFF"/>
                </a:solidFill>
                <a:latin typeface="Open Sans" pitchFamily="32" charset="0"/>
              </a:rPr>
              <a:t>тестировщика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 или изучение тестирования в игровой форме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176" y="5130181"/>
            <a:ext cx="3960440" cy="1080119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219504" y="14251"/>
            <a:ext cx="9031969" cy="118841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defTabSz="503972">
              <a:defRPr/>
            </a:pPr>
            <a:r>
              <a:rPr lang="ru-RU" sz="3527" smtClean="0"/>
              <a:t>Практика применения и реальный опыт</a:t>
            </a:r>
            <a:endParaRPr lang="ru-RU" sz="3527" dirty="0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1513121" y="1469010"/>
            <a:ext cx="5306810" cy="39215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defTabSz="503972">
              <a:spcAft>
                <a:spcPts val="661"/>
              </a:spcAft>
              <a:buFont typeface="Wingdings" panose="05000000000000000000" pitchFamily="2" charset="2"/>
              <a:buChar char="§"/>
              <a:defRPr/>
            </a:pPr>
            <a:r>
              <a:rPr lang="ru-RU" sz="2205" dirty="0" smtClean="0">
                <a:latin typeface="Bahnschrift SemiCondensed" panose="020B0502040204020203" pitchFamily="34" charset="0"/>
              </a:rPr>
              <a:t>Сократились временные затраты на обучение специалистов.</a:t>
            </a:r>
          </a:p>
          <a:p>
            <a:pPr marL="342900" indent="-342900" algn="just" defTabSz="503972">
              <a:spcAft>
                <a:spcPts val="661"/>
              </a:spcAft>
              <a:buFont typeface="Wingdings" panose="05000000000000000000" pitchFamily="2" charset="2"/>
              <a:buChar char="§"/>
              <a:defRPr/>
            </a:pPr>
            <a:r>
              <a:rPr lang="ru-RU" sz="2205" dirty="0" smtClean="0">
                <a:latin typeface="Bahnschrift SemiCondensed" panose="020B0502040204020203" pitchFamily="34" charset="0"/>
              </a:rPr>
              <a:t>Адаптация новых сотрудников к рабочей атмосфере происходит быстрее.</a:t>
            </a:r>
          </a:p>
          <a:p>
            <a:pPr marL="342900" indent="-342900" algn="just" defTabSz="503972">
              <a:spcAft>
                <a:spcPts val="661"/>
              </a:spcAft>
              <a:buFont typeface="Wingdings" panose="05000000000000000000" pitchFamily="2" charset="2"/>
              <a:buChar char="§"/>
              <a:defRPr/>
            </a:pPr>
            <a:r>
              <a:rPr lang="ru-RU" sz="2205" dirty="0" smtClean="0">
                <a:latin typeface="Bahnschrift SemiCondensed" panose="020B0502040204020203" pitchFamily="34" charset="0"/>
              </a:rPr>
              <a:t>Увеличение совокупного профита команды за счет запоминания каждым участником новой информации.</a:t>
            </a:r>
          </a:p>
          <a:p>
            <a:pPr marL="342900" indent="-342900" algn="just" defTabSz="503972">
              <a:spcAft>
                <a:spcPts val="661"/>
              </a:spcAft>
              <a:buFont typeface="Wingdings" panose="05000000000000000000" pitchFamily="2" charset="2"/>
              <a:buChar char="§"/>
              <a:defRPr/>
            </a:pPr>
            <a:r>
              <a:rPr lang="ru-RU" sz="2205" dirty="0" smtClean="0">
                <a:latin typeface="Bahnschrift SemiCondensed" panose="020B0502040204020203" pitchFamily="34" charset="0"/>
              </a:rPr>
              <a:t>Каждый участник игры проявляет свои личностные качества, что позволяет более эффективно осуществлять взаимодействие со специалистом.</a:t>
            </a:r>
          </a:p>
          <a:p>
            <a:pPr marL="342900" indent="-342900" algn="just" defTabSz="503972">
              <a:spcAft>
                <a:spcPts val="661"/>
              </a:spcAft>
              <a:buFont typeface="Wingdings" panose="05000000000000000000" pitchFamily="2" charset="2"/>
              <a:buChar char="§"/>
              <a:defRPr/>
            </a:pPr>
            <a:endParaRPr lang="ru-RU" sz="2205" dirty="0">
              <a:latin typeface="Bahnschrift SemiCondensed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11829011" y="6349484"/>
            <a:ext cx="457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r>
              <a:rPr lang="ru-RU" dirty="0" smtClean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36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038" y="78378"/>
            <a:ext cx="5869578" cy="36401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4" name="AutoShape 1"/>
          <p:cNvSpPr>
            <a:spLocks noChangeArrowheads="1"/>
          </p:cNvSpPr>
          <p:nvPr/>
        </p:nvSpPr>
        <p:spPr bwMode="auto">
          <a:xfrm>
            <a:off x="268941" y="6210300"/>
            <a:ext cx="11923059" cy="647700"/>
          </a:xfrm>
          <a:prstGeom prst="roundRect">
            <a:avLst>
              <a:gd name="adj" fmla="val 241"/>
            </a:avLst>
          </a:prstGeom>
          <a:solidFill>
            <a:srgbClr val="B21819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16" name="Picture 6" descr="https://sqadays.com/files/autoupload/15/21/34/rdb3b2tw4446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10461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513121" y="635476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500 злобных карт </a:t>
            </a:r>
            <a:r>
              <a:rPr lang="ru-RU" altLang="ru-RU" sz="1400" dirty="0" err="1" smtClean="0">
                <a:solidFill>
                  <a:srgbClr val="FFFFFF"/>
                </a:solidFill>
                <a:latin typeface="Open Sans" pitchFamily="32" charset="0"/>
              </a:rPr>
              <a:t>тестировщика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 или изучение тестирования в игровой форме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176" y="5130181"/>
            <a:ext cx="3960440" cy="1080119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280974" y="1138774"/>
            <a:ext cx="5898992" cy="12909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defTabSz="503972">
              <a:spcAft>
                <a:spcPts val="661"/>
              </a:spcAft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latin typeface="Bahnschrift SemiCondensed" panose="020B0502040204020203" pitchFamily="34" charset="0"/>
              </a:rPr>
              <a:t>Персональное владение</a:t>
            </a:r>
            <a:r>
              <a:rPr lang="ru-RU" sz="20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 темой игры. Создатель </a:t>
            </a:r>
            <a:r>
              <a:rPr lang="ru-RU" sz="2000" dirty="0" smtClean="0">
                <a:latin typeface="Bahnschrift SemiCondensed" panose="020B0502040204020203" pitchFamily="34" charset="0"/>
              </a:rPr>
              <a:t>игры должен хорошо </a:t>
            </a:r>
            <a:r>
              <a:rPr lang="ru-RU" sz="20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владеть предметной </a:t>
            </a:r>
            <a:r>
              <a:rPr lang="ru-RU" sz="2000" dirty="0" smtClean="0">
                <a:latin typeface="Bahnschrift SemiCondensed" panose="020B0502040204020203" pitchFamily="34" charset="0"/>
              </a:rPr>
              <a:t>областью.  </a:t>
            </a:r>
          </a:p>
          <a:p>
            <a:pPr marL="457200" indent="-457200" algn="just" defTabSz="503972">
              <a:spcAft>
                <a:spcPts val="661"/>
              </a:spcAft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latin typeface="Bahnschrift SemiCondensed" panose="020B0502040204020203" pitchFamily="34" charset="0"/>
              </a:rPr>
              <a:t>Правильно составлен</a:t>
            </a:r>
            <a:r>
              <a:rPr lang="ru-RU" sz="20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ные</a:t>
            </a:r>
            <a:r>
              <a:rPr lang="ru-RU" sz="2000" dirty="0" smtClean="0">
                <a:latin typeface="Bahnschrift SemiCondensed" panose="020B0502040204020203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вопросы. Вопросы не </a:t>
            </a:r>
            <a:r>
              <a:rPr lang="ru-RU" sz="2000" dirty="0" smtClean="0">
                <a:latin typeface="Bahnschrift SemiCondensed" panose="020B0502040204020203" pitchFamily="34" charset="0"/>
              </a:rPr>
              <a:t>должны толковаться </a:t>
            </a:r>
            <a:r>
              <a:rPr lang="ru-RU" sz="20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двояко</a:t>
            </a:r>
            <a:r>
              <a:rPr lang="ru-RU" sz="2000" dirty="0" smtClean="0">
                <a:latin typeface="Bahnschrift SemiCondensed" panose="020B0502040204020203" pitchFamily="34" charset="0"/>
              </a:rPr>
              <a:t>.</a:t>
            </a:r>
          </a:p>
          <a:p>
            <a:pPr marL="457200" indent="-457200" algn="just" defTabSz="503972">
              <a:spcAft>
                <a:spcPts val="661"/>
              </a:spcAft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latin typeface="Bahnschrift SemiCondensed" panose="020B0502040204020203" pitchFamily="34" charset="0"/>
              </a:rPr>
              <a:t>Личная восприимчив</a:t>
            </a:r>
            <a:r>
              <a:rPr lang="ru-RU" sz="20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ость</a:t>
            </a:r>
            <a:r>
              <a:rPr lang="ru-RU" sz="2000" dirty="0" smtClean="0">
                <a:latin typeface="Bahnschrift SemiCondensed" panose="020B0502040204020203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к играм. Проводя  игру, </a:t>
            </a:r>
            <a:r>
              <a:rPr lang="ru-RU" sz="2000" dirty="0" smtClean="0">
                <a:latin typeface="Bahnschrift SemiCondensed" panose="020B0502040204020203" pitchFamily="34" charset="0"/>
              </a:rPr>
              <a:t>один из участников</a:t>
            </a:r>
            <a:r>
              <a:rPr lang="ru-RU" sz="20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 </a:t>
            </a:r>
            <a:r>
              <a:rPr lang="ru-RU" sz="2000" dirty="0" smtClean="0">
                <a:latin typeface="Bahnschrift SemiCondensed" panose="020B0502040204020203" pitchFamily="34" charset="0"/>
              </a:rPr>
              <a:t>сказал, что ему </a:t>
            </a:r>
            <a:r>
              <a:rPr lang="ru-RU" sz="2000" dirty="0" smtClean="0">
                <a:solidFill>
                  <a:schemeClr val="bg1"/>
                </a:solidFill>
                <a:latin typeface="Bahnschrift SemiCondensed" panose="020B0502040204020203" pitchFamily="34" charset="0"/>
              </a:rPr>
              <a:t>не комфортен </a:t>
            </a:r>
            <a:r>
              <a:rPr lang="ru-RU" sz="2000" dirty="0" smtClean="0">
                <a:latin typeface="Bahnschrift SemiCondensed" panose="020B0502040204020203" pitchFamily="34" charset="0"/>
              </a:rPr>
              <a:t>такой вид игры, так как он чувствует себя как на экзамене. </a:t>
            </a:r>
          </a:p>
          <a:p>
            <a:pPr marL="457200" indent="-457200" algn="just" defTabSz="503972">
              <a:spcAft>
                <a:spcPts val="661"/>
              </a:spcAft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latin typeface="Bahnschrift SemiCondensed" panose="020B0502040204020203" pitchFamily="34" charset="0"/>
              </a:rPr>
              <a:t>Не все компании готовы тратить время своих сотрудников на проведение таких игр. </a:t>
            </a:r>
          </a:p>
          <a:p>
            <a:pPr marL="342900" indent="-342900" algn="just" defTabSz="503972">
              <a:spcAft>
                <a:spcPts val="661"/>
              </a:spcAft>
              <a:buFont typeface="Wingdings" panose="05000000000000000000" pitchFamily="2" charset="2"/>
              <a:buChar char="ü"/>
              <a:defRPr/>
            </a:pPr>
            <a:endParaRPr lang="ru-RU" sz="2000" dirty="0">
              <a:latin typeface="Bahnschrift SemiCondensed" panose="020B0502040204020203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86231" y="0"/>
            <a:ext cx="3785002" cy="63572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503972">
              <a:defRPr/>
            </a:pPr>
            <a:r>
              <a:rPr lang="ru-RU" sz="3527" dirty="0" smtClean="0"/>
              <a:t>ПОДВОДНЫЕ КАМНИ</a:t>
            </a:r>
            <a:r>
              <a:rPr lang="en-US" sz="3527" dirty="0" smtClean="0"/>
              <a:t>:</a:t>
            </a:r>
            <a:endParaRPr lang="ru-RU" sz="3527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11814782" y="6349484"/>
            <a:ext cx="499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12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8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"/>
          <p:cNvSpPr>
            <a:spLocks noChangeArrowheads="1"/>
          </p:cNvSpPr>
          <p:nvPr/>
        </p:nvSpPr>
        <p:spPr bwMode="auto">
          <a:xfrm>
            <a:off x="268941" y="6210300"/>
            <a:ext cx="11923059" cy="647700"/>
          </a:xfrm>
          <a:prstGeom prst="roundRect">
            <a:avLst>
              <a:gd name="adj" fmla="val 241"/>
            </a:avLst>
          </a:prstGeom>
          <a:solidFill>
            <a:srgbClr val="B21819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16" name="Picture 6" descr="https://sqadays.com/files/autoupload/15/21/34/rdb3b2tw444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10461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513121" y="635476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500 злобных карт </a:t>
            </a:r>
            <a:r>
              <a:rPr lang="ru-RU" altLang="ru-RU" sz="1400" dirty="0" err="1" smtClean="0">
                <a:solidFill>
                  <a:srgbClr val="FFFFFF"/>
                </a:solidFill>
                <a:latin typeface="Open Sans" pitchFamily="32" charset="0"/>
              </a:rPr>
              <a:t>тестировщика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 или изучение тестирования в игровой форме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176" y="5130181"/>
            <a:ext cx="3960440" cy="1080119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2407556" y="405584"/>
            <a:ext cx="8213725" cy="3032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defTabSz="503972">
              <a:spcAft>
                <a:spcPts val="661"/>
              </a:spcAft>
              <a:buFont typeface="Wingdings" panose="05000000000000000000" pitchFamily="2" charset="2"/>
              <a:buChar char="ü"/>
              <a:defRPr/>
            </a:pPr>
            <a:r>
              <a:rPr lang="ru-RU" sz="2500" dirty="0" smtClean="0">
                <a:latin typeface="Bahnschrift SemiCondensed" panose="020B0502040204020203" pitchFamily="34" charset="0"/>
              </a:rPr>
              <a:t>Легкость</a:t>
            </a:r>
            <a:r>
              <a:rPr lang="ru-RU" sz="1800" dirty="0" smtClean="0">
                <a:latin typeface="Bahnschrift SemiCondensed" panose="020B0502040204020203" pitchFamily="34" charset="0"/>
              </a:rPr>
              <a:t> проведения игры.</a:t>
            </a:r>
          </a:p>
          <a:p>
            <a:pPr marL="342900" indent="-342900" algn="just" defTabSz="503972">
              <a:spcAft>
                <a:spcPts val="661"/>
              </a:spcAft>
              <a:buFont typeface="Wingdings" panose="05000000000000000000" pitchFamily="2" charset="2"/>
              <a:buChar char="ü"/>
              <a:defRPr/>
            </a:pPr>
            <a:r>
              <a:rPr lang="ru-RU" sz="1800" dirty="0" smtClean="0">
                <a:latin typeface="Bahnschrift SemiCondensed" panose="020B0502040204020203" pitchFamily="34" charset="0"/>
              </a:rPr>
              <a:t>Непринужденность </a:t>
            </a:r>
            <a:r>
              <a:rPr lang="ru-RU" sz="2600" dirty="0" smtClean="0">
                <a:latin typeface="Bahnschrift SemiCondensed" panose="020B0502040204020203" pitchFamily="34" charset="0"/>
              </a:rPr>
              <a:t>обстановки</a:t>
            </a:r>
            <a:r>
              <a:rPr lang="ru-RU" sz="2205" dirty="0" smtClean="0">
                <a:latin typeface="Bahnschrift SemiCondensed" panose="020B0502040204020203" pitchFamily="34" charset="0"/>
              </a:rPr>
              <a:t>.</a:t>
            </a:r>
          </a:p>
          <a:p>
            <a:pPr marL="314982" indent="-314982" algn="just" defTabSz="503972">
              <a:spcAft>
                <a:spcPts val="661"/>
              </a:spcAft>
              <a:defRPr/>
            </a:pPr>
            <a:endParaRPr lang="ru-RU" sz="2205" dirty="0">
              <a:latin typeface="Bahnschrift SemiCondensed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396" y="261121"/>
            <a:ext cx="4572000" cy="304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Прямоугольник 2"/>
          <p:cNvSpPr/>
          <p:nvPr/>
        </p:nvSpPr>
        <p:spPr>
          <a:xfrm>
            <a:off x="1872343" y="1757903"/>
            <a:ext cx="5538652" cy="1505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503972">
              <a:spcAft>
                <a:spcPts val="661"/>
              </a:spcAft>
              <a:buFont typeface="Wingdings" panose="05000000000000000000" pitchFamily="2" charset="2"/>
              <a:buChar char="q"/>
              <a:defRPr/>
            </a:pPr>
            <a:r>
              <a:rPr lang="ru-RU" dirty="0">
                <a:latin typeface="Bahnschrift SemiCondensed" panose="020B0502040204020203" pitchFamily="34" charset="0"/>
              </a:rPr>
              <a:t>Раскрываются </a:t>
            </a:r>
            <a:r>
              <a:rPr lang="ru-RU" sz="2500" dirty="0">
                <a:latin typeface="Bahnschrift SemiCondensed" panose="020B0502040204020203" pitchFamily="34" charset="0"/>
              </a:rPr>
              <a:t>личные качества</a:t>
            </a:r>
            <a:r>
              <a:rPr lang="ru-RU" dirty="0">
                <a:latin typeface="Bahnschrift SemiCondensed" panose="020B0502040204020203" pitchFamily="34" charset="0"/>
              </a:rPr>
              <a:t> каждого игрока-сотрудника.</a:t>
            </a:r>
          </a:p>
          <a:p>
            <a:pPr marL="285750" indent="-285750" algn="just" defTabSz="503972">
              <a:spcAft>
                <a:spcPts val="661"/>
              </a:spcAft>
              <a:buFont typeface="Wingdings" panose="05000000000000000000" pitchFamily="2" charset="2"/>
              <a:buChar char="q"/>
              <a:defRPr/>
            </a:pPr>
            <a:r>
              <a:rPr lang="ru-RU" dirty="0" smtClean="0">
                <a:latin typeface="Bahnschrift SemiCondensed" panose="020B0502040204020203" pitchFamily="34" charset="0"/>
              </a:rPr>
              <a:t>Запоминание новой информации участником происходит </a:t>
            </a:r>
            <a:r>
              <a:rPr lang="ru-RU" sz="2500" dirty="0">
                <a:latin typeface="Bahnschrift SemiCondensed" panose="020B0502040204020203" pitchFamily="34" charset="0"/>
              </a:rPr>
              <a:t>самопроизвольно</a:t>
            </a:r>
            <a:r>
              <a:rPr lang="ru-RU" dirty="0" smtClean="0">
                <a:latin typeface="Bahnschrift SemiCondensed" panose="020B0502040204020203" pitchFamily="34" charset="0"/>
              </a:rPr>
              <a:t>.</a:t>
            </a:r>
            <a:endParaRPr lang="ru-RU" dirty="0">
              <a:latin typeface="Bahnschrift SemiCondensed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44685" y="3544389"/>
            <a:ext cx="7463245" cy="165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503972">
              <a:spcAft>
                <a:spcPts val="661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Bahnschrift SemiCondensed" panose="020B0502040204020203" pitchFamily="34" charset="0"/>
              </a:rPr>
              <a:t>Отсутствие </a:t>
            </a:r>
            <a:r>
              <a:rPr lang="ru-RU" sz="3000" dirty="0" smtClean="0">
                <a:latin typeface="Bahnschrift SemiCondensed" panose="020B0502040204020203" pitchFamily="34" charset="0"/>
              </a:rPr>
              <a:t>рутины </a:t>
            </a:r>
            <a:r>
              <a:rPr lang="ru-RU" sz="2000" dirty="0" smtClean="0">
                <a:latin typeface="Bahnschrift SemiCondensed" panose="020B0502040204020203" pitchFamily="34" charset="0"/>
              </a:rPr>
              <a:t>в </a:t>
            </a:r>
            <a:r>
              <a:rPr lang="ru-RU" sz="2000" dirty="0">
                <a:latin typeface="Bahnschrift SemiCondensed" panose="020B0502040204020203" pitchFamily="34" charset="0"/>
              </a:rPr>
              <a:t>рабочем процессе</a:t>
            </a:r>
            <a:r>
              <a:rPr lang="ru-RU" sz="2000" dirty="0" smtClean="0">
                <a:latin typeface="Bahnschrift SemiCondensed" panose="020B0502040204020203" pitchFamily="34" charset="0"/>
              </a:rPr>
              <a:t>.</a:t>
            </a:r>
            <a:endParaRPr lang="ru-RU" sz="2000" dirty="0">
              <a:latin typeface="Bahnschrift SemiCondensed" panose="020B0502040204020203" pitchFamily="34" charset="0"/>
            </a:endParaRPr>
          </a:p>
          <a:p>
            <a:pPr marL="285750" indent="-285750" algn="just" defTabSz="503972">
              <a:spcAft>
                <a:spcPts val="661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latin typeface="Bahnschrift SemiCondensed" panose="020B0502040204020203" pitchFamily="34" charset="0"/>
              </a:rPr>
              <a:t>Получение лишней информации </a:t>
            </a:r>
            <a:r>
              <a:rPr lang="ru-RU" sz="2000" dirty="0">
                <a:latin typeface="Bahnschrift SemiCondensed" panose="020B0502040204020203" pitchFamily="34" charset="0"/>
              </a:rPr>
              <a:t>сведено </a:t>
            </a:r>
            <a:r>
              <a:rPr lang="ru-RU" sz="3000" dirty="0">
                <a:latin typeface="Bahnschrift SemiCondensed" panose="020B0502040204020203" pitchFamily="34" charset="0"/>
              </a:rPr>
              <a:t>до минимума</a:t>
            </a:r>
            <a:r>
              <a:rPr lang="ru-RU" sz="2000" dirty="0">
                <a:latin typeface="Bahnschrift SemiCondensed" panose="020B0502040204020203" pitchFamily="34" charset="0"/>
              </a:rPr>
              <a:t>.</a:t>
            </a:r>
          </a:p>
          <a:p>
            <a:pPr marL="285750" indent="-285750" algn="just" defTabSz="503972">
              <a:spcAft>
                <a:spcPts val="661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Bahnschrift SemiCondensed" panose="020B0502040204020203" pitchFamily="34" charset="0"/>
              </a:rPr>
              <a:t>Приятные </a:t>
            </a:r>
            <a:r>
              <a:rPr lang="ru-RU" sz="3000" dirty="0">
                <a:latin typeface="Bahnschrift SemiCondensed" panose="020B0502040204020203" pitchFamily="34" charset="0"/>
              </a:rPr>
              <a:t>бонусы</a:t>
            </a:r>
            <a:r>
              <a:rPr lang="ru-RU" sz="2000" dirty="0">
                <a:latin typeface="Bahnschrift SemiCondensed" panose="020B0502040204020203" pitchFamily="34" charset="0"/>
              </a:rPr>
              <a:t> победителям игры.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11814783" y="6349484"/>
            <a:ext cx="511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13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25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008" y="578793"/>
            <a:ext cx="6596992" cy="46270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AutoShape 1"/>
          <p:cNvSpPr>
            <a:spLocks noChangeArrowheads="1"/>
          </p:cNvSpPr>
          <p:nvPr/>
        </p:nvSpPr>
        <p:spPr bwMode="auto">
          <a:xfrm>
            <a:off x="268941" y="6210300"/>
            <a:ext cx="11923059" cy="647700"/>
          </a:xfrm>
          <a:prstGeom prst="roundRect">
            <a:avLst>
              <a:gd name="adj" fmla="val 241"/>
            </a:avLst>
          </a:prstGeom>
          <a:solidFill>
            <a:srgbClr val="B21819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16" name="Picture 6" descr="https://sqadays.com/files/autoupload/15/21/34/rdb3b2tw4446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10461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513121" y="635476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500 злобных карт </a:t>
            </a:r>
            <a:r>
              <a:rPr lang="ru-RU" altLang="ru-RU" sz="1400" dirty="0" err="1" smtClean="0">
                <a:solidFill>
                  <a:srgbClr val="FFFFFF"/>
                </a:solidFill>
                <a:latin typeface="Open Sans" pitchFamily="32" charset="0"/>
              </a:rPr>
              <a:t>тестировщика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 или изучение тестирования в игровой форме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176" y="5130181"/>
            <a:ext cx="3960440" cy="1080119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196774" y="1375212"/>
            <a:ext cx="8711826" cy="41544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defTabSz="503972">
              <a:spcAft>
                <a:spcPts val="661"/>
              </a:spcAft>
              <a:buFont typeface="Wingdings" panose="05000000000000000000" pitchFamily="2" charset="2"/>
              <a:buChar char="ü"/>
              <a:defRPr/>
            </a:pPr>
            <a:r>
              <a:rPr lang="ru-RU" sz="2205" dirty="0" smtClean="0">
                <a:latin typeface="Bahnschrift SemiCondensed" panose="020B0502040204020203" pitchFamily="34" charset="0"/>
              </a:rPr>
              <a:t>Особенности участников.</a:t>
            </a:r>
          </a:p>
          <a:p>
            <a:pPr marL="342900" indent="-342900" algn="just" defTabSz="503972">
              <a:spcAft>
                <a:spcPts val="661"/>
              </a:spcAft>
              <a:buFont typeface="Wingdings" panose="05000000000000000000" pitchFamily="2" charset="2"/>
              <a:buChar char="ü"/>
              <a:defRPr/>
            </a:pPr>
            <a:r>
              <a:rPr lang="ru-RU" sz="2205" dirty="0" smtClean="0">
                <a:latin typeface="Bahnschrift SemiCondensed" panose="020B0502040204020203" pitchFamily="34" charset="0"/>
              </a:rPr>
              <a:t>Контекст.</a:t>
            </a:r>
          </a:p>
          <a:p>
            <a:pPr marL="342900" indent="-342900" algn="just" defTabSz="503972">
              <a:spcAft>
                <a:spcPts val="661"/>
              </a:spcAft>
              <a:buFont typeface="Wingdings" panose="05000000000000000000" pitchFamily="2" charset="2"/>
              <a:buChar char="ü"/>
              <a:defRPr/>
            </a:pPr>
            <a:r>
              <a:rPr lang="ru-RU" sz="2205" dirty="0" smtClean="0">
                <a:latin typeface="Bahnschrift SemiCondensed" panose="020B0502040204020203" pitchFamily="34" charset="0"/>
              </a:rPr>
              <a:t>Педагогические принципы.</a:t>
            </a:r>
          </a:p>
          <a:p>
            <a:pPr marL="342900" indent="-342900" algn="just" defTabSz="503972">
              <a:spcAft>
                <a:spcPts val="661"/>
              </a:spcAft>
              <a:buFont typeface="Wingdings" panose="05000000000000000000" pitchFamily="2" charset="2"/>
              <a:buChar char="ü"/>
              <a:defRPr/>
            </a:pPr>
            <a:r>
              <a:rPr lang="ru-RU" sz="2205" dirty="0" smtClean="0">
                <a:latin typeface="Bahnschrift SemiCondensed" panose="020B0502040204020203" pitchFamily="34" charset="0"/>
              </a:rPr>
              <a:t>Способ представления.</a:t>
            </a:r>
          </a:p>
          <a:p>
            <a:pPr marL="342900" indent="-342900" algn="just" defTabSz="503972">
              <a:spcAft>
                <a:spcPts val="661"/>
              </a:spcAft>
              <a:buFont typeface="Wingdings" panose="05000000000000000000" pitchFamily="2" charset="2"/>
              <a:buChar char="ü"/>
              <a:defRPr/>
            </a:pPr>
            <a:r>
              <a:rPr lang="ru-RU" sz="2205" dirty="0" smtClean="0">
                <a:latin typeface="Bahnschrift SemiCondensed" panose="020B0502040204020203" pitchFamily="34" charset="0"/>
              </a:rPr>
              <a:t>Принципы бихевиоризма.</a:t>
            </a:r>
          </a:p>
          <a:p>
            <a:pPr marL="314982" indent="-314982" algn="just" defTabSz="503972">
              <a:spcAft>
                <a:spcPts val="661"/>
              </a:spcAft>
              <a:defRPr/>
            </a:pPr>
            <a:endParaRPr lang="ru-RU" sz="2205" dirty="0">
              <a:latin typeface="Bahnschrift SemiCondensed" panose="020B0502040204020203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440213" y="86434"/>
            <a:ext cx="7644313" cy="98471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defTabSz="503972">
              <a:defRPr/>
            </a:pPr>
            <a:r>
              <a:rPr lang="ru-RU" sz="3527" dirty="0" smtClean="0"/>
              <a:t>Резюме</a:t>
            </a:r>
            <a:r>
              <a:rPr lang="en-US" sz="3527" dirty="0"/>
              <a:t>:</a:t>
            </a:r>
            <a:r>
              <a:rPr lang="en-US" sz="3527" dirty="0" smtClean="0"/>
              <a:t> </a:t>
            </a:r>
            <a:r>
              <a:rPr lang="ru-RU" sz="3600" dirty="0">
                <a:latin typeface="Bahnschrift SemiCondensed" panose="020B0502040204020203" pitchFamily="34" charset="0"/>
              </a:rPr>
              <a:t>5 основных аспектов метода «серьезных игр</a:t>
            </a:r>
            <a:r>
              <a:rPr lang="ru-RU" sz="3600" dirty="0" smtClean="0">
                <a:latin typeface="Bahnschrift SemiCondensed" panose="020B0502040204020203" pitchFamily="34" charset="0"/>
              </a:rPr>
              <a:t>»…</a:t>
            </a:r>
            <a:r>
              <a:rPr lang="en-US" sz="3527" dirty="0" smtClean="0"/>
              <a:t> </a:t>
            </a:r>
            <a:endParaRPr lang="ru-RU" sz="3527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11814782" y="6349484"/>
            <a:ext cx="488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14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95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14" name="AutoShape 1"/>
          <p:cNvSpPr>
            <a:spLocks noChangeArrowheads="1"/>
          </p:cNvSpPr>
          <p:nvPr/>
        </p:nvSpPr>
        <p:spPr bwMode="auto">
          <a:xfrm>
            <a:off x="268941" y="6210300"/>
            <a:ext cx="11923059" cy="647700"/>
          </a:xfrm>
          <a:prstGeom prst="roundRect">
            <a:avLst>
              <a:gd name="adj" fmla="val 241"/>
            </a:avLst>
          </a:prstGeom>
          <a:solidFill>
            <a:srgbClr val="B21819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16" name="Picture 6" descr="https://sqadays.com/files/autoupload/15/21/34/rdb3b2tw4446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10300"/>
            <a:ext cx="10461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513121" y="635476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500 злобных карт </a:t>
            </a:r>
            <a:r>
              <a:rPr lang="ru-RU" altLang="ru-RU" sz="1400" dirty="0" err="1" smtClean="0">
                <a:solidFill>
                  <a:srgbClr val="FFFFFF"/>
                </a:solidFill>
                <a:latin typeface="Open Sans" pitchFamily="32" charset="0"/>
              </a:rPr>
              <a:t>тестировщика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 или изучение тестирования в игровой форме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176" y="5130181"/>
            <a:ext cx="3960440" cy="10801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11814782" y="6349484"/>
            <a:ext cx="488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</a:t>
            </a:r>
            <a:r>
              <a:rPr lang="ru-RU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0735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"/>
          <p:cNvSpPr>
            <a:spLocks noChangeArrowheads="1"/>
          </p:cNvSpPr>
          <p:nvPr/>
        </p:nvSpPr>
        <p:spPr bwMode="auto">
          <a:xfrm>
            <a:off x="268941" y="6210300"/>
            <a:ext cx="11923059" cy="647700"/>
          </a:xfrm>
          <a:prstGeom prst="roundRect">
            <a:avLst>
              <a:gd name="adj" fmla="val 241"/>
            </a:avLst>
          </a:prstGeom>
          <a:solidFill>
            <a:srgbClr val="B21819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16" name="Picture 6" descr="https://sqadays.com/files/autoupload/15/21/34/rdb3b2tw444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10461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513121" y="635476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500 злобных карт </a:t>
            </a:r>
            <a:r>
              <a:rPr lang="ru-RU" altLang="ru-RU" sz="1400" dirty="0" err="1" smtClean="0">
                <a:solidFill>
                  <a:srgbClr val="FFFFFF"/>
                </a:solidFill>
                <a:latin typeface="Open Sans" pitchFamily="32" charset="0"/>
              </a:rPr>
              <a:t>тестировщика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 или изучение тестирования в игровой форме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10267" y="286693"/>
            <a:ext cx="99695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>
                <a:latin typeface="Bahnschrift SemiCondensed" panose="020B0502040204020203" pitchFamily="34" charset="0"/>
              </a:rPr>
              <a:t>Задолго до того, как игра стала предметом научных исследований, она широко использовалась в качестве одного из важнейших средств </a:t>
            </a:r>
            <a:r>
              <a:rPr lang="ru-RU" sz="2500" dirty="0" smtClean="0">
                <a:latin typeface="Bahnschrift SemiCondensed" panose="020B0502040204020203" pitchFamily="34" charset="0"/>
              </a:rPr>
              <a:t>обучения</a:t>
            </a:r>
            <a:endParaRPr lang="ru-RU" sz="2500" dirty="0">
              <a:latin typeface="Bahnschrift SemiCondensed" panose="020B0502040204020203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176" y="5130181"/>
            <a:ext cx="3960440" cy="10801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6214" y="1335642"/>
            <a:ext cx="7693019" cy="33688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1814783" y="6349484"/>
            <a:ext cx="37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88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225" y="2676240"/>
            <a:ext cx="3461066" cy="23073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9846">
            <a:off x="8151882" y="1152949"/>
            <a:ext cx="2385713" cy="424126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334" y="1203734"/>
            <a:ext cx="3121995" cy="1641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AutoShape 1"/>
          <p:cNvSpPr>
            <a:spLocks noChangeArrowheads="1"/>
          </p:cNvSpPr>
          <p:nvPr/>
        </p:nvSpPr>
        <p:spPr bwMode="auto">
          <a:xfrm>
            <a:off x="268941" y="6210300"/>
            <a:ext cx="11923059" cy="647700"/>
          </a:xfrm>
          <a:prstGeom prst="roundRect">
            <a:avLst>
              <a:gd name="adj" fmla="val 241"/>
            </a:avLst>
          </a:prstGeom>
          <a:solidFill>
            <a:srgbClr val="B21819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16" name="Picture 6" descr="https://sqadays.com/files/autoupload/15/21/34/rdb3b2tw4446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10461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513121" y="635476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500 злобных карт </a:t>
            </a:r>
            <a:r>
              <a:rPr lang="ru-RU" altLang="ru-RU" sz="1400" dirty="0" err="1" smtClean="0">
                <a:solidFill>
                  <a:srgbClr val="FFFFFF"/>
                </a:solidFill>
                <a:latin typeface="Open Sans" pitchFamily="32" charset="0"/>
              </a:rPr>
              <a:t>тестировщика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 или изучение тестирования в игровой форме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176" y="5130181"/>
            <a:ext cx="3960440" cy="108011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65478" y="201151"/>
            <a:ext cx="426801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dirty="0" smtClean="0">
                <a:latin typeface="Bahnschrift SemiBold SemiConden" panose="020B0502040204020203" pitchFamily="34" charset="0"/>
              </a:rPr>
              <a:t>«Серьезные игры»… </a:t>
            </a:r>
            <a:endParaRPr lang="ru-RU" sz="3500" dirty="0">
              <a:latin typeface="Bahnschrift SemiBold SemiConden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68615" y="85735"/>
            <a:ext cx="60995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>
                <a:latin typeface="Bahnschrift SemiBold SemiConden" panose="020B0502040204020203" pitchFamily="34" charset="0"/>
              </a:rPr>
              <a:t>- </a:t>
            </a:r>
            <a:r>
              <a:rPr lang="ru-RU" sz="2500" dirty="0">
                <a:latin typeface="Bahnschrift SemiBold SemiConden" panose="020B0502040204020203" pitchFamily="34" charset="0"/>
              </a:rPr>
              <a:t>обучающие игры, которые были разработаны для использования в образовании.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1814783" y="6349484"/>
            <a:ext cx="37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60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382" y="1281148"/>
            <a:ext cx="5763014" cy="4059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AutoShape 1"/>
          <p:cNvSpPr>
            <a:spLocks noChangeArrowheads="1"/>
          </p:cNvSpPr>
          <p:nvPr/>
        </p:nvSpPr>
        <p:spPr bwMode="auto">
          <a:xfrm>
            <a:off x="268941" y="6210300"/>
            <a:ext cx="11923059" cy="647700"/>
          </a:xfrm>
          <a:prstGeom prst="roundRect">
            <a:avLst>
              <a:gd name="adj" fmla="val 241"/>
            </a:avLst>
          </a:prstGeom>
          <a:solidFill>
            <a:srgbClr val="B21819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/>
          </a:p>
        </p:txBody>
      </p:sp>
      <p:pic>
        <p:nvPicPr>
          <p:cNvPr id="16" name="Picture 6" descr="https://sqadays.com/files/autoupload/15/21/34/rdb3b2tw4446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10461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513121" y="635476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500 злобных карт </a:t>
            </a:r>
            <a:r>
              <a:rPr lang="ru-RU" altLang="ru-RU" sz="1400" dirty="0" err="1" smtClean="0">
                <a:solidFill>
                  <a:srgbClr val="FFFFFF"/>
                </a:solidFill>
                <a:latin typeface="Open Sans" pitchFamily="32" charset="0"/>
              </a:rPr>
              <a:t>тестировщика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 или изучение тестирования в игровой форме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176" y="5130181"/>
            <a:ext cx="3960440" cy="108011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38744" y="84558"/>
            <a:ext cx="91061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Bahnschrift SemiCondensed" panose="020B0502040204020203" pitchFamily="34" charset="0"/>
              </a:rPr>
              <a:t>«Веселье» может быть или не быть составляющим элементом серьезных </a:t>
            </a:r>
            <a:r>
              <a:rPr lang="ru-RU" sz="1600" dirty="0" smtClean="0">
                <a:latin typeface="Bahnschrift SemiCondensed" panose="020B0502040204020203" pitchFamily="34" charset="0"/>
              </a:rPr>
              <a:t>игр…</a:t>
            </a:r>
            <a:r>
              <a:rPr lang="ru-RU" sz="1600" dirty="0" smtClean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51134" y="369130"/>
            <a:ext cx="100477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Бен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Сойер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один из основателей Конференции Серьезных игр, в сотрудничестве с Питером Смитом, который работает в Университете Центральной Флориды, считают, что называть «серьезными» можно все игры и предлагают термины, которыми они могут обозначаться: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11814783" y="6349484"/>
            <a:ext cx="37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48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"/>
          <p:cNvSpPr>
            <a:spLocks noChangeArrowheads="1"/>
          </p:cNvSpPr>
          <p:nvPr/>
        </p:nvSpPr>
        <p:spPr bwMode="auto">
          <a:xfrm>
            <a:off x="268941" y="6210300"/>
            <a:ext cx="11923059" cy="647700"/>
          </a:xfrm>
          <a:prstGeom prst="roundRect">
            <a:avLst>
              <a:gd name="adj" fmla="val 241"/>
            </a:avLst>
          </a:prstGeom>
          <a:solidFill>
            <a:srgbClr val="B21819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16" name="Picture 6" descr="https://sqadays.com/files/autoupload/15/21/34/rdb3b2tw444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10461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513121" y="635476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500 злобных карт </a:t>
            </a:r>
            <a:r>
              <a:rPr lang="ru-RU" altLang="ru-RU" sz="1400" dirty="0" err="1" smtClean="0">
                <a:solidFill>
                  <a:srgbClr val="FFFFFF"/>
                </a:solidFill>
                <a:latin typeface="Open Sans" pitchFamily="32" charset="0"/>
              </a:rPr>
              <a:t>тестировщика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 или изучение тестирования в игровой форме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176" y="5130181"/>
            <a:ext cx="3960440" cy="1080119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988290" y="1339702"/>
            <a:ext cx="9757144" cy="221157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defTabSz="503972">
              <a:spcAft>
                <a:spcPts val="661"/>
              </a:spcAft>
              <a:buFont typeface="Wingdings" panose="05000000000000000000" pitchFamily="2" charset="2"/>
              <a:buChar char="ü"/>
              <a:defRPr/>
            </a:pPr>
            <a:r>
              <a:rPr lang="ru-RU" sz="2500" dirty="0">
                <a:latin typeface="Bahnschrift SemiBold SemiConden" panose="020B0502040204020203" pitchFamily="34" charset="0"/>
              </a:rPr>
              <a:t>Как можно сэкономить время на обучение молодого специалиста</a:t>
            </a:r>
            <a:r>
              <a:rPr lang="en-US" sz="2500" dirty="0">
                <a:latin typeface="Bahnschrift SemiBold SemiConden" panose="020B0502040204020203" pitchFamily="34" charset="0"/>
              </a:rPr>
              <a:t>?</a:t>
            </a:r>
            <a:endParaRPr lang="ru-RU" sz="2500" dirty="0">
              <a:latin typeface="Bahnschrift SemiBold SemiConden" panose="020B0502040204020203" pitchFamily="34" charset="0"/>
            </a:endParaRPr>
          </a:p>
          <a:p>
            <a:pPr marL="342900" indent="-342900" algn="just" defTabSz="503972">
              <a:spcAft>
                <a:spcPts val="661"/>
              </a:spcAft>
              <a:buFont typeface="Wingdings" panose="05000000000000000000" pitchFamily="2" charset="2"/>
              <a:buChar char="ü"/>
              <a:defRPr/>
            </a:pPr>
            <a:r>
              <a:rPr lang="ru-RU" sz="2500" dirty="0">
                <a:latin typeface="Bahnschrift SemiBold SemiConden" panose="020B0502040204020203" pitchFamily="34" charset="0"/>
              </a:rPr>
              <a:t>Как сделать для молодого специалиста процесс обучения приятным</a:t>
            </a:r>
            <a:r>
              <a:rPr lang="en-US" sz="2500" dirty="0">
                <a:latin typeface="Bahnschrift SemiBold SemiConden" panose="020B0502040204020203" pitchFamily="34" charset="0"/>
              </a:rPr>
              <a:t>?</a:t>
            </a:r>
            <a:endParaRPr lang="ru-RU" sz="2500" dirty="0">
              <a:latin typeface="Bahnschrift SemiBold SemiConden" panose="020B0502040204020203" pitchFamily="34" charset="0"/>
            </a:endParaRPr>
          </a:p>
          <a:p>
            <a:pPr marL="342900" indent="-342900" algn="just" defTabSz="503972">
              <a:spcAft>
                <a:spcPts val="661"/>
              </a:spcAft>
              <a:buFont typeface="Wingdings" panose="05000000000000000000" pitchFamily="2" charset="2"/>
              <a:buChar char="ü"/>
              <a:defRPr/>
            </a:pPr>
            <a:r>
              <a:rPr lang="ru-RU" sz="2500" dirty="0">
                <a:latin typeface="Bahnschrift SemiBold SemiConden" panose="020B0502040204020203" pitchFamily="34" charset="0"/>
              </a:rPr>
              <a:t>Как не испугать молодого специалиста огромным потоком новых </a:t>
            </a:r>
            <a:r>
              <a:rPr lang="ru-RU" sz="2500" dirty="0" smtClean="0">
                <a:latin typeface="Bahnschrift SemiBold SemiConden" panose="020B0502040204020203" pitchFamily="34" charset="0"/>
              </a:rPr>
              <a:t>терминов?</a:t>
            </a:r>
            <a:endParaRPr lang="ru-RU" sz="2500" dirty="0">
              <a:latin typeface="Bahnschrift SemiBold SemiConden" panose="020B0502040204020203" pitchFamily="34" charset="0"/>
            </a:endParaRPr>
          </a:p>
          <a:p>
            <a:pPr marL="342900" indent="-342900" algn="just" defTabSz="503972">
              <a:spcAft>
                <a:spcPts val="661"/>
              </a:spcAft>
              <a:buFont typeface="Wingdings" panose="05000000000000000000" pitchFamily="2" charset="2"/>
              <a:buChar char="ü"/>
              <a:defRPr/>
            </a:pPr>
            <a:r>
              <a:rPr lang="ru-RU" sz="2500" dirty="0">
                <a:latin typeface="Bahnschrift SemiBold SemiConden" panose="020B0502040204020203" pitchFamily="34" charset="0"/>
              </a:rPr>
              <a:t>Как не сформировать у молодого специалиста мнение о том, что он «ошибся компанией»?</a:t>
            </a:r>
          </a:p>
          <a:p>
            <a:pPr marL="314982" indent="-314982" algn="just" defTabSz="503972">
              <a:spcAft>
                <a:spcPts val="661"/>
              </a:spcAft>
              <a:defRPr/>
            </a:pPr>
            <a:endParaRPr lang="ru-RU" sz="2205" dirty="0">
              <a:latin typeface="Bahnschrift SemiCondensed" panose="020B0502040204020203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93310" y="336271"/>
            <a:ext cx="7499276" cy="53559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503972">
              <a:defRPr/>
            </a:pPr>
            <a:r>
              <a:rPr lang="ru-RU" sz="3527" dirty="0" smtClean="0"/>
              <a:t>Предпосылки появления игры</a:t>
            </a:r>
            <a:r>
              <a:rPr lang="en-US" sz="3527" dirty="0" smtClean="0"/>
              <a:t>:</a:t>
            </a:r>
            <a:endParaRPr lang="ru-RU" sz="3527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11814783" y="6349484"/>
            <a:ext cx="37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0028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408" y="1453634"/>
            <a:ext cx="5399208" cy="3604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828" y="858519"/>
            <a:ext cx="3923414" cy="3519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AutoShape 1"/>
          <p:cNvSpPr>
            <a:spLocks noChangeArrowheads="1"/>
          </p:cNvSpPr>
          <p:nvPr/>
        </p:nvSpPr>
        <p:spPr bwMode="auto">
          <a:xfrm>
            <a:off x="268941" y="6210300"/>
            <a:ext cx="11923059" cy="647700"/>
          </a:xfrm>
          <a:prstGeom prst="roundRect">
            <a:avLst>
              <a:gd name="adj" fmla="val 241"/>
            </a:avLst>
          </a:prstGeom>
          <a:solidFill>
            <a:srgbClr val="B21819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16" name="Picture 6" descr="https://sqadays.com/files/autoupload/15/21/34/rdb3b2tw4446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10461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513121" y="635476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500 злобных карт </a:t>
            </a:r>
            <a:r>
              <a:rPr lang="ru-RU" altLang="ru-RU" sz="1400" dirty="0" err="1" smtClean="0">
                <a:solidFill>
                  <a:srgbClr val="FFFFFF"/>
                </a:solidFill>
                <a:latin typeface="Open Sans" pitchFamily="32" charset="0"/>
              </a:rPr>
              <a:t>тестировщика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 или изучение тестирования в игровой форме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176" y="5130181"/>
            <a:ext cx="3960440" cy="1080119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780079" y="198048"/>
            <a:ext cx="3944679" cy="53559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503972">
              <a:defRPr/>
            </a:pPr>
            <a:r>
              <a:rPr lang="ru-RU" sz="3527" dirty="0" smtClean="0"/>
              <a:t>Прототип игры</a:t>
            </a:r>
            <a:r>
              <a:rPr lang="en-US" sz="3527" dirty="0" smtClean="0"/>
              <a:t>:</a:t>
            </a:r>
            <a:endParaRPr lang="ru-RU" sz="3527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11814783" y="6349484"/>
            <a:ext cx="37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3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"/>
          <p:cNvSpPr>
            <a:spLocks noChangeArrowheads="1"/>
          </p:cNvSpPr>
          <p:nvPr/>
        </p:nvSpPr>
        <p:spPr bwMode="auto">
          <a:xfrm>
            <a:off x="268941" y="6210300"/>
            <a:ext cx="11923059" cy="647700"/>
          </a:xfrm>
          <a:prstGeom prst="roundRect">
            <a:avLst>
              <a:gd name="adj" fmla="val 241"/>
            </a:avLst>
          </a:prstGeom>
          <a:solidFill>
            <a:srgbClr val="B21819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16" name="Picture 6" descr="https://sqadays.com/files/autoupload/15/21/34/rdb3b2tw444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10461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513121" y="635476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500 злобных карт </a:t>
            </a:r>
            <a:r>
              <a:rPr lang="ru-RU" altLang="ru-RU" sz="1400" dirty="0" err="1" smtClean="0">
                <a:solidFill>
                  <a:srgbClr val="FFFFFF"/>
                </a:solidFill>
                <a:latin typeface="Open Sans" pitchFamily="32" charset="0"/>
              </a:rPr>
              <a:t>тестировщика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 или изучение тестирования в игровой форме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176" y="5130181"/>
            <a:ext cx="3960440" cy="1080119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617320" y="170809"/>
            <a:ext cx="5995052" cy="6670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14982" indent="-314982" algn="just" defTabSz="503972">
              <a:spcAft>
                <a:spcPts val="661"/>
              </a:spcAft>
              <a:defRPr/>
            </a:pPr>
            <a:r>
              <a:rPr lang="ru-RU" sz="1800" dirty="0" smtClean="0">
                <a:latin typeface="Bahnschrift SemiCondensed" panose="020B0502040204020203" pitchFamily="34" charset="0"/>
              </a:rPr>
              <a:t>«Чем чаще Вы играете, тем богаче Вы становитесь.»</a:t>
            </a:r>
          </a:p>
          <a:p>
            <a:pPr marL="314982" indent="-314982" defTabSz="503972">
              <a:spcAft>
                <a:spcPts val="661"/>
              </a:spcAft>
              <a:defRPr/>
            </a:pPr>
            <a:r>
              <a:rPr lang="ru-RU" sz="1800" dirty="0" smtClean="0">
                <a:latin typeface="Bahnschrift SemiCondensed" panose="020B0502040204020203" pitchFamily="34" charset="0"/>
              </a:rPr>
              <a:t>Р. </a:t>
            </a:r>
            <a:r>
              <a:rPr lang="ru-RU" sz="1800" dirty="0" err="1" smtClean="0">
                <a:latin typeface="Bahnschrift SemiCondensed" panose="020B0502040204020203" pitchFamily="34" charset="0"/>
              </a:rPr>
              <a:t>Кийосаки</a:t>
            </a:r>
            <a:endParaRPr lang="ru-RU" sz="1800" dirty="0" smtClean="0">
              <a:latin typeface="Bahnschrift SemiCondensed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86476" y="3882445"/>
            <a:ext cx="5687987" cy="1200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4982" indent="-314982" algn="just" defTabSz="503972">
              <a:spcAft>
                <a:spcPts val="661"/>
              </a:spcAft>
              <a:defRPr/>
            </a:pPr>
            <a:r>
              <a:rPr lang="ru-RU" sz="2205" dirty="0">
                <a:latin typeface="Bahnschrift SemiCondensed" panose="020B0502040204020203" pitchFamily="34" charset="0"/>
              </a:rPr>
              <a:t>Мы же считаем: </a:t>
            </a:r>
            <a:endParaRPr lang="ru-RU" sz="2205" dirty="0" smtClean="0">
              <a:latin typeface="Bahnschrift SemiCondensed" panose="020B0502040204020203" pitchFamily="34" charset="0"/>
            </a:endParaRPr>
          </a:p>
          <a:p>
            <a:pPr marL="314982" indent="-314982" algn="just" defTabSz="503972">
              <a:spcAft>
                <a:spcPts val="661"/>
              </a:spcAft>
              <a:defRPr/>
            </a:pPr>
            <a:r>
              <a:rPr lang="ru-RU" sz="2205" dirty="0" smtClean="0">
                <a:latin typeface="Bahnschrift SemiCondensed" panose="020B0502040204020203" pitchFamily="34" charset="0"/>
              </a:rPr>
              <a:t>«Чем </a:t>
            </a:r>
            <a:r>
              <a:rPr lang="ru-RU" sz="2205" dirty="0">
                <a:latin typeface="Bahnschrift SemiCondensed" panose="020B0502040204020203" pitchFamily="34" charset="0"/>
              </a:rPr>
              <a:t>чаще Вы играете, тем богаче </a:t>
            </a:r>
            <a:r>
              <a:rPr lang="ru-RU" sz="2205" dirty="0" smtClean="0">
                <a:latin typeface="Bahnschrift SemiCondensed" panose="020B0502040204020203" pitchFamily="34" charset="0"/>
              </a:rPr>
              <a:t>становятся Ваши </a:t>
            </a:r>
            <a:r>
              <a:rPr lang="ru-RU" sz="2205" dirty="0">
                <a:latin typeface="Bahnschrift SemiCondensed" panose="020B0502040204020203" pitchFamily="34" charset="0"/>
              </a:rPr>
              <a:t>знания</a:t>
            </a:r>
            <a:r>
              <a:rPr lang="ru-RU" sz="2205" dirty="0" smtClean="0">
                <a:latin typeface="Bahnschrift SemiCondensed" panose="020B0502040204020203" pitchFamily="34" charset="0"/>
              </a:rPr>
              <a:t>» </a:t>
            </a:r>
            <a:endParaRPr lang="ru-RU" sz="2205" dirty="0">
              <a:latin typeface="Bahnschrift SemiCondensed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249" y="1121690"/>
            <a:ext cx="5443340" cy="30618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TextBox 8"/>
          <p:cNvSpPr txBox="1"/>
          <p:nvPr/>
        </p:nvSpPr>
        <p:spPr>
          <a:xfrm flipH="1">
            <a:off x="11814783" y="6349484"/>
            <a:ext cx="37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7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35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453" y="34162"/>
            <a:ext cx="5977547" cy="3986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AutoShape 1"/>
          <p:cNvSpPr>
            <a:spLocks noChangeArrowheads="1"/>
          </p:cNvSpPr>
          <p:nvPr/>
        </p:nvSpPr>
        <p:spPr bwMode="auto">
          <a:xfrm>
            <a:off x="268941" y="6210300"/>
            <a:ext cx="11923059" cy="647700"/>
          </a:xfrm>
          <a:prstGeom prst="roundRect">
            <a:avLst>
              <a:gd name="adj" fmla="val 241"/>
            </a:avLst>
          </a:prstGeom>
          <a:solidFill>
            <a:srgbClr val="B21819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16" name="Picture 6" descr="https://sqadays.com/files/autoupload/15/21/34/rdb3b2tw4446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10461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513121" y="635476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500 злобных карт </a:t>
            </a:r>
            <a:r>
              <a:rPr lang="ru-RU" altLang="ru-RU" sz="1400" dirty="0" err="1" smtClean="0">
                <a:solidFill>
                  <a:srgbClr val="FFFFFF"/>
                </a:solidFill>
                <a:latin typeface="Open Sans" pitchFamily="32" charset="0"/>
              </a:rPr>
              <a:t>тестировщика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 или изучение тестирования в игровой форме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226" y="5399314"/>
            <a:ext cx="2973618" cy="810986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165923" y="4020438"/>
            <a:ext cx="5355770" cy="21898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defTabSz="503972">
              <a:spcAft>
                <a:spcPts val="661"/>
              </a:spcAft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latin typeface="Bahnschrift SemiCondensed" panose="020B0502040204020203" pitchFamily="34" charset="0"/>
              </a:rPr>
              <a:t>У </a:t>
            </a:r>
            <a:r>
              <a:rPr lang="ru-RU" sz="2000" dirty="0">
                <a:latin typeface="Bahnschrift SemiCondensed" panose="020B0502040204020203" pitchFamily="34" charset="0"/>
              </a:rPr>
              <a:t>каждого игрока на каждую красную карточку должно быть по </a:t>
            </a:r>
            <a:r>
              <a:rPr lang="ru-RU" sz="2000" dirty="0" smtClean="0">
                <a:latin typeface="Bahnschrift SemiCondensed" panose="020B0502040204020203" pitchFamily="34" charset="0"/>
              </a:rPr>
              <a:t>четыре белые карточки.</a:t>
            </a:r>
            <a:endParaRPr lang="ru-RU" sz="1900" dirty="0" smtClean="0">
              <a:latin typeface="Bahnschrift SemiCondensed" panose="020B0502040204020203" pitchFamily="34" charset="0"/>
            </a:endParaRPr>
          </a:p>
          <a:p>
            <a:pPr marL="457200" indent="-457200" algn="just" defTabSz="503972">
              <a:spcAft>
                <a:spcPts val="661"/>
              </a:spcAft>
              <a:buFont typeface="Wingdings" panose="05000000000000000000" pitchFamily="2" charset="2"/>
              <a:buChar char="q"/>
              <a:defRPr/>
            </a:pPr>
            <a:r>
              <a:rPr lang="ru-RU" sz="1900" dirty="0" smtClean="0">
                <a:latin typeface="Bahnschrift SemiCondensed" panose="020B0502040204020203" pitchFamily="34" charset="0"/>
              </a:rPr>
              <a:t>После того, как ведущий выкладывает красную карту с вопросом, каждый участник выбирает, с его точки зрения, верный ответ и кладет «рубашкой» вверх свою белую карту на середину стола. </a:t>
            </a:r>
          </a:p>
          <a:p>
            <a:pPr marL="457200" indent="-457200" algn="just" defTabSz="503972">
              <a:spcAft>
                <a:spcPts val="661"/>
              </a:spcAft>
              <a:buFont typeface="Wingdings" panose="05000000000000000000" pitchFamily="2" charset="2"/>
              <a:buChar char="q"/>
              <a:defRPr/>
            </a:pPr>
            <a:r>
              <a:rPr lang="ru-RU" sz="1900" dirty="0" smtClean="0">
                <a:latin typeface="Bahnschrift SemiCondensed" panose="020B0502040204020203" pitchFamily="34" charset="0"/>
              </a:rPr>
              <a:t>Когда все игроки сдали свои варианты ответов, ведущий зачитывает каждый вариант ответа и оглашает единственно верный ответ.</a:t>
            </a:r>
          </a:p>
          <a:p>
            <a:pPr marL="457200" indent="-457200" algn="just" defTabSz="503972">
              <a:spcAft>
                <a:spcPts val="661"/>
              </a:spcAft>
              <a:buFont typeface="Wingdings" panose="05000000000000000000" pitchFamily="2" charset="2"/>
              <a:buChar char="q"/>
              <a:defRPr/>
            </a:pPr>
            <a:endParaRPr lang="ru-RU" sz="1700" dirty="0" smtClean="0">
              <a:latin typeface="Bahnschrift SemiCondensed" panose="020B0502040204020203" pitchFamily="34" charset="0"/>
            </a:endParaRPr>
          </a:p>
          <a:p>
            <a:pPr marL="457200" indent="-457200" algn="just" defTabSz="503972">
              <a:spcAft>
                <a:spcPts val="661"/>
              </a:spcAft>
              <a:buFont typeface="Wingdings" panose="05000000000000000000" pitchFamily="2" charset="2"/>
              <a:buChar char="q"/>
              <a:defRPr/>
            </a:pPr>
            <a:endParaRPr lang="ru-RU" sz="2200" dirty="0">
              <a:latin typeface="Bahnschrift SemiCondensed" panose="020B0502040204020203" pitchFamily="34" charset="0"/>
            </a:endParaRPr>
          </a:p>
          <a:p>
            <a:pPr marL="342900" indent="-342900" algn="just" defTabSz="503972">
              <a:spcAft>
                <a:spcPts val="661"/>
              </a:spcAft>
              <a:buFont typeface="Wingdings" panose="05000000000000000000" pitchFamily="2" charset="2"/>
              <a:buChar char="ü"/>
              <a:defRPr/>
            </a:pPr>
            <a:endParaRPr lang="ru-RU" sz="2205" dirty="0" smtClean="0">
              <a:latin typeface="Bahnschrift SemiCondensed" panose="020B0502040204020203" pitchFamily="34" charset="0"/>
            </a:endParaRPr>
          </a:p>
          <a:p>
            <a:pPr marL="342900" indent="-342900" algn="just" defTabSz="503972">
              <a:spcAft>
                <a:spcPts val="661"/>
              </a:spcAft>
              <a:buFont typeface="Wingdings" panose="05000000000000000000" pitchFamily="2" charset="2"/>
              <a:buChar char="ü"/>
              <a:defRPr/>
            </a:pPr>
            <a:endParaRPr lang="ru-RU" sz="2205" dirty="0">
              <a:latin typeface="Bahnschrift SemiCondensed" panose="020B0502040204020203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942206" y="0"/>
            <a:ext cx="4447433" cy="103564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defTabSz="503972">
              <a:defRPr/>
            </a:pPr>
            <a:r>
              <a:rPr lang="ru-RU" sz="6300" dirty="0" smtClean="0"/>
              <a:t>Правила игры</a:t>
            </a:r>
            <a:r>
              <a:rPr lang="ru-RU" sz="3527" dirty="0" smtClean="0"/>
              <a:t/>
            </a:r>
            <a:br>
              <a:rPr lang="ru-RU" sz="3527" dirty="0" smtClean="0"/>
            </a:br>
            <a:endParaRPr lang="ru-RU" sz="3527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42206" y="1381415"/>
            <a:ext cx="4188628" cy="2487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503972">
              <a:spcAft>
                <a:spcPts val="661"/>
              </a:spcAft>
              <a:buFont typeface="Wingdings" panose="05000000000000000000" pitchFamily="2" charset="2"/>
              <a:buChar char="q"/>
              <a:defRPr/>
            </a:pPr>
            <a:r>
              <a:rPr lang="ru-RU" dirty="0">
                <a:latin typeface="Bahnschrift SemiCondensed" panose="020B0502040204020203" pitchFamily="34" charset="0"/>
              </a:rPr>
              <a:t>Количество участников – </a:t>
            </a:r>
            <a:r>
              <a:rPr lang="ru-RU" dirty="0" smtClean="0">
                <a:latin typeface="Bahnschrift SemiCondensed" panose="020B0502040204020203" pitchFamily="34" charset="0"/>
              </a:rPr>
              <a:t>неограниченно. Важно </a:t>
            </a:r>
            <a:r>
              <a:rPr lang="ru-RU" dirty="0">
                <a:latin typeface="Bahnschrift SemiCondensed" panose="020B0502040204020203" pitchFamily="34" charset="0"/>
              </a:rPr>
              <a:t>соблюсти, чтобы количество комплектов ответов на каждый вопрос было достаточным для количества игроков. </a:t>
            </a:r>
          </a:p>
          <a:p>
            <a:pPr marL="457200" indent="-457200" algn="just" defTabSz="503972">
              <a:spcAft>
                <a:spcPts val="661"/>
              </a:spcAft>
              <a:buFont typeface="Wingdings" panose="05000000000000000000" pitchFamily="2" charset="2"/>
              <a:buChar char="q"/>
              <a:defRPr/>
            </a:pPr>
            <a:r>
              <a:rPr lang="ru-RU" dirty="0" smtClean="0">
                <a:latin typeface="Bahnschrift SemiCondensed" panose="020B0502040204020203" pitchFamily="34" charset="0"/>
              </a:rPr>
              <a:t>Виды </a:t>
            </a:r>
            <a:r>
              <a:rPr lang="ru-RU" dirty="0">
                <a:latin typeface="Bahnschrift SemiCondensed" panose="020B0502040204020203" pitchFamily="34" charset="0"/>
              </a:rPr>
              <a:t>карточек</a:t>
            </a:r>
            <a:r>
              <a:rPr lang="en-US" dirty="0">
                <a:latin typeface="Bahnschrift SemiCondensed" panose="020B0502040204020203" pitchFamily="34" charset="0"/>
              </a:rPr>
              <a:t>: </a:t>
            </a:r>
            <a:r>
              <a:rPr lang="ru-RU" dirty="0">
                <a:latin typeface="Bahnschrift SemiCondensed" panose="020B0502040204020203" pitchFamily="34" charset="0"/>
              </a:rPr>
              <a:t>красные (с вопросами) и белые (с вариантами ответов). </a:t>
            </a:r>
          </a:p>
          <a:p>
            <a:pPr marL="457200" indent="-457200" algn="just" defTabSz="503972">
              <a:spcAft>
                <a:spcPts val="661"/>
              </a:spcAft>
              <a:buFont typeface="Wingdings" panose="05000000000000000000" pitchFamily="2" charset="2"/>
              <a:buChar char="q"/>
              <a:defRPr/>
            </a:pPr>
            <a:endParaRPr lang="ru-RU" dirty="0">
              <a:latin typeface="Bahnschrift SemiCondensed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11814783" y="6349484"/>
            <a:ext cx="454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8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4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"/>
          <p:cNvSpPr>
            <a:spLocks noChangeArrowheads="1"/>
          </p:cNvSpPr>
          <p:nvPr/>
        </p:nvSpPr>
        <p:spPr bwMode="auto">
          <a:xfrm>
            <a:off x="268941" y="6210300"/>
            <a:ext cx="11923059" cy="647700"/>
          </a:xfrm>
          <a:prstGeom prst="roundRect">
            <a:avLst>
              <a:gd name="adj" fmla="val 241"/>
            </a:avLst>
          </a:prstGeom>
          <a:solidFill>
            <a:srgbClr val="B21819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16" name="Picture 6" descr="https://sqadays.com/files/autoupload/15/21/34/rdb3b2tw444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10461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513121" y="6354763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500 злобных карт </a:t>
            </a:r>
            <a:r>
              <a:rPr lang="ru-RU" altLang="ru-RU" sz="1400" dirty="0" err="1" smtClean="0">
                <a:solidFill>
                  <a:srgbClr val="FFFFFF"/>
                </a:solidFill>
                <a:latin typeface="Open Sans" pitchFamily="32" charset="0"/>
              </a:rPr>
              <a:t>тестировщика</a:t>
            </a:r>
            <a:r>
              <a:rPr lang="ru-RU" altLang="ru-RU" sz="1400" dirty="0" smtClean="0">
                <a:solidFill>
                  <a:srgbClr val="FFFFFF"/>
                </a:solidFill>
                <a:latin typeface="Open Sans" pitchFamily="32" charset="0"/>
              </a:rPr>
              <a:t> или изучение тестирования в игровой форме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176" y="5130181"/>
            <a:ext cx="3960440" cy="10801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1814783" y="6349484"/>
            <a:ext cx="37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9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975" y="243781"/>
            <a:ext cx="7038975" cy="4569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158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Century Gothic/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340</TotalTime>
  <Words>658</Words>
  <Application>Microsoft Office PowerPoint</Application>
  <PresentationFormat>Широкоэкранный</PresentationFormat>
  <Paragraphs>84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31" baseType="lpstr">
      <vt:lpstr>Microsoft YaHei</vt:lpstr>
      <vt:lpstr>Algerian</vt:lpstr>
      <vt:lpstr>Arial</vt:lpstr>
      <vt:lpstr>Arial Black</vt:lpstr>
      <vt:lpstr>Bahnschrift Condensed</vt:lpstr>
      <vt:lpstr>Bahnschrift SemiBold SemiConden</vt:lpstr>
      <vt:lpstr>Bahnschrift SemiCondensed</vt:lpstr>
      <vt:lpstr>Calibri</vt:lpstr>
      <vt:lpstr>Cambria</vt:lpstr>
      <vt:lpstr>Century Gothic</vt:lpstr>
      <vt:lpstr>Mistral</vt:lpstr>
      <vt:lpstr>Open Sans</vt:lpstr>
      <vt:lpstr>Palatino Linotype</vt:lpstr>
      <vt:lpstr>Times New Roman</vt:lpstr>
      <vt:lpstr>Wingdings</vt:lpstr>
      <vt:lpstr>Параллакс</vt:lpstr>
      <vt:lpstr>500 злобных карт тестировщика или изучение тестирования в игровой форме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500 злобных карт тестировщика или изучение тестирования в игровой форме</dc:title>
  <dc:creator>Старотиторова Алина Владимировна</dc:creator>
  <cp:lastModifiedBy>Старотиторова Алина Владимировна</cp:lastModifiedBy>
  <cp:revision>139</cp:revision>
  <dcterms:created xsi:type="dcterms:W3CDTF">2019-10-21T09:41:59Z</dcterms:created>
  <dcterms:modified xsi:type="dcterms:W3CDTF">2019-11-05T12:54:37Z</dcterms:modified>
</cp:coreProperties>
</file>