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68" r:id="rId2"/>
    <p:sldId id="256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88" r:id="rId20"/>
    <p:sldId id="289" r:id="rId21"/>
    <p:sldId id="290" r:id="rId22"/>
    <p:sldId id="291" r:id="rId23"/>
    <p:sldId id="292" r:id="rId24"/>
    <p:sldId id="293" r:id="rId25"/>
    <p:sldId id="294" r:id="rId26"/>
    <p:sldId id="295" r:id="rId27"/>
    <p:sldId id="296" r:id="rId28"/>
    <p:sldId id="297" r:id="rId29"/>
    <p:sldId id="299" r:id="rId30"/>
    <p:sldId id="300" r:id="rId31"/>
    <p:sldId id="301" r:id="rId32"/>
    <p:sldId id="313" r:id="rId33"/>
    <p:sldId id="312" r:id="rId34"/>
    <p:sldId id="314" r:id="rId35"/>
    <p:sldId id="315" r:id="rId36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gnatenko, Elena" initials="IE" lastIdx="4" clrIdx="0">
    <p:extLst/>
  </p:cmAuthor>
  <p:cmAuthor id="2" name="Balyberdina, Natalia" initials="BN" lastIdx="3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585F"/>
    <a:srgbClr val="003B77"/>
    <a:srgbClr val="C4EA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Styl jasny 1 — Ak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7" autoAdjust="0"/>
    <p:restoredTop sz="88147" autoAdjust="0"/>
  </p:normalViewPr>
  <p:slideViewPr>
    <p:cSldViewPr snapToGrid="0">
      <p:cViewPr varScale="1">
        <p:scale>
          <a:sx n="85" d="100"/>
          <a:sy n="85" d="100"/>
        </p:scale>
        <p:origin x="-73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14CF61-3A57-4391-891A-62EA04699517}" type="datetimeFigureOut">
              <a:rPr lang="pl-PL" smtClean="0"/>
              <a:t>2019-10-30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FA6EAA-CE61-4754-A534-884FE32D21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18628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FA6EAA-CE61-4754-A534-884FE32D21DB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221508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FA6EAA-CE61-4754-A534-884FE32D21DB}" type="slidenum">
              <a:rPr lang="pl-PL" smtClean="0"/>
              <a:t>25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656401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FA6EAA-CE61-4754-A534-884FE32D21DB}" type="slidenum">
              <a:rPr lang="pl-PL" smtClean="0"/>
              <a:t>26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677976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FA6EAA-CE61-4754-A534-884FE32D21DB}" type="slidenum">
              <a:rPr lang="pl-PL" smtClean="0"/>
              <a:t>28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420709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FA6EAA-CE61-4754-A534-884FE32D21DB}" type="slidenum">
              <a:rPr lang="pl-PL" smtClean="0"/>
              <a:t>29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707534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FA6EAA-CE61-4754-A534-884FE32D21DB}" type="slidenum">
              <a:rPr lang="pl-PL" smtClean="0"/>
              <a:t>31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95534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330" name="Rectangle 4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16347" y="8561644"/>
            <a:ext cx="2257771" cy="45683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433388">
              <a:defRPr sz="1200">
                <a:solidFill>
                  <a:srgbClr val="000D7B"/>
                </a:solidFill>
                <a:latin typeface="TheSans B5 Plain" pitchFamily="34" charset="0"/>
              </a:defRPr>
            </a:lvl1pPr>
            <a:lvl2pPr defTabSz="433388">
              <a:defRPr sz="1200">
                <a:solidFill>
                  <a:srgbClr val="000D7B"/>
                </a:solidFill>
                <a:latin typeface="TheSans B5 Plain" pitchFamily="34" charset="0"/>
              </a:defRPr>
            </a:lvl2pPr>
            <a:lvl3pPr defTabSz="433388">
              <a:defRPr sz="1200">
                <a:solidFill>
                  <a:srgbClr val="000D7B"/>
                </a:solidFill>
                <a:latin typeface="TheSans B5 Plain" pitchFamily="34" charset="0"/>
              </a:defRPr>
            </a:lvl3pPr>
            <a:lvl4pPr defTabSz="433388">
              <a:defRPr sz="1200">
                <a:solidFill>
                  <a:srgbClr val="000D7B"/>
                </a:solidFill>
                <a:latin typeface="TheSans B5 Plain" pitchFamily="34" charset="0"/>
              </a:defRPr>
            </a:lvl4pPr>
            <a:lvl5pPr defTabSz="433388">
              <a:defRPr sz="1200">
                <a:solidFill>
                  <a:srgbClr val="000D7B"/>
                </a:solidFill>
                <a:latin typeface="TheSans B5 Plain" pitchFamily="34" charset="0"/>
              </a:defRPr>
            </a:lvl5pPr>
            <a:lvl6pPr marL="2514600" indent="-228600" algn="ctr" defTabSz="4333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D7B"/>
                </a:solidFill>
                <a:latin typeface="TheSans B5 Plain" pitchFamily="34" charset="0"/>
              </a:defRPr>
            </a:lvl6pPr>
            <a:lvl7pPr marL="2971800" indent="-228600" algn="ctr" defTabSz="4333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D7B"/>
                </a:solidFill>
                <a:latin typeface="TheSans B5 Plain" pitchFamily="34" charset="0"/>
              </a:defRPr>
            </a:lvl7pPr>
            <a:lvl8pPr marL="3429000" indent="-228600" algn="ctr" defTabSz="4333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D7B"/>
                </a:solidFill>
                <a:latin typeface="TheSans B5 Plain" pitchFamily="34" charset="0"/>
              </a:defRPr>
            </a:lvl8pPr>
            <a:lvl9pPr marL="3886200" indent="-228600" algn="ctr" defTabSz="4333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D7B"/>
                </a:solidFill>
                <a:latin typeface="TheSans B5 Plain" pitchFamily="34" charset="0"/>
              </a:defRPr>
            </a:lvl9pPr>
          </a:lstStyle>
          <a:p>
            <a:fld id="{0B61707C-B74C-4911-8A2B-3962BB5AF423}" type="slidenum">
              <a:rPr lang="ru-RU" altLang="ru-RU" smtClean="0">
                <a:solidFill>
                  <a:srgbClr val="000066"/>
                </a:solidFill>
              </a:rPr>
              <a:pPr/>
              <a:t>32</a:t>
            </a:fld>
            <a:endParaRPr lang="ru-RU" altLang="ru-RU" dirty="0" smtClean="0">
              <a:solidFill>
                <a:srgbClr val="000066"/>
              </a:solidFill>
            </a:endParaRPr>
          </a:p>
        </p:txBody>
      </p:sp>
      <p:sp>
        <p:nvSpPr>
          <p:cNvPr id="611331" name="Text Box 3"/>
          <p:cNvSpPr txBox="1">
            <a:spLocks noChangeArrowheads="1"/>
          </p:cNvSpPr>
          <p:nvPr/>
        </p:nvSpPr>
        <p:spPr bwMode="auto">
          <a:xfrm>
            <a:off x="926757" y="684524"/>
            <a:ext cx="5006085" cy="34299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430" tIns="45715" rIns="91430" bIns="45715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1332" name="Rectangle 4"/>
          <p:cNvSpPr>
            <a:spLocks noGrp="1" noChangeArrowheads="1"/>
          </p:cNvSpPr>
          <p:nvPr>
            <p:ph type="body"/>
          </p:nvPr>
        </p:nvSpPr>
        <p:spPr bwMode="auto">
          <a:xfrm>
            <a:off x="685482" y="4345042"/>
            <a:ext cx="5487039" cy="411443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611" tIns="45806" rIns="91611" bIns="45806" numCol="1" anchor="ctr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611333" name="Rectangle 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4213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41084894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FA6EAA-CE61-4754-A534-884FE32D21DB}" type="slidenum">
              <a:rPr lang="pl-PL" smtClean="0"/>
              <a:t>35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128184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Первично трудозатраты на тестирование оцениваются на стадии подготовки технико-коммерческого предложения, затем трудозатраты уточняются</a:t>
            </a:r>
          </a:p>
          <a:p>
            <a:pPr>
              <a:buFont typeface="Wingdings" pitchFamily="2" charset="2"/>
              <a:buNone/>
            </a:pPr>
            <a:r>
              <a:rPr lang="ru-RU" dirty="0" smtClean="0"/>
              <a:t>Количество и сложность СИС и отчетов ведут к увеличению оценок Затраты  на разработку сценариев, тестовых данных и драйверов</a:t>
            </a:r>
          </a:p>
          <a:p>
            <a:pPr>
              <a:buFont typeface="Wingdings" pitchFamily="2" charset="2"/>
              <a:buNone/>
            </a:pPr>
            <a:r>
              <a:rPr lang="ru-RU" dirty="0" smtClean="0"/>
              <a:t>Типы нефункционального тестирования</a:t>
            </a:r>
          </a:p>
          <a:p>
            <a:pPr>
              <a:buFont typeface="Wingdings" pitchFamily="2" charset="2"/>
              <a:buNone/>
            </a:pPr>
            <a:r>
              <a:rPr lang="ru-RU" dirty="0" smtClean="0"/>
              <a:t>Требования по качеству ведут к возможному увеличению Планируемого количества раундов тестирования</a:t>
            </a:r>
          </a:p>
          <a:p>
            <a:pPr>
              <a:buFont typeface="Wingdings" pitchFamily="2" charset="2"/>
              <a:buNone/>
            </a:pPr>
            <a:r>
              <a:rPr lang="ru-RU" dirty="0" smtClean="0"/>
              <a:t>Ожидаемая производительность функционального тестирования</a:t>
            </a:r>
          </a:p>
          <a:p>
            <a:pPr>
              <a:buFont typeface="Wingdings" pitchFamily="2" charset="2"/>
              <a:buNone/>
            </a:pPr>
            <a:r>
              <a:rPr lang="ru-RU" dirty="0" smtClean="0"/>
              <a:t>Ожидаемое количество дефектов  - также ведут к увеличению </a:t>
            </a:r>
          </a:p>
          <a:p>
            <a:pPr>
              <a:buFont typeface="Wingdings" pitchFamily="2" charset="2"/>
              <a:buNone/>
            </a:pPr>
            <a:r>
              <a:rPr lang="ru-RU" dirty="0" smtClean="0"/>
              <a:t>тестирования</a:t>
            </a:r>
          </a:p>
          <a:p>
            <a:pPr>
              <a:buFont typeface="Wingdings" pitchFamily="2" charset="2"/>
              <a:buNone/>
            </a:pPr>
            <a:r>
              <a:rPr lang="ru-RU" dirty="0" smtClean="0"/>
              <a:t>Затрат на  функциональное  тестирование и регистрацию дефектов</a:t>
            </a:r>
          </a:p>
          <a:p>
            <a:pPr>
              <a:buFont typeface="Wingdings" pitchFamily="2" charset="2"/>
              <a:buNone/>
            </a:pPr>
            <a:r>
              <a:rPr lang="ru-RU" dirty="0" smtClean="0"/>
              <a:t>Затрат на управление и анализ результатов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FA6EAA-CE61-4754-A534-884FE32D21DB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759913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Перечислить причины увеличения оценок по слайду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FA6EAA-CE61-4754-A534-884FE32D21DB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541891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Перечислить причины уменьшения оценок по слайду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FA6EAA-CE61-4754-A534-884FE32D21DB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448557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FA6EAA-CE61-4754-A534-884FE32D21DB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269882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dirty="0" smtClean="0">
                <a:latin typeface="Arial" charset="0"/>
              </a:rPr>
              <a:t>Абсолютное качество недостижимо. </a:t>
            </a:r>
          </a:p>
          <a:p>
            <a:pPr eaLnBrk="1" hangingPunct="1"/>
            <a:r>
              <a:rPr lang="ru-RU" dirty="0" smtClean="0">
                <a:latin typeface="Arial" charset="0"/>
              </a:rPr>
              <a:t>Чересчур высокое качество обходится дорого</a:t>
            </a:r>
          </a:p>
          <a:p>
            <a:pPr eaLnBrk="1" hangingPunct="1"/>
            <a:r>
              <a:rPr lang="ru-RU" dirty="0" smtClean="0">
                <a:latin typeface="Arial" charset="0"/>
              </a:rPr>
              <a:t>Нужно искать оптимальные затраты (</a:t>
            </a:r>
            <a:r>
              <a:rPr lang="en-US" dirty="0" smtClean="0">
                <a:latin typeface="Arial" charset="0"/>
              </a:rPr>
              <a:t>good enough)</a:t>
            </a:r>
            <a:endParaRPr lang="ru-RU" dirty="0" smtClean="0">
              <a:latin typeface="Arial" charset="0"/>
            </a:endParaRPr>
          </a:p>
          <a:p>
            <a:pPr eaLnBrk="1" hangingPunct="1"/>
            <a:r>
              <a:rPr lang="ru-RU" dirty="0" smtClean="0">
                <a:latin typeface="Arial" charset="0"/>
              </a:rPr>
              <a:t>В свободной трактовке применительно к тестированию идея Juran’а выглядит так (</a:t>
            </a:r>
            <a:r>
              <a:rPr lang="en-US" dirty="0" smtClean="0">
                <a:latin typeface="Arial" charset="0"/>
              </a:rPr>
              <a:t>TPI):</a:t>
            </a:r>
          </a:p>
          <a:p>
            <a:pPr lvl="1" eaLnBrk="1" hangingPunct="1">
              <a:buFontTx/>
              <a:buChar char="•"/>
            </a:pPr>
            <a:r>
              <a:rPr lang="ru-RU" dirty="0" smtClean="0">
                <a:latin typeface="Arial" charset="0"/>
              </a:rPr>
              <a:t> Тестирование ведётся до тех пор, пока затраты на выявление и исправление дефектов ниже, чем потери от сбоев продукта при эксплуатации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FA6EAA-CE61-4754-A534-884FE32D21DB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606465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FA6EAA-CE61-4754-A534-884FE32D21DB}" type="slidenum">
              <a:rPr lang="pl-PL" smtClean="0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215926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FA6EAA-CE61-4754-A534-884FE32D21DB}" type="slidenum">
              <a:rPr lang="pl-PL" smtClean="0"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407221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FA6EAA-CE61-4754-A534-884FE32D21DB}" type="slidenum">
              <a:rPr lang="pl-PL" smtClean="0"/>
              <a:t>24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79083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>
            <a:extLst>
              <a:ext uri="{FF2B5EF4-FFF2-40B4-BE49-F238E27FC236}">
                <a16:creationId xmlns="" xmlns:a16="http://schemas.microsoft.com/office/drawing/2014/main" id="{85D16F77-70E9-4C0A-AF39-E3202309BF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7" name="Graphic 46">
            <a:extLst>
              <a:ext uri="{FF2B5EF4-FFF2-40B4-BE49-F238E27FC236}">
                <a16:creationId xmlns="" xmlns:a16="http://schemas.microsoft.com/office/drawing/2014/main" id="{8F5C98B4-0224-4F16-8ACD-88DDCB02B1F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434" y="1445475"/>
            <a:ext cx="3073431" cy="1536715"/>
          </a:xfrm>
          <a:prstGeom prst="rect">
            <a:avLst/>
          </a:prstGeom>
        </p:spPr>
      </p:pic>
      <p:sp>
        <p:nvSpPr>
          <p:cNvPr id="3" name="Symbol zastępczy numeru slajdu 2">
            <a:extLst>
              <a:ext uri="{FF2B5EF4-FFF2-40B4-BE49-F238E27FC236}">
                <a16:creationId xmlns="" xmlns:a16="http://schemas.microsoft.com/office/drawing/2014/main" id="{6F65517C-B29F-4D5D-8307-98189AA05FE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6" name="Dowolny kształt: kształt 5">
            <a:extLst>
              <a:ext uri="{FF2B5EF4-FFF2-40B4-BE49-F238E27FC236}">
                <a16:creationId xmlns="" xmlns:a16="http://schemas.microsoft.com/office/drawing/2014/main" id="{97D5535C-04FD-4350-B2A4-78BAB369D5B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223528 w 12192000"/>
              <a:gd name="connsiteY0" fmla="*/ 192024 h 6858000"/>
              <a:gd name="connsiteX1" fmla="*/ 192024 w 12192000"/>
              <a:gd name="connsiteY1" fmla="*/ 223528 h 6858000"/>
              <a:gd name="connsiteX2" fmla="*/ 192024 w 12192000"/>
              <a:gd name="connsiteY2" fmla="*/ 6616184 h 6858000"/>
              <a:gd name="connsiteX3" fmla="*/ 223528 w 12192000"/>
              <a:gd name="connsiteY3" fmla="*/ 6647688 h 6858000"/>
              <a:gd name="connsiteX4" fmla="*/ 11968472 w 12192000"/>
              <a:gd name="connsiteY4" fmla="*/ 6647688 h 6858000"/>
              <a:gd name="connsiteX5" fmla="*/ 11999976 w 12192000"/>
              <a:gd name="connsiteY5" fmla="*/ 6616184 h 6858000"/>
              <a:gd name="connsiteX6" fmla="*/ 11999976 w 12192000"/>
              <a:gd name="connsiteY6" fmla="*/ 223528 h 6858000"/>
              <a:gd name="connsiteX7" fmla="*/ 11968472 w 12192000"/>
              <a:gd name="connsiteY7" fmla="*/ 192024 h 6858000"/>
              <a:gd name="connsiteX8" fmla="*/ 0 w 12192000"/>
              <a:gd name="connsiteY8" fmla="*/ 0 h 6858000"/>
              <a:gd name="connsiteX9" fmla="*/ 12192000 w 12192000"/>
              <a:gd name="connsiteY9" fmla="*/ 0 h 6858000"/>
              <a:gd name="connsiteX10" fmla="*/ 12192000 w 12192000"/>
              <a:gd name="connsiteY10" fmla="*/ 6858000 h 6858000"/>
              <a:gd name="connsiteX11" fmla="*/ 0 w 121920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58000">
                <a:moveTo>
                  <a:pt x="223528" y="192024"/>
                </a:moveTo>
                <a:cubicBezTo>
                  <a:pt x="206129" y="192024"/>
                  <a:pt x="192024" y="206129"/>
                  <a:pt x="192024" y="223528"/>
                </a:cubicBezTo>
                <a:lnTo>
                  <a:pt x="192024" y="6616184"/>
                </a:lnTo>
                <a:cubicBezTo>
                  <a:pt x="192024" y="6633583"/>
                  <a:pt x="206129" y="6647688"/>
                  <a:pt x="223528" y="6647688"/>
                </a:cubicBezTo>
                <a:lnTo>
                  <a:pt x="11968472" y="6647688"/>
                </a:lnTo>
                <a:cubicBezTo>
                  <a:pt x="11985871" y="6647688"/>
                  <a:pt x="11999976" y="6633583"/>
                  <a:pt x="11999976" y="6616184"/>
                </a:cubicBezTo>
                <a:lnTo>
                  <a:pt x="11999976" y="223528"/>
                </a:lnTo>
                <a:cubicBezTo>
                  <a:pt x="11999976" y="206129"/>
                  <a:pt x="11985871" y="192024"/>
                  <a:pt x="11968472" y="19202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grpSp>
        <p:nvGrpSpPr>
          <p:cNvPr id="101" name="Grupa 44">
            <a:extLst>
              <a:ext uri="{FF2B5EF4-FFF2-40B4-BE49-F238E27FC236}">
                <a16:creationId xmlns="" xmlns:a16="http://schemas.microsoft.com/office/drawing/2014/main" id="{11472A86-04A1-4791-995E-86CC84F04187}"/>
              </a:ext>
            </a:extLst>
          </p:cNvPr>
          <p:cNvGrpSpPr/>
          <p:nvPr userDrawn="1"/>
        </p:nvGrpSpPr>
        <p:grpSpPr>
          <a:xfrm>
            <a:off x="2038370" y="5225143"/>
            <a:ext cx="1496145" cy="780653"/>
            <a:chOff x="2020887" y="2630489"/>
            <a:chExt cx="1895474" cy="989013"/>
          </a:xfrm>
        </p:grpSpPr>
        <p:sp>
          <p:nvSpPr>
            <p:cNvPr id="102" name="Freeform 5">
              <a:extLst>
                <a:ext uri="{FF2B5EF4-FFF2-40B4-BE49-F238E27FC236}">
                  <a16:creationId xmlns="" xmlns:a16="http://schemas.microsoft.com/office/drawing/2014/main" id="{53D05BB6-BB4B-4946-9691-1109B398FE0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20887" y="2651127"/>
              <a:ext cx="109537" cy="266700"/>
            </a:xfrm>
            <a:custGeom>
              <a:avLst/>
              <a:gdLst>
                <a:gd name="T0" fmla="*/ 99 w 99"/>
                <a:gd name="T1" fmla="*/ 233 h 237"/>
                <a:gd name="T2" fmla="*/ 99 w 99"/>
                <a:gd name="T3" fmla="*/ 233 h 237"/>
                <a:gd name="T4" fmla="*/ 27 w 99"/>
                <a:gd name="T5" fmla="*/ 176 h 237"/>
                <a:gd name="T6" fmla="*/ 27 w 99"/>
                <a:gd name="T7" fmla="*/ 84 h 237"/>
                <a:gd name="T8" fmla="*/ 0 w 99"/>
                <a:gd name="T9" fmla="*/ 84 h 237"/>
                <a:gd name="T10" fmla="*/ 0 w 99"/>
                <a:gd name="T11" fmla="*/ 51 h 237"/>
                <a:gd name="T12" fmla="*/ 27 w 99"/>
                <a:gd name="T13" fmla="*/ 51 h 237"/>
                <a:gd name="T14" fmla="*/ 27 w 99"/>
                <a:gd name="T15" fmla="*/ 4 h 237"/>
                <a:gd name="T16" fmla="*/ 64 w 99"/>
                <a:gd name="T17" fmla="*/ 0 h 237"/>
                <a:gd name="T18" fmla="*/ 64 w 99"/>
                <a:gd name="T19" fmla="*/ 51 h 237"/>
                <a:gd name="T20" fmla="*/ 98 w 99"/>
                <a:gd name="T21" fmla="*/ 51 h 237"/>
                <a:gd name="T22" fmla="*/ 98 w 99"/>
                <a:gd name="T23" fmla="*/ 84 h 237"/>
                <a:gd name="T24" fmla="*/ 64 w 99"/>
                <a:gd name="T25" fmla="*/ 84 h 237"/>
                <a:gd name="T26" fmla="*/ 64 w 99"/>
                <a:gd name="T27" fmla="*/ 175 h 237"/>
                <a:gd name="T28" fmla="*/ 99 w 99"/>
                <a:gd name="T29" fmla="*/ 199 h 237"/>
                <a:gd name="T30" fmla="*/ 99 w 99"/>
                <a:gd name="T31" fmla="*/ 233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9" h="237">
                  <a:moveTo>
                    <a:pt x="99" y="233"/>
                  </a:moveTo>
                  <a:lnTo>
                    <a:pt x="99" y="233"/>
                  </a:lnTo>
                  <a:cubicBezTo>
                    <a:pt x="57" y="237"/>
                    <a:pt x="27" y="220"/>
                    <a:pt x="27" y="176"/>
                  </a:cubicBezTo>
                  <a:lnTo>
                    <a:pt x="27" y="84"/>
                  </a:lnTo>
                  <a:lnTo>
                    <a:pt x="0" y="84"/>
                  </a:lnTo>
                  <a:lnTo>
                    <a:pt x="0" y="51"/>
                  </a:lnTo>
                  <a:lnTo>
                    <a:pt x="27" y="51"/>
                  </a:lnTo>
                  <a:lnTo>
                    <a:pt x="27" y="4"/>
                  </a:lnTo>
                  <a:lnTo>
                    <a:pt x="64" y="0"/>
                  </a:lnTo>
                  <a:lnTo>
                    <a:pt x="64" y="51"/>
                  </a:lnTo>
                  <a:lnTo>
                    <a:pt x="98" y="51"/>
                  </a:lnTo>
                  <a:lnTo>
                    <a:pt x="98" y="84"/>
                  </a:lnTo>
                  <a:lnTo>
                    <a:pt x="64" y="84"/>
                  </a:lnTo>
                  <a:lnTo>
                    <a:pt x="64" y="175"/>
                  </a:lnTo>
                  <a:cubicBezTo>
                    <a:pt x="64" y="190"/>
                    <a:pt x="73" y="203"/>
                    <a:pt x="99" y="199"/>
                  </a:cubicBezTo>
                  <a:lnTo>
                    <a:pt x="99" y="233"/>
                  </a:ln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103" name="Freeform 6">
              <a:extLst>
                <a:ext uri="{FF2B5EF4-FFF2-40B4-BE49-F238E27FC236}">
                  <a16:creationId xmlns="" xmlns:a16="http://schemas.microsoft.com/office/drawing/2014/main" id="{9AE125ED-F833-4DA7-A9EC-CAEF3718286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162174" y="2630489"/>
              <a:ext cx="180975" cy="280988"/>
            </a:xfrm>
            <a:custGeom>
              <a:avLst/>
              <a:gdLst>
                <a:gd name="T0" fmla="*/ 39 w 164"/>
                <a:gd name="T1" fmla="*/ 0 h 251"/>
                <a:gd name="T2" fmla="*/ 39 w 164"/>
                <a:gd name="T3" fmla="*/ 0 h 251"/>
                <a:gd name="T4" fmla="*/ 39 w 164"/>
                <a:gd name="T5" fmla="*/ 83 h 251"/>
                <a:gd name="T6" fmla="*/ 83 w 164"/>
                <a:gd name="T7" fmla="*/ 67 h 251"/>
                <a:gd name="T8" fmla="*/ 164 w 164"/>
                <a:gd name="T9" fmla="*/ 145 h 251"/>
                <a:gd name="T10" fmla="*/ 164 w 164"/>
                <a:gd name="T11" fmla="*/ 251 h 251"/>
                <a:gd name="T12" fmla="*/ 125 w 164"/>
                <a:gd name="T13" fmla="*/ 251 h 251"/>
                <a:gd name="T14" fmla="*/ 125 w 164"/>
                <a:gd name="T15" fmla="*/ 145 h 251"/>
                <a:gd name="T16" fmla="*/ 77 w 164"/>
                <a:gd name="T17" fmla="*/ 101 h 251"/>
                <a:gd name="T18" fmla="*/ 39 w 164"/>
                <a:gd name="T19" fmla="*/ 113 h 251"/>
                <a:gd name="T20" fmla="*/ 39 w 164"/>
                <a:gd name="T21" fmla="*/ 251 h 251"/>
                <a:gd name="T22" fmla="*/ 0 w 164"/>
                <a:gd name="T23" fmla="*/ 251 h 251"/>
                <a:gd name="T24" fmla="*/ 0 w 164"/>
                <a:gd name="T25" fmla="*/ 0 h 251"/>
                <a:gd name="T26" fmla="*/ 39 w 164"/>
                <a:gd name="T27" fmla="*/ 0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4" h="251">
                  <a:moveTo>
                    <a:pt x="39" y="0"/>
                  </a:moveTo>
                  <a:lnTo>
                    <a:pt x="39" y="0"/>
                  </a:lnTo>
                  <a:lnTo>
                    <a:pt x="39" y="83"/>
                  </a:lnTo>
                  <a:cubicBezTo>
                    <a:pt x="53" y="71"/>
                    <a:pt x="71" y="67"/>
                    <a:pt x="83" y="67"/>
                  </a:cubicBezTo>
                  <a:cubicBezTo>
                    <a:pt x="129" y="67"/>
                    <a:pt x="164" y="95"/>
                    <a:pt x="164" y="145"/>
                  </a:cubicBezTo>
                  <a:lnTo>
                    <a:pt x="164" y="251"/>
                  </a:lnTo>
                  <a:lnTo>
                    <a:pt x="125" y="251"/>
                  </a:lnTo>
                  <a:lnTo>
                    <a:pt x="125" y="145"/>
                  </a:lnTo>
                  <a:cubicBezTo>
                    <a:pt x="125" y="117"/>
                    <a:pt x="103" y="102"/>
                    <a:pt x="77" y="101"/>
                  </a:cubicBezTo>
                  <a:cubicBezTo>
                    <a:pt x="65" y="101"/>
                    <a:pt x="51" y="106"/>
                    <a:pt x="39" y="113"/>
                  </a:cubicBezTo>
                  <a:lnTo>
                    <a:pt x="39" y="251"/>
                  </a:lnTo>
                  <a:lnTo>
                    <a:pt x="0" y="251"/>
                  </a:lnTo>
                  <a:lnTo>
                    <a:pt x="0" y="0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104" name="Freeform 7">
              <a:extLst>
                <a:ext uri="{FF2B5EF4-FFF2-40B4-BE49-F238E27FC236}">
                  <a16:creationId xmlns="" xmlns:a16="http://schemas.microsoft.com/office/drawing/2014/main" id="{2B99BFE7-1374-4849-97A4-196BD44538A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387599" y="2630489"/>
              <a:ext cx="44450" cy="280988"/>
            </a:xfrm>
            <a:custGeom>
              <a:avLst/>
              <a:gdLst>
                <a:gd name="T0" fmla="*/ 40 w 40"/>
                <a:gd name="T1" fmla="*/ 251 h 251"/>
                <a:gd name="T2" fmla="*/ 40 w 40"/>
                <a:gd name="T3" fmla="*/ 251 h 251"/>
                <a:gd name="T4" fmla="*/ 1 w 40"/>
                <a:gd name="T5" fmla="*/ 251 h 251"/>
                <a:gd name="T6" fmla="*/ 1 w 40"/>
                <a:gd name="T7" fmla="*/ 70 h 251"/>
                <a:gd name="T8" fmla="*/ 40 w 40"/>
                <a:gd name="T9" fmla="*/ 70 h 251"/>
                <a:gd name="T10" fmla="*/ 40 w 40"/>
                <a:gd name="T11" fmla="*/ 251 h 251"/>
                <a:gd name="T12" fmla="*/ 0 w 40"/>
                <a:gd name="T13" fmla="*/ 0 h 251"/>
                <a:gd name="T14" fmla="*/ 0 w 40"/>
                <a:gd name="T15" fmla="*/ 0 h 251"/>
                <a:gd name="T16" fmla="*/ 40 w 40"/>
                <a:gd name="T17" fmla="*/ 0 h 251"/>
                <a:gd name="T18" fmla="*/ 40 w 40"/>
                <a:gd name="T19" fmla="*/ 42 h 251"/>
                <a:gd name="T20" fmla="*/ 0 w 40"/>
                <a:gd name="T21" fmla="*/ 42 h 251"/>
                <a:gd name="T22" fmla="*/ 0 w 40"/>
                <a:gd name="T23" fmla="*/ 0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" h="251">
                  <a:moveTo>
                    <a:pt x="40" y="251"/>
                  </a:moveTo>
                  <a:lnTo>
                    <a:pt x="40" y="251"/>
                  </a:lnTo>
                  <a:lnTo>
                    <a:pt x="1" y="251"/>
                  </a:lnTo>
                  <a:lnTo>
                    <a:pt x="1" y="70"/>
                  </a:lnTo>
                  <a:lnTo>
                    <a:pt x="40" y="70"/>
                  </a:lnTo>
                  <a:lnTo>
                    <a:pt x="40" y="251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40" y="0"/>
                  </a:lnTo>
                  <a:lnTo>
                    <a:pt x="40" y="42"/>
                  </a:lnTo>
                  <a:lnTo>
                    <a:pt x="0" y="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105" name="Freeform 8">
              <a:extLst>
                <a:ext uri="{FF2B5EF4-FFF2-40B4-BE49-F238E27FC236}">
                  <a16:creationId xmlns="" xmlns:a16="http://schemas.microsoft.com/office/drawing/2014/main" id="{6253D4B1-59A1-46EA-90CE-C6C68E40241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74912" y="2705102"/>
              <a:ext cx="182562" cy="206375"/>
            </a:xfrm>
            <a:custGeom>
              <a:avLst/>
              <a:gdLst>
                <a:gd name="T0" fmla="*/ 32 w 165"/>
                <a:gd name="T1" fmla="*/ 3 h 184"/>
                <a:gd name="T2" fmla="*/ 32 w 165"/>
                <a:gd name="T3" fmla="*/ 3 h 184"/>
                <a:gd name="T4" fmla="*/ 37 w 165"/>
                <a:gd name="T5" fmla="*/ 25 h 184"/>
                <a:gd name="T6" fmla="*/ 83 w 165"/>
                <a:gd name="T7" fmla="*/ 0 h 184"/>
                <a:gd name="T8" fmla="*/ 165 w 165"/>
                <a:gd name="T9" fmla="*/ 79 h 184"/>
                <a:gd name="T10" fmla="*/ 165 w 165"/>
                <a:gd name="T11" fmla="*/ 184 h 184"/>
                <a:gd name="T12" fmla="*/ 126 w 165"/>
                <a:gd name="T13" fmla="*/ 184 h 184"/>
                <a:gd name="T14" fmla="*/ 126 w 165"/>
                <a:gd name="T15" fmla="*/ 79 h 184"/>
                <a:gd name="T16" fmla="*/ 39 w 165"/>
                <a:gd name="T17" fmla="*/ 54 h 184"/>
                <a:gd name="T18" fmla="*/ 39 w 165"/>
                <a:gd name="T19" fmla="*/ 184 h 184"/>
                <a:gd name="T20" fmla="*/ 0 w 165"/>
                <a:gd name="T21" fmla="*/ 184 h 184"/>
                <a:gd name="T22" fmla="*/ 0 w 165"/>
                <a:gd name="T23" fmla="*/ 3 h 184"/>
                <a:gd name="T24" fmla="*/ 32 w 165"/>
                <a:gd name="T25" fmla="*/ 3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5" h="184">
                  <a:moveTo>
                    <a:pt x="32" y="3"/>
                  </a:moveTo>
                  <a:lnTo>
                    <a:pt x="32" y="3"/>
                  </a:lnTo>
                  <a:lnTo>
                    <a:pt x="37" y="25"/>
                  </a:lnTo>
                  <a:cubicBezTo>
                    <a:pt x="49" y="7"/>
                    <a:pt x="71" y="0"/>
                    <a:pt x="83" y="0"/>
                  </a:cubicBezTo>
                  <a:cubicBezTo>
                    <a:pt x="134" y="0"/>
                    <a:pt x="165" y="28"/>
                    <a:pt x="165" y="79"/>
                  </a:cubicBezTo>
                  <a:lnTo>
                    <a:pt x="165" y="184"/>
                  </a:lnTo>
                  <a:lnTo>
                    <a:pt x="126" y="184"/>
                  </a:lnTo>
                  <a:lnTo>
                    <a:pt x="126" y="79"/>
                  </a:lnTo>
                  <a:cubicBezTo>
                    <a:pt x="126" y="33"/>
                    <a:pt x="68" y="19"/>
                    <a:pt x="39" y="54"/>
                  </a:cubicBezTo>
                  <a:lnTo>
                    <a:pt x="39" y="184"/>
                  </a:lnTo>
                  <a:lnTo>
                    <a:pt x="0" y="184"/>
                  </a:lnTo>
                  <a:lnTo>
                    <a:pt x="0" y="3"/>
                  </a:lnTo>
                  <a:lnTo>
                    <a:pt x="32" y="3"/>
                  </a:ln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106" name="Freeform 9">
              <a:extLst>
                <a:ext uri="{FF2B5EF4-FFF2-40B4-BE49-F238E27FC236}">
                  <a16:creationId xmlns="" xmlns:a16="http://schemas.microsoft.com/office/drawing/2014/main" id="{B6E92840-6F5C-4077-9EDC-040F391A30A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703512" y="2630489"/>
              <a:ext cx="182562" cy="280988"/>
            </a:xfrm>
            <a:custGeom>
              <a:avLst/>
              <a:gdLst>
                <a:gd name="T0" fmla="*/ 38 w 166"/>
                <a:gd name="T1" fmla="*/ 148 h 251"/>
                <a:gd name="T2" fmla="*/ 38 w 166"/>
                <a:gd name="T3" fmla="*/ 148 h 251"/>
                <a:gd name="T4" fmla="*/ 116 w 166"/>
                <a:gd name="T5" fmla="*/ 70 h 251"/>
                <a:gd name="T6" fmla="*/ 163 w 166"/>
                <a:gd name="T7" fmla="*/ 70 h 251"/>
                <a:gd name="T8" fmla="*/ 83 w 166"/>
                <a:gd name="T9" fmla="*/ 149 h 251"/>
                <a:gd name="T10" fmla="*/ 166 w 166"/>
                <a:gd name="T11" fmla="*/ 251 h 251"/>
                <a:gd name="T12" fmla="*/ 121 w 166"/>
                <a:gd name="T13" fmla="*/ 251 h 251"/>
                <a:gd name="T14" fmla="*/ 38 w 166"/>
                <a:gd name="T15" fmla="*/ 148 h 251"/>
                <a:gd name="T16" fmla="*/ 38 w 166"/>
                <a:gd name="T17" fmla="*/ 251 h 251"/>
                <a:gd name="T18" fmla="*/ 38 w 166"/>
                <a:gd name="T19" fmla="*/ 251 h 251"/>
                <a:gd name="T20" fmla="*/ 0 w 166"/>
                <a:gd name="T21" fmla="*/ 251 h 251"/>
                <a:gd name="T22" fmla="*/ 0 w 166"/>
                <a:gd name="T23" fmla="*/ 0 h 251"/>
                <a:gd name="T24" fmla="*/ 38 w 166"/>
                <a:gd name="T25" fmla="*/ 0 h 251"/>
                <a:gd name="T26" fmla="*/ 38 w 166"/>
                <a:gd name="T27" fmla="*/ 251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6" h="251">
                  <a:moveTo>
                    <a:pt x="38" y="148"/>
                  </a:moveTo>
                  <a:lnTo>
                    <a:pt x="38" y="148"/>
                  </a:lnTo>
                  <a:lnTo>
                    <a:pt x="116" y="70"/>
                  </a:lnTo>
                  <a:lnTo>
                    <a:pt x="163" y="70"/>
                  </a:lnTo>
                  <a:lnTo>
                    <a:pt x="83" y="149"/>
                  </a:lnTo>
                  <a:lnTo>
                    <a:pt x="166" y="251"/>
                  </a:lnTo>
                  <a:lnTo>
                    <a:pt x="121" y="251"/>
                  </a:lnTo>
                  <a:lnTo>
                    <a:pt x="38" y="148"/>
                  </a:lnTo>
                  <a:close/>
                  <a:moveTo>
                    <a:pt x="38" y="251"/>
                  </a:moveTo>
                  <a:lnTo>
                    <a:pt x="38" y="251"/>
                  </a:lnTo>
                  <a:lnTo>
                    <a:pt x="0" y="251"/>
                  </a:lnTo>
                  <a:lnTo>
                    <a:pt x="0" y="0"/>
                  </a:lnTo>
                  <a:lnTo>
                    <a:pt x="38" y="0"/>
                  </a:lnTo>
                  <a:lnTo>
                    <a:pt x="38" y="251"/>
                  </a:ln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107" name="Freeform 10">
              <a:extLst>
                <a:ext uri="{FF2B5EF4-FFF2-40B4-BE49-F238E27FC236}">
                  <a16:creationId xmlns="" xmlns:a16="http://schemas.microsoft.com/office/drawing/2014/main" id="{51F83015-6016-4C6E-8DD5-89534643F33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01949" y="2865439"/>
              <a:ext cx="47625" cy="47625"/>
            </a:xfrm>
            <a:custGeom>
              <a:avLst/>
              <a:gdLst>
                <a:gd name="T0" fmla="*/ 0 w 43"/>
                <a:gd name="T1" fmla="*/ 0 h 43"/>
                <a:gd name="T2" fmla="*/ 0 w 43"/>
                <a:gd name="T3" fmla="*/ 0 h 43"/>
                <a:gd name="T4" fmla="*/ 43 w 43"/>
                <a:gd name="T5" fmla="*/ 0 h 43"/>
                <a:gd name="T6" fmla="*/ 43 w 43"/>
                <a:gd name="T7" fmla="*/ 43 h 43"/>
                <a:gd name="T8" fmla="*/ 0 w 43"/>
                <a:gd name="T9" fmla="*/ 43 h 43"/>
                <a:gd name="T10" fmla="*/ 0 w 43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43">
                  <a:moveTo>
                    <a:pt x="0" y="0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43"/>
                  </a:lnTo>
                  <a:lnTo>
                    <a:pt x="0" y="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108" name="Freeform 11">
              <a:extLst>
                <a:ext uri="{FF2B5EF4-FFF2-40B4-BE49-F238E27FC236}">
                  <a16:creationId xmlns="" xmlns:a16="http://schemas.microsoft.com/office/drawing/2014/main" id="{91493716-7FCD-4E24-A60A-97B2704B136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28824" y="3054352"/>
              <a:ext cx="179387" cy="212725"/>
            </a:xfrm>
            <a:custGeom>
              <a:avLst/>
              <a:gdLst>
                <a:gd name="T0" fmla="*/ 140 w 163"/>
                <a:gd name="T1" fmla="*/ 54 h 189"/>
                <a:gd name="T2" fmla="*/ 140 w 163"/>
                <a:gd name="T3" fmla="*/ 54 h 189"/>
                <a:gd name="T4" fmla="*/ 93 w 163"/>
                <a:gd name="T5" fmla="*/ 36 h 189"/>
                <a:gd name="T6" fmla="*/ 38 w 163"/>
                <a:gd name="T7" fmla="*/ 96 h 189"/>
                <a:gd name="T8" fmla="*/ 94 w 163"/>
                <a:gd name="T9" fmla="*/ 154 h 189"/>
                <a:gd name="T10" fmla="*/ 141 w 163"/>
                <a:gd name="T11" fmla="*/ 135 h 189"/>
                <a:gd name="T12" fmla="*/ 163 w 163"/>
                <a:gd name="T13" fmla="*/ 159 h 189"/>
                <a:gd name="T14" fmla="*/ 94 w 163"/>
                <a:gd name="T15" fmla="*/ 189 h 189"/>
                <a:gd name="T16" fmla="*/ 0 w 163"/>
                <a:gd name="T17" fmla="*/ 95 h 189"/>
                <a:gd name="T18" fmla="*/ 94 w 163"/>
                <a:gd name="T19" fmla="*/ 0 h 189"/>
                <a:gd name="T20" fmla="*/ 162 w 163"/>
                <a:gd name="T21" fmla="*/ 30 h 189"/>
                <a:gd name="T22" fmla="*/ 140 w 163"/>
                <a:gd name="T23" fmla="*/ 54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3" h="189">
                  <a:moveTo>
                    <a:pt x="140" y="54"/>
                  </a:moveTo>
                  <a:lnTo>
                    <a:pt x="140" y="54"/>
                  </a:lnTo>
                  <a:cubicBezTo>
                    <a:pt x="125" y="40"/>
                    <a:pt x="109" y="36"/>
                    <a:pt x="93" y="36"/>
                  </a:cubicBezTo>
                  <a:cubicBezTo>
                    <a:pt x="66" y="36"/>
                    <a:pt x="39" y="56"/>
                    <a:pt x="38" y="96"/>
                  </a:cubicBezTo>
                  <a:cubicBezTo>
                    <a:pt x="38" y="127"/>
                    <a:pt x="58" y="154"/>
                    <a:pt x="94" y="154"/>
                  </a:cubicBezTo>
                  <a:cubicBezTo>
                    <a:pt x="111" y="154"/>
                    <a:pt x="124" y="150"/>
                    <a:pt x="141" y="135"/>
                  </a:cubicBezTo>
                  <a:lnTo>
                    <a:pt x="163" y="159"/>
                  </a:lnTo>
                  <a:cubicBezTo>
                    <a:pt x="144" y="178"/>
                    <a:pt x="119" y="189"/>
                    <a:pt x="94" y="189"/>
                  </a:cubicBezTo>
                  <a:cubicBezTo>
                    <a:pt x="32" y="189"/>
                    <a:pt x="0" y="144"/>
                    <a:pt x="0" y="95"/>
                  </a:cubicBezTo>
                  <a:cubicBezTo>
                    <a:pt x="0" y="45"/>
                    <a:pt x="33" y="1"/>
                    <a:pt x="94" y="0"/>
                  </a:cubicBezTo>
                  <a:cubicBezTo>
                    <a:pt x="119" y="0"/>
                    <a:pt x="141" y="10"/>
                    <a:pt x="162" y="30"/>
                  </a:cubicBezTo>
                  <a:lnTo>
                    <a:pt x="140" y="54"/>
                  </a:ln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109" name="Freeform 12">
              <a:extLst>
                <a:ext uri="{FF2B5EF4-FFF2-40B4-BE49-F238E27FC236}">
                  <a16:creationId xmlns="" xmlns:a16="http://schemas.microsoft.com/office/drawing/2014/main" id="{C4063360-6F78-4BD5-A8B0-07CC851D0DC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36787" y="3052764"/>
              <a:ext cx="133350" cy="209550"/>
            </a:xfrm>
            <a:custGeom>
              <a:avLst/>
              <a:gdLst>
                <a:gd name="T0" fmla="*/ 32 w 120"/>
                <a:gd name="T1" fmla="*/ 5 h 186"/>
                <a:gd name="T2" fmla="*/ 32 w 120"/>
                <a:gd name="T3" fmla="*/ 5 h 186"/>
                <a:gd name="T4" fmla="*/ 36 w 120"/>
                <a:gd name="T5" fmla="*/ 24 h 186"/>
                <a:gd name="T6" fmla="*/ 79 w 120"/>
                <a:gd name="T7" fmla="*/ 0 h 186"/>
                <a:gd name="T8" fmla="*/ 120 w 120"/>
                <a:gd name="T9" fmla="*/ 12 h 186"/>
                <a:gd name="T10" fmla="*/ 104 w 120"/>
                <a:gd name="T11" fmla="*/ 43 h 186"/>
                <a:gd name="T12" fmla="*/ 38 w 120"/>
                <a:gd name="T13" fmla="*/ 73 h 186"/>
                <a:gd name="T14" fmla="*/ 38 w 120"/>
                <a:gd name="T15" fmla="*/ 186 h 186"/>
                <a:gd name="T16" fmla="*/ 0 w 120"/>
                <a:gd name="T17" fmla="*/ 186 h 186"/>
                <a:gd name="T18" fmla="*/ 0 w 120"/>
                <a:gd name="T19" fmla="*/ 5 h 186"/>
                <a:gd name="T20" fmla="*/ 32 w 120"/>
                <a:gd name="T21" fmla="*/ 5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0" h="186">
                  <a:moveTo>
                    <a:pt x="32" y="5"/>
                  </a:moveTo>
                  <a:lnTo>
                    <a:pt x="32" y="5"/>
                  </a:lnTo>
                  <a:lnTo>
                    <a:pt x="36" y="24"/>
                  </a:lnTo>
                  <a:cubicBezTo>
                    <a:pt x="47" y="3"/>
                    <a:pt x="67" y="1"/>
                    <a:pt x="79" y="0"/>
                  </a:cubicBezTo>
                  <a:cubicBezTo>
                    <a:pt x="91" y="0"/>
                    <a:pt x="108" y="4"/>
                    <a:pt x="120" y="12"/>
                  </a:cubicBezTo>
                  <a:lnTo>
                    <a:pt x="104" y="43"/>
                  </a:lnTo>
                  <a:cubicBezTo>
                    <a:pt x="76" y="26"/>
                    <a:pt x="38" y="37"/>
                    <a:pt x="38" y="73"/>
                  </a:cubicBezTo>
                  <a:lnTo>
                    <a:pt x="38" y="186"/>
                  </a:lnTo>
                  <a:lnTo>
                    <a:pt x="0" y="186"/>
                  </a:lnTo>
                  <a:lnTo>
                    <a:pt x="0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110" name="Freeform 13">
              <a:extLst>
                <a:ext uri="{FF2B5EF4-FFF2-40B4-BE49-F238E27FC236}">
                  <a16:creationId xmlns="" xmlns:a16="http://schemas.microsoft.com/office/drawing/2014/main" id="{137D8C13-C1C5-40CA-AB4D-9B26979CEDD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368549" y="3052764"/>
              <a:ext cx="211137" cy="212725"/>
            </a:xfrm>
            <a:custGeom>
              <a:avLst/>
              <a:gdLst>
                <a:gd name="T0" fmla="*/ 144 w 191"/>
                <a:gd name="T1" fmla="*/ 82 h 189"/>
                <a:gd name="T2" fmla="*/ 144 w 191"/>
                <a:gd name="T3" fmla="*/ 82 h 189"/>
                <a:gd name="T4" fmla="*/ 92 w 191"/>
                <a:gd name="T5" fmla="*/ 35 h 189"/>
                <a:gd name="T6" fmla="*/ 40 w 191"/>
                <a:gd name="T7" fmla="*/ 82 h 189"/>
                <a:gd name="T8" fmla="*/ 144 w 191"/>
                <a:gd name="T9" fmla="*/ 82 h 189"/>
                <a:gd name="T10" fmla="*/ 144 w 191"/>
                <a:gd name="T11" fmla="*/ 131 h 189"/>
                <a:gd name="T12" fmla="*/ 144 w 191"/>
                <a:gd name="T13" fmla="*/ 131 h 189"/>
                <a:gd name="T14" fmla="*/ 172 w 191"/>
                <a:gd name="T15" fmla="*/ 148 h 189"/>
                <a:gd name="T16" fmla="*/ 93 w 191"/>
                <a:gd name="T17" fmla="*/ 189 h 189"/>
                <a:gd name="T18" fmla="*/ 0 w 191"/>
                <a:gd name="T19" fmla="*/ 95 h 189"/>
                <a:gd name="T20" fmla="*/ 92 w 191"/>
                <a:gd name="T21" fmla="*/ 1 h 189"/>
                <a:gd name="T22" fmla="*/ 180 w 191"/>
                <a:gd name="T23" fmla="*/ 112 h 189"/>
                <a:gd name="T24" fmla="*/ 39 w 191"/>
                <a:gd name="T25" fmla="*/ 112 h 189"/>
                <a:gd name="T26" fmla="*/ 93 w 191"/>
                <a:gd name="T27" fmla="*/ 154 h 189"/>
                <a:gd name="T28" fmla="*/ 144 w 191"/>
                <a:gd name="T29" fmla="*/ 13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1" h="189">
                  <a:moveTo>
                    <a:pt x="144" y="82"/>
                  </a:moveTo>
                  <a:lnTo>
                    <a:pt x="144" y="82"/>
                  </a:lnTo>
                  <a:cubicBezTo>
                    <a:pt x="143" y="50"/>
                    <a:pt x="117" y="35"/>
                    <a:pt x="92" y="35"/>
                  </a:cubicBezTo>
                  <a:cubicBezTo>
                    <a:pt x="65" y="35"/>
                    <a:pt x="41" y="51"/>
                    <a:pt x="40" y="82"/>
                  </a:cubicBezTo>
                  <a:lnTo>
                    <a:pt x="144" y="82"/>
                  </a:lnTo>
                  <a:close/>
                  <a:moveTo>
                    <a:pt x="144" y="131"/>
                  </a:moveTo>
                  <a:lnTo>
                    <a:pt x="144" y="131"/>
                  </a:lnTo>
                  <a:lnTo>
                    <a:pt x="172" y="148"/>
                  </a:lnTo>
                  <a:cubicBezTo>
                    <a:pt x="151" y="177"/>
                    <a:pt x="123" y="189"/>
                    <a:pt x="93" y="189"/>
                  </a:cubicBezTo>
                  <a:cubicBezTo>
                    <a:pt x="31" y="189"/>
                    <a:pt x="0" y="142"/>
                    <a:pt x="0" y="95"/>
                  </a:cubicBezTo>
                  <a:cubicBezTo>
                    <a:pt x="0" y="48"/>
                    <a:pt x="32" y="1"/>
                    <a:pt x="92" y="1"/>
                  </a:cubicBezTo>
                  <a:cubicBezTo>
                    <a:pt x="153" y="0"/>
                    <a:pt x="191" y="54"/>
                    <a:pt x="180" y="112"/>
                  </a:cubicBezTo>
                  <a:lnTo>
                    <a:pt x="39" y="112"/>
                  </a:lnTo>
                  <a:cubicBezTo>
                    <a:pt x="43" y="134"/>
                    <a:pt x="62" y="154"/>
                    <a:pt x="93" y="154"/>
                  </a:cubicBezTo>
                  <a:cubicBezTo>
                    <a:pt x="109" y="154"/>
                    <a:pt x="129" y="152"/>
                    <a:pt x="144" y="131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111" name="Freeform 14">
              <a:extLst>
                <a:ext uri="{FF2B5EF4-FFF2-40B4-BE49-F238E27FC236}">
                  <a16:creationId xmlns="" xmlns:a16="http://schemas.microsoft.com/office/drawing/2014/main" id="{EBBD86DF-96F9-48D1-A267-724EEADDB73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593974" y="3030539"/>
              <a:ext cx="174625" cy="234950"/>
            </a:xfrm>
            <a:custGeom>
              <a:avLst/>
              <a:gdLst>
                <a:gd name="T0" fmla="*/ 121 w 158"/>
                <a:gd name="T1" fmla="*/ 158 h 209"/>
                <a:gd name="T2" fmla="*/ 121 w 158"/>
                <a:gd name="T3" fmla="*/ 158 h 209"/>
                <a:gd name="T4" fmla="*/ 121 w 158"/>
                <a:gd name="T5" fmla="*/ 127 h 209"/>
                <a:gd name="T6" fmla="*/ 84 w 158"/>
                <a:gd name="T7" fmla="*/ 115 h 209"/>
                <a:gd name="T8" fmla="*/ 37 w 158"/>
                <a:gd name="T9" fmla="*/ 146 h 209"/>
                <a:gd name="T10" fmla="*/ 80 w 158"/>
                <a:gd name="T11" fmla="*/ 176 h 209"/>
                <a:gd name="T12" fmla="*/ 121 w 158"/>
                <a:gd name="T13" fmla="*/ 158 h 209"/>
                <a:gd name="T14" fmla="*/ 128 w 158"/>
                <a:gd name="T15" fmla="*/ 206 h 209"/>
                <a:gd name="T16" fmla="*/ 128 w 158"/>
                <a:gd name="T17" fmla="*/ 206 h 209"/>
                <a:gd name="T18" fmla="*/ 122 w 158"/>
                <a:gd name="T19" fmla="*/ 185 h 209"/>
                <a:gd name="T20" fmla="*/ 70 w 158"/>
                <a:gd name="T21" fmla="*/ 209 h 209"/>
                <a:gd name="T22" fmla="*/ 0 w 158"/>
                <a:gd name="T23" fmla="*/ 146 h 209"/>
                <a:gd name="T24" fmla="*/ 83 w 158"/>
                <a:gd name="T25" fmla="*/ 85 h 209"/>
                <a:gd name="T26" fmla="*/ 121 w 158"/>
                <a:gd name="T27" fmla="*/ 95 h 209"/>
                <a:gd name="T28" fmla="*/ 121 w 158"/>
                <a:gd name="T29" fmla="*/ 88 h 209"/>
                <a:gd name="T30" fmla="*/ 77 w 158"/>
                <a:gd name="T31" fmla="*/ 52 h 209"/>
                <a:gd name="T32" fmla="*/ 27 w 158"/>
                <a:gd name="T33" fmla="*/ 67 h 209"/>
                <a:gd name="T34" fmla="*/ 11 w 158"/>
                <a:gd name="T35" fmla="*/ 42 h 209"/>
                <a:gd name="T36" fmla="*/ 158 w 158"/>
                <a:gd name="T37" fmla="*/ 88 h 209"/>
                <a:gd name="T38" fmla="*/ 158 w 158"/>
                <a:gd name="T39" fmla="*/ 206 h 209"/>
                <a:gd name="T40" fmla="*/ 128 w 158"/>
                <a:gd name="T41" fmla="*/ 206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8" h="209">
                  <a:moveTo>
                    <a:pt x="121" y="158"/>
                  </a:moveTo>
                  <a:lnTo>
                    <a:pt x="121" y="158"/>
                  </a:lnTo>
                  <a:lnTo>
                    <a:pt x="121" y="127"/>
                  </a:lnTo>
                  <a:cubicBezTo>
                    <a:pt x="112" y="119"/>
                    <a:pt x="98" y="115"/>
                    <a:pt x="84" y="115"/>
                  </a:cubicBezTo>
                  <a:cubicBezTo>
                    <a:pt x="60" y="114"/>
                    <a:pt x="37" y="123"/>
                    <a:pt x="37" y="146"/>
                  </a:cubicBezTo>
                  <a:cubicBezTo>
                    <a:pt x="37" y="166"/>
                    <a:pt x="49" y="176"/>
                    <a:pt x="80" y="176"/>
                  </a:cubicBezTo>
                  <a:cubicBezTo>
                    <a:pt x="94" y="176"/>
                    <a:pt x="112" y="168"/>
                    <a:pt x="121" y="158"/>
                  </a:cubicBezTo>
                  <a:close/>
                  <a:moveTo>
                    <a:pt x="128" y="206"/>
                  </a:moveTo>
                  <a:lnTo>
                    <a:pt x="128" y="206"/>
                  </a:lnTo>
                  <a:lnTo>
                    <a:pt x="122" y="185"/>
                  </a:lnTo>
                  <a:cubicBezTo>
                    <a:pt x="109" y="205"/>
                    <a:pt x="91" y="209"/>
                    <a:pt x="70" y="209"/>
                  </a:cubicBezTo>
                  <a:cubicBezTo>
                    <a:pt x="22" y="209"/>
                    <a:pt x="0" y="177"/>
                    <a:pt x="0" y="146"/>
                  </a:cubicBezTo>
                  <a:cubicBezTo>
                    <a:pt x="0" y="112"/>
                    <a:pt x="27" y="82"/>
                    <a:pt x="83" y="85"/>
                  </a:cubicBezTo>
                  <a:cubicBezTo>
                    <a:pt x="95" y="85"/>
                    <a:pt x="113" y="88"/>
                    <a:pt x="121" y="95"/>
                  </a:cubicBezTo>
                  <a:lnTo>
                    <a:pt x="121" y="88"/>
                  </a:lnTo>
                  <a:cubicBezTo>
                    <a:pt x="121" y="59"/>
                    <a:pt x="98" y="51"/>
                    <a:pt x="77" y="52"/>
                  </a:cubicBezTo>
                  <a:cubicBezTo>
                    <a:pt x="57" y="52"/>
                    <a:pt x="42" y="58"/>
                    <a:pt x="27" y="67"/>
                  </a:cubicBezTo>
                  <a:lnTo>
                    <a:pt x="11" y="42"/>
                  </a:lnTo>
                  <a:cubicBezTo>
                    <a:pt x="61" y="0"/>
                    <a:pt x="158" y="10"/>
                    <a:pt x="158" y="88"/>
                  </a:cubicBezTo>
                  <a:lnTo>
                    <a:pt x="158" y="206"/>
                  </a:lnTo>
                  <a:lnTo>
                    <a:pt x="128" y="206"/>
                  </a:ln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112" name="Freeform 15">
              <a:extLst>
                <a:ext uri="{FF2B5EF4-FFF2-40B4-BE49-F238E27FC236}">
                  <a16:creationId xmlns="" xmlns:a16="http://schemas.microsoft.com/office/drawing/2014/main" id="{14C82C3E-6756-4D52-92DD-D848047287E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90824" y="3000377"/>
              <a:ext cx="111125" cy="266700"/>
            </a:xfrm>
            <a:custGeom>
              <a:avLst/>
              <a:gdLst>
                <a:gd name="T0" fmla="*/ 100 w 100"/>
                <a:gd name="T1" fmla="*/ 233 h 237"/>
                <a:gd name="T2" fmla="*/ 100 w 100"/>
                <a:gd name="T3" fmla="*/ 233 h 237"/>
                <a:gd name="T4" fmla="*/ 27 w 100"/>
                <a:gd name="T5" fmla="*/ 176 h 237"/>
                <a:gd name="T6" fmla="*/ 27 w 100"/>
                <a:gd name="T7" fmla="*/ 84 h 237"/>
                <a:gd name="T8" fmla="*/ 0 w 100"/>
                <a:gd name="T9" fmla="*/ 84 h 237"/>
                <a:gd name="T10" fmla="*/ 0 w 100"/>
                <a:gd name="T11" fmla="*/ 51 h 237"/>
                <a:gd name="T12" fmla="*/ 27 w 100"/>
                <a:gd name="T13" fmla="*/ 51 h 237"/>
                <a:gd name="T14" fmla="*/ 27 w 100"/>
                <a:gd name="T15" fmla="*/ 5 h 237"/>
                <a:gd name="T16" fmla="*/ 65 w 100"/>
                <a:gd name="T17" fmla="*/ 0 h 237"/>
                <a:gd name="T18" fmla="*/ 65 w 100"/>
                <a:gd name="T19" fmla="*/ 51 h 237"/>
                <a:gd name="T20" fmla="*/ 99 w 100"/>
                <a:gd name="T21" fmla="*/ 51 h 237"/>
                <a:gd name="T22" fmla="*/ 99 w 100"/>
                <a:gd name="T23" fmla="*/ 84 h 237"/>
                <a:gd name="T24" fmla="*/ 65 w 100"/>
                <a:gd name="T25" fmla="*/ 84 h 237"/>
                <a:gd name="T26" fmla="*/ 65 w 100"/>
                <a:gd name="T27" fmla="*/ 175 h 237"/>
                <a:gd name="T28" fmla="*/ 100 w 100"/>
                <a:gd name="T29" fmla="*/ 199 h 237"/>
                <a:gd name="T30" fmla="*/ 100 w 100"/>
                <a:gd name="T31" fmla="*/ 233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0" h="237">
                  <a:moveTo>
                    <a:pt x="100" y="233"/>
                  </a:moveTo>
                  <a:lnTo>
                    <a:pt x="100" y="233"/>
                  </a:lnTo>
                  <a:cubicBezTo>
                    <a:pt x="57" y="237"/>
                    <a:pt x="27" y="220"/>
                    <a:pt x="27" y="176"/>
                  </a:cubicBezTo>
                  <a:lnTo>
                    <a:pt x="27" y="84"/>
                  </a:lnTo>
                  <a:lnTo>
                    <a:pt x="0" y="84"/>
                  </a:lnTo>
                  <a:lnTo>
                    <a:pt x="0" y="51"/>
                  </a:lnTo>
                  <a:lnTo>
                    <a:pt x="27" y="51"/>
                  </a:lnTo>
                  <a:lnTo>
                    <a:pt x="27" y="5"/>
                  </a:lnTo>
                  <a:lnTo>
                    <a:pt x="65" y="0"/>
                  </a:lnTo>
                  <a:lnTo>
                    <a:pt x="65" y="51"/>
                  </a:lnTo>
                  <a:lnTo>
                    <a:pt x="99" y="51"/>
                  </a:lnTo>
                  <a:lnTo>
                    <a:pt x="99" y="84"/>
                  </a:lnTo>
                  <a:lnTo>
                    <a:pt x="65" y="84"/>
                  </a:lnTo>
                  <a:lnTo>
                    <a:pt x="65" y="175"/>
                  </a:lnTo>
                  <a:cubicBezTo>
                    <a:pt x="65" y="190"/>
                    <a:pt x="74" y="203"/>
                    <a:pt x="100" y="199"/>
                  </a:cubicBezTo>
                  <a:lnTo>
                    <a:pt x="100" y="233"/>
                  </a:ln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113" name="Freeform 16">
              <a:extLst>
                <a:ext uri="{FF2B5EF4-FFF2-40B4-BE49-F238E27FC236}">
                  <a16:creationId xmlns="" xmlns:a16="http://schemas.microsoft.com/office/drawing/2014/main" id="{C093F608-63FD-49BD-AFC4-B52125B4AEF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17824" y="3052764"/>
              <a:ext cx="211137" cy="212725"/>
            </a:xfrm>
            <a:custGeom>
              <a:avLst/>
              <a:gdLst>
                <a:gd name="T0" fmla="*/ 144 w 191"/>
                <a:gd name="T1" fmla="*/ 82 h 189"/>
                <a:gd name="T2" fmla="*/ 144 w 191"/>
                <a:gd name="T3" fmla="*/ 82 h 189"/>
                <a:gd name="T4" fmla="*/ 92 w 191"/>
                <a:gd name="T5" fmla="*/ 35 h 189"/>
                <a:gd name="T6" fmla="*/ 40 w 191"/>
                <a:gd name="T7" fmla="*/ 82 h 189"/>
                <a:gd name="T8" fmla="*/ 144 w 191"/>
                <a:gd name="T9" fmla="*/ 82 h 189"/>
                <a:gd name="T10" fmla="*/ 144 w 191"/>
                <a:gd name="T11" fmla="*/ 131 h 189"/>
                <a:gd name="T12" fmla="*/ 144 w 191"/>
                <a:gd name="T13" fmla="*/ 131 h 189"/>
                <a:gd name="T14" fmla="*/ 172 w 191"/>
                <a:gd name="T15" fmla="*/ 148 h 189"/>
                <a:gd name="T16" fmla="*/ 93 w 191"/>
                <a:gd name="T17" fmla="*/ 189 h 189"/>
                <a:gd name="T18" fmla="*/ 0 w 191"/>
                <a:gd name="T19" fmla="*/ 95 h 189"/>
                <a:gd name="T20" fmla="*/ 93 w 191"/>
                <a:gd name="T21" fmla="*/ 1 h 189"/>
                <a:gd name="T22" fmla="*/ 180 w 191"/>
                <a:gd name="T23" fmla="*/ 112 h 189"/>
                <a:gd name="T24" fmla="*/ 39 w 191"/>
                <a:gd name="T25" fmla="*/ 112 h 189"/>
                <a:gd name="T26" fmla="*/ 93 w 191"/>
                <a:gd name="T27" fmla="*/ 154 h 189"/>
                <a:gd name="T28" fmla="*/ 144 w 191"/>
                <a:gd name="T29" fmla="*/ 13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1" h="189">
                  <a:moveTo>
                    <a:pt x="144" y="82"/>
                  </a:moveTo>
                  <a:lnTo>
                    <a:pt x="144" y="82"/>
                  </a:lnTo>
                  <a:cubicBezTo>
                    <a:pt x="143" y="50"/>
                    <a:pt x="118" y="35"/>
                    <a:pt x="92" y="35"/>
                  </a:cubicBezTo>
                  <a:cubicBezTo>
                    <a:pt x="65" y="35"/>
                    <a:pt x="41" y="51"/>
                    <a:pt x="40" y="82"/>
                  </a:cubicBezTo>
                  <a:lnTo>
                    <a:pt x="144" y="82"/>
                  </a:lnTo>
                  <a:close/>
                  <a:moveTo>
                    <a:pt x="144" y="131"/>
                  </a:moveTo>
                  <a:lnTo>
                    <a:pt x="144" y="131"/>
                  </a:lnTo>
                  <a:lnTo>
                    <a:pt x="172" y="148"/>
                  </a:lnTo>
                  <a:cubicBezTo>
                    <a:pt x="151" y="177"/>
                    <a:pt x="123" y="189"/>
                    <a:pt x="93" y="189"/>
                  </a:cubicBezTo>
                  <a:cubicBezTo>
                    <a:pt x="31" y="189"/>
                    <a:pt x="0" y="142"/>
                    <a:pt x="0" y="95"/>
                  </a:cubicBezTo>
                  <a:cubicBezTo>
                    <a:pt x="0" y="48"/>
                    <a:pt x="33" y="1"/>
                    <a:pt x="93" y="1"/>
                  </a:cubicBezTo>
                  <a:cubicBezTo>
                    <a:pt x="154" y="0"/>
                    <a:pt x="191" y="54"/>
                    <a:pt x="180" y="112"/>
                  </a:cubicBezTo>
                  <a:lnTo>
                    <a:pt x="39" y="112"/>
                  </a:lnTo>
                  <a:cubicBezTo>
                    <a:pt x="44" y="134"/>
                    <a:pt x="63" y="154"/>
                    <a:pt x="93" y="154"/>
                  </a:cubicBezTo>
                  <a:cubicBezTo>
                    <a:pt x="109" y="154"/>
                    <a:pt x="129" y="152"/>
                    <a:pt x="144" y="131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114" name="Freeform 17">
              <a:extLst>
                <a:ext uri="{FF2B5EF4-FFF2-40B4-BE49-F238E27FC236}">
                  <a16:creationId xmlns="" xmlns:a16="http://schemas.microsoft.com/office/drawing/2014/main" id="{A82288BA-AAE9-462A-8B07-988D7137F1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54361" y="3214689"/>
              <a:ext cx="47625" cy="49213"/>
            </a:xfrm>
            <a:custGeom>
              <a:avLst/>
              <a:gdLst>
                <a:gd name="T0" fmla="*/ 0 w 44"/>
                <a:gd name="T1" fmla="*/ 0 h 43"/>
                <a:gd name="T2" fmla="*/ 0 w 44"/>
                <a:gd name="T3" fmla="*/ 0 h 43"/>
                <a:gd name="T4" fmla="*/ 44 w 44"/>
                <a:gd name="T5" fmla="*/ 0 h 43"/>
                <a:gd name="T6" fmla="*/ 44 w 44"/>
                <a:gd name="T7" fmla="*/ 43 h 43"/>
                <a:gd name="T8" fmla="*/ 0 w 44"/>
                <a:gd name="T9" fmla="*/ 43 h 43"/>
                <a:gd name="T10" fmla="*/ 0 w 44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43">
                  <a:moveTo>
                    <a:pt x="0" y="0"/>
                  </a:moveTo>
                  <a:lnTo>
                    <a:pt x="0" y="0"/>
                  </a:lnTo>
                  <a:lnTo>
                    <a:pt x="44" y="0"/>
                  </a:lnTo>
                  <a:lnTo>
                    <a:pt x="44" y="43"/>
                  </a:lnTo>
                  <a:lnTo>
                    <a:pt x="0" y="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115" name="Freeform 18">
              <a:extLst>
                <a:ext uri="{FF2B5EF4-FFF2-40B4-BE49-F238E27FC236}">
                  <a16:creationId xmlns="" xmlns:a16="http://schemas.microsoft.com/office/drawing/2014/main" id="{74E0728B-8A07-405E-A900-CAA2E927F97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30412" y="3379789"/>
              <a:ext cx="176212" cy="236538"/>
            </a:xfrm>
            <a:custGeom>
              <a:avLst/>
              <a:gdLst>
                <a:gd name="T0" fmla="*/ 122 w 159"/>
                <a:gd name="T1" fmla="*/ 158 h 209"/>
                <a:gd name="T2" fmla="*/ 122 w 159"/>
                <a:gd name="T3" fmla="*/ 158 h 209"/>
                <a:gd name="T4" fmla="*/ 122 w 159"/>
                <a:gd name="T5" fmla="*/ 127 h 209"/>
                <a:gd name="T6" fmla="*/ 85 w 159"/>
                <a:gd name="T7" fmla="*/ 115 h 209"/>
                <a:gd name="T8" fmla="*/ 37 w 159"/>
                <a:gd name="T9" fmla="*/ 146 h 209"/>
                <a:gd name="T10" fmla="*/ 80 w 159"/>
                <a:gd name="T11" fmla="*/ 176 h 209"/>
                <a:gd name="T12" fmla="*/ 122 w 159"/>
                <a:gd name="T13" fmla="*/ 158 h 209"/>
                <a:gd name="T14" fmla="*/ 129 w 159"/>
                <a:gd name="T15" fmla="*/ 207 h 209"/>
                <a:gd name="T16" fmla="*/ 129 w 159"/>
                <a:gd name="T17" fmla="*/ 207 h 209"/>
                <a:gd name="T18" fmla="*/ 122 w 159"/>
                <a:gd name="T19" fmla="*/ 185 h 209"/>
                <a:gd name="T20" fmla="*/ 71 w 159"/>
                <a:gd name="T21" fmla="*/ 209 h 209"/>
                <a:gd name="T22" fmla="*/ 0 w 159"/>
                <a:gd name="T23" fmla="*/ 146 h 209"/>
                <a:gd name="T24" fmla="*/ 84 w 159"/>
                <a:gd name="T25" fmla="*/ 85 h 209"/>
                <a:gd name="T26" fmla="*/ 122 w 159"/>
                <a:gd name="T27" fmla="*/ 96 h 209"/>
                <a:gd name="T28" fmla="*/ 122 w 159"/>
                <a:gd name="T29" fmla="*/ 88 h 209"/>
                <a:gd name="T30" fmla="*/ 77 w 159"/>
                <a:gd name="T31" fmla="*/ 52 h 209"/>
                <a:gd name="T32" fmla="*/ 27 w 159"/>
                <a:gd name="T33" fmla="*/ 67 h 209"/>
                <a:gd name="T34" fmla="*/ 11 w 159"/>
                <a:gd name="T35" fmla="*/ 43 h 209"/>
                <a:gd name="T36" fmla="*/ 159 w 159"/>
                <a:gd name="T37" fmla="*/ 88 h 209"/>
                <a:gd name="T38" fmla="*/ 159 w 159"/>
                <a:gd name="T39" fmla="*/ 207 h 209"/>
                <a:gd name="T40" fmla="*/ 129 w 159"/>
                <a:gd name="T41" fmla="*/ 207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9" h="209">
                  <a:moveTo>
                    <a:pt x="122" y="158"/>
                  </a:moveTo>
                  <a:lnTo>
                    <a:pt x="122" y="158"/>
                  </a:lnTo>
                  <a:lnTo>
                    <a:pt x="122" y="127"/>
                  </a:lnTo>
                  <a:cubicBezTo>
                    <a:pt x="113" y="120"/>
                    <a:pt x="98" y="116"/>
                    <a:pt x="85" y="115"/>
                  </a:cubicBezTo>
                  <a:cubicBezTo>
                    <a:pt x="60" y="115"/>
                    <a:pt x="37" y="123"/>
                    <a:pt x="37" y="146"/>
                  </a:cubicBezTo>
                  <a:cubicBezTo>
                    <a:pt x="37" y="166"/>
                    <a:pt x="50" y="176"/>
                    <a:pt x="80" y="176"/>
                  </a:cubicBezTo>
                  <a:cubicBezTo>
                    <a:pt x="94" y="176"/>
                    <a:pt x="112" y="169"/>
                    <a:pt x="122" y="158"/>
                  </a:cubicBezTo>
                  <a:close/>
                  <a:moveTo>
                    <a:pt x="129" y="207"/>
                  </a:moveTo>
                  <a:lnTo>
                    <a:pt x="129" y="207"/>
                  </a:lnTo>
                  <a:lnTo>
                    <a:pt x="122" y="185"/>
                  </a:lnTo>
                  <a:cubicBezTo>
                    <a:pt x="109" y="205"/>
                    <a:pt x="91" y="209"/>
                    <a:pt x="71" y="209"/>
                  </a:cubicBezTo>
                  <a:cubicBezTo>
                    <a:pt x="22" y="209"/>
                    <a:pt x="0" y="177"/>
                    <a:pt x="0" y="146"/>
                  </a:cubicBezTo>
                  <a:cubicBezTo>
                    <a:pt x="0" y="112"/>
                    <a:pt x="27" y="83"/>
                    <a:pt x="84" y="85"/>
                  </a:cubicBezTo>
                  <a:cubicBezTo>
                    <a:pt x="95" y="85"/>
                    <a:pt x="114" y="88"/>
                    <a:pt x="122" y="96"/>
                  </a:cubicBezTo>
                  <a:lnTo>
                    <a:pt x="122" y="88"/>
                  </a:lnTo>
                  <a:cubicBezTo>
                    <a:pt x="122" y="59"/>
                    <a:pt x="99" y="52"/>
                    <a:pt x="77" y="52"/>
                  </a:cubicBezTo>
                  <a:cubicBezTo>
                    <a:pt x="58" y="52"/>
                    <a:pt x="42" y="58"/>
                    <a:pt x="27" y="67"/>
                  </a:cubicBezTo>
                  <a:lnTo>
                    <a:pt x="11" y="43"/>
                  </a:lnTo>
                  <a:cubicBezTo>
                    <a:pt x="61" y="0"/>
                    <a:pt x="159" y="10"/>
                    <a:pt x="159" y="88"/>
                  </a:cubicBezTo>
                  <a:lnTo>
                    <a:pt x="159" y="207"/>
                  </a:lnTo>
                  <a:lnTo>
                    <a:pt x="129" y="207"/>
                  </a:ln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116" name="Freeform 19">
              <a:extLst>
                <a:ext uri="{FF2B5EF4-FFF2-40B4-BE49-F238E27FC236}">
                  <a16:creationId xmlns="" xmlns:a16="http://schemas.microsoft.com/office/drawing/2014/main" id="{5C97BD4D-D722-4CF3-8A61-F2146055D80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36787" y="3403602"/>
              <a:ext cx="179387" cy="212725"/>
            </a:xfrm>
            <a:custGeom>
              <a:avLst/>
              <a:gdLst>
                <a:gd name="T0" fmla="*/ 140 w 163"/>
                <a:gd name="T1" fmla="*/ 54 h 189"/>
                <a:gd name="T2" fmla="*/ 140 w 163"/>
                <a:gd name="T3" fmla="*/ 54 h 189"/>
                <a:gd name="T4" fmla="*/ 94 w 163"/>
                <a:gd name="T5" fmla="*/ 36 h 189"/>
                <a:gd name="T6" fmla="*/ 38 w 163"/>
                <a:gd name="T7" fmla="*/ 96 h 189"/>
                <a:gd name="T8" fmla="*/ 94 w 163"/>
                <a:gd name="T9" fmla="*/ 154 h 189"/>
                <a:gd name="T10" fmla="*/ 141 w 163"/>
                <a:gd name="T11" fmla="*/ 135 h 189"/>
                <a:gd name="T12" fmla="*/ 163 w 163"/>
                <a:gd name="T13" fmla="*/ 159 h 189"/>
                <a:gd name="T14" fmla="*/ 94 w 163"/>
                <a:gd name="T15" fmla="*/ 189 h 189"/>
                <a:gd name="T16" fmla="*/ 0 w 163"/>
                <a:gd name="T17" fmla="*/ 95 h 189"/>
                <a:gd name="T18" fmla="*/ 94 w 163"/>
                <a:gd name="T19" fmla="*/ 0 h 189"/>
                <a:gd name="T20" fmla="*/ 162 w 163"/>
                <a:gd name="T21" fmla="*/ 30 h 189"/>
                <a:gd name="T22" fmla="*/ 140 w 163"/>
                <a:gd name="T23" fmla="*/ 54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3" h="189">
                  <a:moveTo>
                    <a:pt x="140" y="54"/>
                  </a:moveTo>
                  <a:lnTo>
                    <a:pt x="140" y="54"/>
                  </a:lnTo>
                  <a:cubicBezTo>
                    <a:pt x="125" y="40"/>
                    <a:pt x="109" y="36"/>
                    <a:pt x="94" y="36"/>
                  </a:cubicBezTo>
                  <a:cubicBezTo>
                    <a:pt x="66" y="36"/>
                    <a:pt x="39" y="56"/>
                    <a:pt x="38" y="96"/>
                  </a:cubicBezTo>
                  <a:cubicBezTo>
                    <a:pt x="38" y="127"/>
                    <a:pt x="58" y="154"/>
                    <a:pt x="94" y="154"/>
                  </a:cubicBezTo>
                  <a:cubicBezTo>
                    <a:pt x="111" y="154"/>
                    <a:pt x="124" y="150"/>
                    <a:pt x="141" y="135"/>
                  </a:cubicBezTo>
                  <a:lnTo>
                    <a:pt x="163" y="159"/>
                  </a:lnTo>
                  <a:cubicBezTo>
                    <a:pt x="144" y="178"/>
                    <a:pt x="119" y="189"/>
                    <a:pt x="94" y="189"/>
                  </a:cubicBezTo>
                  <a:cubicBezTo>
                    <a:pt x="32" y="189"/>
                    <a:pt x="0" y="144"/>
                    <a:pt x="0" y="95"/>
                  </a:cubicBezTo>
                  <a:cubicBezTo>
                    <a:pt x="0" y="46"/>
                    <a:pt x="33" y="1"/>
                    <a:pt x="94" y="0"/>
                  </a:cubicBezTo>
                  <a:cubicBezTo>
                    <a:pt x="119" y="0"/>
                    <a:pt x="141" y="10"/>
                    <a:pt x="162" y="30"/>
                  </a:cubicBezTo>
                  <a:lnTo>
                    <a:pt x="140" y="54"/>
                  </a:ln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117" name="Freeform 20">
              <a:extLst>
                <a:ext uri="{FF2B5EF4-FFF2-40B4-BE49-F238E27FC236}">
                  <a16:creationId xmlns="" xmlns:a16="http://schemas.microsoft.com/office/drawing/2014/main" id="{2BA15153-037B-4482-BFF4-1CA1B9FBF21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25699" y="3403602"/>
              <a:ext cx="179387" cy="212725"/>
            </a:xfrm>
            <a:custGeom>
              <a:avLst/>
              <a:gdLst>
                <a:gd name="T0" fmla="*/ 140 w 163"/>
                <a:gd name="T1" fmla="*/ 54 h 189"/>
                <a:gd name="T2" fmla="*/ 140 w 163"/>
                <a:gd name="T3" fmla="*/ 54 h 189"/>
                <a:gd name="T4" fmla="*/ 94 w 163"/>
                <a:gd name="T5" fmla="*/ 36 h 189"/>
                <a:gd name="T6" fmla="*/ 39 w 163"/>
                <a:gd name="T7" fmla="*/ 96 h 189"/>
                <a:gd name="T8" fmla="*/ 94 w 163"/>
                <a:gd name="T9" fmla="*/ 154 h 189"/>
                <a:gd name="T10" fmla="*/ 141 w 163"/>
                <a:gd name="T11" fmla="*/ 135 h 189"/>
                <a:gd name="T12" fmla="*/ 163 w 163"/>
                <a:gd name="T13" fmla="*/ 159 h 189"/>
                <a:gd name="T14" fmla="*/ 94 w 163"/>
                <a:gd name="T15" fmla="*/ 189 h 189"/>
                <a:gd name="T16" fmla="*/ 0 w 163"/>
                <a:gd name="T17" fmla="*/ 95 h 189"/>
                <a:gd name="T18" fmla="*/ 94 w 163"/>
                <a:gd name="T19" fmla="*/ 0 h 189"/>
                <a:gd name="T20" fmla="*/ 162 w 163"/>
                <a:gd name="T21" fmla="*/ 30 h 189"/>
                <a:gd name="T22" fmla="*/ 140 w 163"/>
                <a:gd name="T23" fmla="*/ 54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3" h="189">
                  <a:moveTo>
                    <a:pt x="140" y="54"/>
                  </a:moveTo>
                  <a:lnTo>
                    <a:pt x="140" y="54"/>
                  </a:lnTo>
                  <a:cubicBezTo>
                    <a:pt x="126" y="40"/>
                    <a:pt x="109" y="36"/>
                    <a:pt x="94" y="36"/>
                  </a:cubicBezTo>
                  <a:cubicBezTo>
                    <a:pt x="66" y="36"/>
                    <a:pt x="39" y="56"/>
                    <a:pt x="39" y="96"/>
                  </a:cubicBezTo>
                  <a:cubicBezTo>
                    <a:pt x="39" y="127"/>
                    <a:pt x="58" y="154"/>
                    <a:pt x="94" y="154"/>
                  </a:cubicBezTo>
                  <a:cubicBezTo>
                    <a:pt x="112" y="154"/>
                    <a:pt x="124" y="150"/>
                    <a:pt x="141" y="135"/>
                  </a:cubicBezTo>
                  <a:lnTo>
                    <a:pt x="163" y="159"/>
                  </a:lnTo>
                  <a:cubicBezTo>
                    <a:pt x="144" y="178"/>
                    <a:pt x="120" y="189"/>
                    <a:pt x="94" y="189"/>
                  </a:cubicBezTo>
                  <a:cubicBezTo>
                    <a:pt x="32" y="189"/>
                    <a:pt x="0" y="144"/>
                    <a:pt x="0" y="95"/>
                  </a:cubicBezTo>
                  <a:cubicBezTo>
                    <a:pt x="0" y="46"/>
                    <a:pt x="34" y="1"/>
                    <a:pt x="94" y="0"/>
                  </a:cubicBezTo>
                  <a:cubicBezTo>
                    <a:pt x="120" y="0"/>
                    <a:pt x="141" y="10"/>
                    <a:pt x="162" y="30"/>
                  </a:cubicBezTo>
                  <a:lnTo>
                    <a:pt x="140" y="54"/>
                  </a:ln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118" name="Freeform 21">
              <a:extLst>
                <a:ext uri="{FF2B5EF4-FFF2-40B4-BE49-F238E27FC236}">
                  <a16:creationId xmlns="" xmlns:a16="http://schemas.microsoft.com/office/drawing/2014/main" id="{6095FDB9-4980-42AF-9CF5-90472D151A4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617787" y="3403602"/>
              <a:ext cx="211137" cy="212725"/>
            </a:xfrm>
            <a:custGeom>
              <a:avLst/>
              <a:gdLst>
                <a:gd name="T0" fmla="*/ 144 w 191"/>
                <a:gd name="T1" fmla="*/ 82 h 189"/>
                <a:gd name="T2" fmla="*/ 144 w 191"/>
                <a:gd name="T3" fmla="*/ 82 h 189"/>
                <a:gd name="T4" fmla="*/ 92 w 191"/>
                <a:gd name="T5" fmla="*/ 35 h 189"/>
                <a:gd name="T6" fmla="*/ 40 w 191"/>
                <a:gd name="T7" fmla="*/ 82 h 189"/>
                <a:gd name="T8" fmla="*/ 144 w 191"/>
                <a:gd name="T9" fmla="*/ 82 h 189"/>
                <a:gd name="T10" fmla="*/ 144 w 191"/>
                <a:gd name="T11" fmla="*/ 131 h 189"/>
                <a:gd name="T12" fmla="*/ 144 w 191"/>
                <a:gd name="T13" fmla="*/ 131 h 189"/>
                <a:gd name="T14" fmla="*/ 172 w 191"/>
                <a:gd name="T15" fmla="*/ 149 h 189"/>
                <a:gd name="T16" fmla="*/ 93 w 191"/>
                <a:gd name="T17" fmla="*/ 189 h 189"/>
                <a:gd name="T18" fmla="*/ 0 w 191"/>
                <a:gd name="T19" fmla="*/ 95 h 189"/>
                <a:gd name="T20" fmla="*/ 93 w 191"/>
                <a:gd name="T21" fmla="*/ 1 h 189"/>
                <a:gd name="T22" fmla="*/ 180 w 191"/>
                <a:gd name="T23" fmla="*/ 112 h 189"/>
                <a:gd name="T24" fmla="*/ 39 w 191"/>
                <a:gd name="T25" fmla="*/ 112 h 189"/>
                <a:gd name="T26" fmla="*/ 93 w 191"/>
                <a:gd name="T27" fmla="*/ 155 h 189"/>
                <a:gd name="T28" fmla="*/ 144 w 191"/>
                <a:gd name="T29" fmla="*/ 13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1" h="189">
                  <a:moveTo>
                    <a:pt x="144" y="82"/>
                  </a:moveTo>
                  <a:lnTo>
                    <a:pt x="144" y="82"/>
                  </a:lnTo>
                  <a:cubicBezTo>
                    <a:pt x="143" y="50"/>
                    <a:pt x="117" y="35"/>
                    <a:pt x="92" y="35"/>
                  </a:cubicBezTo>
                  <a:cubicBezTo>
                    <a:pt x="65" y="35"/>
                    <a:pt x="41" y="52"/>
                    <a:pt x="40" y="82"/>
                  </a:cubicBezTo>
                  <a:lnTo>
                    <a:pt x="144" y="82"/>
                  </a:lnTo>
                  <a:close/>
                  <a:moveTo>
                    <a:pt x="144" y="131"/>
                  </a:moveTo>
                  <a:lnTo>
                    <a:pt x="144" y="131"/>
                  </a:lnTo>
                  <a:lnTo>
                    <a:pt x="172" y="149"/>
                  </a:lnTo>
                  <a:cubicBezTo>
                    <a:pt x="151" y="177"/>
                    <a:pt x="123" y="189"/>
                    <a:pt x="93" y="189"/>
                  </a:cubicBezTo>
                  <a:cubicBezTo>
                    <a:pt x="31" y="189"/>
                    <a:pt x="0" y="142"/>
                    <a:pt x="0" y="95"/>
                  </a:cubicBezTo>
                  <a:cubicBezTo>
                    <a:pt x="0" y="48"/>
                    <a:pt x="32" y="1"/>
                    <a:pt x="93" y="1"/>
                  </a:cubicBezTo>
                  <a:cubicBezTo>
                    <a:pt x="153" y="0"/>
                    <a:pt x="191" y="54"/>
                    <a:pt x="180" y="112"/>
                  </a:cubicBezTo>
                  <a:lnTo>
                    <a:pt x="39" y="112"/>
                  </a:lnTo>
                  <a:cubicBezTo>
                    <a:pt x="44" y="134"/>
                    <a:pt x="62" y="155"/>
                    <a:pt x="93" y="155"/>
                  </a:cubicBezTo>
                  <a:cubicBezTo>
                    <a:pt x="109" y="155"/>
                    <a:pt x="129" y="152"/>
                    <a:pt x="144" y="131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119" name="Freeform 22">
              <a:extLst>
                <a:ext uri="{FF2B5EF4-FFF2-40B4-BE49-F238E27FC236}">
                  <a16:creationId xmlns="" xmlns:a16="http://schemas.microsoft.com/office/drawing/2014/main" id="{5B3BABD3-5311-425A-91C7-EBC0411E6B6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1149" y="3328989"/>
              <a:ext cx="73025" cy="290513"/>
            </a:xfrm>
            <a:custGeom>
              <a:avLst/>
              <a:gdLst>
                <a:gd name="T0" fmla="*/ 66 w 66"/>
                <a:gd name="T1" fmla="*/ 253 h 258"/>
                <a:gd name="T2" fmla="*/ 66 w 66"/>
                <a:gd name="T3" fmla="*/ 253 h 258"/>
                <a:gd name="T4" fmla="*/ 0 w 66"/>
                <a:gd name="T5" fmla="*/ 197 h 258"/>
                <a:gd name="T6" fmla="*/ 0 w 66"/>
                <a:gd name="T7" fmla="*/ 0 h 258"/>
                <a:gd name="T8" fmla="*/ 39 w 66"/>
                <a:gd name="T9" fmla="*/ 0 h 258"/>
                <a:gd name="T10" fmla="*/ 39 w 66"/>
                <a:gd name="T11" fmla="*/ 197 h 258"/>
                <a:gd name="T12" fmla="*/ 66 w 66"/>
                <a:gd name="T13" fmla="*/ 218 h 258"/>
                <a:gd name="T14" fmla="*/ 66 w 66"/>
                <a:gd name="T15" fmla="*/ 253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" h="258">
                  <a:moveTo>
                    <a:pt x="66" y="253"/>
                  </a:moveTo>
                  <a:lnTo>
                    <a:pt x="66" y="253"/>
                  </a:lnTo>
                  <a:cubicBezTo>
                    <a:pt x="23" y="258"/>
                    <a:pt x="0" y="239"/>
                    <a:pt x="0" y="197"/>
                  </a:cubicBezTo>
                  <a:lnTo>
                    <a:pt x="0" y="0"/>
                  </a:lnTo>
                  <a:lnTo>
                    <a:pt x="39" y="0"/>
                  </a:lnTo>
                  <a:lnTo>
                    <a:pt x="39" y="197"/>
                  </a:lnTo>
                  <a:cubicBezTo>
                    <a:pt x="39" y="211"/>
                    <a:pt x="44" y="220"/>
                    <a:pt x="66" y="218"/>
                  </a:cubicBezTo>
                  <a:lnTo>
                    <a:pt x="66" y="253"/>
                  </a:ln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120" name="Freeform 23">
              <a:extLst>
                <a:ext uri="{FF2B5EF4-FFF2-40B4-BE49-F238E27FC236}">
                  <a16:creationId xmlns="" xmlns:a16="http://schemas.microsoft.com/office/drawing/2014/main" id="{A7ADB304-094C-4CDF-A212-3B7616D5BB4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38462" y="3403602"/>
              <a:ext cx="209550" cy="212725"/>
            </a:xfrm>
            <a:custGeom>
              <a:avLst/>
              <a:gdLst>
                <a:gd name="T0" fmla="*/ 144 w 191"/>
                <a:gd name="T1" fmla="*/ 82 h 189"/>
                <a:gd name="T2" fmla="*/ 144 w 191"/>
                <a:gd name="T3" fmla="*/ 82 h 189"/>
                <a:gd name="T4" fmla="*/ 92 w 191"/>
                <a:gd name="T5" fmla="*/ 35 h 189"/>
                <a:gd name="T6" fmla="*/ 40 w 191"/>
                <a:gd name="T7" fmla="*/ 82 h 189"/>
                <a:gd name="T8" fmla="*/ 144 w 191"/>
                <a:gd name="T9" fmla="*/ 82 h 189"/>
                <a:gd name="T10" fmla="*/ 145 w 191"/>
                <a:gd name="T11" fmla="*/ 131 h 189"/>
                <a:gd name="T12" fmla="*/ 145 w 191"/>
                <a:gd name="T13" fmla="*/ 131 h 189"/>
                <a:gd name="T14" fmla="*/ 172 w 191"/>
                <a:gd name="T15" fmla="*/ 149 h 189"/>
                <a:gd name="T16" fmla="*/ 93 w 191"/>
                <a:gd name="T17" fmla="*/ 189 h 189"/>
                <a:gd name="T18" fmla="*/ 1 w 191"/>
                <a:gd name="T19" fmla="*/ 95 h 189"/>
                <a:gd name="T20" fmla="*/ 93 w 191"/>
                <a:gd name="T21" fmla="*/ 1 h 189"/>
                <a:gd name="T22" fmla="*/ 181 w 191"/>
                <a:gd name="T23" fmla="*/ 112 h 189"/>
                <a:gd name="T24" fmla="*/ 40 w 191"/>
                <a:gd name="T25" fmla="*/ 112 h 189"/>
                <a:gd name="T26" fmla="*/ 93 w 191"/>
                <a:gd name="T27" fmla="*/ 155 h 189"/>
                <a:gd name="T28" fmla="*/ 145 w 191"/>
                <a:gd name="T29" fmla="*/ 13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1" h="189">
                  <a:moveTo>
                    <a:pt x="144" y="82"/>
                  </a:moveTo>
                  <a:lnTo>
                    <a:pt x="144" y="82"/>
                  </a:lnTo>
                  <a:cubicBezTo>
                    <a:pt x="143" y="50"/>
                    <a:pt x="118" y="35"/>
                    <a:pt x="92" y="35"/>
                  </a:cubicBezTo>
                  <a:cubicBezTo>
                    <a:pt x="65" y="35"/>
                    <a:pt x="41" y="52"/>
                    <a:pt x="40" y="82"/>
                  </a:cubicBezTo>
                  <a:lnTo>
                    <a:pt x="144" y="82"/>
                  </a:lnTo>
                  <a:close/>
                  <a:moveTo>
                    <a:pt x="145" y="131"/>
                  </a:moveTo>
                  <a:lnTo>
                    <a:pt x="145" y="131"/>
                  </a:lnTo>
                  <a:lnTo>
                    <a:pt x="172" y="149"/>
                  </a:lnTo>
                  <a:cubicBezTo>
                    <a:pt x="151" y="177"/>
                    <a:pt x="124" y="189"/>
                    <a:pt x="93" y="189"/>
                  </a:cubicBezTo>
                  <a:cubicBezTo>
                    <a:pt x="32" y="189"/>
                    <a:pt x="0" y="142"/>
                    <a:pt x="1" y="95"/>
                  </a:cubicBezTo>
                  <a:cubicBezTo>
                    <a:pt x="1" y="48"/>
                    <a:pt x="33" y="1"/>
                    <a:pt x="93" y="1"/>
                  </a:cubicBezTo>
                  <a:cubicBezTo>
                    <a:pt x="154" y="0"/>
                    <a:pt x="191" y="54"/>
                    <a:pt x="181" y="112"/>
                  </a:cubicBezTo>
                  <a:lnTo>
                    <a:pt x="40" y="112"/>
                  </a:lnTo>
                  <a:cubicBezTo>
                    <a:pt x="44" y="134"/>
                    <a:pt x="63" y="155"/>
                    <a:pt x="93" y="155"/>
                  </a:cubicBezTo>
                  <a:cubicBezTo>
                    <a:pt x="110" y="155"/>
                    <a:pt x="130" y="152"/>
                    <a:pt x="145" y="131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121" name="Freeform 24">
              <a:extLst>
                <a:ext uri="{FF2B5EF4-FFF2-40B4-BE49-F238E27FC236}">
                  <a16:creationId xmlns="" xmlns:a16="http://schemas.microsoft.com/office/drawing/2014/main" id="{E1B9DC69-A931-47AD-9D1A-3388E3CE5A0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6586" y="3403602"/>
              <a:ext cx="131762" cy="209550"/>
            </a:xfrm>
            <a:custGeom>
              <a:avLst/>
              <a:gdLst>
                <a:gd name="T0" fmla="*/ 32 w 120"/>
                <a:gd name="T1" fmla="*/ 5 h 187"/>
                <a:gd name="T2" fmla="*/ 32 w 120"/>
                <a:gd name="T3" fmla="*/ 5 h 187"/>
                <a:gd name="T4" fmla="*/ 36 w 120"/>
                <a:gd name="T5" fmla="*/ 24 h 187"/>
                <a:gd name="T6" fmla="*/ 79 w 120"/>
                <a:gd name="T7" fmla="*/ 0 h 187"/>
                <a:gd name="T8" fmla="*/ 120 w 120"/>
                <a:gd name="T9" fmla="*/ 12 h 187"/>
                <a:gd name="T10" fmla="*/ 104 w 120"/>
                <a:gd name="T11" fmla="*/ 44 h 187"/>
                <a:gd name="T12" fmla="*/ 38 w 120"/>
                <a:gd name="T13" fmla="*/ 73 h 187"/>
                <a:gd name="T14" fmla="*/ 38 w 120"/>
                <a:gd name="T15" fmla="*/ 187 h 187"/>
                <a:gd name="T16" fmla="*/ 0 w 120"/>
                <a:gd name="T17" fmla="*/ 187 h 187"/>
                <a:gd name="T18" fmla="*/ 0 w 120"/>
                <a:gd name="T19" fmla="*/ 5 h 187"/>
                <a:gd name="T20" fmla="*/ 32 w 120"/>
                <a:gd name="T21" fmla="*/ 5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0" h="187">
                  <a:moveTo>
                    <a:pt x="32" y="5"/>
                  </a:moveTo>
                  <a:lnTo>
                    <a:pt x="32" y="5"/>
                  </a:lnTo>
                  <a:lnTo>
                    <a:pt x="36" y="24"/>
                  </a:lnTo>
                  <a:cubicBezTo>
                    <a:pt x="47" y="4"/>
                    <a:pt x="67" y="1"/>
                    <a:pt x="79" y="0"/>
                  </a:cubicBezTo>
                  <a:cubicBezTo>
                    <a:pt x="91" y="0"/>
                    <a:pt x="107" y="4"/>
                    <a:pt x="120" y="12"/>
                  </a:cubicBezTo>
                  <a:lnTo>
                    <a:pt x="104" y="44"/>
                  </a:lnTo>
                  <a:cubicBezTo>
                    <a:pt x="76" y="27"/>
                    <a:pt x="38" y="38"/>
                    <a:pt x="38" y="73"/>
                  </a:cubicBezTo>
                  <a:lnTo>
                    <a:pt x="38" y="187"/>
                  </a:lnTo>
                  <a:lnTo>
                    <a:pt x="0" y="187"/>
                  </a:lnTo>
                  <a:lnTo>
                    <a:pt x="0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122" name="Freeform 25">
              <a:extLst>
                <a:ext uri="{FF2B5EF4-FFF2-40B4-BE49-F238E27FC236}">
                  <a16:creationId xmlns="" xmlns:a16="http://schemas.microsoft.com/office/drawing/2014/main" id="{B9B32A9C-B60F-4829-A860-4C639582CE7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08349" y="3379789"/>
              <a:ext cx="174625" cy="236538"/>
            </a:xfrm>
            <a:custGeom>
              <a:avLst/>
              <a:gdLst>
                <a:gd name="T0" fmla="*/ 121 w 158"/>
                <a:gd name="T1" fmla="*/ 158 h 209"/>
                <a:gd name="T2" fmla="*/ 121 w 158"/>
                <a:gd name="T3" fmla="*/ 158 h 209"/>
                <a:gd name="T4" fmla="*/ 121 w 158"/>
                <a:gd name="T5" fmla="*/ 127 h 209"/>
                <a:gd name="T6" fmla="*/ 84 w 158"/>
                <a:gd name="T7" fmla="*/ 115 h 209"/>
                <a:gd name="T8" fmla="*/ 37 w 158"/>
                <a:gd name="T9" fmla="*/ 146 h 209"/>
                <a:gd name="T10" fmla="*/ 80 w 158"/>
                <a:gd name="T11" fmla="*/ 176 h 209"/>
                <a:gd name="T12" fmla="*/ 121 w 158"/>
                <a:gd name="T13" fmla="*/ 158 h 209"/>
                <a:gd name="T14" fmla="*/ 128 w 158"/>
                <a:gd name="T15" fmla="*/ 207 h 209"/>
                <a:gd name="T16" fmla="*/ 128 w 158"/>
                <a:gd name="T17" fmla="*/ 207 h 209"/>
                <a:gd name="T18" fmla="*/ 122 w 158"/>
                <a:gd name="T19" fmla="*/ 185 h 209"/>
                <a:gd name="T20" fmla="*/ 70 w 158"/>
                <a:gd name="T21" fmla="*/ 209 h 209"/>
                <a:gd name="T22" fmla="*/ 0 w 158"/>
                <a:gd name="T23" fmla="*/ 146 h 209"/>
                <a:gd name="T24" fmla="*/ 84 w 158"/>
                <a:gd name="T25" fmla="*/ 85 h 209"/>
                <a:gd name="T26" fmla="*/ 121 w 158"/>
                <a:gd name="T27" fmla="*/ 96 h 209"/>
                <a:gd name="T28" fmla="*/ 121 w 158"/>
                <a:gd name="T29" fmla="*/ 88 h 209"/>
                <a:gd name="T30" fmla="*/ 77 w 158"/>
                <a:gd name="T31" fmla="*/ 52 h 209"/>
                <a:gd name="T32" fmla="*/ 27 w 158"/>
                <a:gd name="T33" fmla="*/ 67 h 209"/>
                <a:gd name="T34" fmla="*/ 11 w 158"/>
                <a:gd name="T35" fmla="*/ 43 h 209"/>
                <a:gd name="T36" fmla="*/ 158 w 158"/>
                <a:gd name="T37" fmla="*/ 88 h 209"/>
                <a:gd name="T38" fmla="*/ 158 w 158"/>
                <a:gd name="T39" fmla="*/ 207 h 209"/>
                <a:gd name="T40" fmla="*/ 128 w 158"/>
                <a:gd name="T41" fmla="*/ 207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8" h="209">
                  <a:moveTo>
                    <a:pt x="121" y="158"/>
                  </a:moveTo>
                  <a:lnTo>
                    <a:pt x="121" y="158"/>
                  </a:lnTo>
                  <a:lnTo>
                    <a:pt x="121" y="127"/>
                  </a:lnTo>
                  <a:cubicBezTo>
                    <a:pt x="112" y="120"/>
                    <a:pt x="98" y="116"/>
                    <a:pt x="84" y="115"/>
                  </a:cubicBezTo>
                  <a:cubicBezTo>
                    <a:pt x="60" y="115"/>
                    <a:pt x="37" y="123"/>
                    <a:pt x="37" y="146"/>
                  </a:cubicBezTo>
                  <a:cubicBezTo>
                    <a:pt x="37" y="166"/>
                    <a:pt x="49" y="176"/>
                    <a:pt x="80" y="176"/>
                  </a:cubicBezTo>
                  <a:cubicBezTo>
                    <a:pt x="94" y="176"/>
                    <a:pt x="112" y="169"/>
                    <a:pt x="121" y="158"/>
                  </a:cubicBezTo>
                  <a:close/>
                  <a:moveTo>
                    <a:pt x="128" y="207"/>
                  </a:moveTo>
                  <a:lnTo>
                    <a:pt x="128" y="207"/>
                  </a:lnTo>
                  <a:lnTo>
                    <a:pt x="122" y="185"/>
                  </a:lnTo>
                  <a:cubicBezTo>
                    <a:pt x="109" y="205"/>
                    <a:pt x="91" y="209"/>
                    <a:pt x="70" y="209"/>
                  </a:cubicBezTo>
                  <a:cubicBezTo>
                    <a:pt x="22" y="209"/>
                    <a:pt x="0" y="177"/>
                    <a:pt x="0" y="146"/>
                  </a:cubicBezTo>
                  <a:cubicBezTo>
                    <a:pt x="0" y="112"/>
                    <a:pt x="27" y="83"/>
                    <a:pt x="84" y="85"/>
                  </a:cubicBezTo>
                  <a:cubicBezTo>
                    <a:pt x="95" y="85"/>
                    <a:pt x="113" y="88"/>
                    <a:pt x="121" y="96"/>
                  </a:cubicBezTo>
                  <a:lnTo>
                    <a:pt x="121" y="88"/>
                  </a:lnTo>
                  <a:cubicBezTo>
                    <a:pt x="121" y="59"/>
                    <a:pt x="98" y="52"/>
                    <a:pt x="77" y="52"/>
                  </a:cubicBezTo>
                  <a:cubicBezTo>
                    <a:pt x="57" y="52"/>
                    <a:pt x="42" y="58"/>
                    <a:pt x="27" y="67"/>
                  </a:cubicBezTo>
                  <a:lnTo>
                    <a:pt x="11" y="43"/>
                  </a:lnTo>
                  <a:cubicBezTo>
                    <a:pt x="61" y="0"/>
                    <a:pt x="158" y="10"/>
                    <a:pt x="158" y="88"/>
                  </a:cubicBezTo>
                  <a:lnTo>
                    <a:pt x="158" y="207"/>
                  </a:lnTo>
                  <a:lnTo>
                    <a:pt x="128" y="207"/>
                  </a:ln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123" name="Freeform 26">
              <a:extLst>
                <a:ext uri="{FF2B5EF4-FFF2-40B4-BE49-F238E27FC236}">
                  <a16:creationId xmlns="" xmlns:a16="http://schemas.microsoft.com/office/drawing/2014/main" id="{EA885F94-483C-455C-9D20-400F6E69962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05199" y="3351214"/>
              <a:ext cx="109537" cy="266700"/>
            </a:xfrm>
            <a:custGeom>
              <a:avLst/>
              <a:gdLst>
                <a:gd name="T0" fmla="*/ 100 w 100"/>
                <a:gd name="T1" fmla="*/ 233 h 237"/>
                <a:gd name="T2" fmla="*/ 100 w 100"/>
                <a:gd name="T3" fmla="*/ 233 h 237"/>
                <a:gd name="T4" fmla="*/ 27 w 100"/>
                <a:gd name="T5" fmla="*/ 176 h 237"/>
                <a:gd name="T6" fmla="*/ 27 w 100"/>
                <a:gd name="T7" fmla="*/ 84 h 237"/>
                <a:gd name="T8" fmla="*/ 0 w 100"/>
                <a:gd name="T9" fmla="*/ 84 h 237"/>
                <a:gd name="T10" fmla="*/ 0 w 100"/>
                <a:gd name="T11" fmla="*/ 51 h 237"/>
                <a:gd name="T12" fmla="*/ 27 w 100"/>
                <a:gd name="T13" fmla="*/ 51 h 237"/>
                <a:gd name="T14" fmla="*/ 27 w 100"/>
                <a:gd name="T15" fmla="*/ 5 h 237"/>
                <a:gd name="T16" fmla="*/ 65 w 100"/>
                <a:gd name="T17" fmla="*/ 0 h 237"/>
                <a:gd name="T18" fmla="*/ 65 w 100"/>
                <a:gd name="T19" fmla="*/ 51 h 237"/>
                <a:gd name="T20" fmla="*/ 99 w 100"/>
                <a:gd name="T21" fmla="*/ 51 h 237"/>
                <a:gd name="T22" fmla="*/ 99 w 100"/>
                <a:gd name="T23" fmla="*/ 84 h 237"/>
                <a:gd name="T24" fmla="*/ 65 w 100"/>
                <a:gd name="T25" fmla="*/ 84 h 237"/>
                <a:gd name="T26" fmla="*/ 65 w 100"/>
                <a:gd name="T27" fmla="*/ 175 h 237"/>
                <a:gd name="T28" fmla="*/ 100 w 100"/>
                <a:gd name="T29" fmla="*/ 199 h 237"/>
                <a:gd name="T30" fmla="*/ 100 w 100"/>
                <a:gd name="T31" fmla="*/ 233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0" h="237">
                  <a:moveTo>
                    <a:pt x="100" y="233"/>
                  </a:moveTo>
                  <a:lnTo>
                    <a:pt x="100" y="233"/>
                  </a:lnTo>
                  <a:cubicBezTo>
                    <a:pt x="57" y="237"/>
                    <a:pt x="27" y="220"/>
                    <a:pt x="27" y="176"/>
                  </a:cubicBezTo>
                  <a:lnTo>
                    <a:pt x="27" y="84"/>
                  </a:lnTo>
                  <a:lnTo>
                    <a:pt x="0" y="84"/>
                  </a:lnTo>
                  <a:lnTo>
                    <a:pt x="0" y="51"/>
                  </a:lnTo>
                  <a:lnTo>
                    <a:pt x="27" y="51"/>
                  </a:lnTo>
                  <a:lnTo>
                    <a:pt x="27" y="5"/>
                  </a:lnTo>
                  <a:lnTo>
                    <a:pt x="65" y="0"/>
                  </a:lnTo>
                  <a:lnTo>
                    <a:pt x="65" y="51"/>
                  </a:lnTo>
                  <a:lnTo>
                    <a:pt x="99" y="51"/>
                  </a:lnTo>
                  <a:lnTo>
                    <a:pt x="99" y="84"/>
                  </a:lnTo>
                  <a:lnTo>
                    <a:pt x="65" y="84"/>
                  </a:lnTo>
                  <a:lnTo>
                    <a:pt x="65" y="175"/>
                  </a:lnTo>
                  <a:cubicBezTo>
                    <a:pt x="65" y="190"/>
                    <a:pt x="74" y="204"/>
                    <a:pt x="100" y="199"/>
                  </a:cubicBezTo>
                  <a:lnTo>
                    <a:pt x="100" y="233"/>
                  </a:ln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124" name="Freeform 27">
              <a:extLst>
                <a:ext uri="{FF2B5EF4-FFF2-40B4-BE49-F238E27FC236}">
                  <a16:creationId xmlns="" xmlns:a16="http://schemas.microsoft.com/office/drawing/2014/main" id="{64CADBF2-3D11-4083-91BF-FE0D83316A8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632199" y="3403602"/>
              <a:ext cx="211137" cy="212725"/>
            </a:xfrm>
            <a:custGeom>
              <a:avLst/>
              <a:gdLst>
                <a:gd name="T0" fmla="*/ 144 w 191"/>
                <a:gd name="T1" fmla="*/ 82 h 189"/>
                <a:gd name="T2" fmla="*/ 144 w 191"/>
                <a:gd name="T3" fmla="*/ 82 h 189"/>
                <a:gd name="T4" fmla="*/ 92 w 191"/>
                <a:gd name="T5" fmla="*/ 35 h 189"/>
                <a:gd name="T6" fmla="*/ 40 w 191"/>
                <a:gd name="T7" fmla="*/ 82 h 189"/>
                <a:gd name="T8" fmla="*/ 144 w 191"/>
                <a:gd name="T9" fmla="*/ 82 h 189"/>
                <a:gd name="T10" fmla="*/ 144 w 191"/>
                <a:gd name="T11" fmla="*/ 131 h 189"/>
                <a:gd name="T12" fmla="*/ 144 w 191"/>
                <a:gd name="T13" fmla="*/ 131 h 189"/>
                <a:gd name="T14" fmla="*/ 172 w 191"/>
                <a:gd name="T15" fmla="*/ 149 h 189"/>
                <a:gd name="T16" fmla="*/ 93 w 191"/>
                <a:gd name="T17" fmla="*/ 189 h 189"/>
                <a:gd name="T18" fmla="*/ 0 w 191"/>
                <a:gd name="T19" fmla="*/ 95 h 189"/>
                <a:gd name="T20" fmla="*/ 93 w 191"/>
                <a:gd name="T21" fmla="*/ 1 h 189"/>
                <a:gd name="T22" fmla="*/ 180 w 191"/>
                <a:gd name="T23" fmla="*/ 112 h 189"/>
                <a:gd name="T24" fmla="*/ 40 w 191"/>
                <a:gd name="T25" fmla="*/ 112 h 189"/>
                <a:gd name="T26" fmla="*/ 93 w 191"/>
                <a:gd name="T27" fmla="*/ 155 h 189"/>
                <a:gd name="T28" fmla="*/ 144 w 191"/>
                <a:gd name="T29" fmla="*/ 13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1" h="189">
                  <a:moveTo>
                    <a:pt x="144" y="82"/>
                  </a:moveTo>
                  <a:lnTo>
                    <a:pt x="144" y="82"/>
                  </a:lnTo>
                  <a:cubicBezTo>
                    <a:pt x="143" y="50"/>
                    <a:pt x="118" y="35"/>
                    <a:pt x="92" y="35"/>
                  </a:cubicBezTo>
                  <a:cubicBezTo>
                    <a:pt x="65" y="35"/>
                    <a:pt x="41" y="52"/>
                    <a:pt x="40" y="82"/>
                  </a:cubicBezTo>
                  <a:lnTo>
                    <a:pt x="144" y="82"/>
                  </a:lnTo>
                  <a:close/>
                  <a:moveTo>
                    <a:pt x="144" y="131"/>
                  </a:moveTo>
                  <a:lnTo>
                    <a:pt x="144" y="131"/>
                  </a:lnTo>
                  <a:lnTo>
                    <a:pt x="172" y="149"/>
                  </a:lnTo>
                  <a:cubicBezTo>
                    <a:pt x="151" y="177"/>
                    <a:pt x="123" y="189"/>
                    <a:pt x="93" y="189"/>
                  </a:cubicBezTo>
                  <a:cubicBezTo>
                    <a:pt x="31" y="189"/>
                    <a:pt x="0" y="142"/>
                    <a:pt x="0" y="95"/>
                  </a:cubicBezTo>
                  <a:cubicBezTo>
                    <a:pt x="0" y="48"/>
                    <a:pt x="33" y="1"/>
                    <a:pt x="93" y="1"/>
                  </a:cubicBezTo>
                  <a:cubicBezTo>
                    <a:pt x="154" y="0"/>
                    <a:pt x="191" y="54"/>
                    <a:pt x="180" y="112"/>
                  </a:cubicBezTo>
                  <a:lnTo>
                    <a:pt x="40" y="112"/>
                  </a:lnTo>
                  <a:cubicBezTo>
                    <a:pt x="44" y="134"/>
                    <a:pt x="63" y="155"/>
                    <a:pt x="93" y="155"/>
                  </a:cubicBezTo>
                  <a:cubicBezTo>
                    <a:pt x="109" y="155"/>
                    <a:pt x="129" y="152"/>
                    <a:pt x="144" y="131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125" name="Freeform 28">
              <a:extLst>
                <a:ext uri="{FF2B5EF4-FFF2-40B4-BE49-F238E27FC236}">
                  <a16:creationId xmlns="" xmlns:a16="http://schemas.microsoft.com/office/drawing/2014/main" id="{1F411B47-FDDE-4319-ADA9-91ACE66C899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68736" y="3565527"/>
              <a:ext cx="47625" cy="47625"/>
            </a:xfrm>
            <a:custGeom>
              <a:avLst/>
              <a:gdLst>
                <a:gd name="T0" fmla="*/ 0 w 44"/>
                <a:gd name="T1" fmla="*/ 0 h 42"/>
                <a:gd name="T2" fmla="*/ 0 w 44"/>
                <a:gd name="T3" fmla="*/ 0 h 42"/>
                <a:gd name="T4" fmla="*/ 44 w 44"/>
                <a:gd name="T5" fmla="*/ 0 h 42"/>
                <a:gd name="T6" fmla="*/ 44 w 44"/>
                <a:gd name="T7" fmla="*/ 42 h 42"/>
                <a:gd name="T8" fmla="*/ 0 w 44"/>
                <a:gd name="T9" fmla="*/ 42 h 42"/>
                <a:gd name="T10" fmla="*/ 0 w 44"/>
                <a:gd name="T1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42">
                  <a:moveTo>
                    <a:pt x="0" y="0"/>
                  </a:moveTo>
                  <a:lnTo>
                    <a:pt x="0" y="0"/>
                  </a:lnTo>
                  <a:lnTo>
                    <a:pt x="44" y="0"/>
                  </a:lnTo>
                  <a:lnTo>
                    <a:pt x="44" y="42"/>
                  </a:lnTo>
                  <a:lnTo>
                    <a:pt x="0" y="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</p:grpSp>
    </p:spTree>
    <p:extLst>
      <p:ext uri="{BB962C8B-B14F-4D97-AF65-F5344CB8AC3E}">
        <p14:creationId xmlns:p14="http://schemas.microsoft.com/office/powerpoint/2010/main" val="1995193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2">
            <a:extLst>
              <a:ext uri="{FF2B5EF4-FFF2-40B4-BE49-F238E27FC236}">
                <a16:creationId xmlns="" xmlns:a16="http://schemas.microsoft.com/office/drawing/2014/main" id="{C0C879BC-DC82-4010-9D3E-B16022ADD7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8046" y="6604397"/>
            <a:ext cx="224420" cy="225703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r">
              <a:defRPr sz="800" b="0" i="0">
                <a:solidFill>
                  <a:srgbClr val="53585F"/>
                </a:solidFill>
                <a:latin typeface="Calibri" panose="020F0502020204030204" pitchFamily="34" charset="0"/>
                <a:ea typeface="Helvetica Neue Light" panose="02000403000000020004" pitchFamily="2" charset="0"/>
                <a:cs typeface="Calibri" panose="020F0502020204030204" pitchFamily="34" charset="0"/>
                <a:sym typeface="San Francisco Display Regular"/>
              </a:defRPr>
            </a:lvl1pPr>
          </a:lstStyle>
          <a:p>
            <a:fld id="{86CB4B4D-7CA3-9044-876B-883B54F8677D}" type="slidenum">
              <a:rPr lang="en-US" noProof="0" smtClean="0"/>
              <a:pPr/>
              <a:t>‹#›</a:t>
            </a:fld>
            <a:endParaRPr lang="en-US" noProof="0"/>
          </a:p>
        </p:txBody>
      </p:sp>
      <p:pic>
        <p:nvPicPr>
          <p:cNvPr id="10" name="Obraz 9">
            <a:extLst>
              <a:ext uri="{FF2B5EF4-FFF2-40B4-BE49-F238E27FC236}">
                <a16:creationId xmlns="" xmlns:a16="http://schemas.microsoft.com/office/drawing/2014/main" id="{9003C0A7-95BA-4F4B-95B7-CEA7653388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Dowolny kształt: kształt 4">
            <a:extLst>
              <a:ext uri="{FF2B5EF4-FFF2-40B4-BE49-F238E27FC236}">
                <a16:creationId xmlns="" xmlns:a16="http://schemas.microsoft.com/office/drawing/2014/main" id="{D48E30D2-E3EF-4498-AC0E-F7B7B6E868D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223528 w 12192000"/>
              <a:gd name="connsiteY0" fmla="*/ 192024 h 6858000"/>
              <a:gd name="connsiteX1" fmla="*/ 192024 w 12192000"/>
              <a:gd name="connsiteY1" fmla="*/ 223528 h 6858000"/>
              <a:gd name="connsiteX2" fmla="*/ 192024 w 12192000"/>
              <a:gd name="connsiteY2" fmla="*/ 6616184 h 6858000"/>
              <a:gd name="connsiteX3" fmla="*/ 223528 w 12192000"/>
              <a:gd name="connsiteY3" fmla="*/ 6647688 h 6858000"/>
              <a:gd name="connsiteX4" fmla="*/ 11968472 w 12192000"/>
              <a:gd name="connsiteY4" fmla="*/ 6647688 h 6858000"/>
              <a:gd name="connsiteX5" fmla="*/ 11999976 w 12192000"/>
              <a:gd name="connsiteY5" fmla="*/ 6616184 h 6858000"/>
              <a:gd name="connsiteX6" fmla="*/ 11999976 w 12192000"/>
              <a:gd name="connsiteY6" fmla="*/ 223528 h 6858000"/>
              <a:gd name="connsiteX7" fmla="*/ 11968472 w 12192000"/>
              <a:gd name="connsiteY7" fmla="*/ 192024 h 6858000"/>
              <a:gd name="connsiteX8" fmla="*/ 0 w 12192000"/>
              <a:gd name="connsiteY8" fmla="*/ 0 h 6858000"/>
              <a:gd name="connsiteX9" fmla="*/ 12192000 w 12192000"/>
              <a:gd name="connsiteY9" fmla="*/ 0 h 6858000"/>
              <a:gd name="connsiteX10" fmla="*/ 12192000 w 12192000"/>
              <a:gd name="connsiteY10" fmla="*/ 6858000 h 6858000"/>
              <a:gd name="connsiteX11" fmla="*/ 0 w 121920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58000">
                <a:moveTo>
                  <a:pt x="223528" y="192024"/>
                </a:moveTo>
                <a:cubicBezTo>
                  <a:pt x="206129" y="192024"/>
                  <a:pt x="192024" y="206129"/>
                  <a:pt x="192024" y="223528"/>
                </a:cubicBezTo>
                <a:lnTo>
                  <a:pt x="192024" y="6616184"/>
                </a:lnTo>
                <a:cubicBezTo>
                  <a:pt x="192024" y="6633583"/>
                  <a:pt x="206129" y="6647688"/>
                  <a:pt x="223528" y="6647688"/>
                </a:cubicBezTo>
                <a:lnTo>
                  <a:pt x="11968472" y="6647688"/>
                </a:lnTo>
                <a:cubicBezTo>
                  <a:pt x="11985871" y="6647688"/>
                  <a:pt x="11999976" y="6633583"/>
                  <a:pt x="11999976" y="6616184"/>
                </a:cubicBezTo>
                <a:lnTo>
                  <a:pt x="11999976" y="223528"/>
                </a:lnTo>
                <a:cubicBezTo>
                  <a:pt x="11999976" y="206129"/>
                  <a:pt x="11985871" y="192024"/>
                  <a:pt x="11968472" y="19202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7" name="Tytuł 1">
            <a:extLst>
              <a:ext uri="{FF2B5EF4-FFF2-40B4-BE49-F238E27FC236}">
                <a16:creationId xmlns="" xmlns:a16="http://schemas.microsoft.com/office/drawing/2014/main" id="{0C1BB532-16CB-4177-A5A5-9245983BA8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1094" y="2800479"/>
            <a:ext cx="10549812" cy="753090"/>
          </a:xfrm>
          <a:prstGeom prst="rect">
            <a:avLst/>
          </a:prstGeom>
        </p:spPr>
        <p:txBody>
          <a:bodyPr anchor="ctr"/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8" name="Podtytuł 2">
            <a:extLst>
              <a:ext uri="{FF2B5EF4-FFF2-40B4-BE49-F238E27FC236}">
                <a16:creationId xmlns="" xmlns:a16="http://schemas.microsoft.com/office/drawing/2014/main" id="{3CAD5FE3-1586-473E-8425-74BA3DBD72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1094" y="3553569"/>
            <a:ext cx="10541372" cy="503431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38050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48E5B4F8-A766-4453-A196-3E789D71774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1094" y="2800479"/>
            <a:ext cx="10549812" cy="753090"/>
          </a:xfrm>
          <a:prstGeom prst="rect">
            <a:avLst/>
          </a:prstGeom>
        </p:spPr>
        <p:txBody>
          <a:bodyPr anchor="ctr"/>
          <a:lstStyle>
            <a:lvl1pPr algn="ctr">
              <a:defRPr sz="3200">
                <a:solidFill>
                  <a:srgbClr val="53585F"/>
                </a:solidFill>
              </a:defRPr>
            </a:lvl1pPr>
          </a:lstStyle>
          <a:p>
            <a:r>
              <a:rPr lang="en-US" noProof="0" dirty="0" err="1"/>
              <a:t>Kliknij</a:t>
            </a:r>
            <a:r>
              <a:rPr lang="en-US" noProof="0" dirty="0"/>
              <a:t>, aby </a:t>
            </a:r>
            <a:r>
              <a:rPr lang="en-US" noProof="0" dirty="0" err="1"/>
              <a:t>edytować</a:t>
            </a:r>
            <a:r>
              <a:rPr lang="en-US" noProof="0" dirty="0"/>
              <a:t> </a:t>
            </a:r>
            <a:r>
              <a:rPr lang="en-US" noProof="0" dirty="0" err="1"/>
              <a:t>styl</a:t>
            </a:r>
            <a:endParaRPr lang="en-US" noProof="0" dirty="0"/>
          </a:p>
        </p:txBody>
      </p:sp>
      <p:sp>
        <p:nvSpPr>
          <p:cNvPr id="7" name="Shape 2">
            <a:extLst>
              <a:ext uri="{FF2B5EF4-FFF2-40B4-BE49-F238E27FC236}">
                <a16:creationId xmlns="" xmlns:a16="http://schemas.microsoft.com/office/drawing/2014/main" id="{5722CC56-9565-44DF-9848-D54BEF7F76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8046" y="6604397"/>
            <a:ext cx="224420" cy="225703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r">
              <a:defRPr sz="800" b="0" i="0">
                <a:solidFill>
                  <a:srgbClr val="53585F"/>
                </a:solidFill>
                <a:latin typeface="Calibri" panose="020F0502020204030204" pitchFamily="34" charset="0"/>
                <a:ea typeface="Helvetica Neue Light" panose="02000403000000020004" pitchFamily="2" charset="0"/>
                <a:cs typeface="Calibri" panose="020F0502020204030204" pitchFamily="34" charset="0"/>
                <a:sym typeface="San Francisco Display Regular"/>
              </a:defRPr>
            </a:lvl1pPr>
          </a:lstStyle>
          <a:p>
            <a:fld id="{86CB4B4D-7CA3-9044-876B-883B54F8677D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53086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|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odtytuł 2">
            <a:extLst>
              <a:ext uri="{FF2B5EF4-FFF2-40B4-BE49-F238E27FC236}">
                <a16:creationId xmlns="" xmlns:a16="http://schemas.microsoft.com/office/drawing/2014/main" id="{D6A9781D-9E3F-43B7-9F9F-987ED982467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21094" y="3553569"/>
            <a:ext cx="10541372" cy="503431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rgbClr val="53585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Kliknij, aby edytować styl wzorca podtytułu</a:t>
            </a:r>
          </a:p>
        </p:txBody>
      </p:sp>
      <p:sp>
        <p:nvSpPr>
          <p:cNvPr id="2" name="Tytuł 1">
            <a:extLst>
              <a:ext uri="{FF2B5EF4-FFF2-40B4-BE49-F238E27FC236}">
                <a16:creationId xmlns="" xmlns:a16="http://schemas.microsoft.com/office/drawing/2014/main" id="{48E5B4F8-A766-4453-A196-3E789D71774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1094" y="2800479"/>
            <a:ext cx="10549812" cy="753090"/>
          </a:xfrm>
          <a:prstGeom prst="rect">
            <a:avLst/>
          </a:prstGeom>
        </p:spPr>
        <p:txBody>
          <a:bodyPr anchor="ctr"/>
          <a:lstStyle>
            <a:lvl1pPr algn="ctr">
              <a:defRPr sz="3200">
                <a:solidFill>
                  <a:srgbClr val="53585F"/>
                </a:solidFill>
              </a:defRPr>
            </a:lvl1pPr>
          </a:lstStyle>
          <a:p>
            <a:r>
              <a:rPr lang="en-US" noProof="0"/>
              <a:t>Kliknij, aby edytować styl</a:t>
            </a:r>
          </a:p>
        </p:txBody>
      </p:sp>
      <p:sp>
        <p:nvSpPr>
          <p:cNvPr id="7" name="Shape 2">
            <a:extLst>
              <a:ext uri="{FF2B5EF4-FFF2-40B4-BE49-F238E27FC236}">
                <a16:creationId xmlns="" xmlns:a16="http://schemas.microsoft.com/office/drawing/2014/main" id="{5722CC56-9565-44DF-9848-D54BEF7F76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8046" y="6604397"/>
            <a:ext cx="224420" cy="225703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r">
              <a:defRPr sz="800" b="0" i="0">
                <a:solidFill>
                  <a:srgbClr val="53585F"/>
                </a:solidFill>
                <a:latin typeface="Calibri" panose="020F0502020204030204" pitchFamily="34" charset="0"/>
                <a:ea typeface="Helvetica Neue Light" panose="02000403000000020004" pitchFamily="2" charset="0"/>
                <a:cs typeface="Calibri" panose="020F0502020204030204" pitchFamily="34" charset="0"/>
                <a:sym typeface="San Francisco Display Regular"/>
              </a:defRPr>
            </a:lvl1pPr>
          </a:lstStyle>
          <a:p>
            <a:fld id="{86CB4B4D-7CA3-9044-876B-883B54F8677D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613820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| Subtitle | Content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48E5B4F8-A766-4453-A196-3E789D71774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1094" y="487882"/>
            <a:ext cx="10549812" cy="753090"/>
          </a:xfrm>
          <a:prstGeom prst="rect">
            <a:avLst/>
          </a:prstGeom>
        </p:spPr>
        <p:txBody>
          <a:bodyPr anchor="ctr"/>
          <a:lstStyle>
            <a:lvl1pPr algn="ctr">
              <a:defRPr sz="3200">
                <a:solidFill>
                  <a:srgbClr val="53585F"/>
                </a:solidFill>
              </a:defRPr>
            </a:lvl1pPr>
          </a:lstStyle>
          <a:p>
            <a:r>
              <a:rPr lang="en-US" noProof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="" xmlns:a16="http://schemas.microsoft.com/office/drawing/2014/main" id="{B508769B-FF4D-41C1-97FD-2E7A747ED29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21094" y="1344030"/>
            <a:ext cx="10541372" cy="503431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600">
                <a:solidFill>
                  <a:srgbClr val="003B77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Kliknij, aby edytować styl wzorca podtytułu</a:t>
            </a:r>
          </a:p>
        </p:txBody>
      </p:sp>
      <p:sp>
        <p:nvSpPr>
          <p:cNvPr id="7" name="Shape 2">
            <a:extLst>
              <a:ext uri="{FF2B5EF4-FFF2-40B4-BE49-F238E27FC236}">
                <a16:creationId xmlns="" xmlns:a16="http://schemas.microsoft.com/office/drawing/2014/main" id="{5722CC56-9565-44DF-9848-D54BEF7F76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8046" y="6604397"/>
            <a:ext cx="224420" cy="225703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r">
              <a:defRPr sz="800" b="0" i="0">
                <a:solidFill>
                  <a:srgbClr val="53585F"/>
                </a:solidFill>
                <a:latin typeface="Calibri" panose="020F0502020204030204" pitchFamily="34" charset="0"/>
                <a:ea typeface="Helvetica Neue Light" panose="02000403000000020004" pitchFamily="2" charset="0"/>
                <a:cs typeface="Calibri" panose="020F0502020204030204" pitchFamily="34" charset="0"/>
                <a:sym typeface="San Francisco Display Regular"/>
              </a:defRPr>
            </a:lvl1pPr>
          </a:lstStyle>
          <a:p>
            <a:fld id="{86CB4B4D-7CA3-9044-876B-883B54F8677D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9" name="Symbol zastępczy tekstu 8">
            <a:extLst>
              <a:ext uri="{FF2B5EF4-FFF2-40B4-BE49-F238E27FC236}">
                <a16:creationId xmlns="" xmlns:a16="http://schemas.microsoft.com/office/drawing/2014/main" id="{A09739C7-CC83-4AF7-AC35-FBC647FA525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57804" y="1950519"/>
            <a:ext cx="6276390" cy="4338314"/>
          </a:xfrm>
          <a:prstGeom prst="rect">
            <a:avLst/>
          </a:prstGeom>
        </p:spPr>
        <p:txBody>
          <a:bodyPr wrap="square">
            <a:noAutofit/>
          </a:bodyPr>
          <a:lstStyle>
            <a:lvl1pPr marL="144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 sz="1000"/>
            </a:lvl1pPr>
            <a:lvl2pPr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 sz="1000"/>
            </a:lvl2pPr>
            <a:lvl3pPr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 sz="900"/>
            </a:lvl3pPr>
            <a:lvl4pPr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 sz="800"/>
            </a:lvl4pPr>
            <a:lvl5pPr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 sz="800"/>
            </a:lvl5pPr>
          </a:lstStyle>
          <a:p>
            <a:pPr lvl="0"/>
            <a:r>
              <a:rPr lang="en-US" noProof="0"/>
              <a:t>Edytuj style wzorca tekstu</a:t>
            </a:r>
          </a:p>
          <a:p>
            <a:pPr lvl="1"/>
            <a:r>
              <a:rPr lang="en-US" noProof="0"/>
              <a:t>Drugi poziom</a:t>
            </a:r>
          </a:p>
          <a:p>
            <a:pPr lvl="2"/>
            <a:r>
              <a:rPr lang="en-US" noProof="0"/>
              <a:t>Trzeci poziom</a:t>
            </a:r>
          </a:p>
          <a:p>
            <a:pPr lvl="3"/>
            <a:r>
              <a:rPr lang="en-US" noProof="0"/>
              <a:t>Czwarty poziom</a:t>
            </a:r>
          </a:p>
          <a:p>
            <a:pPr lvl="4"/>
            <a:r>
              <a:rPr lang="en-US" noProof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159200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| Content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48E5B4F8-A766-4453-A196-3E789D71774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1094" y="487882"/>
            <a:ext cx="10549812" cy="753090"/>
          </a:xfrm>
          <a:prstGeom prst="rect">
            <a:avLst/>
          </a:prstGeom>
        </p:spPr>
        <p:txBody>
          <a:bodyPr anchor="ctr"/>
          <a:lstStyle>
            <a:lvl1pPr algn="ctr">
              <a:defRPr sz="3200">
                <a:solidFill>
                  <a:srgbClr val="53585F"/>
                </a:solidFill>
              </a:defRPr>
            </a:lvl1pPr>
          </a:lstStyle>
          <a:p>
            <a:r>
              <a:rPr lang="en-US" noProof="0"/>
              <a:t>Kliknij, aby edytować styl</a:t>
            </a:r>
          </a:p>
        </p:txBody>
      </p:sp>
      <p:sp>
        <p:nvSpPr>
          <p:cNvPr id="7" name="Shape 2">
            <a:extLst>
              <a:ext uri="{FF2B5EF4-FFF2-40B4-BE49-F238E27FC236}">
                <a16:creationId xmlns="" xmlns:a16="http://schemas.microsoft.com/office/drawing/2014/main" id="{5722CC56-9565-44DF-9848-D54BEF7F76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8046" y="6604397"/>
            <a:ext cx="224420" cy="225703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r">
              <a:defRPr sz="800" b="0" i="0">
                <a:solidFill>
                  <a:srgbClr val="53585F"/>
                </a:solidFill>
                <a:latin typeface="Calibri" panose="020F0502020204030204" pitchFamily="34" charset="0"/>
                <a:ea typeface="Helvetica Neue Light" panose="02000403000000020004" pitchFamily="2" charset="0"/>
                <a:cs typeface="Calibri" panose="020F0502020204030204" pitchFamily="34" charset="0"/>
                <a:sym typeface="San Francisco Display Regular"/>
              </a:defRPr>
            </a:lvl1pPr>
          </a:lstStyle>
          <a:p>
            <a:fld id="{86CB4B4D-7CA3-9044-876B-883B54F8677D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9" name="Symbol zastępczy tekstu 8">
            <a:extLst>
              <a:ext uri="{FF2B5EF4-FFF2-40B4-BE49-F238E27FC236}">
                <a16:creationId xmlns="" xmlns:a16="http://schemas.microsoft.com/office/drawing/2014/main" id="{A09739C7-CC83-4AF7-AC35-FBC647FA525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45572" y="1950518"/>
            <a:ext cx="3850428" cy="4338313"/>
          </a:xfrm>
          <a:prstGeom prst="rect">
            <a:avLst/>
          </a:prstGeom>
        </p:spPr>
        <p:txBody>
          <a:bodyPr wrap="square">
            <a:noAutofit/>
          </a:bodyPr>
          <a:lstStyle>
            <a:lvl1pPr marL="144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 sz="1000"/>
            </a:lvl1pPr>
            <a:lvl2pPr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 sz="1000"/>
            </a:lvl2pPr>
            <a:lvl3pPr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 sz="900"/>
            </a:lvl3pPr>
            <a:lvl4pPr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 sz="800"/>
            </a:lvl4pPr>
            <a:lvl5pPr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 sz="800"/>
            </a:lvl5pPr>
          </a:lstStyle>
          <a:p>
            <a:pPr lvl="0"/>
            <a:r>
              <a:rPr lang="en-US" noProof="0"/>
              <a:t>Edytuj style wzorca tekstu</a:t>
            </a:r>
          </a:p>
          <a:p>
            <a:pPr lvl="1"/>
            <a:r>
              <a:rPr lang="en-US" noProof="0"/>
              <a:t>Drugi poziom</a:t>
            </a:r>
          </a:p>
          <a:p>
            <a:pPr lvl="2"/>
            <a:r>
              <a:rPr lang="en-US" noProof="0"/>
              <a:t>Trzeci poziom</a:t>
            </a:r>
          </a:p>
          <a:p>
            <a:pPr lvl="3"/>
            <a:r>
              <a:rPr lang="en-US" noProof="0"/>
              <a:t>Czwarty poziom</a:t>
            </a:r>
          </a:p>
          <a:p>
            <a:pPr lvl="4"/>
            <a:r>
              <a:rPr lang="en-US" noProof="0"/>
              <a:t>Piąty poziom</a:t>
            </a:r>
          </a:p>
        </p:txBody>
      </p:sp>
      <p:sp>
        <p:nvSpPr>
          <p:cNvPr id="5" name="Symbol zastępczy tekstu 8">
            <a:extLst>
              <a:ext uri="{FF2B5EF4-FFF2-40B4-BE49-F238E27FC236}">
                <a16:creationId xmlns="" xmlns:a16="http://schemas.microsoft.com/office/drawing/2014/main" id="{4BEB79F2-C294-4EE0-B985-C875F5AA775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0" y="1950518"/>
            <a:ext cx="3850428" cy="4338313"/>
          </a:xfrm>
          <a:prstGeom prst="rect">
            <a:avLst/>
          </a:prstGeom>
        </p:spPr>
        <p:txBody>
          <a:bodyPr wrap="square">
            <a:noAutofit/>
          </a:bodyPr>
          <a:lstStyle>
            <a:lvl1pPr marL="144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 sz="1000"/>
            </a:lvl1pPr>
            <a:lvl2pPr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 sz="1000"/>
            </a:lvl2pPr>
            <a:lvl3pPr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 sz="900"/>
            </a:lvl3pPr>
            <a:lvl4pPr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 sz="800"/>
            </a:lvl4pPr>
            <a:lvl5pPr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 sz="800"/>
            </a:lvl5pPr>
          </a:lstStyle>
          <a:p>
            <a:pPr lvl="0"/>
            <a:r>
              <a:rPr lang="en-US" noProof="0"/>
              <a:t>Edytuj style wzorca tekstu</a:t>
            </a:r>
          </a:p>
          <a:p>
            <a:pPr lvl="1"/>
            <a:r>
              <a:rPr lang="en-US" noProof="0"/>
              <a:t>Drugi poziom</a:t>
            </a:r>
          </a:p>
          <a:p>
            <a:pPr lvl="2"/>
            <a:r>
              <a:rPr lang="en-US" noProof="0"/>
              <a:t>Trzeci poziom</a:t>
            </a:r>
          </a:p>
          <a:p>
            <a:pPr lvl="3"/>
            <a:r>
              <a:rPr lang="en-US" noProof="0"/>
              <a:t>Czwarty poziom</a:t>
            </a:r>
          </a:p>
          <a:p>
            <a:pPr lvl="4"/>
            <a:r>
              <a:rPr lang="en-US" noProof="0"/>
              <a:t>Piąty poziom</a:t>
            </a:r>
          </a:p>
        </p:txBody>
      </p:sp>
      <p:sp>
        <p:nvSpPr>
          <p:cNvPr id="10" name="Podtytuł 2">
            <a:extLst>
              <a:ext uri="{FF2B5EF4-FFF2-40B4-BE49-F238E27FC236}">
                <a16:creationId xmlns="" xmlns:a16="http://schemas.microsoft.com/office/drawing/2014/main" id="{F7331325-C9F7-4A00-B0B2-FD4739699AF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21094" y="1344030"/>
            <a:ext cx="10541372" cy="503431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600">
                <a:solidFill>
                  <a:srgbClr val="003B77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Kliknij, aby edytować styl wzorca podtytułu</a:t>
            </a:r>
          </a:p>
        </p:txBody>
      </p:sp>
    </p:spTree>
    <p:extLst>
      <p:ext uri="{BB962C8B-B14F-4D97-AF65-F5344CB8AC3E}">
        <p14:creationId xmlns:p14="http://schemas.microsoft.com/office/powerpoint/2010/main" val="645713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| Content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48E5B4F8-A766-4453-A196-3E789D71774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1094" y="487882"/>
            <a:ext cx="10549812" cy="753090"/>
          </a:xfrm>
          <a:prstGeom prst="rect">
            <a:avLst/>
          </a:prstGeom>
        </p:spPr>
        <p:txBody>
          <a:bodyPr anchor="ctr"/>
          <a:lstStyle>
            <a:lvl1pPr algn="ctr">
              <a:defRPr sz="3200">
                <a:solidFill>
                  <a:srgbClr val="53585F"/>
                </a:solidFill>
              </a:defRPr>
            </a:lvl1pPr>
          </a:lstStyle>
          <a:p>
            <a:r>
              <a:rPr lang="en-US" noProof="0"/>
              <a:t>Kliknij, aby edytować styl</a:t>
            </a:r>
          </a:p>
        </p:txBody>
      </p:sp>
      <p:sp>
        <p:nvSpPr>
          <p:cNvPr id="7" name="Shape 2">
            <a:extLst>
              <a:ext uri="{FF2B5EF4-FFF2-40B4-BE49-F238E27FC236}">
                <a16:creationId xmlns="" xmlns:a16="http://schemas.microsoft.com/office/drawing/2014/main" id="{5722CC56-9565-44DF-9848-D54BEF7F76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8046" y="6604397"/>
            <a:ext cx="224420" cy="225703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r">
              <a:defRPr sz="800" b="0" i="0">
                <a:solidFill>
                  <a:srgbClr val="53585F"/>
                </a:solidFill>
                <a:latin typeface="Calibri" panose="020F0502020204030204" pitchFamily="34" charset="0"/>
                <a:ea typeface="Helvetica Neue Light" panose="02000403000000020004" pitchFamily="2" charset="0"/>
                <a:cs typeface="Calibri" panose="020F0502020204030204" pitchFamily="34" charset="0"/>
                <a:sym typeface="San Francisco Display Regular"/>
              </a:defRPr>
            </a:lvl1pPr>
          </a:lstStyle>
          <a:p>
            <a:fld id="{86CB4B4D-7CA3-9044-876B-883B54F8677D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9" name="Symbol zastępczy tekstu 8">
            <a:extLst>
              <a:ext uri="{FF2B5EF4-FFF2-40B4-BE49-F238E27FC236}">
                <a16:creationId xmlns="" xmlns:a16="http://schemas.microsoft.com/office/drawing/2014/main" id="{A09739C7-CC83-4AF7-AC35-FBC647FA525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08550" y="1950518"/>
            <a:ext cx="3181908" cy="4338313"/>
          </a:xfrm>
          <a:prstGeom prst="rect">
            <a:avLst/>
          </a:prstGeom>
        </p:spPr>
        <p:txBody>
          <a:bodyPr wrap="square">
            <a:noAutofit/>
          </a:bodyPr>
          <a:lstStyle>
            <a:lvl1pPr marL="144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 sz="1000"/>
            </a:lvl1pPr>
            <a:lvl2pPr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 sz="1000"/>
            </a:lvl2pPr>
            <a:lvl3pPr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 sz="900"/>
            </a:lvl3pPr>
            <a:lvl4pPr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 sz="800"/>
            </a:lvl4pPr>
            <a:lvl5pPr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 sz="800"/>
            </a:lvl5pPr>
          </a:lstStyle>
          <a:p>
            <a:pPr lvl="0"/>
            <a:r>
              <a:rPr lang="en-US" noProof="0" dirty="0" err="1"/>
              <a:t>Edytuj</a:t>
            </a:r>
            <a:r>
              <a:rPr lang="en-US" noProof="0" dirty="0"/>
              <a:t> style </a:t>
            </a:r>
            <a:r>
              <a:rPr lang="en-US" noProof="0" dirty="0" err="1"/>
              <a:t>wzorca</a:t>
            </a:r>
            <a:r>
              <a:rPr lang="en-US" noProof="0" dirty="0"/>
              <a:t> </a:t>
            </a:r>
            <a:r>
              <a:rPr lang="en-US" noProof="0" dirty="0" err="1"/>
              <a:t>tekstu</a:t>
            </a:r>
            <a:endParaRPr lang="en-US" noProof="0" dirty="0"/>
          </a:p>
          <a:p>
            <a:pPr lvl="1"/>
            <a:r>
              <a:rPr lang="en-US" noProof="0" dirty="0" err="1"/>
              <a:t>Drugi</a:t>
            </a:r>
            <a:r>
              <a:rPr lang="en-US" noProof="0" dirty="0"/>
              <a:t> </a:t>
            </a:r>
            <a:r>
              <a:rPr lang="en-US" noProof="0" dirty="0" err="1"/>
              <a:t>poziom</a:t>
            </a:r>
            <a:endParaRPr lang="en-US" noProof="0" dirty="0"/>
          </a:p>
          <a:p>
            <a:pPr lvl="2"/>
            <a:r>
              <a:rPr lang="en-US" noProof="0" dirty="0" err="1"/>
              <a:t>Trzeci</a:t>
            </a:r>
            <a:r>
              <a:rPr lang="en-US" noProof="0" dirty="0"/>
              <a:t> </a:t>
            </a:r>
            <a:r>
              <a:rPr lang="en-US" noProof="0" dirty="0" err="1"/>
              <a:t>poziom</a:t>
            </a:r>
            <a:endParaRPr lang="en-US" noProof="0" dirty="0"/>
          </a:p>
          <a:p>
            <a:pPr lvl="3"/>
            <a:r>
              <a:rPr lang="en-US" noProof="0" dirty="0" err="1"/>
              <a:t>Czwarty</a:t>
            </a:r>
            <a:r>
              <a:rPr lang="en-US" noProof="0" dirty="0"/>
              <a:t> </a:t>
            </a:r>
            <a:r>
              <a:rPr lang="en-US" noProof="0" dirty="0" err="1"/>
              <a:t>poziom</a:t>
            </a:r>
            <a:endParaRPr lang="en-US" noProof="0" dirty="0"/>
          </a:p>
          <a:p>
            <a:pPr lvl="4"/>
            <a:r>
              <a:rPr lang="en-US" noProof="0" dirty="0" err="1"/>
              <a:t>Piąty</a:t>
            </a:r>
            <a:r>
              <a:rPr lang="en-US" noProof="0" dirty="0"/>
              <a:t> </a:t>
            </a:r>
            <a:r>
              <a:rPr lang="en-US" noProof="0" dirty="0" err="1"/>
              <a:t>poziom</a:t>
            </a:r>
            <a:endParaRPr lang="en-US" noProof="0" dirty="0"/>
          </a:p>
        </p:txBody>
      </p:sp>
      <p:sp>
        <p:nvSpPr>
          <p:cNvPr id="5" name="Symbol zastępczy tekstu 8">
            <a:extLst>
              <a:ext uri="{FF2B5EF4-FFF2-40B4-BE49-F238E27FC236}">
                <a16:creationId xmlns="" xmlns:a16="http://schemas.microsoft.com/office/drawing/2014/main" id="{4BEB79F2-C294-4EE0-B985-C875F5AA775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18382" y="1950518"/>
            <a:ext cx="3181908" cy="4338313"/>
          </a:xfrm>
          <a:prstGeom prst="rect">
            <a:avLst/>
          </a:prstGeom>
        </p:spPr>
        <p:txBody>
          <a:bodyPr wrap="square">
            <a:noAutofit/>
          </a:bodyPr>
          <a:lstStyle>
            <a:lvl1pPr marL="144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 sz="1000"/>
            </a:lvl1pPr>
            <a:lvl2pPr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 sz="1000"/>
            </a:lvl2pPr>
            <a:lvl3pPr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 sz="900"/>
            </a:lvl3pPr>
            <a:lvl4pPr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 sz="800"/>
            </a:lvl4pPr>
            <a:lvl5pPr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 sz="800"/>
            </a:lvl5pPr>
          </a:lstStyle>
          <a:p>
            <a:pPr lvl="0"/>
            <a:r>
              <a:rPr lang="en-US" noProof="0"/>
              <a:t>Edytuj style wzorca tekstu</a:t>
            </a:r>
          </a:p>
          <a:p>
            <a:pPr lvl="1"/>
            <a:r>
              <a:rPr lang="en-US" noProof="0"/>
              <a:t>Drugi poziom</a:t>
            </a:r>
          </a:p>
          <a:p>
            <a:pPr lvl="2"/>
            <a:r>
              <a:rPr lang="en-US" noProof="0"/>
              <a:t>Trzeci poziom</a:t>
            </a:r>
          </a:p>
          <a:p>
            <a:pPr lvl="3"/>
            <a:r>
              <a:rPr lang="en-US" noProof="0"/>
              <a:t>Czwarty poziom</a:t>
            </a:r>
          </a:p>
          <a:p>
            <a:pPr lvl="4"/>
            <a:r>
              <a:rPr lang="en-US" noProof="0"/>
              <a:t>Piąty poziom</a:t>
            </a:r>
          </a:p>
        </p:txBody>
      </p:sp>
      <p:sp>
        <p:nvSpPr>
          <p:cNvPr id="6" name="Symbol zastępczy tekstu 8">
            <a:extLst>
              <a:ext uri="{FF2B5EF4-FFF2-40B4-BE49-F238E27FC236}">
                <a16:creationId xmlns="" xmlns:a16="http://schemas.microsoft.com/office/drawing/2014/main" id="{69B8360C-37BD-4130-BB65-2FE40298572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28214" y="1950518"/>
            <a:ext cx="3181908" cy="4338313"/>
          </a:xfrm>
          <a:prstGeom prst="rect">
            <a:avLst/>
          </a:prstGeom>
        </p:spPr>
        <p:txBody>
          <a:bodyPr wrap="square">
            <a:noAutofit/>
          </a:bodyPr>
          <a:lstStyle>
            <a:lvl1pPr marL="144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 sz="1000"/>
            </a:lvl1pPr>
            <a:lvl2pPr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 sz="1000"/>
            </a:lvl2pPr>
            <a:lvl3pPr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 sz="900"/>
            </a:lvl3pPr>
            <a:lvl4pPr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 sz="800"/>
            </a:lvl4pPr>
            <a:lvl5pPr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 sz="800"/>
            </a:lvl5pPr>
          </a:lstStyle>
          <a:p>
            <a:pPr lvl="0"/>
            <a:r>
              <a:rPr lang="en-US" noProof="0"/>
              <a:t>Edytuj style wzorca tekstu</a:t>
            </a:r>
          </a:p>
          <a:p>
            <a:pPr lvl="1"/>
            <a:r>
              <a:rPr lang="en-US" noProof="0"/>
              <a:t>Drugi poziom</a:t>
            </a:r>
          </a:p>
          <a:p>
            <a:pPr lvl="2"/>
            <a:r>
              <a:rPr lang="en-US" noProof="0"/>
              <a:t>Trzeci poziom</a:t>
            </a:r>
          </a:p>
          <a:p>
            <a:pPr lvl="3"/>
            <a:r>
              <a:rPr lang="en-US" noProof="0"/>
              <a:t>Czwarty poziom</a:t>
            </a:r>
          </a:p>
          <a:p>
            <a:pPr lvl="4"/>
            <a:r>
              <a:rPr lang="en-US" noProof="0"/>
              <a:t>Piąty poziom</a:t>
            </a:r>
          </a:p>
        </p:txBody>
      </p:sp>
      <p:sp>
        <p:nvSpPr>
          <p:cNvPr id="8" name="Podtytuł 2">
            <a:extLst>
              <a:ext uri="{FF2B5EF4-FFF2-40B4-BE49-F238E27FC236}">
                <a16:creationId xmlns="" xmlns:a16="http://schemas.microsoft.com/office/drawing/2014/main" id="{805023D7-1E27-4159-9789-C4C04C9F53A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21094" y="1344030"/>
            <a:ext cx="10541372" cy="503431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600">
                <a:solidFill>
                  <a:srgbClr val="003B77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Kliknij, aby edytować styl wzorca podtytułu</a:t>
            </a:r>
          </a:p>
        </p:txBody>
      </p:sp>
    </p:spTree>
    <p:extLst>
      <p:ext uri="{BB962C8B-B14F-4D97-AF65-F5344CB8AC3E}">
        <p14:creationId xmlns:p14="http://schemas.microsoft.com/office/powerpoint/2010/main" val="1163959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| Content 1 column |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="" xmlns:a16="http://schemas.microsoft.com/office/drawing/2014/main" id="{1D7E42FF-6CDC-486B-AED7-571AFD6965D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ytuł 1">
            <a:extLst>
              <a:ext uri="{FF2B5EF4-FFF2-40B4-BE49-F238E27FC236}">
                <a16:creationId xmlns="" xmlns:a16="http://schemas.microsoft.com/office/drawing/2014/main" id="{48E5B4F8-A766-4453-A196-3E789D71774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1094" y="487882"/>
            <a:ext cx="10549812" cy="753090"/>
          </a:xfrm>
          <a:prstGeom prst="rect">
            <a:avLst/>
          </a:prstGeom>
        </p:spPr>
        <p:txBody>
          <a:bodyPr anchor="ctr"/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noProof="0" dirty="0" err="1"/>
              <a:t>Kliknij</a:t>
            </a:r>
            <a:r>
              <a:rPr lang="en-US" noProof="0" dirty="0"/>
              <a:t>, aby </a:t>
            </a:r>
            <a:r>
              <a:rPr lang="en-US" noProof="0" dirty="0" err="1"/>
              <a:t>edytować</a:t>
            </a:r>
            <a:r>
              <a:rPr lang="en-US" noProof="0" dirty="0"/>
              <a:t> </a:t>
            </a:r>
            <a:r>
              <a:rPr lang="en-US" noProof="0" dirty="0" err="1"/>
              <a:t>styl</a:t>
            </a:r>
            <a:endParaRPr lang="en-US" noProof="0" dirty="0"/>
          </a:p>
        </p:txBody>
      </p:sp>
      <p:sp>
        <p:nvSpPr>
          <p:cNvPr id="9" name="Symbol zastępczy tekstu 8">
            <a:extLst>
              <a:ext uri="{FF2B5EF4-FFF2-40B4-BE49-F238E27FC236}">
                <a16:creationId xmlns="" xmlns:a16="http://schemas.microsoft.com/office/drawing/2014/main" id="{A09739C7-CC83-4AF7-AC35-FBC647FA525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1093" y="1950519"/>
            <a:ext cx="10549811" cy="1223412"/>
          </a:xfrm>
          <a:prstGeom prst="rect">
            <a:avLst/>
          </a:prstGeom>
        </p:spPr>
        <p:txBody>
          <a:bodyPr>
            <a:spAutoFit/>
          </a:bodyPr>
          <a:lstStyle>
            <a:lvl1pPr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bg1"/>
                </a:solidFill>
              </a:defRPr>
            </a:lvl1pPr>
            <a:lvl2pPr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bg1"/>
                </a:solidFill>
              </a:defRPr>
            </a:lvl2pPr>
            <a:lvl3pPr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 sz="1050">
                <a:solidFill>
                  <a:schemeClr val="bg1"/>
                </a:solidFill>
              </a:defRPr>
            </a:lvl3pPr>
            <a:lvl4pPr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 sz="1000">
                <a:solidFill>
                  <a:schemeClr val="bg1"/>
                </a:solidFill>
              </a:defRPr>
            </a:lvl4pPr>
            <a:lvl5pPr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 err="1"/>
              <a:t>Edytuj</a:t>
            </a:r>
            <a:r>
              <a:rPr lang="en-US" noProof="0" dirty="0"/>
              <a:t> style </a:t>
            </a:r>
            <a:r>
              <a:rPr lang="en-US" noProof="0" dirty="0" err="1"/>
              <a:t>wzorca</a:t>
            </a:r>
            <a:r>
              <a:rPr lang="en-US" noProof="0" dirty="0"/>
              <a:t> </a:t>
            </a:r>
            <a:r>
              <a:rPr lang="en-US" noProof="0" dirty="0" err="1"/>
              <a:t>tekstu</a:t>
            </a:r>
            <a:endParaRPr lang="en-US" noProof="0" dirty="0"/>
          </a:p>
          <a:p>
            <a:pPr lvl="1"/>
            <a:r>
              <a:rPr lang="en-US" noProof="0" dirty="0" err="1"/>
              <a:t>Drugi</a:t>
            </a:r>
            <a:r>
              <a:rPr lang="en-US" noProof="0" dirty="0"/>
              <a:t> </a:t>
            </a:r>
            <a:r>
              <a:rPr lang="en-US" noProof="0" dirty="0" err="1"/>
              <a:t>poziom</a:t>
            </a:r>
            <a:endParaRPr lang="en-US" noProof="0" dirty="0"/>
          </a:p>
          <a:p>
            <a:pPr lvl="2"/>
            <a:r>
              <a:rPr lang="en-US" noProof="0" dirty="0" err="1"/>
              <a:t>Trzeci</a:t>
            </a:r>
            <a:r>
              <a:rPr lang="en-US" noProof="0" dirty="0"/>
              <a:t> </a:t>
            </a:r>
            <a:r>
              <a:rPr lang="en-US" noProof="0" dirty="0" err="1"/>
              <a:t>poziom</a:t>
            </a:r>
            <a:endParaRPr lang="en-US" noProof="0" dirty="0"/>
          </a:p>
          <a:p>
            <a:pPr lvl="3"/>
            <a:r>
              <a:rPr lang="en-US" noProof="0" dirty="0" err="1"/>
              <a:t>Czwarty</a:t>
            </a:r>
            <a:r>
              <a:rPr lang="en-US" noProof="0" dirty="0"/>
              <a:t> </a:t>
            </a:r>
            <a:r>
              <a:rPr lang="en-US" noProof="0" dirty="0" err="1"/>
              <a:t>poziom</a:t>
            </a:r>
            <a:endParaRPr lang="en-US" noProof="0" dirty="0"/>
          </a:p>
          <a:p>
            <a:pPr lvl="4"/>
            <a:r>
              <a:rPr lang="en-US" noProof="0" dirty="0" err="1"/>
              <a:t>Piąty</a:t>
            </a:r>
            <a:r>
              <a:rPr lang="en-US" noProof="0" dirty="0"/>
              <a:t> </a:t>
            </a:r>
            <a:r>
              <a:rPr lang="en-US" noProof="0" dirty="0" err="1"/>
              <a:t>poziom</a:t>
            </a:r>
            <a:endParaRPr lang="en-US" noProof="0" dirty="0"/>
          </a:p>
        </p:txBody>
      </p:sp>
      <p:sp>
        <p:nvSpPr>
          <p:cNvPr id="6" name="Symbol zastępczy numeru slajdu 2">
            <a:extLst>
              <a:ext uri="{FF2B5EF4-FFF2-40B4-BE49-F238E27FC236}">
                <a16:creationId xmlns="" xmlns:a16="http://schemas.microsoft.com/office/drawing/2014/main" id="{3582BEB1-28CB-4707-931F-A59C394117D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8046" y="6604397"/>
            <a:ext cx="224420" cy="2257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6CB4B4D-7CA3-9044-876B-883B54F8677D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8" name="Shape 3">
            <a:extLst>
              <a:ext uri="{FF2B5EF4-FFF2-40B4-BE49-F238E27FC236}">
                <a16:creationId xmlns="" xmlns:a16="http://schemas.microsoft.com/office/drawing/2014/main" id="{11C0215D-BD2D-4F70-B489-CED2245230E5}"/>
              </a:ext>
            </a:extLst>
          </p:cNvPr>
          <p:cNvSpPr/>
          <p:nvPr userDrawn="1"/>
        </p:nvSpPr>
        <p:spPr>
          <a:xfrm>
            <a:off x="824640" y="0"/>
            <a:ext cx="189277" cy="189277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lang="en-US" sz="1600" noProof="0"/>
          </a:p>
        </p:txBody>
      </p:sp>
      <p:sp>
        <p:nvSpPr>
          <p:cNvPr id="11" name="Shape 2">
            <a:extLst>
              <a:ext uri="{FF2B5EF4-FFF2-40B4-BE49-F238E27FC236}">
                <a16:creationId xmlns="" xmlns:a16="http://schemas.microsoft.com/office/drawing/2014/main" id="{DAE001DC-6D80-425D-A3CE-111E6CB2ECDE}"/>
              </a:ext>
            </a:extLst>
          </p:cNvPr>
          <p:cNvSpPr txBox="1">
            <a:spLocks/>
          </p:cNvSpPr>
          <p:nvPr userDrawn="1"/>
        </p:nvSpPr>
        <p:spPr>
          <a:xfrm>
            <a:off x="11138046" y="6604397"/>
            <a:ext cx="224420" cy="225703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defPPr>
              <a:defRPr lang="pl-PL"/>
            </a:defPPr>
            <a:lvl1pPr marL="0" algn="r" defTabSz="914400" rtl="0" eaLnBrk="1" latinLnBrk="0" hangingPunct="1">
              <a:defRPr sz="800" b="0" i="0" kern="1200">
                <a:solidFill>
                  <a:srgbClr val="53585F"/>
                </a:solidFill>
                <a:latin typeface="Calibri" panose="020F0502020204030204" pitchFamily="34" charset="0"/>
                <a:ea typeface="Helvetica Neue Light" panose="02000403000000020004" pitchFamily="2" charset="0"/>
                <a:cs typeface="Calibri" panose="020F0502020204030204" pitchFamily="34" charset="0"/>
                <a:sym typeface="San Francisco Display Regular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CB4B4D-7CA3-9044-876B-883B54F8677D}" type="slidenum">
              <a:rPr lang="en-US" noProof="0" smtClean="0">
                <a:solidFill>
                  <a:schemeClr val="bg1"/>
                </a:solidFill>
              </a:rPr>
              <a:pPr/>
              <a:t>‹#›</a:t>
            </a:fld>
            <a:endParaRPr lang="en-US" noProof="0">
              <a:solidFill>
                <a:schemeClr val="bg1"/>
              </a:solidFill>
            </a:endParaRPr>
          </a:p>
        </p:txBody>
      </p:sp>
      <p:sp>
        <p:nvSpPr>
          <p:cNvPr id="12" name="Shape 5">
            <a:extLst>
              <a:ext uri="{FF2B5EF4-FFF2-40B4-BE49-F238E27FC236}">
                <a16:creationId xmlns="" xmlns:a16="http://schemas.microsoft.com/office/drawing/2014/main" id="{E5045620-E8C5-4EB0-BD89-F0C7CE427C65}"/>
              </a:ext>
            </a:extLst>
          </p:cNvPr>
          <p:cNvSpPr/>
          <p:nvPr userDrawn="1"/>
        </p:nvSpPr>
        <p:spPr>
          <a:xfrm>
            <a:off x="782638" y="6602919"/>
            <a:ext cx="746999" cy="1744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l">
              <a:defRPr sz="1600">
                <a:solidFill>
                  <a:srgbClr val="53585F"/>
                </a:solidFill>
                <a:latin typeface="San Francisco Display Regular"/>
                <a:ea typeface="San Francisco Display Regular"/>
                <a:cs typeface="San Francisco Display Regular"/>
                <a:sym typeface="San Francisco Display Regular"/>
              </a:defRPr>
            </a:lvl1pPr>
          </a:lstStyle>
          <a:p>
            <a:r>
              <a:rPr lang="en-US" sz="800" b="0" i="0" noProof="0" dirty="0">
                <a:solidFill>
                  <a:schemeClr val="bg1"/>
                </a:solidFill>
                <a:latin typeface="Calibri" panose="020F0502020204030204" pitchFamily="34" charset="0"/>
                <a:ea typeface="Helvetica Neue Light" panose="02000403000000020004" pitchFamily="2" charset="0"/>
                <a:cs typeface="Calibri" panose="020F0502020204030204" pitchFamily="34" charset="0"/>
              </a:rPr>
              <a:t>www.luxoft.com</a:t>
            </a:r>
          </a:p>
        </p:txBody>
      </p:sp>
      <p:sp>
        <p:nvSpPr>
          <p:cNvPr id="13" name="Shape 6">
            <a:extLst>
              <a:ext uri="{FF2B5EF4-FFF2-40B4-BE49-F238E27FC236}">
                <a16:creationId xmlns="" xmlns:a16="http://schemas.microsoft.com/office/drawing/2014/main" id="{D3CCDB5B-F938-44EA-941C-046291EF15B1}"/>
              </a:ext>
            </a:extLst>
          </p:cNvPr>
          <p:cNvSpPr/>
          <p:nvPr userDrawn="1"/>
        </p:nvSpPr>
        <p:spPr>
          <a:xfrm>
            <a:off x="-1" y="6544304"/>
            <a:ext cx="12192001" cy="1"/>
          </a:xfrm>
          <a:prstGeom prst="line">
            <a:avLst/>
          </a:prstGeom>
          <a:ln w="6350">
            <a:solidFill>
              <a:schemeClr val="bg1"/>
            </a:solidFill>
            <a:miter lim="400000"/>
          </a:ln>
        </p:spPr>
        <p:txBody>
          <a:bodyPr lIns="25400" tIns="25400" rIns="25400" bIns="25400" anchor="ctr"/>
          <a:lstStyle/>
          <a:p>
            <a:pPr>
              <a:defRPr sz="3200"/>
            </a:pPr>
            <a:endParaRPr lang="en-US" sz="1600" noProof="0"/>
          </a:p>
        </p:txBody>
      </p:sp>
      <p:grpSp>
        <p:nvGrpSpPr>
          <p:cNvPr id="4" name="Group 4">
            <a:extLst>
              <a:ext uri="{FF2B5EF4-FFF2-40B4-BE49-F238E27FC236}">
                <a16:creationId xmlns="" xmlns:a16="http://schemas.microsoft.com/office/drawing/2014/main" id="{A61C04F5-4966-4402-879E-3BDF10A2525C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822326" y="255588"/>
            <a:ext cx="404813" cy="123826"/>
            <a:chOff x="518" y="161"/>
            <a:chExt cx="255" cy="78"/>
          </a:xfrm>
        </p:grpSpPr>
        <p:sp>
          <p:nvSpPr>
            <p:cNvPr id="7" name="Freeform 5">
              <a:extLst>
                <a:ext uri="{FF2B5EF4-FFF2-40B4-BE49-F238E27FC236}">
                  <a16:creationId xmlns="" xmlns:a16="http://schemas.microsoft.com/office/drawing/2014/main" id="{B5DFE2BA-684C-45EA-AC58-3D22F1E0D4F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1" y="183"/>
              <a:ext cx="50" cy="55"/>
            </a:xfrm>
            <a:custGeom>
              <a:avLst/>
              <a:gdLst>
                <a:gd name="T0" fmla="*/ 254 w 332"/>
                <a:gd name="T1" fmla="*/ 265 h 369"/>
                <a:gd name="T2" fmla="*/ 254 w 332"/>
                <a:gd name="T3" fmla="*/ 265 h 369"/>
                <a:gd name="T4" fmla="*/ 79 w 332"/>
                <a:gd name="T5" fmla="*/ 205 h 369"/>
                <a:gd name="T6" fmla="*/ 79 w 332"/>
                <a:gd name="T7" fmla="*/ 0 h 369"/>
                <a:gd name="T8" fmla="*/ 0 w 332"/>
                <a:gd name="T9" fmla="*/ 0 h 369"/>
                <a:gd name="T10" fmla="*/ 0 w 332"/>
                <a:gd name="T11" fmla="*/ 205 h 369"/>
                <a:gd name="T12" fmla="*/ 165 w 332"/>
                <a:gd name="T13" fmla="*/ 369 h 369"/>
                <a:gd name="T14" fmla="*/ 257 w 332"/>
                <a:gd name="T15" fmla="*/ 323 h 369"/>
                <a:gd name="T16" fmla="*/ 267 w 332"/>
                <a:gd name="T17" fmla="*/ 364 h 369"/>
                <a:gd name="T18" fmla="*/ 332 w 332"/>
                <a:gd name="T19" fmla="*/ 364 h 369"/>
                <a:gd name="T20" fmla="*/ 332 w 332"/>
                <a:gd name="T21" fmla="*/ 0 h 369"/>
                <a:gd name="T22" fmla="*/ 254 w 332"/>
                <a:gd name="T23" fmla="*/ 0 h 369"/>
                <a:gd name="T24" fmla="*/ 254 w 332"/>
                <a:gd name="T25" fmla="*/ 265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2" h="369">
                  <a:moveTo>
                    <a:pt x="254" y="265"/>
                  </a:moveTo>
                  <a:lnTo>
                    <a:pt x="254" y="265"/>
                  </a:lnTo>
                  <a:cubicBezTo>
                    <a:pt x="194" y="333"/>
                    <a:pt x="79" y="297"/>
                    <a:pt x="79" y="205"/>
                  </a:cubicBezTo>
                  <a:lnTo>
                    <a:pt x="79" y="0"/>
                  </a:lnTo>
                  <a:lnTo>
                    <a:pt x="0" y="0"/>
                  </a:lnTo>
                  <a:lnTo>
                    <a:pt x="0" y="205"/>
                  </a:lnTo>
                  <a:cubicBezTo>
                    <a:pt x="0" y="305"/>
                    <a:pt x="73" y="369"/>
                    <a:pt x="165" y="369"/>
                  </a:cubicBezTo>
                  <a:cubicBezTo>
                    <a:pt x="190" y="369"/>
                    <a:pt x="234" y="360"/>
                    <a:pt x="257" y="323"/>
                  </a:cubicBezTo>
                  <a:lnTo>
                    <a:pt x="267" y="364"/>
                  </a:lnTo>
                  <a:lnTo>
                    <a:pt x="332" y="364"/>
                  </a:lnTo>
                  <a:lnTo>
                    <a:pt x="332" y="0"/>
                  </a:lnTo>
                  <a:lnTo>
                    <a:pt x="254" y="0"/>
                  </a:lnTo>
                  <a:lnTo>
                    <a:pt x="254" y="265"/>
                  </a:ln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14" name="Freeform 6">
              <a:extLst>
                <a:ext uri="{FF2B5EF4-FFF2-40B4-BE49-F238E27FC236}">
                  <a16:creationId xmlns="" xmlns:a16="http://schemas.microsoft.com/office/drawing/2014/main" id="{A44D6F51-A265-4F96-A1C2-E06E6FE8092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56" y="181"/>
              <a:ext cx="57" cy="57"/>
            </a:xfrm>
            <a:custGeom>
              <a:avLst/>
              <a:gdLst>
                <a:gd name="T0" fmla="*/ 190 w 380"/>
                <a:gd name="T1" fmla="*/ 308 h 379"/>
                <a:gd name="T2" fmla="*/ 190 w 380"/>
                <a:gd name="T3" fmla="*/ 308 h 379"/>
                <a:gd name="T4" fmla="*/ 78 w 380"/>
                <a:gd name="T5" fmla="*/ 189 h 379"/>
                <a:gd name="T6" fmla="*/ 190 w 380"/>
                <a:gd name="T7" fmla="*/ 71 h 379"/>
                <a:gd name="T8" fmla="*/ 301 w 380"/>
                <a:gd name="T9" fmla="*/ 189 h 379"/>
                <a:gd name="T10" fmla="*/ 190 w 380"/>
                <a:gd name="T11" fmla="*/ 308 h 379"/>
                <a:gd name="T12" fmla="*/ 190 w 380"/>
                <a:gd name="T13" fmla="*/ 0 h 379"/>
                <a:gd name="T14" fmla="*/ 190 w 380"/>
                <a:gd name="T15" fmla="*/ 0 h 379"/>
                <a:gd name="T16" fmla="*/ 0 w 380"/>
                <a:gd name="T17" fmla="*/ 189 h 379"/>
                <a:gd name="T18" fmla="*/ 190 w 380"/>
                <a:gd name="T19" fmla="*/ 379 h 379"/>
                <a:gd name="T20" fmla="*/ 380 w 380"/>
                <a:gd name="T21" fmla="*/ 189 h 379"/>
                <a:gd name="T22" fmla="*/ 190 w 380"/>
                <a:gd name="T23" fmla="*/ 0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0" h="379">
                  <a:moveTo>
                    <a:pt x="190" y="308"/>
                  </a:moveTo>
                  <a:lnTo>
                    <a:pt x="190" y="308"/>
                  </a:lnTo>
                  <a:cubicBezTo>
                    <a:pt x="136" y="308"/>
                    <a:pt x="78" y="269"/>
                    <a:pt x="78" y="189"/>
                  </a:cubicBezTo>
                  <a:cubicBezTo>
                    <a:pt x="78" y="109"/>
                    <a:pt x="136" y="71"/>
                    <a:pt x="190" y="71"/>
                  </a:cubicBezTo>
                  <a:cubicBezTo>
                    <a:pt x="245" y="71"/>
                    <a:pt x="301" y="109"/>
                    <a:pt x="301" y="189"/>
                  </a:cubicBezTo>
                  <a:cubicBezTo>
                    <a:pt x="301" y="269"/>
                    <a:pt x="245" y="308"/>
                    <a:pt x="190" y="308"/>
                  </a:cubicBezTo>
                  <a:close/>
                  <a:moveTo>
                    <a:pt x="190" y="0"/>
                  </a:moveTo>
                  <a:lnTo>
                    <a:pt x="190" y="0"/>
                  </a:lnTo>
                  <a:cubicBezTo>
                    <a:pt x="81" y="0"/>
                    <a:pt x="0" y="83"/>
                    <a:pt x="0" y="189"/>
                  </a:cubicBezTo>
                  <a:cubicBezTo>
                    <a:pt x="0" y="295"/>
                    <a:pt x="81" y="379"/>
                    <a:pt x="190" y="379"/>
                  </a:cubicBezTo>
                  <a:cubicBezTo>
                    <a:pt x="300" y="379"/>
                    <a:pt x="380" y="295"/>
                    <a:pt x="380" y="189"/>
                  </a:cubicBezTo>
                  <a:cubicBezTo>
                    <a:pt x="380" y="83"/>
                    <a:pt x="300" y="0"/>
                    <a:pt x="190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15" name="Freeform 7">
              <a:extLst>
                <a:ext uri="{FF2B5EF4-FFF2-40B4-BE49-F238E27FC236}">
                  <a16:creationId xmlns="" xmlns:a16="http://schemas.microsoft.com/office/drawing/2014/main" id="{9A1EFFAE-20E8-448D-9A3A-9EEF534D957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3" y="161"/>
              <a:ext cx="60" cy="78"/>
            </a:xfrm>
            <a:custGeom>
              <a:avLst/>
              <a:gdLst>
                <a:gd name="T0" fmla="*/ 333 w 403"/>
                <a:gd name="T1" fmla="*/ 390 h 514"/>
                <a:gd name="T2" fmla="*/ 333 w 403"/>
                <a:gd name="T3" fmla="*/ 390 h 514"/>
                <a:gd name="T4" fmla="*/ 333 w 403"/>
                <a:gd name="T5" fmla="*/ 207 h 514"/>
                <a:gd name="T6" fmla="*/ 402 w 403"/>
                <a:gd name="T7" fmla="*/ 207 h 514"/>
                <a:gd name="T8" fmla="*/ 402 w 403"/>
                <a:gd name="T9" fmla="*/ 141 h 514"/>
                <a:gd name="T10" fmla="*/ 333 w 403"/>
                <a:gd name="T11" fmla="*/ 141 h 514"/>
                <a:gd name="T12" fmla="*/ 333 w 403"/>
                <a:gd name="T13" fmla="*/ 40 h 514"/>
                <a:gd name="T14" fmla="*/ 258 w 403"/>
                <a:gd name="T15" fmla="*/ 48 h 514"/>
                <a:gd name="T16" fmla="*/ 258 w 403"/>
                <a:gd name="T17" fmla="*/ 141 h 514"/>
                <a:gd name="T18" fmla="*/ 130 w 403"/>
                <a:gd name="T19" fmla="*/ 141 h 514"/>
                <a:gd name="T20" fmla="*/ 130 w 403"/>
                <a:gd name="T21" fmla="*/ 113 h 514"/>
                <a:gd name="T22" fmla="*/ 178 w 403"/>
                <a:gd name="T23" fmla="*/ 65 h 514"/>
                <a:gd name="T24" fmla="*/ 206 w 403"/>
                <a:gd name="T25" fmla="*/ 68 h 514"/>
                <a:gd name="T26" fmla="*/ 206 w 403"/>
                <a:gd name="T27" fmla="*/ 3 h 514"/>
                <a:gd name="T28" fmla="*/ 172 w 403"/>
                <a:gd name="T29" fmla="*/ 0 h 514"/>
                <a:gd name="T30" fmla="*/ 52 w 403"/>
                <a:gd name="T31" fmla="*/ 113 h 514"/>
                <a:gd name="T32" fmla="*/ 52 w 403"/>
                <a:gd name="T33" fmla="*/ 141 h 514"/>
                <a:gd name="T34" fmla="*/ 0 w 403"/>
                <a:gd name="T35" fmla="*/ 141 h 514"/>
                <a:gd name="T36" fmla="*/ 0 w 403"/>
                <a:gd name="T37" fmla="*/ 141 h 514"/>
                <a:gd name="T38" fmla="*/ 0 w 403"/>
                <a:gd name="T39" fmla="*/ 207 h 514"/>
                <a:gd name="T40" fmla="*/ 52 w 403"/>
                <a:gd name="T41" fmla="*/ 207 h 514"/>
                <a:gd name="T42" fmla="*/ 52 w 403"/>
                <a:gd name="T43" fmla="*/ 505 h 514"/>
                <a:gd name="T44" fmla="*/ 130 w 403"/>
                <a:gd name="T45" fmla="*/ 505 h 514"/>
                <a:gd name="T46" fmla="*/ 130 w 403"/>
                <a:gd name="T47" fmla="*/ 207 h 514"/>
                <a:gd name="T48" fmla="*/ 258 w 403"/>
                <a:gd name="T49" fmla="*/ 207 h 514"/>
                <a:gd name="T50" fmla="*/ 258 w 403"/>
                <a:gd name="T51" fmla="*/ 392 h 514"/>
                <a:gd name="T52" fmla="*/ 403 w 403"/>
                <a:gd name="T53" fmla="*/ 505 h 514"/>
                <a:gd name="T54" fmla="*/ 403 w 403"/>
                <a:gd name="T55" fmla="*/ 437 h 514"/>
                <a:gd name="T56" fmla="*/ 333 w 403"/>
                <a:gd name="T57" fmla="*/ 390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03" h="514">
                  <a:moveTo>
                    <a:pt x="333" y="390"/>
                  </a:moveTo>
                  <a:lnTo>
                    <a:pt x="333" y="390"/>
                  </a:lnTo>
                  <a:lnTo>
                    <a:pt x="333" y="207"/>
                  </a:lnTo>
                  <a:lnTo>
                    <a:pt x="402" y="207"/>
                  </a:lnTo>
                  <a:lnTo>
                    <a:pt x="402" y="141"/>
                  </a:lnTo>
                  <a:lnTo>
                    <a:pt x="333" y="141"/>
                  </a:lnTo>
                  <a:lnTo>
                    <a:pt x="333" y="40"/>
                  </a:lnTo>
                  <a:lnTo>
                    <a:pt x="258" y="48"/>
                  </a:lnTo>
                  <a:lnTo>
                    <a:pt x="258" y="141"/>
                  </a:lnTo>
                  <a:lnTo>
                    <a:pt x="130" y="141"/>
                  </a:lnTo>
                  <a:lnTo>
                    <a:pt x="130" y="113"/>
                  </a:lnTo>
                  <a:cubicBezTo>
                    <a:pt x="130" y="88"/>
                    <a:pt x="145" y="67"/>
                    <a:pt x="178" y="65"/>
                  </a:cubicBezTo>
                  <a:cubicBezTo>
                    <a:pt x="187" y="65"/>
                    <a:pt x="196" y="66"/>
                    <a:pt x="206" y="68"/>
                  </a:cubicBezTo>
                  <a:lnTo>
                    <a:pt x="206" y="3"/>
                  </a:lnTo>
                  <a:cubicBezTo>
                    <a:pt x="194" y="1"/>
                    <a:pt x="183" y="0"/>
                    <a:pt x="172" y="0"/>
                  </a:cubicBezTo>
                  <a:cubicBezTo>
                    <a:pt x="98" y="0"/>
                    <a:pt x="52" y="41"/>
                    <a:pt x="52" y="113"/>
                  </a:cubicBezTo>
                  <a:lnTo>
                    <a:pt x="52" y="141"/>
                  </a:lnTo>
                  <a:lnTo>
                    <a:pt x="0" y="141"/>
                  </a:lnTo>
                  <a:lnTo>
                    <a:pt x="0" y="141"/>
                  </a:lnTo>
                  <a:lnTo>
                    <a:pt x="0" y="207"/>
                  </a:lnTo>
                  <a:lnTo>
                    <a:pt x="52" y="207"/>
                  </a:lnTo>
                  <a:lnTo>
                    <a:pt x="52" y="505"/>
                  </a:lnTo>
                  <a:lnTo>
                    <a:pt x="130" y="505"/>
                  </a:lnTo>
                  <a:lnTo>
                    <a:pt x="130" y="207"/>
                  </a:lnTo>
                  <a:lnTo>
                    <a:pt x="258" y="207"/>
                  </a:lnTo>
                  <a:lnTo>
                    <a:pt x="258" y="392"/>
                  </a:lnTo>
                  <a:cubicBezTo>
                    <a:pt x="258" y="479"/>
                    <a:pt x="318" y="514"/>
                    <a:pt x="403" y="505"/>
                  </a:cubicBezTo>
                  <a:lnTo>
                    <a:pt x="403" y="437"/>
                  </a:lnTo>
                  <a:cubicBezTo>
                    <a:pt x="351" y="446"/>
                    <a:pt x="333" y="419"/>
                    <a:pt x="333" y="39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16" name="Freeform 8">
              <a:extLst>
                <a:ext uri="{FF2B5EF4-FFF2-40B4-BE49-F238E27FC236}">
                  <a16:creationId xmlns="" xmlns:a16="http://schemas.microsoft.com/office/drawing/2014/main" id="{8313F5C8-6341-415D-A87D-0D0073E87FB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4" y="182"/>
              <a:ext cx="31" cy="55"/>
            </a:xfrm>
            <a:custGeom>
              <a:avLst/>
              <a:gdLst>
                <a:gd name="T0" fmla="*/ 94 w 208"/>
                <a:gd name="T1" fmla="*/ 0 h 364"/>
                <a:gd name="T2" fmla="*/ 94 w 208"/>
                <a:gd name="T3" fmla="*/ 0 h 364"/>
                <a:gd name="T4" fmla="*/ 94 w 208"/>
                <a:gd name="T5" fmla="*/ 0 h 364"/>
                <a:gd name="T6" fmla="*/ 3 w 208"/>
                <a:gd name="T7" fmla="*/ 0 h 364"/>
                <a:gd name="T8" fmla="*/ 125 w 208"/>
                <a:gd name="T9" fmla="*/ 181 h 364"/>
                <a:gd name="T10" fmla="*/ 0 w 208"/>
                <a:gd name="T11" fmla="*/ 364 h 364"/>
                <a:gd name="T12" fmla="*/ 84 w 208"/>
                <a:gd name="T13" fmla="*/ 364 h 364"/>
                <a:gd name="T14" fmla="*/ 208 w 208"/>
                <a:gd name="T15" fmla="*/ 181 h 364"/>
                <a:gd name="T16" fmla="*/ 94 w 208"/>
                <a:gd name="T17" fmla="*/ 0 h 364"/>
                <a:gd name="T18" fmla="*/ 94 w 208"/>
                <a:gd name="T19" fmla="*/ 0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8" h="364">
                  <a:moveTo>
                    <a:pt x="94" y="0"/>
                  </a:moveTo>
                  <a:lnTo>
                    <a:pt x="94" y="0"/>
                  </a:lnTo>
                  <a:lnTo>
                    <a:pt x="94" y="0"/>
                  </a:lnTo>
                  <a:lnTo>
                    <a:pt x="3" y="0"/>
                  </a:lnTo>
                  <a:lnTo>
                    <a:pt x="125" y="181"/>
                  </a:lnTo>
                  <a:lnTo>
                    <a:pt x="0" y="364"/>
                  </a:lnTo>
                  <a:lnTo>
                    <a:pt x="84" y="364"/>
                  </a:lnTo>
                  <a:lnTo>
                    <a:pt x="208" y="181"/>
                  </a:lnTo>
                  <a:lnTo>
                    <a:pt x="94" y="0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17" name="Freeform 9">
              <a:extLst>
                <a:ext uri="{FF2B5EF4-FFF2-40B4-BE49-F238E27FC236}">
                  <a16:creationId xmlns="" xmlns:a16="http://schemas.microsoft.com/office/drawing/2014/main" id="{56BC8DC5-5DA9-452D-B416-D52C250854A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7" y="182"/>
              <a:ext cx="19" cy="21"/>
            </a:xfrm>
            <a:custGeom>
              <a:avLst/>
              <a:gdLst>
                <a:gd name="T0" fmla="*/ 132 w 132"/>
                <a:gd name="T1" fmla="*/ 0 h 136"/>
                <a:gd name="T2" fmla="*/ 132 w 132"/>
                <a:gd name="T3" fmla="*/ 0 h 136"/>
                <a:gd name="T4" fmla="*/ 47 w 132"/>
                <a:gd name="T5" fmla="*/ 0 h 136"/>
                <a:gd name="T6" fmla="*/ 0 w 132"/>
                <a:gd name="T7" fmla="*/ 72 h 136"/>
                <a:gd name="T8" fmla="*/ 40 w 132"/>
                <a:gd name="T9" fmla="*/ 136 h 136"/>
                <a:gd name="T10" fmla="*/ 132 w 132"/>
                <a:gd name="T11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2" h="136">
                  <a:moveTo>
                    <a:pt x="132" y="0"/>
                  </a:moveTo>
                  <a:lnTo>
                    <a:pt x="132" y="0"/>
                  </a:lnTo>
                  <a:lnTo>
                    <a:pt x="47" y="0"/>
                  </a:lnTo>
                  <a:lnTo>
                    <a:pt x="0" y="72"/>
                  </a:lnTo>
                  <a:lnTo>
                    <a:pt x="40" y="136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18" name="Freeform 10">
              <a:extLst>
                <a:ext uri="{FF2B5EF4-FFF2-40B4-BE49-F238E27FC236}">
                  <a16:creationId xmlns="" xmlns:a16="http://schemas.microsoft.com/office/drawing/2014/main" id="{9A6EC166-8B5B-4802-A925-0434C14B7E6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6" y="216"/>
              <a:ext cx="21" cy="21"/>
            </a:xfrm>
            <a:custGeom>
              <a:avLst/>
              <a:gdLst>
                <a:gd name="T0" fmla="*/ 43 w 136"/>
                <a:gd name="T1" fmla="*/ 0 h 138"/>
                <a:gd name="T2" fmla="*/ 43 w 136"/>
                <a:gd name="T3" fmla="*/ 0 h 138"/>
                <a:gd name="T4" fmla="*/ 0 w 136"/>
                <a:gd name="T5" fmla="*/ 62 h 138"/>
                <a:gd name="T6" fmla="*/ 51 w 136"/>
                <a:gd name="T7" fmla="*/ 138 h 138"/>
                <a:gd name="T8" fmla="*/ 136 w 136"/>
                <a:gd name="T9" fmla="*/ 138 h 138"/>
                <a:gd name="T10" fmla="*/ 43 w 136"/>
                <a:gd name="T11" fmla="*/ 0 h 138"/>
                <a:gd name="T12" fmla="*/ 43 w 136"/>
                <a:gd name="T13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6" h="138">
                  <a:moveTo>
                    <a:pt x="43" y="0"/>
                  </a:moveTo>
                  <a:lnTo>
                    <a:pt x="43" y="0"/>
                  </a:lnTo>
                  <a:lnTo>
                    <a:pt x="0" y="62"/>
                  </a:lnTo>
                  <a:lnTo>
                    <a:pt x="51" y="138"/>
                  </a:lnTo>
                  <a:lnTo>
                    <a:pt x="136" y="138"/>
                  </a:lnTo>
                  <a:lnTo>
                    <a:pt x="43" y="0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19" name="Freeform 11">
              <a:extLst>
                <a:ext uri="{FF2B5EF4-FFF2-40B4-BE49-F238E27FC236}">
                  <a16:creationId xmlns="" xmlns:a16="http://schemas.microsoft.com/office/drawing/2014/main" id="{4CDC9D27-C2A3-4736-B369-288CFB2A3E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18" y="167"/>
              <a:ext cx="32" cy="70"/>
            </a:xfrm>
            <a:custGeom>
              <a:avLst/>
              <a:gdLst>
                <a:gd name="T0" fmla="*/ 112 w 212"/>
                <a:gd name="T1" fmla="*/ 393 h 465"/>
                <a:gd name="T2" fmla="*/ 112 w 212"/>
                <a:gd name="T3" fmla="*/ 393 h 465"/>
                <a:gd name="T4" fmla="*/ 78 w 212"/>
                <a:gd name="T5" fmla="*/ 359 h 465"/>
                <a:gd name="T6" fmla="*/ 78 w 212"/>
                <a:gd name="T7" fmla="*/ 8 h 465"/>
                <a:gd name="T8" fmla="*/ 0 w 212"/>
                <a:gd name="T9" fmla="*/ 0 h 465"/>
                <a:gd name="T10" fmla="*/ 0 w 212"/>
                <a:gd name="T11" fmla="*/ 368 h 465"/>
                <a:gd name="T12" fmla="*/ 96 w 212"/>
                <a:gd name="T13" fmla="*/ 465 h 465"/>
                <a:gd name="T14" fmla="*/ 212 w 212"/>
                <a:gd name="T15" fmla="*/ 465 h 465"/>
                <a:gd name="T16" fmla="*/ 212 w 212"/>
                <a:gd name="T17" fmla="*/ 393 h 465"/>
                <a:gd name="T18" fmla="*/ 112 w 212"/>
                <a:gd name="T19" fmla="*/ 393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2" h="465">
                  <a:moveTo>
                    <a:pt x="112" y="393"/>
                  </a:moveTo>
                  <a:lnTo>
                    <a:pt x="112" y="393"/>
                  </a:lnTo>
                  <a:cubicBezTo>
                    <a:pt x="93" y="393"/>
                    <a:pt x="78" y="378"/>
                    <a:pt x="78" y="359"/>
                  </a:cubicBezTo>
                  <a:lnTo>
                    <a:pt x="78" y="8"/>
                  </a:lnTo>
                  <a:lnTo>
                    <a:pt x="0" y="0"/>
                  </a:lnTo>
                  <a:lnTo>
                    <a:pt x="0" y="368"/>
                  </a:lnTo>
                  <a:cubicBezTo>
                    <a:pt x="0" y="421"/>
                    <a:pt x="43" y="465"/>
                    <a:pt x="96" y="465"/>
                  </a:cubicBezTo>
                  <a:lnTo>
                    <a:pt x="212" y="465"/>
                  </a:lnTo>
                  <a:lnTo>
                    <a:pt x="212" y="393"/>
                  </a:lnTo>
                  <a:lnTo>
                    <a:pt x="112" y="393"/>
                  </a:ln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</p:grpSp>
    </p:spTree>
    <p:extLst>
      <p:ext uri="{BB962C8B-B14F-4D97-AF65-F5344CB8AC3E}">
        <p14:creationId xmlns:p14="http://schemas.microsoft.com/office/powerpoint/2010/main" val="1693666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25413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0478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6767" y="123826"/>
            <a:ext cx="10972800" cy="8810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6767" y="11684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354774" y="6356351"/>
            <a:ext cx="227626" cy="225703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2D445A7-05E0-4EF3-AF2E-3D039A1E1712}" type="slidenum">
              <a:rPr lang="ru-RU">
                <a:solidFill>
                  <a:prstClr val="black"/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9049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2">
            <a:extLst>
              <a:ext uri="{FF2B5EF4-FFF2-40B4-BE49-F238E27FC236}">
                <a16:creationId xmlns="" xmlns:a16="http://schemas.microsoft.com/office/drawing/2014/main" id="{21167414-B8A9-47DB-8DFC-776DCC30C2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8046" y="6604397"/>
            <a:ext cx="224420" cy="225703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r">
              <a:defRPr sz="800" b="0" i="0">
                <a:solidFill>
                  <a:srgbClr val="53585F"/>
                </a:solidFill>
                <a:latin typeface="Calibri" panose="020F0502020204030204" pitchFamily="34" charset="0"/>
                <a:ea typeface="Helvetica Neue Light" panose="02000403000000020004" pitchFamily="2" charset="0"/>
                <a:cs typeface="Calibri" panose="020F0502020204030204" pitchFamily="34" charset="0"/>
                <a:sym typeface="San Francisco Display Regular"/>
              </a:defRPr>
            </a:lvl1pPr>
          </a:lstStyle>
          <a:p>
            <a:fld id="{86CB4B4D-7CA3-9044-876B-883B54F8677D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9" name="Shape 5">
            <a:extLst>
              <a:ext uri="{FF2B5EF4-FFF2-40B4-BE49-F238E27FC236}">
                <a16:creationId xmlns="" xmlns:a16="http://schemas.microsoft.com/office/drawing/2014/main" id="{363195F0-B97B-4B01-B007-F1C6AEC0BFBC}"/>
              </a:ext>
            </a:extLst>
          </p:cNvPr>
          <p:cNvSpPr/>
          <p:nvPr userDrawn="1"/>
        </p:nvSpPr>
        <p:spPr>
          <a:xfrm>
            <a:off x="782638" y="6602919"/>
            <a:ext cx="1013098" cy="1744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l">
              <a:defRPr sz="1600">
                <a:solidFill>
                  <a:srgbClr val="53585F"/>
                </a:solidFill>
                <a:latin typeface="San Francisco Display Regular"/>
                <a:ea typeface="San Francisco Display Regular"/>
                <a:cs typeface="San Francisco Display Regular"/>
                <a:sym typeface="San Francisco Display Regular"/>
              </a:defRPr>
            </a:lvl1pPr>
          </a:lstStyle>
          <a:p>
            <a:r>
              <a:rPr lang="en-US" sz="800" b="0" i="0" noProof="0" dirty="0" smtClean="0">
                <a:latin typeface="Calibri" panose="020F0502020204030204" pitchFamily="34" charset="0"/>
                <a:ea typeface="Helvetica Neue Light" panose="02000403000000020004" pitchFamily="2" charset="0"/>
                <a:cs typeface="Calibri" panose="020F0502020204030204" pitchFamily="34" charset="0"/>
              </a:rPr>
              <a:t>www.luxoft</a:t>
            </a:r>
            <a:r>
              <a:rPr lang="ru-RU" sz="800" b="0" i="0" noProof="0" dirty="0" smtClean="0">
                <a:latin typeface="Calibri" panose="020F0502020204030204" pitchFamily="34" charset="0"/>
                <a:ea typeface="Helvetica Neue Light" panose="02000403000000020004" pitchFamily="2" charset="0"/>
                <a:cs typeface="Calibri" panose="020F0502020204030204" pitchFamily="34" charset="0"/>
              </a:rPr>
              <a:t>-</a:t>
            </a:r>
            <a:r>
              <a:rPr lang="en-US" sz="800" b="0" i="0" noProof="0" dirty="0" smtClean="0">
                <a:latin typeface="Calibri" panose="020F0502020204030204" pitchFamily="34" charset="0"/>
                <a:ea typeface="Helvetica Neue Light" panose="02000403000000020004" pitchFamily="2" charset="0"/>
                <a:cs typeface="Calibri" panose="020F0502020204030204" pitchFamily="34" charset="0"/>
              </a:rPr>
              <a:t>training.ru</a:t>
            </a:r>
            <a:endParaRPr lang="en-US" sz="800" b="0" i="0" noProof="0" dirty="0">
              <a:latin typeface="Calibri" panose="020F0502020204030204" pitchFamily="34" charset="0"/>
              <a:ea typeface="Helvetica Neue Light" panose="02000403000000020004" pitchFamily="2" charset="0"/>
              <a:cs typeface="Calibri" panose="020F0502020204030204" pitchFamily="34" charset="0"/>
            </a:endParaRPr>
          </a:p>
        </p:txBody>
      </p:sp>
      <p:sp>
        <p:nvSpPr>
          <p:cNvPr id="10" name="Shape 6">
            <a:extLst>
              <a:ext uri="{FF2B5EF4-FFF2-40B4-BE49-F238E27FC236}">
                <a16:creationId xmlns="" xmlns:a16="http://schemas.microsoft.com/office/drawing/2014/main" id="{23163640-01C6-4FDA-9F71-B15D1A68ACAE}"/>
              </a:ext>
            </a:extLst>
          </p:cNvPr>
          <p:cNvSpPr/>
          <p:nvPr userDrawn="1"/>
        </p:nvSpPr>
        <p:spPr>
          <a:xfrm>
            <a:off x="-1" y="6544304"/>
            <a:ext cx="12192001" cy="1"/>
          </a:xfrm>
          <a:prstGeom prst="line">
            <a:avLst/>
          </a:prstGeom>
          <a:ln w="12700">
            <a:solidFill>
              <a:srgbClr val="DCDEE0"/>
            </a:solidFill>
            <a:miter lim="400000"/>
          </a:ln>
        </p:spPr>
        <p:txBody>
          <a:bodyPr lIns="25400" tIns="25400" rIns="25400" bIns="25400" anchor="ctr"/>
          <a:lstStyle/>
          <a:p>
            <a:pPr>
              <a:defRPr sz="3200"/>
            </a:pPr>
            <a:endParaRPr lang="en-US" sz="1600" noProof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6040" y="83127"/>
            <a:ext cx="1496290" cy="748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692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3" r:id="rId2"/>
    <p:sldLayoutId id="2147483655" r:id="rId3"/>
    <p:sldLayoutId id="2147483649" r:id="rId4"/>
    <p:sldLayoutId id="2147483654" r:id="rId5"/>
    <p:sldLayoutId id="2147483656" r:id="rId6"/>
    <p:sldLayoutId id="2147483652" r:id="rId7"/>
    <p:sldLayoutId id="2147483658" r:id="rId8"/>
    <p:sldLayoutId id="2147483660" r:id="rId9"/>
    <p:sldLayoutId id="2147483661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emf"/><Relationship Id="rId5" Type="http://schemas.openxmlformats.org/officeDocument/2006/relationships/oleObject" Target="../embeddings/Microsoft_Excel_97-2003_Worksheet1.xls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6.png"/><Relationship Id="rId4" Type="http://schemas.openxmlformats.org/officeDocument/2006/relationships/image" Target="../media/image21.jp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1935429" y="4468216"/>
            <a:ext cx="5068044" cy="48837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solidFill>
                  <a:schemeClr val="bg1"/>
                </a:solidFill>
                <a:latin typeface="Luxoft Sans SemiBold" panose="020000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Александр Александров</a:t>
            </a:r>
            <a:endParaRPr lang="ru-RU" sz="2800" dirty="0">
              <a:solidFill>
                <a:schemeClr val="bg1"/>
              </a:solidFill>
              <a:latin typeface="Luxoft Sans SemiBold" panose="02000000000000000000" pitchFamily="50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935429" y="3085320"/>
            <a:ext cx="6086353" cy="86322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chemeClr val="bg1"/>
                </a:solidFill>
                <a:latin typeface="Luxoft Sans Black" panose="020000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Бесконечность тестирования.</a:t>
            </a:r>
            <a:r>
              <a:rPr lang="en-US" sz="3200" b="1" dirty="0" smtClean="0">
                <a:solidFill>
                  <a:schemeClr val="bg1"/>
                </a:solidFill>
                <a:latin typeface="Luxoft Sans Black" panose="020000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US" sz="3200" b="1" dirty="0" smtClean="0">
                <a:solidFill>
                  <a:schemeClr val="bg1"/>
                </a:solidFill>
                <a:latin typeface="Luxoft Sans Black" panose="020000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3200" b="1" dirty="0" smtClean="0">
                <a:solidFill>
                  <a:schemeClr val="bg1"/>
                </a:solidFill>
                <a:latin typeface="Luxoft Sans Black" panose="020000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Правила использования</a:t>
            </a:r>
            <a:endParaRPr lang="ru-RU" sz="3200" b="1" dirty="0">
              <a:solidFill>
                <a:schemeClr val="bg1"/>
              </a:solidFill>
              <a:latin typeface="Luxoft Sans Black" panose="02000000000000000000" pitchFamily="50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050" name="Picture 2" descr="C:\Users\Lenovo\Downloads\522oy2fa4449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01" y="319962"/>
            <a:ext cx="2210420" cy="1374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6689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6CB4B4D-7CA3-9044-876B-883B54F8677D}" type="slidenum">
              <a:rPr lang="en-US" noProof="0" smtClean="0"/>
              <a:pPr/>
              <a:t>10</a:t>
            </a:fld>
            <a:endParaRPr lang="en-US" noProof="0"/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821093" y="632261"/>
            <a:ext cx="10549812" cy="753090"/>
          </a:xfrm>
        </p:spPr>
        <p:txBody>
          <a:bodyPr/>
          <a:lstStyle/>
          <a:p>
            <a:r>
              <a:rPr lang="ru-RU" dirty="0" smtClean="0">
                <a:solidFill>
                  <a:srgbClr val="003B77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ПРИЧИНЫ УВЕЛИЧЕНИЯ ОЦЕНОК</a:t>
            </a:r>
            <a:endParaRPr lang="ru-RU" dirty="0">
              <a:solidFill>
                <a:srgbClr val="003B77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821093" y="1583579"/>
            <a:ext cx="10541373" cy="467018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4281"/>
              </a:buClr>
              <a:defRPr/>
            </a:pPr>
            <a:r>
              <a:rPr lang="ru-RU" sz="2000" dirty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Нетипичность объекта тестирования (техническая и бизнес-процессы)</a:t>
            </a:r>
          </a:p>
          <a:p>
            <a:pPr>
              <a:buClr>
                <a:srgbClr val="004281"/>
              </a:buClr>
              <a:defRPr/>
            </a:pPr>
            <a:r>
              <a:rPr lang="ru-RU" sz="2000" dirty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Необходимость обучения тестировщиков в ходе проекта</a:t>
            </a:r>
          </a:p>
          <a:p>
            <a:pPr>
              <a:buClr>
                <a:srgbClr val="004281"/>
              </a:buClr>
              <a:defRPr/>
            </a:pPr>
            <a:r>
              <a:rPr lang="ru-RU" sz="2000" dirty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Сложность подготовки данных для тестирования</a:t>
            </a:r>
          </a:p>
          <a:p>
            <a:pPr>
              <a:buClr>
                <a:srgbClr val="004281"/>
              </a:buClr>
              <a:defRPr/>
            </a:pPr>
            <a:r>
              <a:rPr lang="ru-RU" sz="2000" dirty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Сложность подготовки среды тестирования</a:t>
            </a:r>
          </a:p>
          <a:p>
            <a:pPr>
              <a:buClr>
                <a:srgbClr val="004281"/>
              </a:buClr>
              <a:defRPr/>
            </a:pPr>
            <a:r>
              <a:rPr lang="ru-RU" sz="2000" dirty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Освоение дополнительных инструментов тестирования</a:t>
            </a:r>
          </a:p>
          <a:p>
            <a:pPr>
              <a:buClr>
                <a:srgbClr val="004281"/>
              </a:buClr>
              <a:defRPr/>
            </a:pPr>
            <a:r>
              <a:rPr lang="ru-RU" sz="2000" dirty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Невозможность полного воспроизведения среды Заказчика</a:t>
            </a:r>
          </a:p>
          <a:p>
            <a:pPr>
              <a:buClr>
                <a:srgbClr val="004281"/>
              </a:buClr>
              <a:defRPr/>
            </a:pPr>
            <a:r>
              <a:rPr lang="ru-RU" sz="2000" dirty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Дополнительные работы (вне рамок примерного состава), например, разработка специального ПО для тестирования</a:t>
            </a:r>
          </a:p>
          <a:p>
            <a:pPr>
              <a:buClr>
                <a:srgbClr val="004281"/>
              </a:buClr>
              <a:defRPr/>
            </a:pPr>
            <a:r>
              <a:rPr lang="ru-RU" sz="2000" dirty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Повышенные требования к качеству системы (mission critical)</a:t>
            </a:r>
          </a:p>
          <a:p>
            <a:pPr>
              <a:buClr>
                <a:srgbClr val="004281"/>
              </a:buClr>
              <a:defRPr/>
            </a:pPr>
            <a:r>
              <a:rPr lang="ru-RU" sz="2000" dirty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Большой объем регрессионного тестирования в проектах поддержки</a:t>
            </a:r>
          </a:p>
          <a:p>
            <a:pPr>
              <a:buClr>
                <a:srgbClr val="004281"/>
              </a:buClr>
              <a:defRPr/>
            </a:pPr>
            <a:r>
              <a:rPr lang="ru-RU" sz="2000" dirty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Жесткие ограничения сроков проекта</a:t>
            </a:r>
          </a:p>
          <a:p>
            <a:pPr>
              <a:buClr>
                <a:srgbClr val="004281"/>
              </a:buClr>
              <a:defRPr/>
            </a:pPr>
            <a:r>
              <a:rPr lang="ru-RU" sz="2000" dirty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Сложность взаимодействия с командами аналитиков и разработчиков</a:t>
            </a:r>
          </a:p>
        </p:txBody>
      </p:sp>
      <p:pic>
        <p:nvPicPr>
          <p:cNvPr id="6" name="Picture 3" descr="C:\Users\Lenovo\Downloads\522oy2fa4449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61" y="51817"/>
            <a:ext cx="2110059" cy="1311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3727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6CB4B4D-7CA3-9044-876B-883B54F8677D}" type="slidenum">
              <a:rPr lang="en-US" noProof="0" smtClean="0"/>
              <a:pPr/>
              <a:t>11</a:t>
            </a:fld>
            <a:endParaRPr lang="en-US" noProof="0"/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821093" y="632261"/>
            <a:ext cx="10549812" cy="753090"/>
          </a:xfrm>
        </p:spPr>
        <p:txBody>
          <a:bodyPr/>
          <a:lstStyle/>
          <a:p>
            <a:r>
              <a:rPr lang="ru-RU" dirty="0" smtClean="0">
                <a:solidFill>
                  <a:srgbClr val="003B77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ПРИЧИНЫ УМЕНЬШЕНИЯ ОЦЕНОК</a:t>
            </a:r>
            <a:endParaRPr lang="ru-RU" dirty="0">
              <a:solidFill>
                <a:srgbClr val="003B77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821093" y="1659779"/>
            <a:ext cx="10541373" cy="467018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4281"/>
              </a:buClr>
              <a:defRPr/>
            </a:pPr>
            <a:r>
              <a:rPr lang="ru-RU" sz="2000" dirty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Тривиальность объекта тестирования</a:t>
            </a:r>
          </a:p>
          <a:p>
            <a:pPr>
              <a:buClr>
                <a:srgbClr val="004281"/>
              </a:buClr>
              <a:defRPr/>
            </a:pPr>
            <a:r>
              <a:rPr lang="ru-RU" sz="2000" dirty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Данные для тестирования не нужно готовить</a:t>
            </a:r>
          </a:p>
          <a:p>
            <a:pPr>
              <a:buClr>
                <a:srgbClr val="004281"/>
              </a:buClr>
              <a:defRPr/>
            </a:pPr>
            <a:r>
              <a:rPr lang="ru-RU" sz="2000" dirty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Уменьшение объема тестирования за счет сокращения scope (например, только критичная функциональность)</a:t>
            </a:r>
          </a:p>
          <a:p>
            <a:pPr>
              <a:buClr>
                <a:srgbClr val="004281"/>
              </a:buClr>
              <a:defRPr/>
            </a:pPr>
            <a:r>
              <a:rPr lang="ru-RU" sz="2000" dirty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Высокая квалификация сотрудников (разработчиков и тестировщиков), планируемых для включения в проект</a:t>
            </a:r>
          </a:p>
          <a:p>
            <a:pPr>
              <a:buClr>
                <a:srgbClr val="004281"/>
              </a:buClr>
              <a:defRPr/>
            </a:pPr>
            <a:r>
              <a:rPr lang="ru-RU" sz="2000" dirty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Хорошо знакомый инструментарий тестирования</a:t>
            </a:r>
          </a:p>
        </p:txBody>
      </p:sp>
      <p:pic>
        <p:nvPicPr>
          <p:cNvPr id="6" name="Picture 3" descr="C:\Users\Lenovo\Downloads\522oy2fa4449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61" y="51817"/>
            <a:ext cx="2110059" cy="1311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6428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6CB4B4D-7CA3-9044-876B-883B54F8677D}" type="slidenum">
              <a:rPr lang="en-US" noProof="0" smtClean="0"/>
              <a:pPr/>
              <a:t>12</a:t>
            </a:fld>
            <a:endParaRPr lang="en-US" noProof="0"/>
          </a:p>
        </p:txBody>
      </p:sp>
      <p:sp>
        <p:nvSpPr>
          <p:cNvPr id="4" name="AutoShape 3" descr="Zig zag"/>
          <p:cNvSpPr>
            <a:spLocks noChangeArrowheads="1"/>
          </p:cNvSpPr>
          <p:nvPr/>
        </p:nvSpPr>
        <p:spPr bwMode="auto">
          <a:xfrm rot="10800000">
            <a:off x="1100183" y="2068082"/>
            <a:ext cx="4897437" cy="403225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6335 w 21600"/>
              <a:gd name="T13" fmla="*/ 6335 h 21600"/>
              <a:gd name="T14" fmla="*/ 15265 w 21600"/>
              <a:gd name="T15" fmla="*/ 1526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9069" y="21600"/>
                </a:lnTo>
                <a:lnTo>
                  <a:pt x="12531" y="21600"/>
                </a:lnTo>
                <a:lnTo>
                  <a:pt x="21600" y="0"/>
                </a:lnTo>
                <a:close/>
              </a:path>
            </a:pathLst>
          </a:custGeom>
          <a:pattFill prst="zigZag">
            <a:fgClr>
              <a:schemeClr val="tx1"/>
            </a:fgClr>
            <a:bgClr>
              <a:schemeClr val="bg2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1F497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AutoShape 4" descr="Wide upward diagonal"/>
          <p:cNvSpPr>
            <a:spLocks noChangeArrowheads="1"/>
          </p:cNvSpPr>
          <p:nvPr/>
        </p:nvSpPr>
        <p:spPr bwMode="auto">
          <a:xfrm rot="10800000">
            <a:off x="1100183" y="2644344"/>
            <a:ext cx="4897437" cy="345598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5672 w 21600"/>
              <a:gd name="T13" fmla="*/ 5672 h 21600"/>
              <a:gd name="T14" fmla="*/ 15928 w 21600"/>
              <a:gd name="T15" fmla="*/ 15928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7743" y="21600"/>
                </a:lnTo>
                <a:lnTo>
                  <a:pt x="13857" y="21600"/>
                </a:lnTo>
                <a:lnTo>
                  <a:pt x="21600" y="0"/>
                </a:lnTo>
                <a:close/>
              </a:path>
            </a:pathLst>
          </a:custGeom>
          <a:pattFill prst="wdUpDiag">
            <a:fgClr>
              <a:srgbClr val="FF6600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1F497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 rot="10800000">
            <a:off x="1100183" y="3579382"/>
            <a:ext cx="4897437" cy="252095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653 w 21600"/>
              <a:gd name="T13" fmla="*/ 4653 h 21600"/>
              <a:gd name="T14" fmla="*/ 16947 w 21600"/>
              <a:gd name="T15" fmla="*/ 1694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706" y="21600"/>
                </a:lnTo>
                <a:lnTo>
                  <a:pt x="15894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1F497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3028610" y="2201181"/>
            <a:ext cx="1035556" cy="366320"/>
          </a:xfrm>
          <a:prstGeom prst="rect">
            <a:avLst/>
          </a:prstGeom>
          <a:solidFill>
            <a:schemeClr val="bg2">
              <a:alpha val="59999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 eaLnBrk="0" fontAlgn="base" hangingPunct="0">
              <a:lnSpc>
                <a:spcPts val="1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ea typeface="Open Sans" panose="020B0606030504020204" pitchFamily="34" charset="0"/>
                <a:cs typeface="Open Sans" panose="020B0606030504020204" pitchFamily="34" charset="0"/>
              </a:rPr>
              <a:t>не </a:t>
            </a:r>
            <a:br>
              <a:rPr lang="ru-RU" sz="1400" dirty="0"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1400" dirty="0">
                <a:ea typeface="Open Sans" panose="020B0606030504020204" pitchFamily="34" charset="0"/>
                <a:cs typeface="Open Sans" panose="020B0606030504020204" pitchFamily="34" charset="0"/>
              </a:rPr>
              <a:t>проверено</a:t>
            </a:r>
            <a:endParaRPr lang="en-US" sz="14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 rot="-3847389">
            <a:off x="596789" y="4684877"/>
            <a:ext cx="1747186" cy="30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ea typeface="Open Sans" panose="020B0606030504020204" pitchFamily="34" charset="0"/>
                <a:cs typeface="Open Sans" panose="020B0606030504020204" pitchFamily="34" charset="0"/>
              </a:rPr>
              <a:t>приоритетные тесты</a:t>
            </a:r>
            <a:endParaRPr lang="en-US" sz="14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 rot="-3808872">
            <a:off x="1548872" y="2551278"/>
            <a:ext cx="1933135" cy="30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ea typeface="Open Sans" panose="020B0606030504020204" pitchFamily="34" charset="0"/>
                <a:cs typeface="Open Sans" panose="020B0606030504020204" pitchFamily="34" charset="0"/>
              </a:rPr>
              <a:t>неприоритетные тесты</a:t>
            </a:r>
            <a:endParaRPr lang="en-US" sz="14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821093" y="632261"/>
            <a:ext cx="10549812" cy="753090"/>
          </a:xfrm>
        </p:spPr>
        <p:txBody>
          <a:bodyPr/>
          <a:lstStyle/>
          <a:p>
            <a:r>
              <a:rPr lang="ru-RU" dirty="0" smtClean="0">
                <a:solidFill>
                  <a:srgbClr val="003B77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ВАЖНОСТЬ ПРИОРИТЕТОВ И РИСКОВ</a:t>
            </a:r>
            <a:endParaRPr lang="ru-RU" dirty="0">
              <a:solidFill>
                <a:srgbClr val="003B77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Symbol zastępczy tekstu 6">
            <a:extLst>
              <a:ext uri="{FF2B5EF4-FFF2-40B4-BE49-F238E27FC236}">
                <a16:creationId xmlns="" xmlns:a16="http://schemas.microsoft.com/office/drawing/2014/main" id="{1BFEA197-E07D-4098-AE55-CE2311C4FBEE}"/>
              </a:ext>
            </a:extLst>
          </p:cNvPr>
          <p:cNvSpPr txBox="1">
            <a:spLocks/>
          </p:cNvSpPr>
          <p:nvPr/>
        </p:nvSpPr>
        <p:spPr>
          <a:xfrm>
            <a:off x="6188120" y="2068082"/>
            <a:ext cx="5182785" cy="329370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b="1" dirty="0">
                <a:solidFill>
                  <a:srgbClr val="003B77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Выявить самые высокие риски качества в продукте как можно раньше </a:t>
            </a:r>
          </a:p>
          <a:p>
            <a:r>
              <a:rPr lang="ru-RU" sz="2000" dirty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Максимальные риски вовремя устранены</a:t>
            </a:r>
          </a:p>
          <a:p>
            <a:r>
              <a:rPr lang="ru-RU" sz="2000" dirty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Остающиеся в продукте риски на приемлемом уровне</a:t>
            </a:r>
          </a:p>
          <a:p>
            <a:r>
              <a:rPr lang="ru-RU" sz="2000" dirty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Область неопределённости -  источник минимальных рисков</a:t>
            </a: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2636749" y="2936366"/>
            <a:ext cx="1819275" cy="350995"/>
          </a:xfrm>
          <a:prstGeom prst="rect">
            <a:avLst/>
          </a:prstGeom>
          <a:solidFill>
            <a:schemeClr val="bg2">
              <a:alpha val="59999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 eaLnBrk="0" fontAlgn="base" hangingPunct="0">
              <a:lnSpc>
                <a:spcPts val="1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ea typeface="Open Sans" panose="020B0606030504020204" pitchFamily="34" charset="0"/>
                <a:cs typeface="Open Sans" panose="020B0606030504020204" pitchFamily="34" charset="0"/>
              </a:rPr>
              <a:t>п</a:t>
            </a:r>
            <a:r>
              <a:rPr lang="ru-RU" sz="1400" dirty="0" smtClean="0">
                <a:ea typeface="Open Sans" panose="020B0606030504020204" pitchFamily="34" charset="0"/>
                <a:cs typeface="Open Sans" panose="020B0606030504020204" pitchFamily="34" charset="0"/>
              </a:rPr>
              <a:t>роверено, </a:t>
            </a:r>
            <a:br>
              <a:rPr lang="ru-RU" sz="1400" dirty="0" smtClean="0"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1400" dirty="0" smtClean="0">
                <a:ea typeface="Open Sans" panose="020B0606030504020204" pitchFamily="34" charset="0"/>
                <a:cs typeface="Open Sans" panose="020B0606030504020204" pitchFamily="34" charset="0"/>
              </a:rPr>
              <a:t>но не исправлено</a:t>
            </a:r>
            <a:endParaRPr lang="en-US" sz="14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2757989" y="4573595"/>
            <a:ext cx="1576793" cy="586957"/>
          </a:xfrm>
          <a:prstGeom prst="rect">
            <a:avLst/>
          </a:prstGeom>
          <a:solidFill>
            <a:schemeClr val="bg2">
              <a:alpha val="59999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ea typeface="Open Sans" panose="020B0606030504020204" pitchFamily="34" charset="0"/>
                <a:cs typeface="Open Sans" panose="020B0606030504020204" pitchFamily="34" charset="0"/>
              </a:rPr>
              <a:t>п</a:t>
            </a:r>
            <a:r>
              <a:rPr lang="ru-RU" sz="1600" dirty="0" smtClean="0">
                <a:ea typeface="Open Sans" panose="020B0606030504020204" pitchFamily="34" charset="0"/>
                <a:cs typeface="Open Sans" panose="020B0606030504020204" pitchFamily="34" charset="0"/>
              </a:rPr>
              <a:t>роверено</a:t>
            </a:r>
            <a:br>
              <a:rPr lang="ru-RU" sz="1600" dirty="0" smtClean="0"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1600" dirty="0" smtClean="0">
                <a:ea typeface="Open Sans" panose="020B0606030504020204" pitchFamily="34" charset="0"/>
                <a:cs typeface="Open Sans" panose="020B0606030504020204" pitchFamily="34" charset="0"/>
              </a:rPr>
              <a:t>и исправлено</a:t>
            </a:r>
            <a:endParaRPr lang="en-US" sz="16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4" name="Picture 3" descr="C:\Users\Lenovo\Downloads\522oy2fa4449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61" y="51817"/>
            <a:ext cx="2110059" cy="1311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487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6CB4B4D-7CA3-9044-876B-883B54F8677D}" type="slidenum">
              <a:rPr lang="en-US" noProof="0" smtClean="0"/>
              <a:pPr/>
              <a:t>13</a:t>
            </a:fld>
            <a:endParaRPr lang="en-US" noProof="0"/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673768" y="632261"/>
            <a:ext cx="10697137" cy="753090"/>
          </a:xfrm>
        </p:spPr>
        <p:txBody>
          <a:bodyPr/>
          <a:lstStyle/>
          <a:p>
            <a:r>
              <a:rPr lang="ru-RU" dirty="0" smtClean="0">
                <a:solidFill>
                  <a:srgbClr val="003B77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«ЛИНЕЙНОСТЬ» ТЕХНОЛОГИЧЕСКОЙ ТОЧКИ ЗРЕНИЯ</a:t>
            </a:r>
            <a:endParaRPr lang="ru-RU" dirty="0">
              <a:solidFill>
                <a:srgbClr val="003B77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821093" y="1659779"/>
            <a:ext cx="10541373" cy="467018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4281"/>
              </a:buClr>
              <a:defRPr/>
            </a:pPr>
            <a:r>
              <a:rPr lang="ru-RU" sz="2000" dirty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Чем больше мы планируем тестирования, тем </a:t>
            </a:r>
            <a:r>
              <a:rPr lang="ru-RU" sz="2000" dirty="0" smtClean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лучше </a:t>
            </a:r>
            <a:r>
              <a:rPr lang="ru-RU" sz="2000" dirty="0" smtClean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</a:t>
            </a:r>
            <a:endParaRPr lang="ru-RU" sz="2000" dirty="0">
              <a:solidFill>
                <a:srgbClr val="53585F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buClr>
                <a:srgbClr val="004281"/>
              </a:buClr>
              <a:defRPr/>
            </a:pPr>
            <a:r>
              <a:rPr lang="ru-RU" sz="2000" dirty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Чем больше мы выполняем тестирования, тем </a:t>
            </a:r>
            <a:r>
              <a:rPr lang="ru-RU" sz="2000" dirty="0" smtClean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лучше </a:t>
            </a:r>
            <a:r>
              <a:rPr lang="ru-RU" sz="2000" dirty="0" smtClean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 </a:t>
            </a:r>
            <a:endParaRPr lang="ru-RU" sz="2000" dirty="0">
              <a:solidFill>
                <a:srgbClr val="53585F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buClr>
                <a:srgbClr val="004281"/>
              </a:buClr>
              <a:defRPr/>
            </a:pPr>
            <a:r>
              <a:rPr lang="ru-RU" sz="2000" dirty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Мы же приближаемся к исчерпывающему тестированию!</a:t>
            </a:r>
          </a:p>
          <a:p>
            <a:pPr>
              <a:buClr>
                <a:srgbClr val="004281"/>
              </a:buClr>
              <a:defRPr/>
            </a:pPr>
            <a:endParaRPr lang="ru-RU" sz="2000" dirty="0">
              <a:solidFill>
                <a:srgbClr val="53585F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buClr>
                <a:srgbClr val="004281"/>
              </a:buClr>
              <a:defRPr/>
            </a:pPr>
            <a:r>
              <a:rPr lang="ru-RU" sz="2000" dirty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Так ли это на самом деле?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8284" y="2464514"/>
            <a:ext cx="2022621" cy="3865454"/>
          </a:xfrm>
          <a:prstGeom prst="rect">
            <a:avLst/>
          </a:prstGeom>
        </p:spPr>
      </p:pic>
      <p:pic>
        <p:nvPicPr>
          <p:cNvPr id="6" name="Picture 3" descr="C:\Users\Lenovo\Downloads\522oy2fa4449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76" y="4222373"/>
            <a:ext cx="2110059" cy="1311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6015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6CB4B4D-7CA3-9044-876B-883B54F8677D}" type="slidenum">
              <a:rPr lang="en-US" noProof="0" smtClean="0"/>
              <a:pPr/>
              <a:t>14</a:t>
            </a:fld>
            <a:endParaRPr lang="en-US" noProof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21093" y="632261"/>
            <a:ext cx="10549812" cy="753090"/>
          </a:xfrm>
        </p:spPr>
        <p:txBody>
          <a:bodyPr/>
          <a:lstStyle/>
          <a:p>
            <a:r>
              <a:rPr lang="ru-RU" dirty="0" smtClean="0">
                <a:solidFill>
                  <a:srgbClr val="003B77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НАПОМИНАНИЕ ПРО ЦЕНУ КАЧЕСТВА</a:t>
            </a:r>
            <a:endParaRPr lang="ru-RU" dirty="0">
              <a:solidFill>
                <a:srgbClr val="003B77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74896"/>
              </p:ext>
            </p:extLst>
          </p:nvPr>
        </p:nvGraphicFramePr>
        <p:xfrm>
          <a:off x="2163763" y="1385888"/>
          <a:ext cx="8034337" cy="5057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" name="Worksheet" r:id="rId5" imgW="3712680" imgH="2497680" progId="Excel.Sheet.8">
                  <p:embed/>
                </p:oleObj>
              </mc:Choice>
              <mc:Fallback>
                <p:oleObj name="Worksheet" r:id="rId5" imgW="3712680" imgH="249768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3763" y="1385888"/>
                        <a:ext cx="8034337" cy="5057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Line 4"/>
          <p:cNvSpPr>
            <a:spLocks noChangeShapeType="1"/>
          </p:cNvSpPr>
          <p:nvPr/>
        </p:nvSpPr>
        <p:spPr bwMode="auto">
          <a:xfrm>
            <a:off x="5528449" y="4159026"/>
            <a:ext cx="0" cy="1217613"/>
          </a:xfrm>
          <a:prstGeom prst="line">
            <a:avLst/>
          </a:prstGeom>
          <a:noFill/>
          <a:ln w="12700">
            <a:solidFill>
              <a:schemeClr val="tx1"/>
            </a:solidFill>
            <a:prstDash val="lgDash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AutoShape 5"/>
          <p:cNvSpPr>
            <a:spLocks/>
          </p:cNvSpPr>
          <p:nvPr/>
        </p:nvSpPr>
        <p:spPr bwMode="auto">
          <a:xfrm>
            <a:off x="3019138" y="4669266"/>
            <a:ext cx="1962417" cy="517903"/>
          </a:xfrm>
          <a:prstGeom prst="callout2">
            <a:avLst>
              <a:gd name="adj1" fmla="val 21176"/>
              <a:gd name="adj2" fmla="val 103847"/>
              <a:gd name="adj3" fmla="val 21176"/>
              <a:gd name="adj4" fmla="val 117949"/>
              <a:gd name="adj5" fmla="val 59116"/>
              <a:gd name="adj6" fmla="val 130130"/>
            </a:avLst>
          </a:prstGeom>
          <a:noFill/>
          <a:ln w="635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square" lIns="86173" tIns="43087" rIns="86173" bIns="43087">
            <a:spAutoFit/>
          </a:bodyPr>
          <a:lstStyle/>
          <a:p>
            <a:pPr defTabSz="86201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На предупреждение </a:t>
            </a:r>
            <a:r>
              <a:rPr lang="ru-RU" sz="1400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и выявление</a:t>
            </a:r>
          </a:p>
        </p:txBody>
      </p:sp>
      <p:sp>
        <p:nvSpPr>
          <p:cNvPr id="10" name="AutoShape 6"/>
          <p:cNvSpPr>
            <a:spLocks/>
          </p:cNvSpPr>
          <p:nvPr/>
        </p:nvSpPr>
        <p:spPr bwMode="auto">
          <a:xfrm>
            <a:off x="7426326" y="4401159"/>
            <a:ext cx="2087562" cy="733346"/>
          </a:xfrm>
          <a:prstGeom prst="callout2">
            <a:avLst>
              <a:gd name="adj1" fmla="val 15032"/>
              <a:gd name="adj2" fmla="val -3449"/>
              <a:gd name="adj3" fmla="val 15032"/>
              <a:gd name="adj4" fmla="val -12356"/>
              <a:gd name="adj5" fmla="val 70981"/>
              <a:gd name="adj6" fmla="val -21981"/>
            </a:avLst>
          </a:prstGeom>
          <a:noFill/>
          <a:ln w="635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lIns="86173" tIns="43087" rIns="86173" bIns="43087">
            <a:spAutoFit/>
          </a:bodyPr>
          <a:lstStyle/>
          <a:p>
            <a:pPr defTabSz="86201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Н</a:t>
            </a:r>
            <a:r>
              <a:rPr lang="ru-RU" sz="1400" dirty="0" smtClean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а </a:t>
            </a:r>
            <a:r>
              <a:rPr lang="ru-RU" sz="1400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исправление, плюс потери от оставшихся дефектов</a:t>
            </a:r>
          </a:p>
        </p:txBody>
      </p:sp>
      <p:sp>
        <p:nvSpPr>
          <p:cNvPr id="11" name="AutoShape 7"/>
          <p:cNvSpPr>
            <a:spLocks/>
          </p:cNvSpPr>
          <p:nvPr/>
        </p:nvSpPr>
        <p:spPr bwMode="auto">
          <a:xfrm>
            <a:off x="6104712" y="3514501"/>
            <a:ext cx="1087940" cy="517903"/>
          </a:xfrm>
          <a:prstGeom prst="callout2">
            <a:avLst>
              <a:gd name="adj1" fmla="val 23843"/>
              <a:gd name="adj2" fmla="val -7694"/>
              <a:gd name="adj3" fmla="val 23843"/>
              <a:gd name="adj4" fmla="val -31731"/>
              <a:gd name="adj5" fmla="val 126491"/>
              <a:gd name="adj6" fmla="val -57694"/>
            </a:avLst>
          </a:prstGeom>
          <a:noFill/>
          <a:ln w="317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square" lIns="86173" tIns="43087" rIns="86173" bIns="43087">
            <a:spAutoFit/>
          </a:bodyPr>
          <a:lstStyle/>
          <a:p>
            <a:pPr defTabSz="86201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М</a:t>
            </a:r>
            <a:r>
              <a:rPr lang="ru-RU" sz="1400" dirty="0" smtClean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инимум </a:t>
            </a:r>
            <a:r>
              <a:rPr lang="ru-RU" sz="1400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затрат</a:t>
            </a:r>
          </a:p>
        </p:txBody>
      </p:sp>
      <p:sp>
        <p:nvSpPr>
          <p:cNvPr id="12" name="AutoShape 8"/>
          <p:cNvSpPr>
            <a:spLocks/>
          </p:cNvSpPr>
          <p:nvPr/>
        </p:nvSpPr>
        <p:spPr bwMode="auto">
          <a:xfrm>
            <a:off x="3846135" y="3031901"/>
            <a:ext cx="3431357" cy="364014"/>
          </a:xfrm>
          <a:prstGeom prst="callout2">
            <a:avLst>
              <a:gd name="adj1" fmla="val 18463"/>
              <a:gd name="adj2" fmla="val 102898"/>
              <a:gd name="adj3" fmla="val 18463"/>
              <a:gd name="adj4" fmla="val 111662"/>
              <a:gd name="adj5" fmla="val 132065"/>
              <a:gd name="adj6" fmla="val 122350"/>
            </a:avLst>
          </a:prstGeom>
          <a:noFill/>
          <a:ln w="19050">
            <a:solidFill>
              <a:srgbClr val="003399"/>
            </a:solidFill>
            <a:miter lim="800000"/>
            <a:headEnd type="none" w="sm" len="sm"/>
            <a:tailEnd type="triangle" w="med" len="med"/>
          </a:ln>
        </p:spPr>
        <p:txBody>
          <a:bodyPr wrap="square" lIns="86173" tIns="43087" rIns="86173" bIns="43087">
            <a:spAutoFit/>
          </a:bodyPr>
          <a:lstStyle/>
          <a:p>
            <a:pPr defTabSz="86201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ea typeface="Arial Unicode MS" pitchFamily="34" charset="-128"/>
                <a:cs typeface="Arial Unicode MS" pitchFamily="34" charset="-128"/>
              </a:rPr>
              <a:t>Суммарные затраты на качество</a:t>
            </a:r>
          </a:p>
        </p:txBody>
      </p:sp>
      <p:sp>
        <p:nvSpPr>
          <p:cNvPr id="13" name="AutoShape 9"/>
          <p:cNvSpPr>
            <a:spLocks/>
          </p:cNvSpPr>
          <p:nvPr/>
        </p:nvSpPr>
        <p:spPr bwMode="auto">
          <a:xfrm>
            <a:off x="3726637" y="1966689"/>
            <a:ext cx="2509837" cy="733346"/>
          </a:xfrm>
          <a:prstGeom prst="callout2">
            <a:avLst>
              <a:gd name="adj1" fmla="val 9855"/>
              <a:gd name="adj2" fmla="val 6899"/>
              <a:gd name="adj3" fmla="val 11028"/>
              <a:gd name="adj4" fmla="val -7398"/>
              <a:gd name="adj5" fmla="val 47625"/>
              <a:gd name="adj6" fmla="val -12019"/>
            </a:avLst>
          </a:prstGeom>
          <a:noFill/>
          <a:ln w="19050">
            <a:solidFill>
              <a:srgbClr val="003399"/>
            </a:solidFill>
            <a:miter lim="800000"/>
            <a:headEnd type="none" w="sm" len="sm"/>
            <a:tailEnd type="triangle" w="med" len="med"/>
          </a:ln>
        </p:spPr>
        <p:txBody>
          <a:bodyPr lIns="86173" tIns="43087" rIns="86173" bIns="43087">
            <a:spAutoFit/>
          </a:bodyPr>
          <a:lstStyle/>
          <a:p>
            <a:pPr defTabSz="86201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ea typeface="Arial Unicode MS" pitchFamily="34" charset="-128"/>
                <a:cs typeface="Arial Unicode MS" pitchFamily="34" charset="-128"/>
              </a:rPr>
              <a:t>Безупречный продукт: </a:t>
            </a:r>
          </a:p>
          <a:p>
            <a:pPr defTabSz="86201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ea typeface="Arial Unicode MS" pitchFamily="34" charset="-128"/>
                <a:cs typeface="Arial Unicode MS" pitchFamily="34" charset="-128"/>
              </a:rPr>
              <a:t>высокие затраты на тестирование </a:t>
            </a:r>
          </a:p>
        </p:txBody>
      </p:sp>
      <p:sp>
        <p:nvSpPr>
          <p:cNvPr id="14" name="AutoShape 10"/>
          <p:cNvSpPr>
            <a:spLocks/>
          </p:cNvSpPr>
          <p:nvPr/>
        </p:nvSpPr>
        <p:spPr bwMode="auto">
          <a:xfrm>
            <a:off x="6104712" y="1982474"/>
            <a:ext cx="2779712" cy="517903"/>
          </a:xfrm>
          <a:prstGeom prst="callout2">
            <a:avLst>
              <a:gd name="adj1" fmla="val 14694"/>
              <a:gd name="adj2" fmla="val 82662"/>
              <a:gd name="adj3" fmla="val 14694"/>
              <a:gd name="adj4" fmla="val 111593"/>
              <a:gd name="adj5" fmla="val 108575"/>
              <a:gd name="adj6" fmla="val 117002"/>
            </a:avLst>
          </a:prstGeom>
          <a:noFill/>
          <a:ln w="19050">
            <a:solidFill>
              <a:srgbClr val="003399"/>
            </a:solidFill>
            <a:miter lim="800000"/>
            <a:headEnd type="none" w="sm" len="sm"/>
            <a:tailEnd type="triangle" w="med" len="med"/>
          </a:ln>
        </p:spPr>
        <p:txBody>
          <a:bodyPr lIns="86173" tIns="43087" rIns="86173" bIns="43087">
            <a:spAutoFit/>
          </a:bodyPr>
          <a:lstStyle/>
          <a:p>
            <a:pPr defTabSz="86201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ea typeface="Arial Unicode MS" pitchFamily="34" charset="-128"/>
                <a:cs typeface="Arial Unicode MS" pitchFamily="34" charset="-128"/>
              </a:rPr>
              <a:t>Некачественный продукт: </a:t>
            </a:r>
          </a:p>
          <a:p>
            <a:pPr defTabSz="86201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cs typeface="Arial" pitchFamily="34" charset="0"/>
              </a:rPr>
              <a:t>высокие потери от рекламаций</a:t>
            </a:r>
          </a:p>
        </p:txBody>
      </p:sp>
      <p:pic>
        <p:nvPicPr>
          <p:cNvPr id="15" name="Picture 3" descr="C:\Users\Lenovo\Downloads\522oy2fa44494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61" y="51817"/>
            <a:ext cx="2110059" cy="1311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4572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6CB4B4D-7CA3-9044-876B-883B54F8677D}" type="slidenum">
              <a:rPr lang="en-US" noProof="0" smtClean="0"/>
              <a:pPr/>
              <a:t>15</a:t>
            </a:fld>
            <a:endParaRPr lang="en-US" noProof="0"/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821093" y="632261"/>
            <a:ext cx="10549812" cy="753090"/>
          </a:xfrm>
        </p:spPr>
        <p:txBody>
          <a:bodyPr/>
          <a:lstStyle/>
          <a:p>
            <a:r>
              <a:rPr lang="ru-RU" dirty="0" smtClean="0">
                <a:solidFill>
                  <a:srgbClr val="003B77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ОТ ТЕХНОЛОГИЧЕСКОЙ ТОЧКИ ЗРЕНИЯ</a:t>
            </a:r>
            <a:br>
              <a:rPr lang="ru-RU" dirty="0" smtClean="0">
                <a:solidFill>
                  <a:srgbClr val="003B77"/>
                </a:solidFill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dirty="0" smtClean="0">
                <a:solidFill>
                  <a:srgbClr val="003B77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К ЭКОНОМИЧЕСКОЙ</a:t>
            </a:r>
            <a:endParaRPr lang="ru-RU" dirty="0">
              <a:solidFill>
                <a:srgbClr val="003B77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821093" y="1659779"/>
            <a:ext cx="10541373" cy="120625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4281"/>
              </a:buClr>
              <a:defRPr/>
            </a:pPr>
            <a:r>
              <a:rPr lang="ru-RU" sz="2000" dirty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Тестирование нельзя завершить - его можно только прекратить</a:t>
            </a:r>
          </a:p>
          <a:p>
            <a:pPr>
              <a:buClr>
                <a:srgbClr val="004281"/>
              </a:buClr>
              <a:defRPr/>
            </a:pPr>
            <a:r>
              <a:rPr lang="ru-RU" sz="2000" dirty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Критерии прекращения тестирования не только технологические, но и экономические</a:t>
            </a:r>
          </a:p>
          <a:p>
            <a:pPr>
              <a:buClr>
                <a:srgbClr val="004281"/>
              </a:buClr>
              <a:defRPr/>
            </a:pPr>
            <a:endParaRPr lang="en-US" sz="2000" dirty="0" smtClean="0">
              <a:solidFill>
                <a:srgbClr val="53585F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buClr>
                <a:srgbClr val="004281"/>
              </a:buClr>
              <a:defRPr/>
            </a:pPr>
            <a:r>
              <a:rPr lang="ru-RU" sz="2000" dirty="0" smtClean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В </a:t>
            </a:r>
            <a:r>
              <a:rPr lang="ru-RU" sz="2000" dirty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этом отличие тестирования от, например, разработки</a:t>
            </a:r>
            <a:r>
              <a:rPr lang="ru-RU" sz="2000" dirty="0" smtClean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  <a:endParaRPr lang="ru-RU" sz="2000" dirty="0">
              <a:solidFill>
                <a:srgbClr val="53585F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821093" y="4335861"/>
            <a:ext cx="2972985" cy="355256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004281"/>
              </a:buClr>
              <a:buNone/>
              <a:defRPr/>
            </a:pPr>
            <a:r>
              <a:rPr lang="ru-RU" sz="2000" dirty="0" smtClean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Все </a:t>
            </a:r>
            <a:r>
              <a:rPr lang="ru-RU" sz="2000" dirty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разработать – </a:t>
            </a:r>
            <a:r>
              <a:rPr lang="ru-RU" sz="2000" dirty="0" smtClean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Можно</a:t>
            </a:r>
            <a:endParaRPr lang="ru-RU" sz="2000" dirty="0" smtClean="0">
              <a:solidFill>
                <a:srgbClr val="53585F"/>
              </a:solidFill>
              <a:ea typeface="Open Sans" panose="020B0606030504020204" pitchFamily="34" charset="0"/>
              <a:cs typeface="Open Sans" panose="020B0606030504020204" pitchFamily="34" charset="0"/>
              <a:sym typeface="Wingdings" panose="05000000000000000000" pitchFamily="2" charset="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7242" y="3963888"/>
            <a:ext cx="1099204" cy="1099204"/>
          </a:xfrm>
          <a:prstGeom prst="rect">
            <a:avLst/>
          </a:prstGeom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6200322" y="4335861"/>
            <a:ext cx="3313794" cy="355256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004281"/>
              </a:buClr>
              <a:buNone/>
              <a:defRPr/>
            </a:pPr>
            <a:r>
              <a:rPr lang="ru-RU" sz="2000" dirty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Все протестировать – </a:t>
            </a:r>
            <a:r>
              <a:rPr lang="ru-RU" sz="2000" dirty="0" smtClean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Нельзя</a:t>
            </a:r>
            <a:endParaRPr lang="ru-RU" sz="2000" dirty="0">
              <a:solidFill>
                <a:srgbClr val="53585F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7059" y="3963887"/>
            <a:ext cx="1100987" cy="1099205"/>
          </a:xfrm>
          <a:prstGeom prst="rect">
            <a:avLst/>
          </a:prstGeom>
        </p:spPr>
      </p:pic>
      <p:pic>
        <p:nvPicPr>
          <p:cNvPr id="9" name="Picture 3" descr="C:\Users\Lenovo\Downloads\522oy2fa4449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61" y="51817"/>
            <a:ext cx="2110059" cy="1311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0183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1855" y="1659779"/>
            <a:ext cx="3659050" cy="40767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6CB4B4D-7CA3-9044-876B-883B54F8677D}" type="slidenum">
              <a:rPr lang="en-US" noProof="0" smtClean="0"/>
              <a:pPr/>
              <a:t>16</a:t>
            </a:fld>
            <a:endParaRPr lang="en-US" noProof="0"/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821093" y="632261"/>
            <a:ext cx="10549812" cy="753090"/>
          </a:xfrm>
        </p:spPr>
        <p:txBody>
          <a:bodyPr/>
          <a:lstStyle/>
          <a:p>
            <a:r>
              <a:rPr lang="ru-RU" dirty="0" smtClean="0">
                <a:solidFill>
                  <a:srgbClr val="003B77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ЭКОНОМИКА ТЕСТИРОВАНИЯ </a:t>
            </a:r>
            <a:br>
              <a:rPr lang="ru-RU" dirty="0" smtClean="0">
                <a:solidFill>
                  <a:srgbClr val="003B77"/>
                </a:solidFill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2000" dirty="0" smtClean="0">
                <a:solidFill>
                  <a:srgbClr val="003B77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(краткое напоминание)</a:t>
            </a:r>
            <a:endParaRPr lang="ru-RU" sz="2000" dirty="0">
              <a:solidFill>
                <a:srgbClr val="003B77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821093" y="1659779"/>
            <a:ext cx="7497085" cy="467018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004281"/>
              </a:buClr>
              <a:buNone/>
              <a:defRPr/>
            </a:pPr>
            <a:r>
              <a:rPr lang="ru-RU" sz="2000" b="1" dirty="0">
                <a:solidFill>
                  <a:srgbClr val="003B77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Обозначим различие Версий 1.0 и 2.0</a:t>
            </a:r>
          </a:p>
          <a:p>
            <a:pPr>
              <a:buClr>
                <a:srgbClr val="004281"/>
              </a:buClr>
              <a:defRPr/>
            </a:pPr>
            <a:r>
              <a:rPr lang="ru-RU" sz="2000" dirty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Я ввел понятия версий около трех лет тому назад</a:t>
            </a:r>
          </a:p>
          <a:p>
            <a:pPr marL="0" indent="0">
              <a:buClr>
                <a:srgbClr val="004281"/>
              </a:buClr>
              <a:buNone/>
              <a:defRPr/>
            </a:pPr>
            <a:endParaRPr lang="en-US" sz="2000" dirty="0" smtClean="0">
              <a:solidFill>
                <a:srgbClr val="53585F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Clr>
                <a:srgbClr val="004281"/>
              </a:buClr>
              <a:buNone/>
              <a:defRPr/>
            </a:pPr>
            <a:r>
              <a:rPr lang="ru-RU" sz="2000" b="1" dirty="0" smtClean="0">
                <a:solidFill>
                  <a:srgbClr val="003B77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Версия </a:t>
            </a:r>
            <a:r>
              <a:rPr lang="ru-RU" sz="2000" b="1" dirty="0">
                <a:solidFill>
                  <a:srgbClr val="003B77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1.0 - строим ограничения и планируем активности</a:t>
            </a:r>
          </a:p>
          <a:p>
            <a:pPr>
              <a:buClr>
                <a:srgbClr val="004281"/>
              </a:buClr>
              <a:defRPr/>
            </a:pPr>
            <a:r>
              <a:rPr lang="ru-RU" sz="2000" dirty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Оцениваем трудозатраты на тестирование </a:t>
            </a:r>
          </a:p>
          <a:p>
            <a:pPr>
              <a:buClr>
                <a:srgbClr val="004281"/>
              </a:buClr>
              <a:defRPr/>
            </a:pPr>
            <a:r>
              <a:rPr lang="ru-RU" sz="2000" dirty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Обосновываем оценку, показываем ее реалистичность </a:t>
            </a:r>
            <a:r>
              <a:rPr lang="en-US" sz="2000" dirty="0" smtClean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US" sz="2000" dirty="0" smtClean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2000" dirty="0" smtClean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и эффективность</a:t>
            </a:r>
            <a:endParaRPr lang="ru-RU" sz="2000" dirty="0">
              <a:solidFill>
                <a:srgbClr val="53585F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buClr>
                <a:srgbClr val="004281"/>
              </a:buClr>
              <a:defRPr/>
            </a:pPr>
            <a:r>
              <a:rPr lang="ru-RU" sz="2000" dirty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Работаем в соответствии с планом и оценкой</a:t>
            </a:r>
          </a:p>
          <a:p>
            <a:pPr marL="0" indent="0">
              <a:buClr>
                <a:srgbClr val="004281"/>
              </a:buClr>
              <a:buNone/>
              <a:defRPr/>
            </a:pPr>
            <a:endParaRPr lang="en-US" sz="2000" dirty="0" smtClean="0">
              <a:solidFill>
                <a:srgbClr val="53585F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Clr>
                <a:srgbClr val="004281"/>
              </a:buClr>
              <a:buNone/>
              <a:defRPr/>
            </a:pPr>
            <a:r>
              <a:rPr lang="ru-RU" sz="2000" dirty="0" smtClean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Инвестиции </a:t>
            </a:r>
            <a:r>
              <a:rPr lang="ru-RU" sz="2000" dirty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возвращаются, цель – </a:t>
            </a:r>
            <a:r>
              <a:rPr lang="ru-RU" sz="2000" b="1" dirty="0">
                <a:solidFill>
                  <a:srgbClr val="003B77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выгода</a:t>
            </a:r>
          </a:p>
        </p:txBody>
      </p:sp>
      <p:pic>
        <p:nvPicPr>
          <p:cNvPr id="6" name="Picture 3" descr="C:\Users\Lenovo\Downloads\522oy2fa4449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61" y="51817"/>
            <a:ext cx="2110059" cy="1311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506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1855" y="1659779"/>
            <a:ext cx="3659050" cy="407669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6CB4B4D-7CA3-9044-876B-883B54F8677D}" type="slidenum">
              <a:rPr lang="en-US" noProof="0" smtClean="0"/>
              <a:pPr/>
              <a:t>17</a:t>
            </a:fld>
            <a:endParaRPr lang="en-US" noProof="0"/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821093" y="632261"/>
            <a:ext cx="10549812" cy="753090"/>
          </a:xfrm>
        </p:spPr>
        <p:txBody>
          <a:bodyPr/>
          <a:lstStyle/>
          <a:p>
            <a:r>
              <a:rPr lang="ru-RU" dirty="0" smtClean="0">
                <a:solidFill>
                  <a:srgbClr val="003B77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ЭКОНОМИКА ТЕСТИРОВАНИЯ </a:t>
            </a:r>
            <a:r>
              <a:rPr lang="en-US" dirty="0" smtClean="0">
                <a:solidFill>
                  <a:srgbClr val="003B77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2.0</a:t>
            </a:r>
            <a:endParaRPr lang="ru-RU" sz="2000" dirty="0">
              <a:solidFill>
                <a:srgbClr val="003B77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821093" y="1659779"/>
            <a:ext cx="7497085" cy="467018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004281"/>
              </a:buClr>
              <a:buNone/>
              <a:defRPr/>
            </a:pPr>
            <a:r>
              <a:rPr lang="ru-RU" sz="2000" b="1" dirty="0">
                <a:solidFill>
                  <a:srgbClr val="003B77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Используем обоснованные трудозатраты эффективно:</a:t>
            </a:r>
          </a:p>
          <a:p>
            <a:pPr>
              <a:buClr>
                <a:srgbClr val="004281"/>
              </a:buClr>
              <a:defRPr/>
            </a:pPr>
            <a:r>
              <a:rPr lang="ru-RU" sz="2000" dirty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Нужны ли  тест-кейсы - детальные или высоко уровневые, </a:t>
            </a:r>
            <a:r>
              <a:rPr lang="en-US" sz="2000" dirty="0" smtClean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US" sz="2000" dirty="0" smtClean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2000" dirty="0" smtClean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чек-листы</a:t>
            </a:r>
            <a:r>
              <a:rPr lang="ru-RU" sz="2000" dirty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, идеи тестов, нужны ли вообще…</a:t>
            </a:r>
          </a:p>
          <a:p>
            <a:pPr>
              <a:buClr>
                <a:srgbClr val="004281"/>
              </a:buClr>
              <a:defRPr/>
            </a:pPr>
            <a:r>
              <a:rPr lang="ru-RU" sz="2000" dirty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Нужны ли тестовые данные - реальные или специально разработанные, нужны ли вообще…</a:t>
            </a:r>
          </a:p>
          <a:p>
            <a:pPr>
              <a:buClr>
                <a:srgbClr val="004281"/>
              </a:buClr>
              <a:defRPr/>
            </a:pPr>
            <a:r>
              <a:rPr lang="ru-RU" sz="2000" dirty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Нужно ли тестировщики - несколько сильных, но дорогих, </a:t>
            </a:r>
            <a:r>
              <a:rPr lang="en-US" sz="2000" dirty="0" smtClean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US" sz="2000" dirty="0" smtClean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2000" dirty="0" smtClean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много </a:t>
            </a:r>
            <a:r>
              <a:rPr lang="ru-RU" sz="2000" dirty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слабых, но недорогих, нужны ли вообще…</a:t>
            </a:r>
          </a:p>
          <a:p>
            <a:pPr>
              <a:buClr>
                <a:srgbClr val="004281"/>
              </a:buClr>
              <a:defRPr/>
            </a:pPr>
            <a:r>
              <a:rPr lang="ru-RU" sz="2000" dirty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Какая нужна автоматизация (инструмент, покрытие, квалификация автоматизаторов) и нужна ли она вообще…</a:t>
            </a:r>
          </a:p>
          <a:p>
            <a:pPr>
              <a:buClr>
                <a:srgbClr val="004281"/>
              </a:buClr>
              <a:defRPr/>
            </a:pPr>
            <a:r>
              <a:rPr lang="ru-RU" sz="2000" dirty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Нужно ли вообще тестировать …</a:t>
            </a:r>
          </a:p>
          <a:p>
            <a:pPr marL="0" indent="0">
              <a:buClr>
                <a:srgbClr val="004281"/>
              </a:buClr>
              <a:buNone/>
              <a:defRPr/>
            </a:pPr>
            <a:endParaRPr lang="en-US" sz="2000" dirty="0" smtClean="0">
              <a:solidFill>
                <a:srgbClr val="53585F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Clr>
                <a:srgbClr val="004281"/>
              </a:buClr>
              <a:buNone/>
              <a:defRPr/>
            </a:pPr>
            <a:r>
              <a:rPr lang="ru-RU" sz="2000" dirty="0" smtClean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Инвестиции </a:t>
            </a:r>
            <a:r>
              <a:rPr lang="ru-RU" sz="2000" dirty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возвращаются, цель – </a:t>
            </a:r>
            <a:r>
              <a:rPr lang="ru-RU" sz="2000" b="1" dirty="0">
                <a:solidFill>
                  <a:srgbClr val="003B77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эффективность</a:t>
            </a:r>
          </a:p>
        </p:txBody>
      </p:sp>
      <p:pic>
        <p:nvPicPr>
          <p:cNvPr id="6" name="Picture 3" descr="C:\Users\Lenovo\Downloads\522oy2fa4449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61" y="51817"/>
            <a:ext cx="2110059" cy="1311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4955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6CB4B4D-7CA3-9044-876B-883B54F8677D}" type="slidenum">
              <a:rPr lang="en-US" noProof="0" smtClean="0"/>
              <a:pPr/>
              <a:t>18</a:t>
            </a:fld>
            <a:endParaRPr lang="en-US" noProof="0"/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821093" y="632260"/>
            <a:ext cx="10549812" cy="753090"/>
          </a:xfrm>
        </p:spPr>
        <p:txBody>
          <a:bodyPr/>
          <a:lstStyle/>
          <a:p>
            <a:pPr algn="l"/>
            <a:r>
              <a:rPr lang="ru-RU" b="1" dirty="0" smtClean="0">
                <a:solidFill>
                  <a:srgbClr val="003B77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КЕЙС 1: </a:t>
            </a:r>
            <a:r>
              <a:rPr lang="en-US" dirty="0" smtClean="0">
                <a:solidFill>
                  <a:srgbClr val="003B77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US" dirty="0" smtClean="0">
                <a:solidFill>
                  <a:srgbClr val="003B77"/>
                </a:solidFill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dirty="0" smtClean="0">
                <a:solidFill>
                  <a:srgbClr val="003B77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«</a:t>
            </a:r>
            <a:r>
              <a:rPr lang="ru-RU" dirty="0">
                <a:solidFill>
                  <a:srgbClr val="003B77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Главное – получить проект, а там посмотрим»</a:t>
            </a:r>
            <a:endParaRPr lang="ru-RU" sz="2000" dirty="0">
              <a:solidFill>
                <a:srgbClr val="003B77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821093" y="1659779"/>
            <a:ext cx="10541373" cy="467018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004281"/>
              </a:buClr>
              <a:buNone/>
              <a:defRPr/>
            </a:pPr>
            <a:r>
              <a:rPr lang="ru-RU" sz="2000" dirty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Оценили трудозатраты на тестирование  в 500 ч/часов</a:t>
            </a:r>
          </a:p>
          <a:p>
            <a:pPr marL="0" indent="0">
              <a:buClr>
                <a:srgbClr val="004281"/>
              </a:buClr>
              <a:buNone/>
              <a:defRPr/>
            </a:pPr>
            <a:r>
              <a:rPr lang="ru-RU" sz="2000" dirty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При таких трудозатратах проект продать нельзя, поэтому уменьшили до 300 ч/часов</a:t>
            </a:r>
          </a:p>
          <a:p>
            <a:pPr marL="0" indent="0">
              <a:buClr>
                <a:srgbClr val="004281"/>
              </a:buClr>
              <a:buNone/>
              <a:defRPr/>
            </a:pPr>
            <a:r>
              <a:rPr lang="ru-RU" sz="2000" b="1" dirty="0">
                <a:solidFill>
                  <a:srgbClr val="003B77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Версия 1.0</a:t>
            </a:r>
          </a:p>
          <a:p>
            <a:pPr>
              <a:buClr>
                <a:srgbClr val="004281"/>
              </a:buClr>
              <a:defRPr/>
            </a:pPr>
            <a:r>
              <a:rPr lang="ru-RU" sz="2000" dirty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300 ч/часов исчерпались</a:t>
            </a:r>
          </a:p>
          <a:p>
            <a:pPr>
              <a:buClr>
                <a:srgbClr val="004281"/>
              </a:buClr>
              <a:defRPr/>
            </a:pPr>
            <a:r>
              <a:rPr lang="ru-RU" sz="2000" dirty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Тестирование либо останавливается, либо продолжается себе в убыток</a:t>
            </a:r>
          </a:p>
          <a:p>
            <a:pPr>
              <a:buClr>
                <a:srgbClr val="004281"/>
              </a:buClr>
              <a:defRPr/>
            </a:pPr>
            <a:r>
              <a:rPr lang="ru-RU" sz="2000" dirty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Качество непредсказуемо</a:t>
            </a:r>
          </a:p>
          <a:p>
            <a:pPr marL="0" indent="0">
              <a:buClr>
                <a:srgbClr val="004281"/>
              </a:buClr>
              <a:buNone/>
              <a:defRPr/>
            </a:pPr>
            <a:r>
              <a:rPr lang="ru-RU" sz="2000" b="1" dirty="0">
                <a:solidFill>
                  <a:srgbClr val="003B77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Версия 2.0</a:t>
            </a:r>
          </a:p>
          <a:p>
            <a:pPr>
              <a:buClr>
                <a:srgbClr val="004281"/>
              </a:buClr>
              <a:defRPr/>
            </a:pPr>
            <a:r>
              <a:rPr lang="ru-RU" sz="2000" dirty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Использование квалификации тестировщиков</a:t>
            </a:r>
          </a:p>
          <a:p>
            <a:pPr>
              <a:buClr>
                <a:srgbClr val="004281"/>
              </a:buClr>
              <a:defRPr/>
            </a:pPr>
            <a:r>
              <a:rPr lang="ru-RU" sz="2000" dirty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Использование чек-листов вместо тест-кейсов</a:t>
            </a:r>
          </a:p>
          <a:p>
            <a:pPr>
              <a:buClr>
                <a:srgbClr val="004281"/>
              </a:buClr>
              <a:defRPr/>
            </a:pPr>
            <a:r>
              <a:rPr lang="ru-RU" sz="2000" dirty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Готовые (пользовательские) тестовые данные</a:t>
            </a:r>
          </a:p>
        </p:txBody>
      </p:sp>
      <p:pic>
        <p:nvPicPr>
          <p:cNvPr id="6" name="Picture 3" descr="C:\Users\Lenovo\Downloads\522oy2fa4449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4585" y="5159075"/>
            <a:ext cx="2110059" cy="1311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2046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6CB4B4D-7CA3-9044-876B-883B54F8677D}" type="slidenum">
              <a:rPr lang="en-US" noProof="0" smtClean="0"/>
              <a:pPr/>
              <a:t>19</a:t>
            </a:fld>
            <a:endParaRPr lang="en-US" noProof="0"/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821093" y="632260"/>
            <a:ext cx="10549812" cy="753090"/>
          </a:xfrm>
        </p:spPr>
        <p:txBody>
          <a:bodyPr/>
          <a:lstStyle/>
          <a:p>
            <a:pPr algn="l"/>
            <a:r>
              <a:rPr lang="ru-RU" b="1" dirty="0" smtClean="0">
                <a:solidFill>
                  <a:srgbClr val="003B77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КЕЙС 2: </a:t>
            </a:r>
            <a:r>
              <a:rPr lang="en-US" dirty="0" smtClean="0">
                <a:solidFill>
                  <a:srgbClr val="003B77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US" dirty="0" smtClean="0">
                <a:solidFill>
                  <a:srgbClr val="003B77"/>
                </a:solidFill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dirty="0">
                <a:solidFill>
                  <a:srgbClr val="003B77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«Тестирование от забора до обеда»</a:t>
            </a:r>
            <a:endParaRPr lang="ru-RU" sz="2000" dirty="0">
              <a:solidFill>
                <a:srgbClr val="003B77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821093" y="1659779"/>
            <a:ext cx="10541373" cy="467018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004281"/>
              </a:buClr>
              <a:buNone/>
              <a:defRPr/>
            </a:pPr>
            <a:r>
              <a:rPr lang="ru-RU" sz="2000" dirty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Оценили трудозатраты  на тестирование в 500 ч/часов и получили согласие на эти трудозатраты</a:t>
            </a:r>
          </a:p>
          <a:p>
            <a:pPr marL="0" indent="0">
              <a:buClr>
                <a:srgbClr val="004281"/>
              </a:buClr>
              <a:buNone/>
              <a:defRPr/>
            </a:pPr>
            <a:r>
              <a:rPr lang="ru-RU" sz="2000" dirty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Выполняем тестирование, не заботясь о  приоритетах и целях</a:t>
            </a:r>
          </a:p>
          <a:p>
            <a:pPr marL="0" indent="0">
              <a:buClr>
                <a:srgbClr val="004281"/>
              </a:buClr>
              <a:buNone/>
              <a:defRPr/>
            </a:pPr>
            <a:r>
              <a:rPr lang="ru-RU" sz="2000" b="1" dirty="0">
                <a:solidFill>
                  <a:srgbClr val="003B77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Версия 1.0</a:t>
            </a:r>
          </a:p>
          <a:p>
            <a:pPr>
              <a:buClr>
                <a:srgbClr val="004281"/>
              </a:buClr>
              <a:defRPr/>
            </a:pPr>
            <a:r>
              <a:rPr lang="ru-RU" sz="2000" dirty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500 ч/часов исчерпались</a:t>
            </a:r>
          </a:p>
          <a:p>
            <a:pPr>
              <a:buClr>
                <a:srgbClr val="004281"/>
              </a:buClr>
              <a:defRPr/>
            </a:pPr>
            <a:r>
              <a:rPr lang="ru-RU" sz="2000" dirty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Тестирование либо останавливается, либо продолжается себе в убыток</a:t>
            </a:r>
          </a:p>
          <a:p>
            <a:pPr>
              <a:buClr>
                <a:srgbClr val="004281"/>
              </a:buClr>
              <a:defRPr/>
            </a:pPr>
            <a:r>
              <a:rPr lang="ru-RU" sz="2000" dirty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Качество непредсказуемо</a:t>
            </a:r>
          </a:p>
          <a:p>
            <a:pPr marL="0" indent="0">
              <a:buClr>
                <a:srgbClr val="004281"/>
              </a:buClr>
              <a:buNone/>
              <a:defRPr/>
            </a:pPr>
            <a:r>
              <a:rPr lang="ru-RU" sz="2000" b="1" dirty="0">
                <a:solidFill>
                  <a:srgbClr val="003B77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Версия 2.0</a:t>
            </a:r>
          </a:p>
          <a:p>
            <a:pPr>
              <a:buClr>
                <a:srgbClr val="004281"/>
              </a:buClr>
              <a:defRPr/>
            </a:pPr>
            <a:r>
              <a:rPr lang="ru-RU" sz="2000" dirty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Тестирование на основе приоритетов</a:t>
            </a:r>
          </a:p>
          <a:p>
            <a:pPr>
              <a:buClr>
                <a:srgbClr val="004281"/>
              </a:buClr>
              <a:defRPr/>
            </a:pPr>
            <a:r>
              <a:rPr lang="ru-RU" sz="2000" dirty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Использование квалификации тестировщиков</a:t>
            </a:r>
          </a:p>
          <a:p>
            <a:pPr>
              <a:buClr>
                <a:srgbClr val="004281"/>
              </a:buClr>
              <a:defRPr/>
            </a:pPr>
            <a:r>
              <a:rPr lang="ru-RU" sz="2000" dirty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Привлечение заказчика к тестированию</a:t>
            </a:r>
          </a:p>
        </p:txBody>
      </p:sp>
      <p:pic>
        <p:nvPicPr>
          <p:cNvPr id="6" name="Picture 3" descr="C:\Users\Lenovo\Downloads\522oy2fa4449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1493" y="5170227"/>
            <a:ext cx="2110059" cy="1311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8814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>
            <a:extLst>
              <a:ext uri="{FF2B5EF4-FFF2-40B4-BE49-F238E27FC236}">
                <a16:creationId xmlns="" xmlns:a16="http://schemas.microsoft.com/office/drawing/2014/main" id="{538DB89E-AFBF-4C68-9F89-DE3CCA1EE8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8578" y="6604397"/>
            <a:ext cx="153888" cy="225703"/>
          </a:xfrm>
        </p:spPr>
        <p:txBody>
          <a:bodyPr/>
          <a:lstStyle/>
          <a:p>
            <a:fld id="{86CB4B4D-7CA3-9044-876B-883B54F8677D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821094" y="640924"/>
            <a:ext cx="10549812" cy="753090"/>
          </a:xfrm>
        </p:spPr>
        <p:txBody>
          <a:bodyPr/>
          <a:lstStyle/>
          <a:p>
            <a:r>
              <a:rPr lang="ru-RU" dirty="0" smtClean="0">
                <a:solidFill>
                  <a:srgbClr val="003B77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НЕМНОГО О СЕБЕ</a:t>
            </a:r>
            <a:endParaRPr lang="ru-RU" dirty="0">
              <a:solidFill>
                <a:srgbClr val="003B77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5541" y="2245743"/>
            <a:ext cx="3506925" cy="350692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21094" y="2152705"/>
            <a:ext cx="681895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90000"/>
              </a:lnSpc>
              <a:buClr>
                <a:srgbClr val="003B77"/>
              </a:buClr>
              <a:buFont typeface="Arial" panose="020B0604020202020204" pitchFamily="34" charset="0"/>
              <a:buChar char="•"/>
              <a:defRPr/>
            </a:pPr>
            <a:r>
              <a:rPr lang="ru-RU" altLang="ru-RU" sz="2000" b="1" dirty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1963-1999</a:t>
            </a:r>
            <a:r>
              <a:rPr lang="ru-RU" altLang="ru-RU" sz="2000" dirty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– Вычислительный центр Московского Государственного университета им. М.В. Ломоносова (студент, сотрудник)</a:t>
            </a:r>
          </a:p>
          <a:p>
            <a:pPr marL="457200" indent="-457200">
              <a:lnSpc>
                <a:spcPct val="90000"/>
              </a:lnSpc>
              <a:buClr>
                <a:srgbClr val="003B77"/>
              </a:buClr>
              <a:buFont typeface="Arial" panose="020B0604020202020204" pitchFamily="34" charset="0"/>
              <a:buChar char="•"/>
              <a:defRPr/>
            </a:pPr>
            <a:r>
              <a:rPr lang="ru-RU" altLang="ru-RU" sz="2000" b="1" dirty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1999-2005</a:t>
            </a:r>
            <a:r>
              <a:rPr lang="ru-RU" altLang="ru-RU" sz="2000" dirty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– </a:t>
            </a:r>
            <a:r>
              <a:rPr lang="en-US" altLang="ru-RU" sz="2000" dirty="0" err="1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Luxoft</a:t>
            </a:r>
            <a:r>
              <a:rPr lang="en-US" altLang="ru-RU" sz="2000" dirty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altLang="ru-RU" sz="2000" dirty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(руководитель группы тестирования, тест-менеджер)</a:t>
            </a:r>
          </a:p>
          <a:p>
            <a:pPr marL="457200" indent="-457200">
              <a:lnSpc>
                <a:spcPct val="90000"/>
              </a:lnSpc>
              <a:buClr>
                <a:srgbClr val="003B77"/>
              </a:buClr>
              <a:buFont typeface="Arial" panose="020B0604020202020204" pitchFamily="34" charset="0"/>
              <a:buChar char="•"/>
              <a:defRPr/>
            </a:pPr>
            <a:r>
              <a:rPr lang="ru-RU" altLang="ru-RU" sz="2000" b="1" dirty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2006</a:t>
            </a:r>
            <a:r>
              <a:rPr lang="en-US" altLang="ru-RU" sz="2000" b="1" dirty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-200</a:t>
            </a:r>
            <a:r>
              <a:rPr lang="ru-RU" altLang="ru-RU" sz="2000" b="1" dirty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7 </a:t>
            </a:r>
            <a:r>
              <a:rPr lang="ru-RU" altLang="ru-RU" sz="2000" dirty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– </a:t>
            </a:r>
            <a:r>
              <a:rPr lang="en-US" altLang="ru-RU" sz="2000" dirty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Auriga</a:t>
            </a:r>
            <a:r>
              <a:rPr lang="ru-RU" altLang="ru-RU" sz="2000" dirty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(директор по качеству)</a:t>
            </a:r>
            <a:endParaRPr lang="en-US" altLang="ru-RU" sz="2000" dirty="0">
              <a:solidFill>
                <a:srgbClr val="53585F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lnSpc>
                <a:spcPct val="90000"/>
              </a:lnSpc>
              <a:buClr>
                <a:srgbClr val="003B77"/>
              </a:buClr>
              <a:buFont typeface="Arial" panose="020B0604020202020204" pitchFamily="34" charset="0"/>
              <a:buChar char="•"/>
              <a:defRPr/>
            </a:pPr>
            <a:r>
              <a:rPr lang="ru-RU" altLang="ru-RU" sz="2000" b="1" dirty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С</a:t>
            </a:r>
            <a:r>
              <a:rPr lang="en-US" altLang="ru-RU" sz="2000" b="1" dirty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200</a:t>
            </a:r>
            <a:r>
              <a:rPr lang="ru-RU" altLang="ru-RU" sz="2000" b="1" dirty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8</a:t>
            </a:r>
            <a:r>
              <a:rPr lang="en-US" altLang="ru-RU" sz="2000" b="1" dirty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ru-RU" sz="2000" dirty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– </a:t>
            </a:r>
            <a:r>
              <a:rPr lang="en-US" altLang="ru-RU" sz="2000" dirty="0" err="1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Luxoft</a:t>
            </a:r>
            <a:r>
              <a:rPr lang="en-US" altLang="ru-RU" sz="2000" dirty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altLang="ru-RU" sz="2000" dirty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(эксперт по управлению качеством ПО)</a:t>
            </a:r>
            <a:endParaRPr lang="en-US" altLang="ru-RU" sz="2000" dirty="0">
              <a:solidFill>
                <a:srgbClr val="53585F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lnSpc>
                <a:spcPct val="90000"/>
              </a:lnSpc>
              <a:buClr>
                <a:srgbClr val="003B77"/>
              </a:buClr>
              <a:buFont typeface="Arial" panose="020B0604020202020204" pitchFamily="34" charset="0"/>
              <a:buChar char="•"/>
              <a:defRPr/>
            </a:pPr>
            <a:r>
              <a:rPr lang="en-US" altLang="ru-RU" sz="2000" b="1" dirty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 2011 </a:t>
            </a:r>
            <a:r>
              <a:rPr lang="en-US" altLang="ru-RU" sz="2000" dirty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– </a:t>
            </a:r>
            <a:r>
              <a:rPr lang="en-US" altLang="ru-RU" sz="2000" dirty="0" err="1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Luxoft</a:t>
            </a:r>
            <a:r>
              <a:rPr lang="en-US" altLang="ru-RU" sz="2000" dirty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altLang="ru-RU" sz="2000" dirty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(тест-менеджер, менеджер проектов</a:t>
            </a:r>
            <a:r>
              <a:rPr lang="en-US" altLang="ru-RU" sz="2000" dirty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  <a:endParaRPr lang="ru-RU" altLang="ru-RU" sz="2000" dirty="0">
              <a:solidFill>
                <a:srgbClr val="53585F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lnSpc>
                <a:spcPct val="90000"/>
              </a:lnSpc>
              <a:buClr>
                <a:srgbClr val="003B77"/>
              </a:buClr>
              <a:buFont typeface="Arial" panose="020B0604020202020204" pitchFamily="34" charset="0"/>
              <a:buChar char="•"/>
              <a:defRPr/>
            </a:pPr>
            <a:r>
              <a:rPr lang="ru-RU" altLang="ru-RU" sz="2000" dirty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Кандидат физико-математических наук, доцент, старший научный сотрудник</a:t>
            </a:r>
            <a:endParaRPr lang="en-US" altLang="ru-RU" sz="2000" dirty="0">
              <a:solidFill>
                <a:srgbClr val="53585F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lnSpc>
                <a:spcPct val="90000"/>
              </a:lnSpc>
              <a:buClr>
                <a:srgbClr val="003B77"/>
              </a:buClr>
              <a:buFont typeface="Arial" panose="020B0604020202020204" pitchFamily="34" charset="0"/>
              <a:buChar char="•"/>
              <a:defRPr/>
            </a:pPr>
            <a:r>
              <a:rPr lang="ru-RU" altLang="ru-RU" sz="2000" dirty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Сертифицированный инструктор университета </a:t>
            </a:r>
            <a:r>
              <a:rPr lang="en-US" altLang="ru-RU" sz="2000" dirty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Carnegie Mellon </a:t>
            </a:r>
            <a:r>
              <a:rPr lang="ru-RU" altLang="ru-RU" sz="2000" dirty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по тематике</a:t>
            </a:r>
            <a:r>
              <a:rPr lang="en-US" altLang="ru-RU" sz="2000" dirty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Quality Assurance</a:t>
            </a:r>
          </a:p>
          <a:p>
            <a:pPr marL="457200" indent="-457200">
              <a:lnSpc>
                <a:spcPct val="90000"/>
              </a:lnSpc>
              <a:buClr>
                <a:srgbClr val="003B77"/>
              </a:buClr>
              <a:buFont typeface="Arial" panose="020B0604020202020204" pitchFamily="34" charset="0"/>
              <a:buChar char="•"/>
              <a:defRPr/>
            </a:pPr>
            <a:r>
              <a:rPr lang="ru-RU" altLang="ru-RU" sz="2000" dirty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Член коллегии </a:t>
            </a:r>
            <a:r>
              <a:rPr lang="en-US" altLang="ru-RU" sz="2000" dirty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RSTQB</a:t>
            </a:r>
            <a:endParaRPr lang="ru-RU" sz="2000" dirty="0">
              <a:solidFill>
                <a:srgbClr val="53585F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ru-RU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075" name="Picture 3" descr="C:\Users\Lenovo\Downloads\522oy2fa4449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61" y="51817"/>
            <a:ext cx="2110059" cy="1311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0941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6CB4B4D-7CA3-9044-876B-883B54F8677D}" type="slidenum">
              <a:rPr lang="en-US" noProof="0" smtClean="0"/>
              <a:pPr/>
              <a:t>20</a:t>
            </a:fld>
            <a:endParaRPr lang="en-US" noProof="0"/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821093" y="632260"/>
            <a:ext cx="10549812" cy="753090"/>
          </a:xfrm>
        </p:spPr>
        <p:txBody>
          <a:bodyPr/>
          <a:lstStyle/>
          <a:p>
            <a:pPr algn="l"/>
            <a:r>
              <a:rPr lang="ru-RU" b="1" dirty="0" smtClean="0">
                <a:solidFill>
                  <a:srgbClr val="003B77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КЕЙС 3: </a:t>
            </a:r>
            <a:r>
              <a:rPr lang="en-US" dirty="0" smtClean="0">
                <a:solidFill>
                  <a:srgbClr val="003B77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US" dirty="0" smtClean="0">
                <a:solidFill>
                  <a:srgbClr val="003B77"/>
                </a:solidFill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dirty="0">
                <a:solidFill>
                  <a:srgbClr val="003B77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«Кавалерийский </a:t>
            </a:r>
            <a:r>
              <a:rPr lang="ru-RU" dirty="0" smtClean="0">
                <a:solidFill>
                  <a:srgbClr val="003B77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наскок, </a:t>
            </a:r>
            <a:r>
              <a:rPr lang="ru-RU" dirty="0">
                <a:solidFill>
                  <a:srgbClr val="003B77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или Авось»</a:t>
            </a:r>
            <a:endParaRPr lang="ru-RU" sz="2000" dirty="0">
              <a:solidFill>
                <a:srgbClr val="003B77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821093" y="1659779"/>
            <a:ext cx="10541373" cy="467018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004281"/>
              </a:buClr>
              <a:buNone/>
              <a:defRPr/>
            </a:pPr>
            <a:r>
              <a:rPr lang="ru-RU" sz="2000" dirty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В проект выделены тестировщики (сколько есть и какие есть)</a:t>
            </a:r>
          </a:p>
          <a:p>
            <a:pPr marL="0" indent="0">
              <a:buClr>
                <a:srgbClr val="004281"/>
              </a:buClr>
              <a:buNone/>
              <a:defRPr/>
            </a:pPr>
            <a:r>
              <a:rPr lang="ru-RU" sz="2000" dirty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Выполняем тестирование так, как можем (например, нет квалификации для тест-дизайна) </a:t>
            </a:r>
          </a:p>
          <a:p>
            <a:pPr marL="0" indent="0">
              <a:buClr>
                <a:srgbClr val="004281"/>
              </a:buClr>
              <a:buNone/>
              <a:defRPr/>
            </a:pPr>
            <a:r>
              <a:rPr lang="ru-RU" sz="2000" b="1" dirty="0">
                <a:solidFill>
                  <a:srgbClr val="003B77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Версия 1.0</a:t>
            </a:r>
          </a:p>
          <a:p>
            <a:pPr>
              <a:buClr>
                <a:srgbClr val="004281"/>
              </a:buClr>
              <a:defRPr/>
            </a:pPr>
            <a:r>
              <a:rPr lang="ru-RU" sz="2000" dirty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Тестирование заканчивается в момент окончания проекта</a:t>
            </a:r>
          </a:p>
          <a:p>
            <a:pPr>
              <a:buClr>
                <a:srgbClr val="004281"/>
              </a:buClr>
              <a:defRPr/>
            </a:pPr>
            <a:r>
              <a:rPr lang="ru-RU" sz="2000" dirty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Качество непредсказуемо</a:t>
            </a:r>
          </a:p>
          <a:p>
            <a:pPr marL="0" indent="0">
              <a:buClr>
                <a:srgbClr val="004281"/>
              </a:buClr>
              <a:buNone/>
              <a:defRPr/>
            </a:pPr>
            <a:r>
              <a:rPr lang="ru-RU" sz="2000" b="1" dirty="0">
                <a:solidFill>
                  <a:srgbClr val="003B77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Версия 2.0</a:t>
            </a:r>
          </a:p>
          <a:p>
            <a:pPr>
              <a:buClr>
                <a:srgbClr val="004281"/>
              </a:buClr>
              <a:defRPr/>
            </a:pPr>
            <a:r>
              <a:rPr lang="ru-RU" sz="2000" dirty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Запрос «теневых» ресурсов</a:t>
            </a:r>
          </a:p>
          <a:p>
            <a:pPr>
              <a:buClr>
                <a:srgbClr val="004281"/>
              </a:buClr>
              <a:defRPr/>
            </a:pPr>
            <a:r>
              <a:rPr lang="ru-RU" sz="2000" dirty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Исследовательское тестирование силами аналитиков</a:t>
            </a:r>
          </a:p>
          <a:p>
            <a:pPr>
              <a:buClr>
                <a:srgbClr val="004281"/>
              </a:buClr>
              <a:defRPr/>
            </a:pPr>
            <a:r>
              <a:rPr lang="ru-RU" sz="2000" dirty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Автоматизация «Record-Playback»</a:t>
            </a:r>
          </a:p>
        </p:txBody>
      </p:sp>
      <p:pic>
        <p:nvPicPr>
          <p:cNvPr id="6" name="Picture 3" descr="C:\Users\Lenovo\Downloads\522oy2fa4449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9190" y="5214831"/>
            <a:ext cx="2110059" cy="1311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5781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6CB4B4D-7CA3-9044-876B-883B54F8677D}" type="slidenum">
              <a:rPr lang="en-US" noProof="0" smtClean="0"/>
              <a:pPr/>
              <a:t>21</a:t>
            </a:fld>
            <a:endParaRPr lang="en-US" noProof="0"/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821093" y="632260"/>
            <a:ext cx="10549812" cy="753090"/>
          </a:xfrm>
        </p:spPr>
        <p:txBody>
          <a:bodyPr/>
          <a:lstStyle/>
          <a:p>
            <a:pPr algn="l"/>
            <a:r>
              <a:rPr lang="ru-RU" b="1" dirty="0" smtClean="0">
                <a:solidFill>
                  <a:srgbClr val="003B77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КЕЙС 4: </a:t>
            </a:r>
            <a:r>
              <a:rPr lang="en-US" dirty="0" smtClean="0">
                <a:solidFill>
                  <a:srgbClr val="003B77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US" dirty="0" smtClean="0">
                <a:solidFill>
                  <a:srgbClr val="003B77"/>
                </a:solidFill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dirty="0">
                <a:solidFill>
                  <a:srgbClr val="003B77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«Отложим на потом»</a:t>
            </a:r>
            <a:endParaRPr lang="ru-RU" sz="2000" dirty="0">
              <a:solidFill>
                <a:srgbClr val="003B77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821093" y="1659779"/>
            <a:ext cx="10541373" cy="467018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004281"/>
              </a:buClr>
              <a:buNone/>
              <a:defRPr/>
            </a:pPr>
            <a:r>
              <a:rPr lang="ru-RU" sz="2000" dirty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В проект тестировщики выделены по минимуму (или не выделены вообще)</a:t>
            </a:r>
          </a:p>
          <a:p>
            <a:pPr marL="0" indent="0">
              <a:buClr>
                <a:srgbClr val="004281"/>
              </a:buClr>
              <a:buNone/>
              <a:defRPr/>
            </a:pPr>
            <a:r>
              <a:rPr lang="ru-RU" sz="2000" dirty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Выполняем тестирование так, как можем (нет ресурсов для тест-дизайна)</a:t>
            </a:r>
          </a:p>
          <a:p>
            <a:pPr marL="0" indent="0">
              <a:buClr>
                <a:srgbClr val="004281"/>
              </a:buClr>
              <a:buNone/>
              <a:defRPr/>
            </a:pPr>
            <a:r>
              <a:rPr lang="ru-RU" sz="2000" b="1" dirty="0" smtClean="0">
                <a:solidFill>
                  <a:srgbClr val="003B77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Версия </a:t>
            </a:r>
            <a:r>
              <a:rPr lang="ru-RU" sz="2000" b="1" dirty="0">
                <a:solidFill>
                  <a:srgbClr val="003B77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1.0</a:t>
            </a:r>
          </a:p>
          <a:p>
            <a:pPr>
              <a:buClr>
                <a:srgbClr val="004281"/>
              </a:buClr>
              <a:defRPr/>
            </a:pPr>
            <a:r>
              <a:rPr lang="ru-RU" sz="2000" dirty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Тестирование заканчивается в момент окончания проекта</a:t>
            </a:r>
          </a:p>
          <a:p>
            <a:pPr>
              <a:buClr>
                <a:srgbClr val="004281"/>
              </a:buClr>
              <a:defRPr/>
            </a:pPr>
            <a:r>
              <a:rPr lang="ru-RU" sz="2000" dirty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Качество непредсказуемо</a:t>
            </a:r>
          </a:p>
          <a:p>
            <a:pPr marL="0" indent="0">
              <a:buClr>
                <a:srgbClr val="004281"/>
              </a:buClr>
              <a:buNone/>
              <a:defRPr/>
            </a:pPr>
            <a:r>
              <a:rPr lang="ru-RU" sz="2000" b="1" dirty="0" smtClean="0">
                <a:solidFill>
                  <a:srgbClr val="003B77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Версия </a:t>
            </a:r>
            <a:r>
              <a:rPr lang="ru-RU" sz="2000" b="1" dirty="0">
                <a:solidFill>
                  <a:srgbClr val="003B77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2.0</a:t>
            </a:r>
          </a:p>
          <a:p>
            <a:pPr>
              <a:buClr>
                <a:srgbClr val="004281"/>
              </a:buClr>
              <a:defRPr/>
            </a:pPr>
            <a:r>
              <a:rPr lang="ru-RU" sz="2000" dirty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Выполняем модульное тестирование</a:t>
            </a:r>
          </a:p>
          <a:p>
            <a:pPr>
              <a:buClr>
                <a:srgbClr val="004281"/>
              </a:buClr>
              <a:defRPr/>
            </a:pPr>
            <a:r>
              <a:rPr lang="ru-RU" sz="2000" dirty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Выполняем поверхностную проверку аналитиками</a:t>
            </a:r>
          </a:p>
          <a:p>
            <a:pPr>
              <a:buClr>
                <a:srgbClr val="004281"/>
              </a:buClr>
              <a:defRPr/>
            </a:pPr>
            <a:r>
              <a:rPr lang="ru-RU" sz="2000" dirty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Исправляем ошибки потом – у нас по контракту годовая гарантия и мы будем держать команду</a:t>
            </a:r>
          </a:p>
        </p:txBody>
      </p:sp>
      <p:pic>
        <p:nvPicPr>
          <p:cNvPr id="6" name="Picture 3" descr="C:\Users\Lenovo\Downloads\522oy2fa4449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0341" y="5214831"/>
            <a:ext cx="2110059" cy="1311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315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6CB4B4D-7CA3-9044-876B-883B54F8677D}" type="slidenum">
              <a:rPr lang="en-US" noProof="0" smtClean="0"/>
              <a:pPr/>
              <a:t>22</a:t>
            </a:fld>
            <a:endParaRPr lang="en-US" noProof="0"/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821093" y="632260"/>
            <a:ext cx="10549812" cy="753090"/>
          </a:xfrm>
        </p:spPr>
        <p:txBody>
          <a:bodyPr/>
          <a:lstStyle/>
          <a:p>
            <a:pPr algn="l"/>
            <a:r>
              <a:rPr lang="ru-RU" b="1" dirty="0" smtClean="0">
                <a:solidFill>
                  <a:srgbClr val="003B77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КЕЙС 5: </a:t>
            </a:r>
            <a:r>
              <a:rPr lang="en-US" dirty="0" smtClean="0">
                <a:solidFill>
                  <a:srgbClr val="003B77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US" dirty="0" smtClean="0">
                <a:solidFill>
                  <a:srgbClr val="003B77"/>
                </a:solidFill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dirty="0">
                <a:solidFill>
                  <a:srgbClr val="003B77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«Любой каприз за ваши деньги»</a:t>
            </a:r>
            <a:endParaRPr lang="ru-RU" sz="2000" dirty="0">
              <a:solidFill>
                <a:srgbClr val="003B77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821093" y="1659779"/>
            <a:ext cx="10541373" cy="467018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004281"/>
              </a:buClr>
              <a:buNone/>
              <a:defRPr/>
            </a:pPr>
            <a:r>
              <a:rPr lang="ru-RU" sz="2000" dirty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Оценили трудозатраты  на тестирование в 500 ч/часов и получили согласие на эти трудозатраты</a:t>
            </a:r>
          </a:p>
          <a:p>
            <a:pPr marL="0" indent="0">
              <a:buClr>
                <a:srgbClr val="004281"/>
              </a:buClr>
              <a:buNone/>
              <a:defRPr/>
            </a:pPr>
            <a:r>
              <a:rPr lang="ru-RU" sz="2000" dirty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Проект выполняется по модели Fixed Price</a:t>
            </a:r>
          </a:p>
          <a:p>
            <a:pPr marL="0" indent="0">
              <a:buClr>
                <a:srgbClr val="004281"/>
              </a:buClr>
              <a:buNone/>
              <a:defRPr/>
            </a:pPr>
            <a:r>
              <a:rPr lang="ru-RU" sz="2000" dirty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Изменения в проекте поступают и регулярно отрабатываются</a:t>
            </a:r>
          </a:p>
          <a:p>
            <a:pPr marL="0" indent="0">
              <a:buClr>
                <a:srgbClr val="004281"/>
              </a:buClr>
              <a:buNone/>
              <a:defRPr/>
            </a:pPr>
            <a:r>
              <a:rPr lang="ru-RU" sz="2000" b="1" dirty="0" smtClean="0">
                <a:solidFill>
                  <a:srgbClr val="003B77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Версия </a:t>
            </a:r>
            <a:r>
              <a:rPr lang="ru-RU" sz="2000" b="1" dirty="0">
                <a:solidFill>
                  <a:srgbClr val="003B77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1.0</a:t>
            </a:r>
          </a:p>
          <a:p>
            <a:pPr>
              <a:buClr>
                <a:srgbClr val="004281"/>
              </a:buClr>
              <a:defRPr/>
            </a:pPr>
            <a:r>
              <a:rPr lang="ru-RU" sz="2000" dirty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500 ч/часов исчерпались</a:t>
            </a:r>
          </a:p>
          <a:p>
            <a:pPr>
              <a:buClr>
                <a:srgbClr val="004281"/>
              </a:buClr>
              <a:defRPr/>
            </a:pPr>
            <a:r>
              <a:rPr lang="ru-RU" sz="2000" dirty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Тестирование либо останавливается, либо продолжается себе в убыток</a:t>
            </a:r>
          </a:p>
          <a:p>
            <a:pPr>
              <a:buClr>
                <a:srgbClr val="004281"/>
              </a:buClr>
              <a:defRPr/>
            </a:pPr>
            <a:r>
              <a:rPr lang="ru-RU" sz="2000" dirty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Качество непредсказуемо</a:t>
            </a:r>
          </a:p>
          <a:p>
            <a:pPr marL="0" indent="0">
              <a:buClr>
                <a:srgbClr val="004281"/>
              </a:buClr>
              <a:buNone/>
              <a:defRPr/>
            </a:pPr>
            <a:r>
              <a:rPr lang="ru-RU" sz="2000" b="1" dirty="0" smtClean="0">
                <a:solidFill>
                  <a:srgbClr val="003B77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Версия </a:t>
            </a:r>
            <a:r>
              <a:rPr lang="ru-RU" sz="2000" b="1" dirty="0">
                <a:solidFill>
                  <a:srgbClr val="003B77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2.0</a:t>
            </a:r>
          </a:p>
          <a:p>
            <a:pPr>
              <a:buClr>
                <a:srgbClr val="004281"/>
              </a:buClr>
              <a:defRPr/>
            </a:pPr>
            <a:r>
              <a:rPr lang="ru-RU" sz="2000" dirty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Анализ и приоритезация изменений (совместно с заказчиком)</a:t>
            </a:r>
          </a:p>
          <a:p>
            <a:pPr>
              <a:buClr>
                <a:srgbClr val="004281"/>
              </a:buClr>
              <a:defRPr/>
            </a:pPr>
            <a:r>
              <a:rPr lang="ru-RU" sz="2000" dirty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Подключение заказчика к тестированию</a:t>
            </a:r>
          </a:p>
        </p:txBody>
      </p:sp>
      <p:pic>
        <p:nvPicPr>
          <p:cNvPr id="6" name="Picture 3" descr="C:\Users\Lenovo\Downloads\522oy2fa4449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6888" y="5181378"/>
            <a:ext cx="2110059" cy="1311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6063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6CB4B4D-7CA3-9044-876B-883B54F8677D}" type="slidenum">
              <a:rPr lang="en-US" noProof="0" smtClean="0"/>
              <a:pPr/>
              <a:t>23</a:t>
            </a:fld>
            <a:endParaRPr lang="en-US" noProof="0"/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821093" y="632261"/>
            <a:ext cx="10549812" cy="753090"/>
          </a:xfrm>
        </p:spPr>
        <p:txBody>
          <a:bodyPr/>
          <a:lstStyle/>
          <a:p>
            <a:r>
              <a:rPr lang="ru-RU" dirty="0" smtClean="0">
                <a:solidFill>
                  <a:srgbClr val="003B77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ЭКОНОМИКА ТЕСТИРОВАНИЯ </a:t>
            </a:r>
            <a:r>
              <a:rPr lang="en-US" dirty="0" smtClean="0">
                <a:solidFill>
                  <a:srgbClr val="003B77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2.0</a:t>
            </a:r>
            <a:endParaRPr lang="ru-RU" sz="2000" dirty="0">
              <a:solidFill>
                <a:srgbClr val="003B77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821093" y="1659779"/>
            <a:ext cx="10541373" cy="467018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004281"/>
              </a:buClr>
              <a:buNone/>
              <a:defRPr/>
            </a:pPr>
            <a:r>
              <a:rPr lang="ru-RU" sz="2000" b="1" dirty="0">
                <a:solidFill>
                  <a:srgbClr val="003B77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Важное </a:t>
            </a:r>
            <a:r>
              <a:rPr lang="ru-RU" sz="2000" b="1" dirty="0" smtClean="0">
                <a:solidFill>
                  <a:srgbClr val="003B77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замечание</a:t>
            </a:r>
          </a:p>
          <a:p>
            <a:pPr marL="0" indent="0">
              <a:buClr>
                <a:srgbClr val="004281"/>
              </a:buClr>
              <a:buNone/>
              <a:defRPr/>
            </a:pPr>
            <a:endParaRPr lang="ru-RU" sz="2000" dirty="0">
              <a:solidFill>
                <a:srgbClr val="53585F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buClr>
                <a:srgbClr val="004281"/>
              </a:buClr>
              <a:defRPr/>
            </a:pPr>
            <a:r>
              <a:rPr lang="ru-RU" sz="2000" dirty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Не следует отождествлять версию 2.0 и работу вне плана и оценок (пусть даже очень эффективную)</a:t>
            </a:r>
          </a:p>
          <a:p>
            <a:pPr>
              <a:buClr>
                <a:srgbClr val="004281"/>
              </a:buClr>
              <a:defRPr/>
            </a:pPr>
            <a:r>
              <a:rPr lang="ru-RU" sz="2000" dirty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Версия 2.0 появляется тогда, когда есть версия 1.0, но мы решаем работать эффективнее плана и оценок</a:t>
            </a:r>
          </a:p>
          <a:p>
            <a:pPr>
              <a:buClr>
                <a:srgbClr val="004281"/>
              </a:buClr>
              <a:defRPr/>
            </a:pPr>
            <a:r>
              <a:rPr lang="ru-RU" sz="2000" dirty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Но у нас всегда есть «запасной парашют» - версия 1.0, гарантирующая приемлемое качество</a:t>
            </a:r>
          </a:p>
          <a:p>
            <a:pPr>
              <a:buClr>
                <a:srgbClr val="004281"/>
              </a:buClr>
              <a:defRPr/>
            </a:pPr>
            <a:r>
              <a:rPr lang="ru-RU" sz="2000" dirty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Отказ от запасного парашюта – неоправданная лихость и путь к хаосу</a:t>
            </a:r>
          </a:p>
        </p:txBody>
      </p:sp>
      <p:pic>
        <p:nvPicPr>
          <p:cNvPr id="6" name="Picture 3" descr="C:\Users\Lenovo\Downloads\522oy2fa4449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61" y="51817"/>
            <a:ext cx="2110059" cy="1311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8765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6CB4B4D-7CA3-9044-876B-883B54F8677D}" type="slidenum">
              <a:rPr lang="en-US" noProof="0" smtClean="0"/>
              <a:pPr/>
              <a:t>24</a:t>
            </a:fld>
            <a:endParaRPr lang="en-US" noProof="0"/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821093" y="632261"/>
            <a:ext cx="10549812" cy="753090"/>
          </a:xfrm>
        </p:spPr>
        <p:txBody>
          <a:bodyPr/>
          <a:lstStyle/>
          <a:p>
            <a:r>
              <a:rPr lang="ru-RU" dirty="0" smtClean="0">
                <a:solidFill>
                  <a:srgbClr val="003B77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ВЫВОДЫ</a:t>
            </a:r>
            <a:endParaRPr lang="ru-RU" sz="2000" dirty="0">
              <a:solidFill>
                <a:srgbClr val="003B77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821093" y="1659779"/>
            <a:ext cx="10541373" cy="467018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004281"/>
              </a:buClr>
              <a:buNone/>
              <a:defRPr/>
            </a:pPr>
            <a:r>
              <a:rPr lang="ru-RU" sz="2000" dirty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Тестирование – это не только (и не столько) технологическая, но и экономическая деятельность</a:t>
            </a:r>
          </a:p>
          <a:p>
            <a:pPr marL="0" indent="0">
              <a:buClr>
                <a:srgbClr val="004281"/>
              </a:buClr>
              <a:buNone/>
              <a:defRPr/>
            </a:pPr>
            <a:endParaRPr lang="ru-RU" sz="2000" dirty="0" smtClean="0">
              <a:solidFill>
                <a:srgbClr val="53585F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Clr>
                <a:srgbClr val="004281"/>
              </a:buClr>
              <a:buNone/>
              <a:defRPr/>
            </a:pPr>
            <a:r>
              <a:rPr lang="ru-RU" sz="2000" b="1" dirty="0" smtClean="0">
                <a:solidFill>
                  <a:srgbClr val="003B77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Версия </a:t>
            </a:r>
            <a:r>
              <a:rPr lang="ru-RU" sz="2000" b="1" dirty="0">
                <a:solidFill>
                  <a:srgbClr val="003B77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1.0 </a:t>
            </a:r>
            <a:r>
              <a:rPr lang="ru-RU" sz="2000" dirty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- в рамках плана и оценок, при нехватке ресурсов просим их добавить (экстенсивный подход)</a:t>
            </a:r>
          </a:p>
          <a:p>
            <a:pPr marL="0" indent="0">
              <a:buClr>
                <a:srgbClr val="004281"/>
              </a:buClr>
              <a:buNone/>
              <a:defRPr/>
            </a:pPr>
            <a:endParaRPr lang="ru-RU" sz="2000" dirty="0" smtClean="0">
              <a:solidFill>
                <a:srgbClr val="53585F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Clr>
                <a:srgbClr val="004281"/>
              </a:buClr>
              <a:buNone/>
              <a:defRPr/>
            </a:pPr>
            <a:r>
              <a:rPr lang="ru-RU" sz="2000" b="1" dirty="0" smtClean="0">
                <a:solidFill>
                  <a:srgbClr val="003B77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Версия </a:t>
            </a:r>
            <a:r>
              <a:rPr lang="ru-RU" sz="2000" b="1" dirty="0">
                <a:solidFill>
                  <a:srgbClr val="003B77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2.0 </a:t>
            </a:r>
            <a:r>
              <a:rPr lang="ru-RU" sz="2000" dirty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– в рамках плана и оценок максимально эффективно (интенсивный  подход)</a:t>
            </a:r>
          </a:p>
          <a:p>
            <a:pPr marL="0" indent="0">
              <a:buClr>
                <a:srgbClr val="004281"/>
              </a:buClr>
              <a:buNone/>
              <a:defRPr/>
            </a:pPr>
            <a:endParaRPr lang="ru-RU" sz="2000" dirty="0" smtClean="0">
              <a:solidFill>
                <a:srgbClr val="53585F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Clr>
                <a:srgbClr val="004281"/>
              </a:buClr>
              <a:buNone/>
              <a:defRPr/>
            </a:pPr>
            <a:r>
              <a:rPr lang="ru-RU" sz="2000" dirty="0" smtClean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Работа </a:t>
            </a:r>
            <a:r>
              <a:rPr lang="ru-RU" sz="2000" dirty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без плана и оценок – </a:t>
            </a:r>
            <a:r>
              <a:rPr lang="ru-RU" dirty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хаос!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-28575" y="4276725"/>
            <a:ext cx="10141457" cy="2053243"/>
            <a:chOff x="-28575" y="4276725"/>
            <a:chExt cx="10141457" cy="205324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29424" y="4276725"/>
              <a:ext cx="3583458" cy="2053243"/>
            </a:xfrm>
            <a:prstGeom prst="rect">
              <a:avLst/>
            </a:prstGeom>
          </p:spPr>
        </p:pic>
        <p:cxnSp>
          <p:nvCxnSpPr>
            <p:cNvPr id="6" name="Łącznik prosty 85">
              <a:extLst>
                <a:ext uri="{FF2B5EF4-FFF2-40B4-BE49-F238E27FC236}">
                  <a16:creationId xmlns="" xmlns:a16="http://schemas.microsoft.com/office/drawing/2014/main" id="{CE2D2918-A428-4183-BDEA-E22F5AF8B4FD}"/>
                </a:ext>
              </a:extLst>
            </p:cNvPr>
            <p:cNvCxnSpPr>
              <a:cxnSpLocks/>
            </p:cNvCxnSpPr>
            <p:nvPr/>
          </p:nvCxnSpPr>
          <p:spPr>
            <a:xfrm>
              <a:off x="-28575" y="5455835"/>
              <a:ext cx="6567608" cy="0"/>
            </a:xfrm>
            <a:prstGeom prst="line">
              <a:avLst/>
            </a:prstGeom>
            <a:ln w="19050">
              <a:solidFill>
                <a:srgbClr val="5358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Picture 3" descr="C:\Users\Lenovo\Downloads\522oy2fa4449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61" y="51817"/>
            <a:ext cx="2110059" cy="1311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4573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6CB4B4D-7CA3-9044-876B-883B54F8677D}" type="slidenum">
              <a:rPr lang="en-US" noProof="0" smtClean="0"/>
              <a:pPr/>
              <a:t>25</a:t>
            </a:fld>
            <a:endParaRPr lang="en-US" noProof="0"/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821093" y="632261"/>
            <a:ext cx="10549812" cy="753090"/>
          </a:xfrm>
        </p:spPr>
        <p:txBody>
          <a:bodyPr/>
          <a:lstStyle/>
          <a:p>
            <a:r>
              <a:rPr lang="ru-RU" dirty="0" smtClean="0">
                <a:solidFill>
                  <a:srgbClr val="003B77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КАК ВСЕМ ЭТИМ ОВЛАДЕТЬ</a:t>
            </a:r>
            <a:endParaRPr lang="ru-RU" sz="2000" dirty="0">
              <a:solidFill>
                <a:srgbClr val="003B77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821093" y="1659779"/>
            <a:ext cx="10541373" cy="467018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4281"/>
              </a:buClr>
              <a:defRPr/>
            </a:pPr>
            <a:r>
              <a:rPr lang="ru-RU" sz="2000" dirty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Необходимость обучения</a:t>
            </a:r>
          </a:p>
          <a:p>
            <a:pPr>
              <a:buClr>
                <a:srgbClr val="004281"/>
              </a:buClr>
              <a:defRPr/>
            </a:pPr>
            <a:r>
              <a:rPr lang="ru-RU" sz="2000" dirty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Области обучения</a:t>
            </a:r>
          </a:p>
          <a:p>
            <a:pPr marL="0" indent="0">
              <a:buClr>
                <a:srgbClr val="004281"/>
              </a:buClr>
              <a:buNone/>
              <a:defRPr/>
            </a:pPr>
            <a:endParaRPr lang="ru-RU" sz="2000" dirty="0">
              <a:solidFill>
                <a:srgbClr val="53585F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Clr>
                <a:srgbClr val="004281"/>
              </a:buClr>
              <a:buNone/>
              <a:defRPr/>
            </a:pPr>
            <a:endParaRPr lang="ru-RU" sz="2000" dirty="0">
              <a:solidFill>
                <a:srgbClr val="53585F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510" y="1659779"/>
            <a:ext cx="3368536" cy="4429064"/>
          </a:xfrm>
          <a:prstGeom prst="rect">
            <a:avLst/>
          </a:prstGeom>
        </p:spPr>
      </p:pic>
      <p:pic>
        <p:nvPicPr>
          <p:cNvPr id="6" name="Picture 3" descr="C:\Users\Lenovo\Downloads\522oy2fa4449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61" y="51817"/>
            <a:ext cx="2110059" cy="1311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1661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624" y="3066559"/>
            <a:ext cx="2969855" cy="304433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6CB4B4D-7CA3-9044-876B-883B54F8677D}" type="slidenum">
              <a:rPr lang="en-US" noProof="0" smtClean="0"/>
              <a:pPr/>
              <a:t>26</a:t>
            </a:fld>
            <a:endParaRPr lang="en-US" noProof="0"/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821093" y="632261"/>
            <a:ext cx="10549812" cy="753090"/>
          </a:xfrm>
        </p:spPr>
        <p:txBody>
          <a:bodyPr/>
          <a:lstStyle/>
          <a:p>
            <a:r>
              <a:rPr lang="ru-RU" dirty="0" smtClean="0">
                <a:solidFill>
                  <a:srgbClr val="003B77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НЕОБХОДИМОСТЬ ОБУЧЕНИЯ</a:t>
            </a:r>
            <a:endParaRPr lang="ru-RU" sz="2000" dirty="0">
              <a:solidFill>
                <a:srgbClr val="003B77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821093" y="1659779"/>
            <a:ext cx="10549812" cy="467018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004281"/>
              </a:buClr>
              <a:buNone/>
              <a:defRPr/>
            </a:pPr>
            <a:r>
              <a:rPr lang="ru-RU" sz="2000" b="1" dirty="0">
                <a:solidFill>
                  <a:srgbClr val="003B77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Прекрасно известно, что:</a:t>
            </a:r>
          </a:p>
          <a:p>
            <a:pPr>
              <a:buClr>
                <a:srgbClr val="004281"/>
              </a:buClr>
              <a:defRPr/>
            </a:pPr>
            <a:r>
              <a:rPr lang="ru-RU" sz="2000" dirty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Процесс тестирования хорошо описан в литературе и методологических материалах</a:t>
            </a:r>
          </a:p>
          <a:p>
            <a:pPr>
              <a:buClr>
                <a:srgbClr val="004281"/>
              </a:buClr>
              <a:defRPr/>
            </a:pPr>
            <a:r>
              <a:rPr lang="ru-RU" sz="2000" dirty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Имеется большое число высококвалифицированных специалистов по тестированию</a:t>
            </a:r>
          </a:p>
          <a:p>
            <a:pPr>
              <a:buClr>
                <a:srgbClr val="004281"/>
              </a:buClr>
              <a:defRPr/>
            </a:pPr>
            <a:r>
              <a:rPr lang="ru-RU" sz="2000" dirty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Имеется большое число учебных курсов по тестированию </a:t>
            </a:r>
            <a:r>
              <a:rPr lang="en-US" sz="2000" dirty="0" smtClean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US" sz="2000" dirty="0" smtClean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2000" dirty="0" smtClean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и </a:t>
            </a:r>
            <a:r>
              <a:rPr lang="ru-RU" sz="2000" dirty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высококвалифицированных тренеров</a:t>
            </a:r>
          </a:p>
          <a:p>
            <a:pPr marL="0" indent="0">
              <a:buClr>
                <a:srgbClr val="004281"/>
              </a:buClr>
              <a:buNone/>
              <a:defRPr/>
            </a:pPr>
            <a:r>
              <a:rPr lang="ru-RU" sz="2000" b="1" dirty="0">
                <a:solidFill>
                  <a:srgbClr val="003B77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Тем не менее:</a:t>
            </a:r>
          </a:p>
          <a:p>
            <a:pPr>
              <a:buClr>
                <a:srgbClr val="004281"/>
              </a:buClr>
              <a:defRPr/>
            </a:pPr>
            <a:r>
              <a:rPr lang="ru-RU" sz="2000" dirty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В реальных проектах проблемы с тестированием возникают регулярно</a:t>
            </a:r>
          </a:p>
          <a:p>
            <a:pPr>
              <a:buClr>
                <a:srgbClr val="004281"/>
              </a:buClr>
              <a:defRPr/>
            </a:pPr>
            <a:r>
              <a:rPr lang="ru-RU" sz="2000" dirty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Тестировщики не всегда эффективно осуществляют подготовку </a:t>
            </a:r>
            <a:r>
              <a:rPr lang="en-US" sz="2000" dirty="0" smtClean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US" sz="2000" dirty="0" smtClean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2000" dirty="0" smtClean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и </a:t>
            </a:r>
            <a:r>
              <a:rPr lang="ru-RU" sz="2000" dirty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проведение тестирования</a:t>
            </a:r>
          </a:p>
        </p:txBody>
      </p:sp>
      <p:pic>
        <p:nvPicPr>
          <p:cNvPr id="6" name="Picture 3" descr="C:\Users\Lenovo\Downloads\522oy2fa4449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61" y="51817"/>
            <a:ext cx="2110059" cy="1311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850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6CB4B4D-7CA3-9044-876B-883B54F8677D}" type="slidenum">
              <a:rPr lang="en-US" noProof="0" smtClean="0"/>
              <a:pPr/>
              <a:t>27</a:t>
            </a:fld>
            <a:endParaRPr lang="en-US" noProof="0"/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821093" y="632261"/>
            <a:ext cx="10549812" cy="753090"/>
          </a:xfrm>
        </p:spPr>
        <p:txBody>
          <a:bodyPr/>
          <a:lstStyle/>
          <a:p>
            <a:r>
              <a:rPr lang="ru-RU" dirty="0" smtClean="0">
                <a:solidFill>
                  <a:srgbClr val="003B77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ПОЧЕМУ ТАК ПРОИСХОДИТ?</a:t>
            </a:r>
            <a:endParaRPr lang="ru-RU" sz="2000" dirty="0">
              <a:solidFill>
                <a:srgbClr val="003B77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821093" y="1659779"/>
            <a:ext cx="10541373" cy="467018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4281"/>
              </a:buClr>
              <a:defRPr/>
            </a:pPr>
            <a:r>
              <a:rPr lang="ru-RU" sz="2000" dirty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Отсутствие процесса </a:t>
            </a:r>
            <a:r>
              <a:rPr lang="ru-RU" sz="2000" dirty="0" smtClean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тестирования</a:t>
            </a:r>
            <a:endParaRPr lang="en-US" sz="2000" dirty="0" smtClean="0">
              <a:solidFill>
                <a:srgbClr val="53585F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Clr>
                <a:srgbClr val="004281"/>
              </a:buClr>
              <a:buNone/>
              <a:defRPr/>
            </a:pPr>
            <a:endParaRPr lang="ru-RU" sz="2000" dirty="0">
              <a:solidFill>
                <a:srgbClr val="53585F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buClr>
                <a:srgbClr val="004281"/>
              </a:buClr>
              <a:defRPr/>
            </a:pPr>
            <a:r>
              <a:rPr lang="ru-RU" sz="2000" dirty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Незнание процесса </a:t>
            </a:r>
            <a:r>
              <a:rPr lang="ru-RU" sz="2000" dirty="0" smtClean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тестирования</a:t>
            </a:r>
            <a:endParaRPr lang="en-US" sz="2000" dirty="0" smtClean="0">
              <a:solidFill>
                <a:srgbClr val="53585F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buClr>
                <a:srgbClr val="004281"/>
              </a:buClr>
              <a:defRPr/>
            </a:pPr>
            <a:endParaRPr lang="ru-RU" sz="2000" dirty="0">
              <a:solidFill>
                <a:srgbClr val="53585F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buClr>
                <a:srgbClr val="004281"/>
              </a:buClr>
              <a:defRPr/>
            </a:pPr>
            <a:r>
              <a:rPr lang="ru-RU" sz="2000" dirty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Невозможность эффективно </a:t>
            </a:r>
            <a:r>
              <a:rPr lang="ru-RU" sz="2000" dirty="0" smtClean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тестировать</a:t>
            </a:r>
            <a:endParaRPr lang="en-US" sz="2000" dirty="0" smtClean="0">
              <a:solidFill>
                <a:srgbClr val="53585F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buClr>
                <a:srgbClr val="004281"/>
              </a:buClr>
              <a:defRPr/>
            </a:pPr>
            <a:endParaRPr lang="ru-RU" sz="2000" dirty="0">
              <a:solidFill>
                <a:srgbClr val="53585F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buClr>
                <a:srgbClr val="004281"/>
              </a:buClr>
              <a:defRPr/>
            </a:pPr>
            <a:r>
              <a:rPr lang="ru-RU" sz="2000" dirty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Неумение эффективно </a:t>
            </a:r>
            <a:r>
              <a:rPr lang="ru-RU" sz="2000" dirty="0" smtClean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тестировать</a:t>
            </a:r>
            <a:endParaRPr lang="en-US" sz="2000" dirty="0" smtClean="0">
              <a:solidFill>
                <a:srgbClr val="53585F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buClr>
                <a:srgbClr val="004281"/>
              </a:buClr>
              <a:defRPr/>
            </a:pPr>
            <a:endParaRPr lang="ru-RU" sz="2000" dirty="0">
              <a:solidFill>
                <a:srgbClr val="53585F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buClr>
                <a:srgbClr val="004281"/>
              </a:buClr>
              <a:defRPr/>
            </a:pPr>
            <a:r>
              <a:rPr lang="ru-RU" sz="2000" dirty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Нежелание эффективно тестировать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49768">
            <a:off x="7045744" y="2892955"/>
            <a:ext cx="3978208" cy="1490164"/>
          </a:xfrm>
          <a:prstGeom prst="rect">
            <a:avLst/>
          </a:prstGeom>
        </p:spPr>
      </p:pic>
      <p:pic>
        <p:nvPicPr>
          <p:cNvPr id="6" name="Picture 3" descr="C:\Users\Lenovo\Downloads\522oy2fa4449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61" y="51817"/>
            <a:ext cx="2110059" cy="1311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822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6CB4B4D-7CA3-9044-876B-883B54F8677D}" type="slidenum">
              <a:rPr lang="en-US" noProof="0" smtClean="0"/>
              <a:pPr/>
              <a:t>28</a:t>
            </a:fld>
            <a:endParaRPr lang="en-US" noProof="0"/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821093" y="632261"/>
            <a:ext cx="10549812" cy="753090"/>
          </a:xfrm>
        </p:spPr>
        <p:txBody>
          <a:bodyPr/>
          <a:lstStyle/>
          <a:p>
            <a:r>
              <a:rPr lang="ru-RU" dirty="0" smtClean="0">
                <a:solidFill>
                  <a:srgbClr val="003B77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ЧТО ДЕЛАТЬ?</a:t>
            </a:r>
            <a:endParaRPr lang="ru-RU" sz="2000" dirty="0">
              <a:solidFill>
                <a:srgbClr val="003B77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821093" y="1659779"/>
            <a:ext cx="4989157" cy="361707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4281"/>
              </a:buClr>
              <a:defRPr/>
            </a:pPr>
            <a:r>
              <a:rPr lang="ru-RU" sz="2000" dirty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Отсутствие процесса </a:t>
            </a:r>
            <a:r>
              <a:rPr lang="ru-RU" sz="2000" dirty="0" smtClean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тестирования</a:t>
            </a:r>
            <a:r>
              <a:rPr lang="en-US" sz="2000" dirty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en-US" sz="2000" dirty="0" smtClean="0">
              <a:solidFill>
                <a:srgbClr val="53585F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Clr>
                <a:srgbClr val="004281"/>
              </a:buClr>
              <a:buNone/>
              <a:defRPr/>
            </a:pPr>
            <a:endParaRPr lang="ru-RU" sz="2000" dirty="0">
              <a:solidFill>
                <a:srgbClr val="53585F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buClr>
                <a:srgbClr val="004281"/>
              </a:buClr>
              <a:defRPr/>
            </a:pPr>
            <a:r>
              <a:rPr lang="ru-RU" sz="2000" dirty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Незнание процесса </a:t>
            </a:r>
            <a:r>
              <a:rPr lang="ru-RU" sz="2000" dirty="0" smtClean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тестирования</a:t>
            </a:r>
            <a:endParaRPr lang="en-US" sz="2000" dirty="0" smtClean="0">
              <a:solidFill>
                <a:srgbClr val="53585F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Clr>
                <a:srgbClr val="004281"/>
              </a:buClr>
              <a:buNone/>
              <a:defRPr/>
            </a:pPr>
            <a:endParaRPr lang="ru-RU" sz="2000" dirty="0">
              <a:solidFill>
                <a:srgbClr val="53585F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buClr>
                <a:srgbClr val="004281"/>
              </a:buClr>
              <a:defRPr/>
            </a:pPr>
            <a:r>
              <a:rPr lang="ru-RU" sz="2000" dirty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Невозможность эффективно </a:t>
            </a:r>
            <a:r>
              <a:rPr lang="ru-RU" sz="2000" dirty="0" smtClean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тестировать</a:t>
            </a:r>
            <a:endParaRPr lang="en-US" sz="2000" dirty="0" smtClean="0">
              <a:solidFill>
                <a:srgbClr val="53585F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Clr>
                <a:srgbClr val="004281"/>
              </a:buClr>
              <a:buNone/>
              <a:defRPr/>
            </a:pPr>
            <a:endParaRPr lang="ru-RU" sz="2000" dirty="0">
              <a:solidFill>
                <a:srgbClr val="53585F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buClr>
                <a:srgbClr val="004281"/>
              </a:buClr>
              <a:defRPr/>
            </a:pPr>
            <a:r>
              <a:rPr lang="ru-RU" sz="2000" dirty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Неумение эффективно </a:t>
            </a:r>
            <a:r>
              <a:rPr lang="ru-RU" sz="2000" dirty="0" smtClean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тестировать</a:t>
            </a:r>
            <a:endParaRPr lang="en-US" sz="2000" dirty="0" smtClean="0">
              <a:solidFill>
                <a:srgbClr val="53585F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Clr>
                <a:srgbClr val="004281"/>
              </a:buClr>
              <a:buNone/>
              <a:defRPr/>
            </a:pPr>
            <a:endParaRPr lang="ru-RU" sz="2000" dirty="0">
              <a:solidFill>
                <a:srgbClr val="53585F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buClr>
                <a:srgbClr val="004281"/>
              </a:buClr>
              <a:defRPr/>
            </a:pPr>
            <a:r>
              <a:rPr lang="ru-RU" sz="2000" dirty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Нежелание эффективно тестировать</a:t>
            </a:r>
          </a:p>
        </p:txBody>
      </p:sp>
      <p:sp>
        <p:nvSpPr>
          <p:cNvPr id="6" name="Striped Right Arrow 5"/>
          <p:cNvSpPr/>
          <p:nvPr/>
        </p:nvSpPr>
        <p:spPr>
          <a:xfrm>
            <a:off x="6119210" y="1659779"/>
            <a:ext cx="1018746" cy="445246"/>
          </a:xfrm>
          <a:prstGeom prst="stripedRightArrow">
            <a:avLst/>
          </a:prstGeom>
          <a:solidFill>
            <a:srgbClr val="003B7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7831494" y="1659780"/>
            <a:ext cx="3537388" cy="445246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004281"/>
              </a:buClr>
              <a:buNone/>
              <a:defRPr/>
            </a:pPr>
            <a:r>
              <a:rPr lang="ru-RU" sz="2000" b="1" dirty="0">
                <a:solidFill>
                  <a:srgbClr val="003B77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В</a:t>
            </a:r>
            <a:r>
              <a:rPr lang="ru-RU" sz="2000" b="1" dirty="0" smtClean="0">
                <a:solidFill>
                  <a:srgbClr val="003B77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ыстроить </a:t>
            </a:r>
            <a:r>
              <a:rPr lang="ru-RU" sz="2000" b="1" dirty="0" smtClean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процесс</a:t>
            </a:r>
            <a:endParaRPr lang="en-US" sz="2000" b="1" dirty="0" smtClean="0">
              <a:solidFill>
                <a:srgbClr val="53585F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7840048" y="4876276"/>
            <a:ext cx="3537388" cy="445246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004281"/>
              </a:buClr>
              <a:buNone/>
              <a:defRPr/>
            </a:pPr>
            <a:r>
              <a:rPr lang="ru-RU" sz="2000" b="1" dirty="0" smtClean="0">
                <a:solidFill>
                  <a:srgbClr val="003B77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Контролировать </a:t>
            </a:r>
            <a:r>
              <a:rPr lang="ru-RU" sz="2000" b="1" dirty="0" smtClean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процесс</a:t>
            </a:r>
            <a:br>
              <a:rPr lang="ru-RU" sz="2000" b="1" dirty="0" smtClean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2000" b="1" dirty="0">
                <a:solidFill>
                  <a:srgbClr val="003B77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М</a:t>
            </a:r>
            <a:r>
              <a:rPr lang="ru-RU" sz="2000" b="1" dirty="0" smtClean="0">
                <a:solidFill>
                  <a:srgbClr val="003B77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отивировать </a:t>
            </a:r>
            <a:r>
              <a:rPr lang="ru-RU" sz="2000" b="1" dirty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исполнителей</a:t>
            </a: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7840048" y="3245691"/>
            <a:ext cx="3522418" cy="445246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004281"/>
              </a:buClr>
              <a:buNone/>
              <a:defRPr/>
            </a:pPr>
            <a:r>
              <a:rPr lang="ru-RU" sz="2000" b="1" dirty="0">
                <a:solidFill>
                  <a:srgbClr val="003B77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П</a:t>
            </a:r>
            <a:r>
              <a:rPr lang="ru-RU" sz="2000" b="1" dirty="0" smtClean="0">
                <a:solidFill>
                  <a:srgbClr val="003B77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онять </a:t>
            </a:r>
            <a:r>
              <a:rPr lang="ru-RU" sz="2000" b="1" dirty="0">
                <a:solidFill>
                  <a:srgbClr val="003B77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причину </a:t>
            </a:r>
            <a:r>
              <a:rPr lang="ru-RU" sz="2000" b="1" dirty="0" smtClean="0">
                <a:solidFill>
                  <a:srgbClr val="003B77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ru-RU" sz="2000" b="1" dirty="0" smtClean="0">
                <a:solidFill>
                  <a:srgbClr val="003B77"/>
                </a:solidFill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2000" b="1" dirty="0" smtClean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невыполнения</a:t>
            </a:r>
            <a:r>
              <a:rPr lang="ru-RU" sz="2000" b="1" dirty="0" smtClean="0">
                <a:solidFill>
                  <a:srgbClr val="003B77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2000" b="1" dirty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процесса</a:t>
            </a: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7840048" y="4038647"/>
            <a:ext cx="3537388" cy="445246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004281"/>
              </a:buClr>
              <a:buNone/>
              <a:defRPr/>
            </a:pPr>
            <a:r>
              <a:rPr lang="ru-RU" sz="2000" b="1" dirty="0">
                <a:solidFill>
                  <a:srgbClr val="003B77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О</a:t>
            </a:r>
            <a:r>
              <a:rPr lang="ru-RU" sz="2000" b="1" dirty="0" smtClean="0">
                <a:solidFill>
                  <a:srgbClr val="003B77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бучить </a:t>
            </a:r>
            <a:r>
              <a:rPr lang="ru-RU" sz="2000" b="1" dirty="0" smtClean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процессу</a:t>
            </a:r>
            <a:br>
              <a:rPr lang="ru-RU" sz="2000" b="1" dirty="0" smtClean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2000" b="1" dirty="0">
                <a:solidFill>
                  <a:srgbClr val="003B77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О</a:t>
            </a:r>
            <a:r>
              <a:rPr lang="ru-RU" sz="2000" b="1" dirty="0" smtClean="0">
                <a:solidFill>
                  <a:srgbClr val="003B77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бучить </a:t>
            </a:r>
            <a:r>
              <a:rPr lang="ru-RU" sz="2000" b="1" dirty="0" smtClean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компетенциям</a:t>
            </a:r>
            <a:endParaRPr lang="ru-RU" sz="2000" b="1" dirty="0">
              <a:solidFill>
                <a:srgbClr val="53585F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7831493" y="2379455"/>
            <a:ext cx="3537388" cy="445246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004281"/>
              </a:buClr>
              <a:buNone/>
              <a:defRPr/>
            </a:pPr>
            <a:r>
              <a:rPr lang="ru-RU" sz="2000" b="1" dirty="0">
                <a:solidFill>
                  <a:srgbClr val="003B77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О</a:t>
            </a:r>
            <a:r>
              <a:rPr lang="ru-RU" sz="2000" b="1" dirty="0" smtClean="0">
                <a:solidFill>
                  <a:srgbClr val="003B77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бучить </a:t>
            </a:r>
            <a:r>
              <a:rPr lang="ru-RU" sz="2000" b="1" dirty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процессу</a:t>
            </a:r>
          </a:p>
        </p:txBody>
      </p:sp>
      <p:sp>
        <p:nvSpPr>
          <p:cNvPr id="13" name="Striped Right Arrow 12"/>
          <p:cNvSpPr/>
          <p:nvPr/>
        </p:nvSpPr>
        <p:spPr>
          <a:xfrm>
            <a:off x="6119210" y="2379455"/>
            <a:ext cx="1018746" cy="445246"/>
          </a:xfrm>
          <a:prstGeom prst="stripedRightArrow">
            <a:avLst/>
          </a:prstGeom>
          <a:solidFill>
            <a:srgbClr val="003B7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Striped Right Arrow 13"/>
          <p:cNvSpPr/>
          <p:nvPr/>
        </p:nvSpPr>
        <p:spPr>
          <a:xfrm>
            <a:off x="6119210" y="3245691"/>
            <a:ext cx="1018746" cy="445246"/>
          </a:xfrm>
          <a:prstGeom prst="stripedRightArrow">
            <a:avLst/>
          </a:prstGeom>
          <a:solidFill>
            <a:srgbClr val="003B7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Striped Right Arrow 14"/>
          <p:cNvSpPr/>
          <p:nvPr/>
        </p:nvSpPr>
        <p:spPr>
          <a:xfrm>
            <a:off x="6119210" y="4038647"/>
            <a:ext cx="1018746" cy="445246"/>
          </a:xfrm>
          <a:prstGeom prst="stripedRightArrow">
            <a:avLst/>
          </a:prstGeom>
          <a:solidFill>
            <a:srgbClr val="003B7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Striped Right Arrow 15"/>
          <p:cNvSpPr/>
          <p:nvPr/>
        </p:nvSpPr>
        <p:spPr>
          <a:xfrm>
            <a:off x="6119210" y="4904883"/>
            <a:ext cx="1018746" cy="445246"/>
          </a:xfrm>
          <a:prstGeom prst="stripedRightArrow">
            <a:avLst/>
          </a:prstGeom>
          <a:solidFill>
            <a:srgbClr val="003B7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Picture 3" descr="C:\Users\Lenovo\Downloads\522oy2fa4449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61" y="51817"/>
            <a:ext cx="2110059" cy="1311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1704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21094" y="628567"/>
            <a:ext cx="10549812" cy="75309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dirty="0" smtClean="0">
                <a:solidFill>
                  <a:srgbClr val="003B77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ЧТО МЕШАЕТ?</a:t>
            </a:r>
            <a:endParaRPr lang="ru-RU" sz="1400" dirty="0">
              <a:solidFill>
                <a:srgbClr val="003B77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821093" y="1659779"/>
            <a:ext cx="4989157" cy="361707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4281"/>
              </a:buClr>
              <a:defRPr/>
            </a:pPr>
            <a:r>
              <a:rPr lang="ru-RU" sz="2000" dirty="0" smtClean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Проблемы с процессами</a:t>
            </a:r>
            <a:endParaRPr lang="en-US" sz="2000" dirty="0" smtClean="0">
              <a:solidFill>
                <a:srgbClr val="53585F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Clr>
                <a:srgbClr val="004281"/>
              </a:buClr>
              <a:buNone/>
              <a:defRPr/>
            </a:pPr>
            <a:endParaRPr lang="ru-RU" sz="2000" dirty="0">
              <a:solidFill>
                <a:srgbClr val="53585F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buClr>
                <a:srgbClr val="004281"/>
              </a:buClr>
              <a:defRPr/>
            </a:pPr>
            <a:r>
              <a:rPr lang="ru-RU" sz="2000" dirty="0" smtClean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Проблемы с обучением</a:t>
            </a:r>
            <a:endParaRPr lang="en-US" sz="2000" dirty="0" smtClean="0">
              <a:solidFill>
                <a:srgbClr val="53585F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Clr>
                <a:srgbClr val="004281"/>
              </a:buClr>
              <a:buNone/>
              <a:defRPr/>
            </a:pPr>
            <a:endParaRPr lang="ru-RU" sz="2000" dirty="0">
              <a:solidFill>
                <a:srgbClr val="53585F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buClr>
                <a:srgbClr val="004281"/>
              </a:buClr>
              <a:defRPr/>
            </a:pPr>
            <a:r>
              <a:rPr lang="ru-RU" sz="2000" dirty="0" smtClean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Проблемы с мотивацией</a:t>
            </a:r>
            <a:endParaRPr lang="en-US" sz="2000" dirty="0" smtClean="0">
              <a:solidFill>
                <a:srgbClr val="53585F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Striped Right Arrow 8"/>
          <p:cNvSpPr/>
          <p:nvPr/>
        </p:nvSpPr>
        <p:spPr>
          <a:xfrm>
            <a:off x="6119210" y="1659779"/>
            <a:ext cx="1018746" cy="445246"/>
          </a:xfrm>
          <a:prstGeom prst="stripedRightArrow">
            <a:avLst/>
          </a:prstGeom>
          <a:solidFill>
            <a:srgbClr val="003B7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7831494" y="1659780"/>
            <a:ext cx="3537388" cy="445246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004281"/>
              </a:buClr>
              <a:buNone/>
              <a:defRPr/>
            </a:pPr>
            <a:r>
              <a:rPr lang="ru-RU" sz="2000" b="1" dirty="0">
                <a:solidFill>
                  <a:srgbClr val="003B77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В</a:t>
            </a:r>
            <a:r>
              <a:rPr lang="ru-RU" sz="2000" b="1" dirty="0" smtClean="0">
                <a:solidFill>
                  <a:srgbClr val="003B77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ыстроить </a:t>
            </a:r>
            <a:r>
              <a:rPr lang="ru-RU" sz="2000" b="1" dirty="0" smtClean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процесс</a:t>
            </a:r>
            <a:endParaRPr lang="en-US" sz="2000" b="1" dirty="0" smtClean="0">
              <a:solidFill>
                <a:srgbClr val="53585F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Striped Right Arrow 10"/>
          <p:cNvSpPr/>
          <p:nvPr/>
        </p:nvSpPr>
        <p:spPr>
          <a:xfrm>
            <a:off x="6119210" y="2383147"/>
            <a:ext cx="1018746" cy="445246"/>
          </a:xfrm>
          <a:prstGeom prst="stripedRightArrow">
            <a:avLst/>
          </a:prstGeom>
          <a:solidFill>
            <a:srgbClr val="003B7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7831494" y="2383148"/>
            <a:ext cx="3537388" cy="445246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004281"/>
              </a:buClr>
              <a:buNone/>
              <a:defRPr/>
            </a:pPr>
            <a:r>
              <a:rPr lang="ru-RU" sz="2000" b="1" dirty="0">
                <a:solidFill>
                  <a:srgbClr val="003B77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О</a:t>
            </a:r>
            <a:r>
              <a:rPr lang="ru-RU" sz="2000" b="1" dirty="0" smtClean="0">
                <a:solidFill>
                  <a:srgbClr val="003B77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бучить </a:t>
            </a:r>
            <a:r>
              <a:rPr lang="ru-RU" sz="2000" b="1" dirty="0" smtClean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процессу</a:t>
            </a:r>
            <a:br>
              <a:rPr lang="ru-RU" sz="2000" b="1" dirty="0" smtClean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2000" b="1" dirty="0">
                <a:solidFill>
                  <a:srgbClr val="003B77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О</a:t>
            </a:r>
            <a:r>
              <a:rPr lang="ru-RU" sz="2000" b="1" dirty="0" smtClean="0">
                <a:solidFill>
                  <a:srgbClr val="003B77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бучить </a:t>
            </a:r>
            <a:r>
              <a:rPr lang="ru-RU" sz="2000" b="1" dirty="0" smtClean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компетенциям</a:t>
            </a:r>
            <a:endParaRPr lang="en-US" sz="2000" b="1" dirty="0">
              <a:solidFill>
                <a:srgbClr val="53585F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Striped Right Arrow 12"/>
          <p:cNvSpPr/>
          <p:nvPr/>
        </p:nvSpPr>
        <p:spPr>
          <a:xfrm>
            <a:off x="6119210" y="3226118"/>
            <a:ext cx="1018746" cy="445246"/>
          </a:xfrm>
          <a:prstGeom prst="stripedRightArrow">
            <a:avLst/>
          </a:prstGeom>
          <a:solidFill>
            <a:srgbClr val="003B7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7831494" y="3226119"/>
            <a:ext cx="3537388" cy="445246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004281"/>
              </a:buClr>
              <a:buNone/>
              <a:defRPr/>
            </a:pPr>
            <a:r>
              <a:rPr lang="ru-RU" sz="2000" b="1" dirty="0">
                <a:solidFill>
                  <a:srgbClr val="003B77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П</a:t>
            </a:r>
            <a:r>
              <a:rPr lang="ru-RU" sz="2000" b="1" dirty="0" smtClean="0">
                <a:solidFill>
                  <a:srgbClr val="003B77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онять </a:t>
            </a:r>
            <a:r>
              <a:rPr lang="ru-RU" sz="2000" b="1" dirty="0" smtClean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причину</a:t>
            </a:r>
            <a:endParaRPr lang="en-US" sz="2000" b="1" dirty="0" smtClean="0">
              <a:solidFill>
                <a:srgbClr val="53585F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5" name="Picture 3" descr="C:\Users\Lenovo\Downloads\522oy2fa4449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61" y="51817"/>
            <a:ext cx="2110059" cy="1311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356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6CB4B4D-7CA3-9044-876B-883B54F8677D}" type="slidenum">
              <a:rPr lang="en-US" noProof="0" smtClean="0"/>
              <a:pPr/>
              <a:t>3</a:t>
            </a:fld>
            <a:endParaRPr lang="en-US" noProof="0"/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821093" y="632261"/>
            <a:ext cx="10549812" cy="753090"/>
          </a:xfrm>
        </p:spPr>
        <p:txBody>
          <a:bodyPr/>
          <a:lstStyle/>
          <a:p>
            <a:r>
              <a:rPr lang="ru-RU" dirty="0" smtClean="0">
                <a:solidFill>
                  <a:srgbClr val="003B77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ОПЫТ РАБОТЫ</a:t>
            </a:r>
            <a:endParaRPr lang="ru-RU" dirty="0">
              <a:solidFill>
                <a:srgbClr val="003B77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7309" y="1972093"/>
            <a:ext cx="1056359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003B77"/>
              </a:buClr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Более </a:t>
            </a:r>
            <a:r>
              <a:rPr lang="en-US" sz="2000" dirty="0" smtClean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45</a:t>
            </a:r>
            <a:r>
              <a:rPr lang="ru-RU" sz="2000" dirty="0" smtClean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2000" dirty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лет работы в области тестирования и обеспечения качества (МГУ</a:t>
            </a:r>
            <a:r>
              <a:rPr lang="en-US" sz="2000" dirty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,</a:t>
            </a:r>
            <a:r>
              <a:rPr lang="ru-RU" sz="2000" dirty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Luxoft</a:t>
            </a:r>
            <a:r>
              <a:rPr lang="en-US" sz="2000" dirty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, Auriga</a:t>
            </a:r>
            <a:r>
              <a:rPr lang="ru-RU" sz="2000" dirty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</a:p>
          <a:p>
            <a:pPr marL="342900" indent="-342900">
              <a:lnSpc>
                <a:spcPct val="150000"/>
              </a:lnSpc>
              <a:buClr>
                <a:srgbClr val="003B77"/>
              </a:buClr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Более </a:t>
            </a:r>
            <a:r>
              <a:rPr lang="en-US" sz="2000" dirty="0" smtClean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15</a:t>
            </a:r>
            <a:r>
              <a:rPr lang="ru-RU" sz="2000" dirty="0" smtClean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2000" dirty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лет работы в области управления качеством (</a:t>
            </a:r>
            <a:r>
              <a:rPr lang="en-US" sz="2000" dirty="0" err="1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Luxoft</a:t>
            </a:r>
            <a:r>
              <a:rPr lang="en-US" sz="2000" dirty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, Auriga</a:t>
            </a:r>
            <a:r>
              <a:rPr lang="ru-RU" sz="2000" dirty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</a:p>
          <a:p>
            <a:pPr marL="342900" indent="-342900">
              <a:lnSpc>
                <a:spcPct val="150000"/>
              </a:lnSpc>
              <a:buClr>
                <a:srgbClr val="003B77"/>
              </a:buClr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Опыт </a:t>
            </a:r>
            <a:r>
              <a:rPr lang="en-US" sz="2000" dirty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</a:t>
            </a:r>
            <a:r>
              <a:rPr lang="ru-RU" sz="2000" dirty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ертификации </a:t>
            </a:r>
            <a:r>
              <a:rPr lang="en-US" sz="2000" dirty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ISO 9001</a:t>
            </a:r>
            <a:r>
              <a:rPr lang="ru-RU" sz="2000" dirty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(</a:t>
            </a:r>
            <a:r>
              <a:rPr lang="en-US" sz="2000" dirty="0" err="1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Luxoft</a:t>
            </a:r>
            <a:r>
              <a:rPr lang="ru-RU" sz="2000" dirty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), </a:t>
            </a:r>
            <a:r>
              <a:rPr lang="en-US" sz="2000" dirty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CMM</a:t>
            </a:r>
            <a:r>
              <a:rPr lang="ru-RU" sz="2000" dirty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CMMI</a:t>
            </a:r>
            <a:r>
              <a:rPr lang="ru-RU" sz="2000" dirty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(</a:t>
            </a:r>
            <a:r>
              <a:rPr lang="en-US" sz="2000" dirty="0" err="1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Luxoft</a:t>
            </a:r>
            <a:r>
              <a:rPr lang="ru-RU" sz="2000" dirty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Auriga</a:t>
            </a:r>
            <a:r>
              <a:rPr lang="ru-RU" sz="2000" dirty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</a:p>
          <a:p>
            <a:pPr marL="342900" indent="-342900">
              <a:lnSpc>
                <a:spcPct val="150000"/>
              </a:lnSpc>
              <a:buClr>
                <a:srgbClr val="003B77"/>
              </a:buClr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Опыт внедрения процессов в рамках модели </a:t>
            </a:r>
            <a:r>
              <a:rPr lang="en-US" sz="2000" dirty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CMMI</a:t>
            </a:r>
            <a:r>
              <a:rPr lang="ru-RU" sz="2000" dirty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(</a:t>
            </a:r>
            <a:r>
              <a:rPr lang="en-US" sz="2000" dirty="0" err="1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Luxoft</a:t>
            </a:r>
            <a:r>
              <a:rPr lang="ru-RU" sz="2000" dirty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Auriga</a:t>
            </a:r>
            <a:r>
              <a:rPr lang="ru-RU" sz="2000" dirty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  <a:r>
              <a:rPr lang="en-US" sz="2000" dirty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en-US" sz="2000" dirty="0" smtClean="0">
              <a:solidFill>
                <a:srgbClr val="53585F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lnSpc>
                <a:spcPct val="150000"/>
              </a:lnSpc>
              <a:buClr>
                <a:srgbClr val="003B77"/>
              </a:buClr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Опыт проектных аудитов (Luxoft, внешние заказчики</a:t>
            </a:r>
            <a:r>
              <a:rPr lang="ru-RU" sz="2000" dirty="0" smtClean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</a:p>
          <a:p>
            <a:pPr marL="342900" indent="-342900">
              <a:lnSpc>
                <a:spcPct val="150000"/>
              </a:lnSpc>
              <a:buClr>
                <a:srgbClr val="003B77"/>
              </a:buClr>
              <a:buFont typeface="Arial" panose="020B0604020202020204" pitchFamily="34" charset="0"/>
              <a:buChar char="•"/>
              <a:defRPr/>
            </a:pPr>
            <a:r>
              <a:rPr lang="ru-RU" sz="2000" dirty="0" smtClean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Сертификат </a:t>
            </a:r>
            <a:r>
              <a:rPr lang="ru-RU" sz="2000" dirty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обучения </a:t>
            </a:r>
            <a:r>
              <a:rPr lang="en-US" sz="2000" dirty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Project Management </a:t>
            </a:r>
            <a:r>
              <a:rPr lang="ru-RU" sz="2000" dirty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от </a:t>
            </a:r>
            <a:r>
              <a:rPr lang="en-US" sz="2000" dirty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Project Management Institute (2000)</a:t>
            </a:r>
          </a:p>
          <a:p>
            <a:pPr marL="342900" indent="-342900">
              <a:lnSpc>
                <a:spcPct val="150000"/>
              </a:lnSpc>
              <a:buClr>
                <a:srgbClr val="003B77"/>
              </a:buClr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Сертификат обучения </a:t>
            </a:r>
            <a:r>
              <a:rPr lang="en-US" sz="2000" dirty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Introduction to Capability Maturity Model Integration </a:t>
            </a:r>
            <a:r>
              <a:rPr lang="en-US" sz="2000" dirty="0" smtClean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v.1.2 </a:t>
            </a:r>
            <a:r>
              <a:rPr lang="ru-RU" sz="2000" dirty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от</a:t>
            </a:r>
            <a:r>
              <a:rPr lang="en-US" sz="2000" dirty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ProceXpert</a:t>
            </a:r>
            <a:r>
              <a:rPr lang="en-US" sz="2000" dirty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(2007)</a:t>
            </a:r>
            <a:endParaRPr lang="ru-RU" sz="2000" dirty="0">
              <a:solidFill>
                <a:srgbClr val="53585F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ru-RU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" name="Picture 3" descr="C:\Users\Lenovo\Downloads\522oy2fa4449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61" y="51817"/>
            <a:ext cx="2110059" cy="1311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382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6CB4B4D-7CA3-9044-876B-883B54F8677D}" type="slidenum">
              <a:rPr lang="en-US" noProof="0" smtClean="0"/>
              <a:pPr/>
              <a:t>30</a:t>
            </a:fld>
            <a:endParaRPr lang="en-US" noProof="0"/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821093" y="632261"/>
            <a:ext cx="10549812" cy="753090"/>
          </a:xfrm>
        </p:spPr>
        <p:txBody>
          <a:bodyPr/>
          <a:lstStyle/>
          <a:p>
            <a:r>
              <a:rPr lang="ru-RU" dirty="0" smtClean="0">
                <a:solidFill>
                  <a:srgbClr val="003B77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ОБЛАСТИ ОБУЧЕНИЯ</a:t>
            </a:r>
            <a:br>
              <a:rPr lang="ru-RU" dirty="0" smtClean="0">
                <a:solidFill>
                  <a:srgbClr val="003B77"/>
                </a:solidFill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1600" dirty="0" smtClean="0">
                <a:solidFill>
                  <a:srgbClr val="003B77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(на примере тестирования, графически)</a:t>
            </a:r>
            <a:endParaRPr lang="ru-RU" sz="1600" dirty="0">
              <a:solidFill>
                <a:srgbClr val="003B77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18" name="Tabela 5">
            <a:extLst>
              <a:ext uri="{FF2B5EF4-FFF2-40B4-BE49-F238E27FC236}">
                <a16:creationId xmlns:a16="http://schemas.microsoft.com/office/drawing/2014/main" xmlns="" id="{F7D0571B-2AC4-4A14-81F7-D49A669C02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9895252"/>
              </p:ext>
            </p:extLst>
          </p:nvPr>
        </p:nvGraphicFramePr>
        <p:xfrm>
          <a:off x="1908099" y="2055473"/>
          <a:ext cx="8375799" cy="2959757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791933">
                  <a:extLst>
                    <a:ext uri="{9D8B030D-6E8A-4147-A177-3AD203B41FA5}">
                      <a16:colId xmlns:a16="http://schemas.microsoft.com/office/drawing/2014/main" xmlns="" val="2740948917"/>
                    </a:ext>
                  </a:extLst>
                </a:gridCol>
                <a:gridCol w="2791933">
                  <a:extLst>
                    <a:ext uri="{9D8B030D-6E8A-4147-A177-3AD203B41FA5}">
                      <a16:colId xmlns:a16="http://schemas.microsoft.com/office/drawing/2014/main" xmlns="" val="803901998"/>
                    </a:ext>
                  </a:extLst>
                </a:gridCol>
                <a:gridCol w="2791933">
                  <a:extLst>
                    <a:ext uri="{9D8B030D-6E8A-4147-A177-3AD203B41FA5}">
                      <a16:colId xmlns:a16="http://schemas.microsoft.com/office/drawing/2014/main" xmlns="" val="3608111185"/>
                    </a:ext>
                  </a:extLst>
                </a:gridCol>
              </a:tblGrid>
              <a:tr h="887053">
                <a:tc>
                  <a:txBody>
                    <a:bodyPr/>
                    <a:lstStyle/>
                    <a:p>
                      <a:pPr algn="r"/>
                      <a:r>
                        <a:rPr lang="ru-RU" sz="2000" noProof="0" dirty="0" smtClean="0"/>
                        <a:t>Кого учим</a:t>
                      </a:r>
                    </a:p>
                    <a:p>
                      <a:r>
                        <a:rPr lang="ru-RU" sz="2000" noProof="0" dirty="0" smtClean="0"/>
                        <a:t>Чему учим</a:t>
                      </a:r>
                      <a:endParaRPr lang="en-US" sz="2000" noProof="0" dirty="0"/>
                    </a:p>
                  </a:txBody>
                  <a:tcPr marL="172725" marR="172725" marT="86363" marB="86363" anchor="ctr">
                    <a:lnR w="12700" cap="flat" cmpd="sng" algn="ctr">
                      <a:solidFill>
                        <a:srgbClr val="003B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3B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noProof="0" dirty="0" smtClean="0">
                          <a:solidFill>
                            <a:srgbClr val="003B77"/>
                          </a:solidFill>
                        </a:rPr>
                        <a:t>Тестировщиков</a:t>
                      </a:r>
                      <a:endParaRPr lang="en-US" sz="2000" noProof="0" dirty="0">
                        <a:solidFill>
                          <a:srgbClr val="003B77"/>
                        </a:solidFill>
                      </a:endParaRPr>
                    </a:p>
                  </a:txBody>
                  <a:tcPr marL="172725" marR="172725" marT="86363" marB="86363" anchor="ctr">
                    <a:lnL w="12700" cap="flat" cmpd="sng" algn="ctr">
                      <a:solidFill>
                        <a:srgbClr val="003B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B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3B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noProof="0" dirty="0" smtClean="0">
                          <a:solidFill>
                            <a:srgbClr val="003B77"/>
                          </a:solidFill>
                        </a:rPr>
                        <a:t>Не тестировщиков</a:t>
                      </a:r>
                      <a:endParaRPr lang="en-US" sz="2000" noProof="0" dirty="0">
                        <a:solidFill>
                          <a:srgbClr val="003B77"/>
                        </a:solidFill>
                      </a:endParaRPr>
                    </a:p>
                  </a:txBody>
                  <a:tcPr marL="172725" marR="172725" marT="86363" marB="86363" anchor="ctr">
                    <a:lnL w="12700" cap="flat" cmpd="sng" algn="ctr">
                      <a:solidFill>
                        <a:srgbClr val="003B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003B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67216118"/>
                  </a:ext>
                </a:extLst>
              </a:tr>
              <a:tr h="1036352">
                <a:tc>
                  <a:txBody>
                    <a:bodyPr/>
                    <a:lstStyle/>
                    <a:p>
                      <a:r>
                        <a:rPr lang="ru-RU" sz="2000" b="1" noProof="0" dirty="0" smtClean="0">
                          <a:solidFill>
                            <a:srgbClr val="003B77"/>
                          </a:solidFill>
                        </a:rPr>
                        <a:t>Тестированию</a:t>
                      </a:r>
                      <a:endParaRPr lang="en-US" sz="2000" b="1" noProof="0" dirty="0">
                        <a:solidFill>
                          <a:srgbClr val="003B77"/>
                        </a:solidFill>
                      </a:endParaRPr>
                    </a:p>
                  </a:txBody>
                  <a:tcPr marL="172725" marR="172725" marT="86363" marB="86363" anchor="ctr">
                    <a:lnR w="12700" cap="flat" cmpd="sng" algn="ctr">
                      <a:solidFill>
                        <a:srgbClr val="003B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B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noProof="0" dirty="0" smtClean="0"/>
                        <a:t>Область</a:t>
                      </a:r>
                      <a:r>
                        <a:rPr lang="ru-RU" sz="2000" baseline="0" noProof="0" dirty="0" smtClean="0"/>
                        <a:t> </a:t>
                      </a:r>
                      <a:r>
                        <a:rPr lang="en-US" sz="2000" baseline="0" noProof="0" dirty="0" smtClean="0"/>
                        <a:t>I</a:t>
                      </a:r>
                      <a:endParaRPr lang="en-US" sz="2000" noProof="0" dirty="0"/>
                    </a:p>
                  </a:txBody>
                  <a:tcPr marL="172725" marR="172725" marT="86363" marB="86363" anchor="ctr">
                    <a:lnL w="12700" cap="flat" cmpd="sng" algn="ctr">
                      <a:solidFill>
                        <a:srgbClr val="003B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B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B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noProof="0" dirty="0" smtClean="0"/>
                        <a:t>Область </a:t>
                      </a:r>
                      <a:r>
                        <a:rPr lang="en-US" sz="2000" noProof="0" dirty="0" smtClean="0"/>
                        <a:t>II</a:t>
                      </a:r>
                      <a:endParaRPr lang="en-US" sz="2000" noProof="0" dirty="0"/>
                    </a:p>
                  </a:txBody>
                  <a:tcPr marL="172725" marR="172725" marT="86363" marB="86363" anchor="ctr">
                    <a:lnL w="12700" cap="flat" cmpd="sng" algn="ctr">
                      <a:solidFill>
                        <a:srgbClr val="003B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3B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992478318"/>
                  </a:ext>
                </a:extLst>
              </a:tr>
              <a:tr h="1036352">
                <a:tc>
                  <a:txBody>
                    <a:bodyPr/>
                    <a:lstStyle/>
                    <a:p>
                      <a:r>
                        <a:rPr lang="ru-RU" sz="2000" b="1" noProof="0" dirty="0" smtClean="0">
                          <a:solidFill>
                            <a:srgbClr val="003B77"/>
                          </a:solidFill>
                        </a:rPr>
                        <a:t>Не тестированию</a:t>
                      </a:r>
                      <a:endParaRPr lang="en-US" sz="2000" b="1" noProof="0" dirty="0">
                        <a:solidFill>
                          <a:srgbClr val="003B77"/>
                        </a:solidFill>
                      </a:endParaRPr>
                    </a:p>
                  </a:txBody>
                  <a:tcPr marL="172725" marR="172725" marT="86363" marB="86363" anchor="ctr">
                    <a:lnR w="12700" cap="flat" cmpd="sng" algn="ctr">
                      <a:solidFill>
                        <a:srgbClr val="003B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noProof="0" dirty="0" smtClean="0"/>
                        <a:t>Область </a:t>
                      </a:r>
                      <a:r>
                        <a:rPr lang="en-US" sz="2000" noProof="0" dirty="0" smtClean="0"/>
                        <a:t>III</a:t>
                      </a:r>
                      <a:endParaRPr lang="en-US" sz="2000" noProof="0" dirty="0"/>
                    </a:p>
                  </a:txBody>
                  <a:tcPr marL="172725" marR="172725" marT="86363" marB="86363" anchor="ctr">
                    <a:lnL w="12700" cap="flat" cmpd="sng" algn="ctr">
                      <a:solidFill>
                        <a:srgbClr val="003B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B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noProof="0" dirty="0" smtClean="0"/>
                        <a:t>Область</a:t>
                      </a:r>
                      <a:r>
                        <a:rPr lang="ru-RU" sz="2000" baseline="0" noProof="0" dirty="0" smtClean="0"/>
                        <a:t> </a:t>
                      </a:r>
                      <a:r>
                        <a:rPr lang="en-US" sz="2000" baseline="0" noProof="0" dirty="0" smtClean="0"/>
                        <a:t>IV</a:t>
                      </a:r>
                      <a:endParaRPr lang="en-US" sz="2000" noProof="0" dirty="0"/>
                    </a:p>
                  </a:txBody>
                  <a:tcPr marL="172725" marR="172725" marT="86363" marB="86363" anchor="ctr">
                    <a:lnL w="12700" cap="flat" cmpd="sng" algn="ctr">
                      <a:solidFill>
                        <a:srgbClr val="003B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751788591"/>
                  </a:ext>
                </a:extLst>
              </a:tr>
            </a:tbl>
          </a:graphicData>
        </a:graphic>
      </p:graphicFrame>
      <p:pic>
        <p:nvPicPr>
          <p:cNvPr id="5" name="Picture 3" descr="C:\Users\Lenovo\Downloads\522oy2fa4449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61" y="51817"/>
            <a:ext cx="2110059" cy="1311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2845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6CB4B4D-7CA3-9044-876B-883B54F8677D}" type="slidenum">
              <a:rPr lang="en-US" noProof="0" smtClean="0"/>
              <a:pPr/>
              <a:t>31</a:t>
            </a:fld>
            <a:endParaRPr lang="en-US" noProof="0"/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1587212" y="1565232"/>
            <a:ext cx="1213653" cy="315091"/>
          </a:xfrm>
        </p:spPr>
        <p:txBody>
          <a:bodyPr/>
          <a:lstStyle/>
          <a:p>
            <a:pPr algn="l"/>
            <a:r>
              <a:rPr lang="ru-RU" sz="2000" b="1" dirty="0" smtClean="0">
                <a:solidFill>
                  <a:srgbClr val="003B77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Область </a:t>
            </a:r>
            <a:r>
              <a:rPr lang="en-US" sz="2000" b="1" dirty="0" smtClean="0">
                <a:solidFill>
                  <a:srgbClr val="003B77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endParaRPr lang="ru-RU" sz="2000" b="1" dirty="0">
              <a:solidFill>
                <a:srgbClr val="003B77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821093" y="1880323"/>
            <a:ext cx="5274906" cy="12085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dirty="0">
                <a:solidFill>
                  <a:srgbClr val="53585F"/>
                </a:solidFill>
              </a:rPr>
              <a:t>Этому учат все!!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400" dirty="0" smtClean="0">
              <a:solidFill>
                <a:prstClr val="black"/>
              </a:solidFill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buClr>
                <a:srgbClr val="003B77"/>
              </a:buClr>
            </a:pPr>
            <a:r>
              <a:rPr lang="ru-RU" sz="1400" dirty="0" smtClean="0">
                <a:solidFill>
                  <a:srgbClr val="53585F"/>
                </a:solidFill>
              </a:rPr>
              <a:t>Проведение </a:t>
            </a:r>
            <a:r>
              <a:rPr lang="ru-RU" sz="1400" dirty="0">
                <a:solidFill>
                  <a:srgbClr val="53585F"/>
                </a:solidFill>
              </a:rPr>
              <a:t>тестирования (тестировщики)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Clr>
                <a:srgbClr val="003B77"/>
              </a:buClr>
            </a:pPr>
            <a:r>
              <a:rPr lang="ru-RU" sz="1400" dirty="0">
                <a:solidFill>
                  <a:srgbClr val="53585F"/>
                </a:solidFill>
              </a:rPr>
              <a:t>Подготовка тестирования (тест-дизайнеры)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Clr>
                <a:srgbClr val="003B77"/>
              </a:buClr>
            </a:pPr>
            <a:r>
              <a:rPr lang="ru-RU" sz="1400" dirty="0">
                <a:solidFill>
                  <a:srgbClr val="53585F"/>
                </a:solidFill>
              </a:rPr>
              <a:t>Управление тестированием (тест-менеджеры)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Clr>
                <a:srgbClr val="003B77"/>
              </a:buClr>
            </a:pPr>
            <a:r>
              <a:rPr lang="ru-RU" sz="1400" dirty="0">
                <a:solidFill>
                  <a:srgbClr val="53585F"/>
                </a:solidFill>
              </a:rPr>
              <a:t>Использование инструментария (инженеры</a:t>
            </a:r>
            <a:br>
              <a:rPr lang="ru-RU" sz="1400" dirty="0">
                <a:solidFill>
                  <a:srgbClr val="53585F"/>
                </a:solidFill>
              </a:rPr>
            </a:br>
            <a:r>
              <a:rPr lang="ru-RU" sz="1400" dirty="0">
                <a:solidFill>
                  <a:srgbClr val="53585F"/>
                </a:solidFill>
              </a:rPr>
              <a:t>по автоматизации тестирования)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561436" y="1565232"/>
            <a:ext cx="1385360" cy="315091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53585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 smtClean="0">
                <a:solidFill>
                  <a:srgbClr val="003B77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Область </a:t>
            </a:r>
            <a:r>
              <a:rPr lang="en-US" sz="2000" b="1" dirty="0" smtClean="0">
                <a:solidFill>
                  <a:srgbClr val="003B77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en-US" sz="2000" b="1" dirty="0">
                <a:solidFill>
                  <a:srgbClr val="003B77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endParaRPr lang="ru-RU" sz="2000" b="1" dirty="0">
              <a:solidFill>
                <a:srgbClr val="003B77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6268825" y="1880323"/>
            <a:ext cx="5835191" cy="12085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dirty="0">
                <a:solidFill>
                  <a:srgbClr val="53585F"/>
                </a:solidFill>
              </a:rPr>
              <a:t>Обучение проектных команд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003B77"/>
              </a:buClr>
            </a:pPr>
            <a:r>
              <a:rPr lang="ru-RU" sz="1400" dirty="0">
                <a:solidFill>
                  <a:srgbClr val="53585F"/>
                </a:solidFill>
              </a:rPr>
              <a:t>Аналитики (в т. ч. статическое тестирование), архитекторы, разработчики, технические писатели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dirty="0">
                <a:solidFill>
                  <a:srgbClr val="53585F"/>
                </a:solidFill>
              </a:rPr>
              <a:t>Обучение менеджеров проектов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003B77"/>
              </a:buClr>
            </a:pPr>
            <a:r>
              <a:rPr lang="ru-RU" sz="1400" dirty="0">
                <a:solidFill>
                  <a:srgbClr val="53585F"/>
                </a:solidFill>
              </a:rPr>
              <a:t>Основы управления тестированием, взаимодействие команд разработки и тестирования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dirty="0">
                <a:solidFill>
                  <a:srgbClr val="53585F"/>
                </a:solidFill>
              </a:rPr>
              <a:t>Обучение middle- и top-менеджеров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003B77"/>
              </a:buClr>
            </a:pPr>
            <a:r>
              <a:rPr lang="ru-RU" sz="1400" dirty="0">
                <a:solidFill>
                  <a:srgbClr val="53585F"/>
                </a:solidFill>
              </a:rPr>
              <a:t>Необходимость тестирования, оценка трудозатрат на тестирование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dirty="0">
                <a:solidFill>
                  <a:srgbClr val="53585F"/>
                </a:solidFill>
              </a:rPr>
              <a:t>Обучение службы персонала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Clr>
                <a:srgbClr val="003B77"/>
              </a:buClr>
            </a:pPr>
            <a:r>
              <a:rPr lang="ru-RU" sz="1400" dirty="0">
                <a:solidFill>
                  <a:srgbClr val="53585F"/>
                </a:solidFill>
              </a:rPr>
              <a:t>Что такое тестирование, как набирать тестировщиков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561436" y="4296398"/>
            <a:ext cx="1527346" cy="315091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53585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 smtClean="0">
                <a:solidFill>
                  <a:srgbClr val="003B77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Область </a:t>
            </a:r>
            <a:r>
              <a:rPr lang="en-US" sz="2000" b="1" dirty="0" smtClean="0">
                <a:solidFill>
                  <a:srgbClr val="003B77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IV</a:t>
            </a:r>
            <a:endParaRPr lang="ru-RU" sz="2000" b="1" dirty="0">
              <a:solidFill>
                <a:srgbClr val="003B77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6358844" y="4611489"/>
            <a:ext cx="5584917" cy="12085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dirty="0">
                <a:solidFill>
                  <a:srgbClr val="53585F"/>
                </a:solidFill>
              </a:rPr>
              <a:t>Вроде бы out of scope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dirty="0">
                <a:solidFill>
                  <a:srgbClr val="53585F"/>
                </a:solidFill>
              </a:rPr>
              <a:t>И тем не менее</a:t>
            </a:r>
            <a:r>
              <a:rPr lang="ru-RU" sz="1400" dirty="0" smtClean="0">
                <a:solidFill>
                  <a:srgbClr val="53585F"/>
                </a:solidFill>
              </a:rPr>
              <a:t>…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400" dirty="0">
              <a:solidFill>
                <a:srgbClr val="53585F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003B77"/>
              </a:buClr>
            </a:pPr>
            <a:r>
              <a:rPr lang="ru-RU" sz="1400" dirty="0">
                <a:solidFill>
                  <a:srgbClr val="53585F"/>
                </a:solidFill>
              </a:rPr>
              <a:t>Процессная культура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003B77"/>
              </a:buClr>
            </a:pPr>
            <a:r>
              <a:rPr lang="ru-RU" sz="1400" dirty="0">
                <a:solidFill>
                  <a:srgbClr val="53585F"/>
                </a:solidFill>
              </a:rPr>
              <a:t>Обеспечение качества, аудиты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003B77"/>
              </a:buClr>
            </a:pPr>
            <a:r>
              <a:rPr lang="ru-RU" sz="1400" dirty="0">
                <a:solidFill>
                  <a:srgbClr val="53585F"/>
                </a:solidFill>
              </a:rPr>
              <a:t>Командообразование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003B77"/>
              </a:buClr>
            </a:pPr>
            <a:r>
              <a:rPr lang="ru-RU" sz="1400" dirty="0">
                <a:solidFill>
                  <a:srgbClr val="53585F"/>
                </a:solidFill>
              </a:rPr>
              <a:t>Особенно важно: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003B77"/>
              </a:buClr>
            </a:pPr>
            <a:r>
              <a:rPr lang="ru-RU" sz="1400" dirty="0">
                <a:solidFill>
                  <a:srgbClr val="53585F"/>
                </a:solidFill>
              </a:rPr>
              <a:t>Управление дефектами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587211" y="4296398"/>
            <a:ext cx="1476499" cy="315091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53585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 smtClean="0">
                <a:solidFill>
                  <a:srgbClr val="003B77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Область </a:t>
            </a:r>
            <a:r>
              <a:rPr lang="en-US" sz="2000" b="1" dirty="0" smtClean="0">
                <a:solidFill>
                  <a:srgbClr val="003B77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III</a:t>
            </a:r>
            <a:endParaRPr lang="ru-RU" sz="2000" b="1" dirty="0">
              <a:solidFill>
                <a:srgbClr val="003B77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821093" y="4611489"/>
            <a:ext cx="5274905" cy="12085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dirty="0">
                <a:solidFill>
                  <a:srgbClr val="53585F"/>
                </a:solidFill>
              </a:rPr>
              <a:t>Тестировщики должны быть знакомы с: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003B77"/>
              </a:buClr>
            </a:pPr>
            <a:r>
              <a:rPr lang="ru-RU" sz="1400" dirty="0">
                <a:solidFill>
                  <a:srgbClr val="53585F"/>
                </a:solidFill>
              </a:rPr>
              <a:t>Управлением требованиями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003B77"/>
              </a:buClr>
            </a:pPr>
            <a:r>
              <a:rPr lang="ru-RU" sz="1400" dirty="0">
                <a:solidFill>
                  <a:srgbClr val="53585F"/>
                </a:solidFill>
              </a:rPr>
              <a:t>Особенностями архитектуры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003B77"/>
              </a:buClr>
            </a:pPr>
            <a:r>
              <a:rPr lang="ru-RU" sz="1400" dirty="0">
                <a:solidFill>
                  <a:srgbClr val="53585F"/>
                </a:solidFill>
              </a:rPr>
              <a:t>Конфигурационным управлением (сборка объекта тестирования из baseline, настройка окружения)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003B77"/>
              </a:buClr>
            </a:pPr>
            <a:r>
              <a:rPr lang="ru-RU" sz="1400" dirty="0">
                <a:solidFill>
                  <a:srgbClr val="53585F"/>
                </a:solidFill>
              </a:rPr>
              <a:t>Управлением проектами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003B77"/>
              </a:buClr>
            </a:pPr>
            <a:r>
              <a:rPr lang="ru-RU" sz="1400" dirty="0">
                <a:solidFill>
                  <a:srgbClr val="53585F"/>
                </a:solidFill>
              </a:rPr>
              <a:t>Коммуникациями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003B77"/>
              </a:buClr>
            </a:pPr>
            <a:r>
              <a:rPr lang="ru-RU" sz="1400" dirty="0">
                <a:solidFill>
                  <a:srgbClr val="53585F"/>
                </a:solidFill>
              </a:rPr>
              <a:t>Специфическими средствами </a:t>
            </a:r>
            <a:r>
              <a:rPr lang="ru-RU" sz="1400" dirty="0" smtClean="0">
                <a:solidFill>
                  <a:srgbClr val="53585F"/>
                </a:solidFill>
              </a:rPr>
              <a:t>тестирования</a:t>
            </a:r>
            <a:br>
              <a:rPr lang="ru-RU" sz="1400" dirty="0" smtClean="0">
                <a:solidFill>
                  <a:srgbClr val="53585F"/>
                </a:solidFill>
              </a:rPr>
            </a:br>
            <a:r>
              <a:rPr lang="ru-RU" sz="1400" dirty="0" smtClean="0">
                <a:solidFill>
                  <a:srgbClr val="53585F"/>
                </a:solidFill>
              </a:rPr>
              <a:t>(</a:t>
            </a:r>
            <a:r>
              <a:rPr lang="ru-RU" sz="1400" dirty="0">
                <a:solidFill>
                  <a:srgbClr val="53585F"/>
                </a:solidFill>
              </a:rPr>
              <a:t>например, с использованием SQL)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821093" y="632261"/>
            <a:ext cx="10549812" cy="753090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53585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solidFill>
                  <a:srgbClr val="003B77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ОБЛАСТИ ОБУЧЕНИЯ</a:t>
            </a:r>
            <a:br>
              <a:rPr lang="ru-RU" dirty="0" smtClean="0">
                <a:solidFill>
                  <a:srgbClr val="003B77"/>
                </a:solidFill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1600" dirty="0" smtClean="0">
                <a:solidFill>
                  <a:srgbClr val="003B77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(на примере тестирования)</a:t>
            </a:r>
            <a:endParaRPr lang="ru-RU" sz="1600" dirty="0">
              <a:solidFill>
                <a:srgbClr val="003B77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4" name="Łącznik prosty 85">
            <a:extLst>
              <a:ext uri="{FF2B5EF4-FFF2-40B4-BE49-F238E27FC236}">
                <a16:creationId xmlns="" xmlns:a16="http://schemas.microsoft.com/office/drawing/2014/main" id="{CE2D2918-A428-4183-BDEA-E22F5AF8B4FD}"/>
              </a:ext>
            </a:extLst>
          </p:cNvPr>
          <p:cNvCxnSpPr>
            <a:cxnSpLocks/>
          </p:cNvCxnSpPr>
          <p:nvPr/>
        </p:nvCxnSpPr>
        <p:spPr>
          <a:xfrm>
            <a:off x="1070927" y="4051638"/>
            <a:ext cx="1004170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Łącznik prosty 85">
            <a:extLst>
              <a:ext uri="{FF2B5EF4-FFF2-40B4-BE49-F238E27FC236}">
                <a16:creationId xmlns="" xmlns:a16="http://schemas.microsoft.com/office/drawing/2014/main" id="{CE2D2918-A428-4183-BDEA-E22F5AF8B4FD}"/>
              </a:ext>
            </a:extLst>
          </p:cNvPr>
          <p:cNvCxnSpPr>
            <a:cxnSpLocks/>
          </p:cNvCxnSpPr>
          <p:nvPr/>
        </p:nvCxnSpPr>
        <p:spPr>
          <a:xfrm rot="5400000">
            <a:off x="4025999" y="3950323"/>
            <a:ext cx="414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3" descr="C:\Users\Lenovo\Downloads\522oy2fa4449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61" y="51817"/>
            <a:ext cx="2110059" cy="1311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0236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Объект 2"/>
          <p:cNvSpPr>
            <a:spLocks noGrp="1"/>
          </p:cNvSpPr>
          <p:nvPr>
            <p:ph idx="1"/>
          </p:nvPr>
        </p:nvSpPr>
        <p:spPr>
          <a:xfrm>
            <a:off x="725756" y="1389845"/>
            <a:ext cx="2912707" cy="1767424"/>
          </a:xfrm>
        </p:spPr>
        <p:txBody>
          <a:bodyPr/>
          <a:lstStyle/>
          <a:p>
            <a:pPr marL="0" lvl="1" indent="0" defTabSz="969963">
              <a:buClr>
                <a:srgbClr val="004281"/>
              </a:buClr>
              <a:buNone/>
              <a:defRPr/>
            </a:pPr>
            <a:r>
              <a:rPr lang="ru-RU" altLang="ru-RU" sz="2000" b="1" dirty="0">
                <a:solidFill>
                  <a:srgbClr val="003B77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КОТ</a:t>
            </a:r>
          </a:p>
          <a:p>
            <a:pPr marL="628650" lvl="1" indent="-342900" defTabSz="969963">
              <a:buClr>
                <a:srgbClr val="004281"/>
              </a:buClr>
            </a:pPr>
            <a:r>
              <a:rPr lang="ru-RU" altLang="ru-RU" sz="2000" b="1" dirty="0">
                <a:solidFill>
                  <a:srgbClr val="003B77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К</a:t>
            </a:r>
            <a:r>
              <a:rPr lang="ru-RU" altLang="ru-RU" sz="2000" dirty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ачественно </a:t>
            </a:r>
          </a:p>
          <a:p>
            <a:pPr marL="628650" lvl="1" indent="-342900" defTabSz="969963">
              <a:buClr>
                <a:srgbClr val="004281"/>
              </a:buClr>
            </a:pPr>
            <a:r>
              <a:rPr lang="ru-RU" altLang="ru-RU" sz="2000" b="1" dirty="0" smtClean="0">
                <a:solidFill>
                  <a:srgbClr val="003B77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О</a:t>
            </a:r>
            <a:r>
              <a:rPr lang="ru-RU" altLang="ru-RU" sz="2000" dirty="0" smtClean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перативно </a:t>
            </a:r>
            <a:endParaRPr lang="ru-RU" altLang="ru-RU" sz="2000" dirty="0">
              <a:solidFill>
                <a:srgbClr val="53585F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628650" lvl="1" indent="-342900" defTabSz="969963">
              <a:buClr>
                <a:srgbClr val="004281"/>
              </a:buClr>
            </a:pPr>
            <a:r>
              <a:rPr lang="ru-RU" altLang="ru-RU" sz="2000" b="1" dirty="0" smtClean="0">
                <a:solidFill>
                  <a:srgbClr val="003B77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Т</a:t>
            </a:r>
            <a:r>
              <a:rPr lang="ru-RU" altLang="ru-RU" sz="2000" dirty="0" smtClean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очно</a:t>
            </a:r>
            <a:endParaRPr lang="ru-RU" altLang="ru-RU" sz="2000" dirty="0">
              <a:solidFill>
                <a:srgbClr val="53585F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79782" y="3016567"/>
            <a:ext cx="3216217" cy="3211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14485" y="3016567"/>
            <a:ext cx="3887445" cy="32110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821093" y="632261"/>
            <a:ext cx="10549812" cy="75309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dirty="0" smtClean="0">
                <a:solidFill>
                  <a:srgbClr val="003B77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ДВА ОСНОВОПОЛАГАЮЩИХ ПОДХОДА</a:t>
            </a:r>
            <a:endParaRPr lang="ru-RU" sz="3200" dirty="0">
              <a:solidFill>
                <a:srgbClr val="003B77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445279" y="1385351"/>
            <a:ext cx="211454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0" defTabSz="969963">
              <a:buClr>
                <a:srgbClr val="004281"/>
              </a:buClr>
              <a:buNone/>
              <a:defRPr/>
            </a:pPr>
            <a:r>
              <a:rPr lang="ru-RU" altLang="ru-RU" sz="2000" b="1" dirty="0">
                <a:solidFill>
                  <a:srgbClr val="003B77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ЗУД</a:t>
            </a:r>
            <a:endParaRPr lang="ru-RU" altLang="ru-RU" sz="2000" dirty="0">
              <a:solidFill>
                <a:srgbClr val="003B77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628650" lvl="1" indent="-342900" defTabSz="969963">
              <a:buClr>
                <a:srgbClr val="004281"/>
              </a:buClr>
              <a:buFont typeface="Arial" panose="020B0604020202020204" pitchFamily="34" charset="0"/>
              <a:buChar char="•"/>
            </a:pPr>
            <a:r>
              <a:rPr lang="ru-RU" altLang="ru-RU" sz="2000" b="1" dirty="0">
                <a:solidFill>
                  <a:srgbClr val="003B77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З</a:t>
            </a:r>
            <a:r>
              <a:rPr lang="ru-RU" altLang="ru-RU" sz="2000" dirty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наем </a:t>
            </a:r>
          </a:p>
          <a:p>
            <a:pPr marL="628650" lvl="1" indent="-342900" defTabSz="969963">
              <a:buClr>
                <a:srgbClr val="004281"/>
              </a:buClr>
              <a:buFont typeface="Arial" panose="020B0604020202020204" pitchFamily="34" charset="0"/>
              <a:buChar char="•"/>
            </a:pPr>
            <a:r>
              <a:rPr lang="ru-RU" altLang="ru-RU" sz="2000" b="1" dirty="0">
                <a:solidFill>
                  <a:srgbClr val="003B77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У</a:t>
            </a:r>
            <a:r>
              <a:rPr lang="ru-RU" altLang="ru-RU" sz="2000" dirty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меем </a:t>
            </a:r>
          </a:p>
          <a:p>
            <a:pPr marL="628650" lvl="1" indent="-342900" defTabSz="969963">
              <a:buClr>
                <a:srgbClr val="004281"/>
              </a:buClr>
              <a:buFont typeface="Arial" panose="020B0604020202020204" pitchFamily="34" charset="0"/>
              <a:buChar char="•"/>
            </a:pPr>
            <a:r>
              <a:rPr lang="ru-RU" altLang="ru-RU" sz="2000" b="1" dirty="0">
                <a:solidFill>
                  <a:srgbClr val="003B77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Д</a:t>
            </a:r>
            <a:r>
              <a:rPr lang="ru-RU" altLang="ru-RU" sz="2000" dirty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елаем</a:t>
            </a:r>
            <a:endParaRPr lang="en-US" altLang="ru-RU" sz="2000" dirty="0">
              <a:solidFill>
                <a:srgbClr val="53585F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" name="Picture 3" descr="C:\Users\Lenovo\Downloads\522oy2fa4449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61" y="51817"/>
            <a:ext cx="2110059" cy="1311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078581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6CB4B4D-7CA3-9044-876B-883B54F8677D}" type="slidenum">
              <a:rPr lang="en-US" noProof="0" smtClean="0"/>
              <a:pPr/>
              <a:t>33</a:t>
            </a:fld>
            <a:endParaRPr lang="en-US" noProof="0"/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821093" y="632261"/>
            <a:ext cx="10549812" cy="753090"/>
          </a:xfrm>
        </p:spPr>
        <p:txBody>
          <a:bodyPr/>
          <a:lstStyle/>
          <a:p>
            <a:r>
              <a:rPr lang="ru-RU" dirty="0" smtClean="0">
                <a:solidFill>
                  <a:srgbClr val="003B77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БЛАГОДАРНОСТИ</a:t>
            </a:r>
            <a:endParaRPr lang="ru-RU" dirty="0">
              <a:solidFill>
                <a:srgbClr val="003B77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821093" y="1659779"/>
            <a:ext cx="10541373" cy="467018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4281"/>
              </a:buClr>
              <a:defRPr/>
            </a:pPr>
            <a:r>
              <a:rPr lang="ru-RU" sz="2000" dirty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Организаторам конференции SQA Days-26 за приглашение и возможность </a:t>
            </a:r>
            <a:r>
              <a:rPr lang="ru-RU" sz="2000" dirty="0" smtClean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выступить</a:t>
            </a:r>
            <a:r>
              <a:rPr lang="en-US" sz="2000" dirty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ru-RU" sz="2000" dirty="0">
              <a:solidFill>
                <a:srgbClr val="53585F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buClr>
                <a:srgbClr val="004281"/>
              </a:buClr>
              <a:defRPr/>
            </a:pPr>
            <a:r>
              <a:rPr lang="ru-RU" sz="2000" dirty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Моим коллегам по SQA </a:t>
            </a:r>
            <a:r>
              <a:rPr lang="ru-RU" sz="2000" dirty="0" err="1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Days</a:t>
            </a:r>
            <a:r>
              <a:rPr lang="ru-RU" sz="2000" dirty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Андрею </a:t>
            </a:r>
            <a:r>
              <a:rPr lang="ru-RU" sz="2000" dirty="0" err="1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Ладутько</a:t>
            </a:r>
            <a:r>
              <a:rPr lang="ru-RU" sz="2000" dirty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, Александру Лукашеву, Андрею Павлову, Алексею Федорову, Александру </a:t>
            </a:r>
            <a:r>
              <a:rPr lang="ru-RU" sz="2000" dirty="0" err="1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Куцану</a:t>
            </a:r>
            <a:r>
              <a:rPr lang="ru-RU" sz="2000" dirty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и Ирине </a:t>
            </a:r>
            <a:r>
              <a:rPr lang="ru-RU" sz="2000" dirty="0" err="1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Елсуковой</a:t>
            </a:r>
            <a:r>
              <a:rPr lang="ru-RU" sz="2000" dirty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за детальное обсуждение тематики доклада </a:t>
            </a:r>
            <a:r>
              <a:rPr lang="ru-RU" sz="2000" dirty="0" smtClean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>
              <a:buClr>
                <a:srgbClr val="004281"/>
              </a:buClr>
              <a:defRPr/>
            </a:pPr>
            <a:r>
              <a:rPr lang="ru-RU" sz="2000" dirty="0" smtClean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Моим </a:t>
            </a:r>
            <a:r>
              <a:rPr lang="ru-RU" sz="2000" dirty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коллегам по </a:t>
            </a:r>
            <a:r>
              <a:rPr lang="ru-RU" sz="2000" dirty="0" smtClean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Luxoft </a:t>
            </a:r>
            <a:r>
              <a:rPr lang="en-US" sz="2000" dirty="0" smtClean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Training</a:t>
            </a:r>
            <a:r>
              <a:rPr lang="ru-RU" sz="2000" dirty="0" smtClean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Владимиру </a:t>
            </a:r>
            <a:r>
              <a:rPr lang="ru-RU" sz="2000" dirty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Гернеру, Борису </a:t>
            </a:r>
            <a:r>
              <a:rPr lang="ru-RU" sz="2000" dirty="0" smtClean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Назарову и </a:t>
            </a:r>
            <a:r>
              <a:rPr lang="ru-RU" sz="2000" dirty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Наталье Балыбердиной за детальное обсуждение тематики доклада и идею кейса </a:t>
            </a:r>
            <a:r>
              <a:rPr lang="ru-RU" sz="2000" dirty="0" smtClean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4</a:t>
            </a:r>
            <a:r>
              <a:rPr lang="en-US" sz="2000" dirty="0" smtClean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ru-RU" sz="2000" dirty="0">
              <a:solidFill>
                <a:srgbClr val="53585F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" name="Picture 3" descr="C:\Users\Lenovo\Downloads\522oy2fa4449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61" y="51817"/>
            <a:ext cx="2110059" cy="1311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33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6CB4B4D-7CA3-9044-876B-883B54F8677D}" type="slidenum">
              <a:rPr lang="en-US" noProof="0" smtClean="0"/>
              <a:pPr/>
              <a:t>34</a:t>
            </a:fld>
            <a:endParaRPr lang="en-US" noProof="0"/>
          </a:p>
        </p:txBody>
      </p:sp>
      <p:pic>
        <p:nvPicPr>
          <p:cNvPr id="4" name="Picture 2" descr="C:\Prj\Alexandrov\Private\Testing needs to improve!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6688" y="707062"/>
            <a:ext cx="8229600" cy="478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Lenovo\Downloads\522oy2fa4449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61" y="51817"/>
            <a:ext cx="2110059" cy="1311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8139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/>
          <p:cNvSpPr txBox="1">
            <a:spLocks/>
          </p:cNvSpPr>
          <p:nvPr/>
        </p:nvSpPr>
        <p:spPr bwMode="auto">
          <a:xfrm>
            <a:off x="270607" y="3280527"/>
            <a:ext cx="10523085" cy="761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eaLnBrk="0" fontAlgn="base" hangingPunct="0">
              <a:spcAft>
                <a:spcPct val="0"/>
              </a:spcAft>
            </a:pPr>
            <a:r>
              <a:rPr lang="ru-RU" altLang="ru-RU" b="1" dirty="0"/>
              <a:t/>
            </a:r>
            <a:br>
              <a:rPr lang="ru-RU" altLang="ru-RU" b="1" dirty="0"/>
            </a:br>
            <a:r>
              <a:rPr lang="ru-RU" altLang="ru-RU" b="1" dirty="0"/>
              <a:t/>
            </a:r>
            <a:br>
              <a:rPr lang="ru-RU" altLang="ru-RU" b="1" dirty="0"/>
            </a:br>
            <a:r>
              <a:rPr lang="ru-RU" b="1" dirty="0" smtClean="0"/>
              <a:t>Мы </a:t>
            </a:r>
            <a:r>
              <a:rPr lang="ru-RU" b="1" dirty="0"/>
              <a:t>рады ответить на все </a:t>
            </a:r>
            <a:br>
              <a:rPr lang="ru-RU" b="1" dirty="0"/>
            </a:br>
            <a:r>
              <a:rPr lang="ru-RU" b="1" dirty="0"/>
              <a:t>интересующие Вас </a:t>
            </a:r>
            <a:r>
              <a:rPr lang="ru-RU" b="1" dirty="0" smtClean="0"/>
              <a:t>вопросы</a:t>
            </a:r>
            <a:r>
              <a:rPr lang="en-US" b="1" dirty="0" smtClean="0"/>
              <a:t> </a:t>
            </a:r>
          </a:p>
          <a:p>
            <a:pPr lvl="0" eaLnBrk="0" fontAlgn="base" hangingPunct="0">
              <a:spcAft>
                <a:spcPct val="0"/>
              </a:spcAft>
            </a:pPr>
            <a:r>
              <a:rPr lang="ru-RU" b="1" dirty="0" smtClean="0"/>
              <a:t>на стенде </a:t>
            </a:r>
            <a:r>
              <a:rPr lang="en-US" b="1" dirty="0" smtClean="0"/>
              <a:t>Luxoft Training!</a:t>
            </a:r>
            <a:r>
              <a:rPr lang="ru-RU" b="1" dirty="0"/>
              <a:t/>
            </a:r>
            <a:br>
              <a:rPr lang="ru-RU" b="1" dirty="0"/>
            </a:br>
            <a:r>
              <a:rPr lang="en-US" altLang="ru-RU" b="1" dirty="0"/>
              <a:t/>
            </a:r>
            <a:br>
              <a:rPr lang="en-US" altLang="ru-RU" b="1" dirty="0"/>
            </a:br>
            <a:endParaRPr lang="ru-RU" altLang="ru-RU" sz="1800" b="1" dirty="0">
              <a:solidFill>
                <a:prstClr val="white"/>
              </a:solidFill>
              <a:ea typeface="+mn-ea"/>
              <a:cs typeface="+mn-cs"/>
            </a:endParaRPr>
          </a:p>
          <a:p>
            <a:pPr lvl="0" algn="r" eaLnBrk="0" fontAlgn="base" hangingPunct="0">
              <a:spcAft>
                <a:spcPct val="0"/>
              </a:spcAft>
            </a:pPr>
            <a:r>
              <a:rPr lang="ru-RU" altLang="ru-RU" sz="1800" b="1" dirty="0">
                <a:solidFill>
                  <a:prstClr val="white"/>
                </a:solidFill>
                <a:ea typeface="+mn-ea"/>
                <a:cs typeface="+mn-cs"/>
              </a:rPr>
              <a:t>Наши контакты</a:t>
            </a:r>
            <a:r>
              <a:rPr lang="ru-RU" altLang="ru-RU" sz="1800" dirty="0">
                <a:solidFill>
                  <a:prstClr val="white"/>
                </a:solidFill>
                <a:ea typeface="+mn-ea"/>
                <a:cs typeface="+mn-cs"/>
              </a:rPr>
              <a:t>:</a:t>
            </a:r>
            <a:endParaRPr lang="en-US" altLang="ru-RU" sz="1800" dirty="0">
              <a:solidFill>
                <a:prstClr val="white"/>
              </a:solidFill>
              <a:ea typeface="+mn-ea"/>
              <a:cs typeface="+mn-cs"/>
            </a:endParaRPr>
          </a:p>
          <a:p>
            <a:pPr lvl="0" algn="r" eaLnBrk="0" fontAlgn="base" hangingPunct="0">
              <a:spcAft>
                <a:spcPct val="0"/>
              </a:spcAft>
            </a:pPr>
            <a:endParaRPr lang="ru-RU" altLang="ru-RU" sz="1800" dirty="0">
              <a:solidFill>
                <a:prstClr val="white"/>
              </a:solidFill>
              <a:ea typeface="+mn-ea"/>
              <a:cs typeface="+mn-cs"/>
            </a:endParaRPr>
          </a:p>
          <a:p>
            <a:pPr lvl="0" algn="r" eaLnBrk="0" fontAlgn="base" hangingPunct="0">
              <a:spcAft>
                <a:spcPct val="0"/>
              </a:spcAft>
            </a:pPr>
            <a:r>
              <a:rPr lang="en-US" altLang="ru-RU" sz="1800" b="1" dirty="0">
                <a:solidFill>
                  <a:prstClr val="white"/>
                </a:solidFill>
                <a:ea typeface="+mn-ea"/>
                <a:cs typeface="+mn-cs"/>
              </a:rPr>
              <a:t>education@luxoft.com</a:t>
            </a:r>
            <a:endParaRPr lang="ru-RU" altLang="ru-RU" sz="1800" b="1" dirty="0">
              <a:solidFill>
                <a:prstClr val="white"/>
              </a:solidFill>
              <a:ea typeface="+mn-ea"/>
              <a:cs typeface="+mn-cs"/>
            </a:endParaRPr>
          </a:p>
          <a:p>
            <a:pPr lvl="0" algn="r" eaLnBrk="0" fontAlgn="base" hangingPunct="0">
              <a:spcAft>
                <a:spcPct val="0"/>
              </a:spcAft>
            </a:pPr>
            <a:r>
              <a:rPr lang="ru-RU" altLang="ru-RU" sz="1800" b="1" dirty="0">
                <a:solidFill>
                  <a:prstClr val="white"/>
                </a:solidFill>
                <a:ea typeface="+mn-ea"/>
                <a:cs typeface="+mn-cs"/>
              </a:rPr>
              <a:t>+7 (495) 609-6967</a:t>
            </a:r>
          </a:p>
          <a:p>
            <a:endParaRPr lang="ru-RU" altLang="ru-RU" b="1" dirty="0"/>
          </a:p>
        </p:txBody>
      </p:sp>
      <p:sp>
        <p:nvSpPr>
          <p:cNvPr id="2" name="Rectangle 1"/>
          <p:cNvSpPr/>
          <p:nvPr/>
        </p:nvSpPr>
        <p:spPr>
          <a:xfrm>
            <a:off x="8411565" y="6044096"/>
            <a:ext cx="23821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eaLnBrk="0" fontAlgn="base" hangingPunct="0">
              <a:spcAft>
                <a:spcPct val="0"/>
              </a:spcAft>
            </a:pPr>
            <a:r>
              <a:rPr lang="en-US" altLang="ru-RU" b="1" dirty="0" smtClean="0">
                <a:solidFill>
                  <a:prstClr val="white"/>
                </a:solidFill>
              </a:rPr>
              <a:t>www.luxoft-training.ru</a:t>
            </a:r>
            <a:endParaRPr lang="en-US" altLang="ru-RU" b="1" dirty="0">
              <a:solidFill>
                <a:prstClr val="white"/>
              </a:solidFill>
            </a:endParaRPr>
          </a:p>
        </p:txBody>
      </p:sp>
      <p:pic>
        <p:nvPicPr>
          <p:cNvPr id="5" name="Picture 3" descr="C:\Users\Lenovo\Downloads\522oy2fa4449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607" y="263690"/>
            <a:ext cx="2110059" cy="1311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41245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6CB4B4D-7CA3-9044-876B-883B54F8677D}" type="slidenum">
              <a:rPr lang="en-US" noProof="0" smtClean="0"/>
              <a:pPr/>
              <a:t>4</a:t>
            </a:fld>
            <a:endParaRPr lang="en-US" noProof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821093" y="2255148"/>
            <a:ext cx="10541373" cy="256505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Clr>
                <a:srgbClr val="004281"/>
              </a:buClr>
              <a:defRPr/>
            </a:pPr>
            <a:r>
              <a:rPr lang="en-US" sz="2000" dirty="0" smtClean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2000" dirty="0" smtClean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Исчерпывающее тестирование невозможно. Так ли это?</a:t>
            </a:r>
          </a:p>
          <a:p>
            <a:pPr>
              <a:lnSpc>
                <a:spcPct val="150000"/>
              </a:lnSpc>
              <a:buClr>
                <a:srgbClr val="004281"/>
              </a:buClr>
              <a:defRPr/>
            </a:pPr>
            <a:r>
              <a:rPr lang="en-US" sz="2000" dirty="0" smtClean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2000" dirty="0" smtClean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Что это значит с технологической точки зрения? Приоритеты и риски? Этого достаточно?</a:t>
            </a:r>
          </a:p>
          <a:p>
            <a:pPr>
              <a:lnSpc>
                <a:spcPct val="150000"/>
              </a:lnSpc>
              <a:buClr>
                <a:srgbClr val="004281"/>
              </a:buClr>
              <a:defRPr/>
            </a:pPr>
            <a:r>
              <a:rPr lang="en-US" sz="2000" dirty="0" smtClean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2000" dirty="0" smtClean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Надо правильно планировать усилия и рубить концы. Как и зачем это делать?</a:t>
            </a:r>
          </a:p>
          <a:p>
            <a:pPr>
              <a:lnSpc>
                <a:spcPct val="150000"/>
              </a:lnSpc>
              <a:buClr>
                <a:srgbClr val="004281"/>
              </a:buClr>
              <a:defRPr/>
            </a:pPr>
            <a:r>
              <a:rPr lang="en-US" sz="2000" dirty="0" smtClean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2000" dirty="0" smtClean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Что это значит с экономической точки зрения, Трудозатраты? Деньги? Этого достаточно?</a:t>
            </a:r>
          </a:p>
          <a:p>
            <a:pPr>
              <a:lnSpc>
                <a:spcPct val="150000"/>
              </a:lnSpc>
              <a:buClr>
                <a:srgbClr val="004281"/>
              </a:buClr>
              <a:defRPr/>
            </a:pPr>
            <a:r>
              <a:rPr lang="en-US" sz="2000" dirty="0" smtClean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2000" dirty="0" smtClean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Детализация этих двух точек зрения, особенно второй</a:t>
            </a:r>
            <a:endParaRPr lang="ru-RU" sz="2000" dirty="0">
              <a:solidFill>
                <a:srgbClr val="53585F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21093" y="632261"/>
            <a:ext cx="10549812" cy="753090"/>
          </a:xfrm>
        </p:spPr>
        <p:txBody>
          <a:bodyPr/>
          <a:lstStyle/>
          <a:p>
            <a:r>
              <a:rPr lang="ru-RU" dirty="0" smtClean="0">
                <a:solidFill>
                  <a:srgbClr val="003B77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О ЧЁМ ПОЙДЕТ РЕЧЬ</a:t>
            </a:r>
            <a:endParaRPr lang="ru-RU" dirty="0">
              <a:solidFill>
                <a:srgbClr val="003B77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7" name="Picture 3" descr="C:\Users\Lenovo\Downloads\522oy2fa4449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61" y="51817"/>
            <a:ext cx="2110059" cy="1311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1482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6CB4B4D-7CA3-9044-876B-883B54F8677D}" type="slidenum">
              <a:rPr lang="en-US" noProof="0" smtClean="0"/>
              <a:pPr/>
              <a:t>5</a:t>
            </a:fld>
            <a:endParaRPr lang="en-US" noProof="0"/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821093" y="632261"/>
            <a:ext cx="10549812" cy="753090"/>
          </a:xfrm>
        </p:spPr>
        <p:txBody>
          <a:bodyPr/>
          <a:lstStyle/>
          <a:p>
            <a:r>
              <a:rPr lang="ru-RU" dirty="0" smtClean="0">
                <a:solidFill>
                  <a:srgbClr val="003B77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ИСЧЕРПЫВАЮЩЕЕ ТЕСТИРОВАНИЕ</a:t>
            </a:r>
            <a:endParaRPr lang="ru-RU" dirty="0">
              <a:solidFill>
                <a:srgbClr val="003B77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821093" y="2255148"/>
            <a:ext cx="10541373" cy="256505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004281"/>
              </a:buClr>
              <a:buNone/>
              <a:defRPr/>
            </a:pPr>
            <a:r>
              <a:rPr lang="ru-RU" sz="2000" dirty="0" smtClean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В </a:t>
            </a:r>
            <a:r>
              <a:rPr lang="ru-RU" sz="2000" dirty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Программе обучения базового уровня ISTQB </a:t>
            </a:r>
            <a:r>
              <a:rPr lang="ru-RU" sz="2000" dirty="0" smtClean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сказано:</a:t>
            </a:r>
          </a:p>
          <a:p>
            <a:pPr marL="0" indent="0">
              <a:buClr>
                <a:srgbClr val="004281"/>
              </a:buClr>
              <a:buNone/>
              <a:defRPr/>
            </a:pPr>
            <a:r>
              <a:rPr lang="ru-RU" sz="2000" i="1" dirty="0" smtClean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Полное тестирование с использованием всех комбинаций вводов и предусловий физически невыполнимо, за исключением тривиальных случаев</a:t>
            </a:r>
          </a:p>
          <a:p>
            <a:pPr marL="0" indent="0">
              <a:buClr>
                <a:srgbClr val="004281"/>
              </a:buClr>
              <a:buNone/>
              <a:defRPr/>
            </a:pPr>
            <a:r>
              <a:rPr lang="ru-RU" sz="2000" dirty="0" smtClean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Что </a:t>
            </a:r>
            <a:r>
              <a:rPr lang="ru-RU" sz="2000" dirty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значит </a:t>
            </a:r>
            <a:r>
              <a:rPr lang="ru-RU" sz="2000" b="1" dirty="0">
                <a:solidFill>
                  <a:srgbClr val="003B77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«физически невыполнимо»</a:t>
            </a:r>
            <a:r>
              <a:rPr lang="ru-RU" sz="2000" dirty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? </a:t>
            </a:r>
          </a:p>
          <a:p>
            <a:pPr marL="0" indent="0">
              <a:buClr>
                <a:srgbClr val="004281"/>
              </a:buClr>
              <a:buNone/>
              <a:defRPr/>
            </a:pPr>
            <a:r>
              <a:rPr lang="ru-RU" sz="2000" dirty="0" smtClean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Что </a:t>
            </a:r>
            <a:r>
              <a:rPr lang="ru-RU" sz="2000" dirty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значит </a:t>
            </a:r>
            <a:r>
              <a:rPr lang="ru-RU" sz="2000" b="1" dirty="0">
                <a:solidFill>
                  <a:srgbClr val="003B77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«за исключением тривиальных случаев»</a:t>
            </a:r>
            <a:r>
              <a:rPr lang="ru-RU" sz="2000" dirty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? </a:t>
            </a:r>
          </a:p>
          <a:p>
            <a:pPr marL="0" indent="0">
              <a:buClr>
                <a:srgbClr val="004281"/>
              </a:buClr>
              <a:buNone/>
              <a:defRPr/>
            </a:pPr>
            <a:r>
              <a:rPr lang="ru-RU" sz="2000" dirty="0" smtClean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Кому </a:t>
            </a:r>
            <a:r>
              <a:rPr lang="ru-RU" sz="2000" dirty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известна возможность проведения исчерпывающего </a:t>
            </a:r>
            <a:r>
              <a:rPr lang="ru-RU" sz="2000" dirty="0" smtClean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тестирования</a:t>
            </a:r>
            <a:br>
              <a:rPr lang="ru-RU" sz="2000" dirty="0" smtClean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2000" dirty="0" smtClean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в </a:t>
            </a:r>
            <a:r>
              <a:rPr lang="ru-RU" sz="2000" dirty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реальном проекте?</a:t>
            </a:r>
          </a:p>
          <a:p>
            <a:pPr marL="0" indent="0">
              <a:buClr>
                <a:srgbClr val="004281"/>
              </a:buClr>
              <a:buNone/>
              <a:defRPr/>
            </a:pPr>
            <a:r>
              <a:rPr lang="ru-RU" sz="2000" dirty="0" smtClean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Дополнительные </a:t>
            </a:r>
            <a:r>
              <a:rPr lang="ru-RU" sz="2000" dirty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аргументы приводились на SQA Days </a:t>
            </a:r>
            <a:r>
              <a:rPr lang="ru-RU" sz="2000" dirty="0" smtClean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#24 </a:t>
            </a:r>
            <a:r>
              <a:rPr lang="ru-RU" sz="2000" dirty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и #</a:t>
            </a:r>
            <a:r>
              <a:rPr lang="ru-RU" sz="2000" dirty="0" smtClean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25</a:t>
            </a:r>
            <a:r>
              <a:rPr lang="en-US" sz="2000" dirty="0" smtClean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(</a:t>
            </a:r>
            <a:r>
              <a:rPr lang="ru-RU" sz="2000" dirty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книги Г. </a:t>
            </a:r>
            <a:r>
              <a:rPr lang="ru-RU" sz="2000" dirty="0" smtClean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Майерса, формальные </a:t>
            </a:r>
            <a:r>
              <a:rPr lang="ru-RU" sz="2000" dirty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доказательства: калькулятор и теорема о </a:t>
            </a:r>
            <a:r>
              <a:rPr lang="ru-RU" sz="2000" dirty="0" err="1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счетности</a:t>
            </a:r>
            <a:r>
              <a:rPr lang="ru-RU" sz="2000" dirty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множества натуральных чисел, машина </a:t>
            </a:r>
            <a:r>
              <a:rPr lang="ru-RU" sz="2000" dirty="0" smtClean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Тьюринга)</a:t>
            </a:r>
            <a:endParaRPr lang="ru-RU" sz="2000" dirty="0">
              <a:solidFill>
                <a:srgbClr val="53585F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Clr>
                <a:srgbClr val="004281"/>
              </a:buClr>
              <a:buNone/>
              <a:defRPr/>
            </a:pPr>
            <a:endParaRPr lang="ru-RU" sz="2000" dirty="0">
              <a:solidFill>
                <a:srgbClr val="53585F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" name="Picture 3" descr="C:\Users\Lenovo\Downloads\522oy2fa4449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61" y="51817"/>
            <a:ext cx="2110059" cy="1311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7191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1138046" y="6262276"/>
            <a:ext cx="224420" cy="225703"/>
          </a:xfrm>
        </p:spPr>
        <p:txBody>
          <a:bodyPr/>
          <a:lstStyle/>
          <a:p>
            <a:fld id="{86CB4B4D-7CA3-9044-876B-883B54F8677D}" type="slidenum">
              <a:rPr lang="en-US" noProof="0" smtClean="0"/>
              <a:pPr/>
              <a:t>6</a:t>
            </a:fld>
            <a:endParaRPr lang="en-US" noProof="0"/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821093" y="632261"/>
            <a:ext cx="10549812" cy="753090"/>
          </a:xfrm>
        </p:spPr>
        <p:txBody>
          <a:bodyPr/>
          <a:lstStyle/>
          <a:p>
            <a:r>
              <a:rPr lang="ru-RU" dirty="0" smtClean="0">
                <a:solidFill>
                  <a:srgbClr val="003B77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ЕСЛИ ИСЧЕРПЫВАЮЩЕЕ ТЕСТИРОВАНИЕ НЕВОЗМОЖНО</a:t>
            </a:r>
            <a:endParaRPr lang="ru-RU" dirty="0">
              <a:solidFill>
                <a:srgbClr val="003B77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1109540" y="1636444"/>
            <a:ext cx="10233876" cy="357090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004281"/>
              </a:buClr>
              <a:buNone/>
              <a:defRPr/>
            </a:pPr>
            <a:r>
              <a:rPr lang="ru-RU" sz="2000" b="1" dirty="0">
                <a:solidFill>
                  <a:srgbClr val="003B77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Как быть с </a:t>
            </a:r>
            <a:r>
              <a:rPr lang="ru-RU" sz="2000" b="1" dirty="0" smtClean="0">
                <a:solidFill>
                  <a:srgbClr val="003B77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ожиданиями?</a:t>
            </a:r>
          </a:p>
        </p:txBody>
      </p:sp>
      <p:sp>
        <p:nvSpPr>
          <p:cNvPr id="27" name="Prostokąt 25">
            <a:extLst>
              <a:ext uri="{FF2B5EF4-FFF2-40B4-BE49-F238E27FC236}">
                <a16:creationId xmlns="" xmlns:a16="http://schemas.microsoft.com/office/drawing/2014/main" id="{A26C1D5C-808E-4B1E-A38B-5DF951F924D5}"/>
              </a:ext>
            </a:extLst>
          </p:cNvPr>
          <p:cNvSpPr/>
          <p:nvPr/>
        </p:nvSpPr>
        <p:spPr>
          <a:xfrm>
            <a:off x="1128590" y="2425297"/>
            <a:ext cx="13114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003B77"/>
                </a:solidFill>
              </a:rPr>
              <a:t>Заказчика</a:t>
            </a:r>
            <a:endParaRPr lang="en-US" sz="2000" b="1" dirty="0">
              <a:solidFill>
                <a:srgbClr val="003B77"/>
              </a:solidFill>
            </a:endParaRPr>
          </a:p>
        </p:txBody>
      </p:sp>
      <p:sp>
        <p:nvSpPr>
          <p:cNvPr id="29" name="Prostokąt 27">
            <a:extLst>
              <a:ext uri="{FF2B5EF4-FFF2-40B4-BE49-F238E27FC236}">
                <a16:creationId xmlns="" xmlns:a16="http://schemas.microsoft.com/office/drawing/2014/main" id="{2389328B-82E3-4B1C-B9AE-A7380365E5A0}"/>
              </a:ext>
            </a:extLst>
          </p:cNvPr>
          <p:cNvSpPr/>
          <p:nvPr/>
        </p:nvSpPr>
        <p:spPr>
          <a:xfrm>
            <a:off x="1128592" y="3780533"/>
            <a:ext cx="26210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003B77"/>
                </a:solidFill>
              </a:rPr>
              <a:t>Менеджера проектов</a:t>
            </a:r>
            <a:endParaRPr lang="en-US" sz="2000" b="1" dirty="0">
              <a:solidFill>
                <a:srgbClr val="003B77"/>
              </a:solidFill>
            </a:endParaRPr>
          </a:p>
        </p:txBody>
      </p:sp>
      <p:cxnSp>
        <p:nvCxnSpPr>
          <p:cNvPr id="47" name="Łącznik prosty 85">
            <a:extLst>
              <a:ext uri="{FF2B5EF4-FFF2-40B4-BE49-F238E27FC236}">
                <a16:creationId xmlns="" xmlns:a16="http://schemas.microsoft.com/office/drawing/2014/main" id="{CE2D2918-A428-4183-BDEA-E22F5AF8B4FD}"/>
              </a:ext>
            </a:extLst>
          </p:cNvPr>
          <p:cNvCxnSpPr>
            <a:cxnSpLocks/>
          </p:cNvCxnSpPr>
          <p:nvPr/>
        </p:nvCxnSpPr>
        <p:spPr>
          <a:xfrm>
            <a:off x="1128592" y="2874560"/>
            <a:ext cx="1004170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Prostokąt 27">
            <a:extLst>
              <a:ext uri="{FF2B5EF4-FFF2-40B4-BE49-F238E27FC236}">
                <a16:creationId xmlns="" xmlns:a16="http://schemas.microsoft.com/office/drawing/2014/main" id="{2389328B-82E3-4B1C-B9AE-A7380365E5A0}"/>
              </a:ext>
            </a:extLst>
          </p:cNvPr>
          <p:cNvSpPr/>
          <p:nvPr/>
        </p:nvSpPr>
        <p:spPr>
          <a:xfrm>
            <a:off x="5534025" y="3780533"/>
            <a:ext cx="24966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003B77"/>
                </a:solidFill>
              </a:rPr>
              <a:t>Проектной команды</a:t>
            </a:r>
            <a:endParaRPr lang="en-US" sz="2000" b="1" dirty="0">
              <a:solidFill>
                <a:srgbClr val="003B77"/>
              </a:solidFill>
            </a:endParaRPr>
          </a:p>
        </p:txBody>
      </p:sp>
      <p:sp>
        <p:nvSpPr>
          <p:cNvPr id="81" name="Symbol zastępczy tekstu 6">
            <a:extLst>
              <a:ext uri="{FF2B5EF4-FFF2-40B4-BE49-F238E27FC236}">
                <a16:creationId xmlns="" xmlns:a16="http://schemas.microsoft.com/office/drawing/2014/main" id="{1BFEA197-E07D-4098-AE55-CE2311C4FBEE}"/>
              </a:ext>
            </a:extLst>
          </p:cNvPr>
          <p:cNvSpPr txBox="1">
            <a:spLocks/>
          </p:cNvSpPr>
          <p:nvPr/>
        </p:nvSpPr>
        <p:spPr>
          <a:xfrm>
            <a:off x="1128592" y="2923714"/>
            <a:ext cx="4405433" cy="40669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dirty="0" smtClean="0"/>
              <a:t>... </a:t>
            </a:r>
            <a:r>
              <a:rPr lang="ru-RU" sz="2000" dirty="0" smtClean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который не хочет столкнуться с дефектом во время работы</a:t>
            </a:r>
            <a:r>
              <a:rPr lang="ru-RU" sz="2000" dirty="0" smtClean="0"/>
              <a:t> </a:t>
            </a:r>
            <a:endParaRPr lang="en-US" sz="2000" dirty="0"/>
          </a:p>
        </p:txBody>
      </p:sp>
      <p:sp>
        <p:nvSpPr>
          <p:cNvPr id="82" name="Symbol zastępczy tekstu 6">
            <a:extLst>
              <a:ext uri="{FF2B5EF4-FFF2-40B4-BE49-F238E27FC236}">
                <a16:creationId xmlns="" xmlns:a16="http://schemas.microsoft.com/office/drawing/2014/main" id="{1BFEA197-E07D-4098-AE55-CE2311C4FBEE}"/>
              </a:ext>
            </a:extLst>
          </p:cNvPr>
          <p:cNvSpPr txBox="1">
            <a:spLocks/>
          </p:cNvSpPr>
          <p:nvPr/>
        </p:nvSpPr>
        <p:spPr>
          <a:xfrm>
            <a:off x="5534025" y="2923714"/>
            <a:ext cx="5020853" cy="40669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dirty="0" smtClean="0"/>
              <a:t>... </a:t>
            </a:r>
            <a:r>
              <a:rPr lang="ru-RU" sz="2000" dirty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который давно </a:t>
            </a:r>
            <a:r>
              <a:rPr lang="ru-RU" sz="2000" dirty="0" smtClean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пообещал исправление </a:t>
            </a:r>
            <a:br>
              <a:rPr lang="ru-RU" sz="2000" dirty="0" smtClean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2000" dirty="0" smtClean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(</a:t>
            </a:r>
            <a:r>
              <a:rPr lang="ru-RU" sz="2000" dirty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а, значит, и обнаружение) всех дефектов </a:t>
            </a:r>
          </a:p>
        </p:txBody>
      </p:sp>
      <p:sp>
        <p:nvSpPr>
          <p:cNvPr id="83" name="Symbol zastępczy tekstu 6">
            <a:extLst>
              <a:ext uri="{FF2B5EF4-FFF2-40B4-BE49-F238E27FC236}">
                <a16:creationId xmlns="" xmlns:a16="http://schemas.microsoft.com/office/drawing/2014/main" id="{1BFEA197-E07D-4098-AE55-CE2311C4FBEE}"/>
              </a:ext>
            </a:extLst>
          </p:cNvPr>
          <p:cNvSpPr txBox="1">
            <a:spLocks/>
          </p:cNvSpPr>
          <p:nvPr/>
        </p:nvSpPr>
        <p:spPr>
          <a:xfrm>
            <a:off x="1128591" y="4287529"/>
            <a:ext cx="4405433" cy="40669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dirty="0" smtClean="0"/>
              <a:t>... </a:t>
            </a:r>
            <a:r>
              <a:rPr lang="ru-RU" sz="2000" dirty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которого прессуют за каждый пропущенный дефект</a:t>
            </a:r>
            <a:endParaRPr lang="en-US" sz="2000" dirty="0"/>
          </a:p>
        </p:txBody>
      </p:sp>
      <p:sp>
        <p:nvSpPr>
          <p:cNvPr id="84" name="Symbol zastępczy tekstu 6">
            <a:extLst>
              <a:ext uri="{FF2B5EF4-FFF2-40B4-BE49-F238E27FC236}">
                <a16:creationId xmlns="" xmlns:a16="http://schemas.microsoft.com/office/drawing/2014/main" id="{1BFEA197-E07D-4098-AE55-CE2311C4FBEE}"/>
              </a:ext>
            </a:extLst>
          </p:cNvPr>
          <p:cNvSpPr txBox="1">
            <a:spLocks/>
          </p:cNvSpPr>
          <p:nvPr/>
        </p:nvSpPr>
        <p:spPr>
          <a:xfrm>
            <a:off x="5534024" y="4297062"/>
            <a:ext cx="5433087" cy="40669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004281"/>
              </a:buClr>
              <a:buNone/>
              <a:defRPr/>
            </a:pPr>
            <a:r>
              <a:rPr lang="ru-RU" sz="2000" dirty="0" smtClean="0"/>
              <a:t>... </a:t>
            </a:r>
            <a:r>
              <a:rPr lang="ru-RU" sz="2000" dirty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которая негативно относится к пропущенным дефектам, испытывая </a:t>
            </a:r>
            <a:r>
              <a:rPr lang="ru-RU" sz="2000" dirty="0" smtClean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к </a:t>
            </a:r>
            <a:r>
              <a:rPr lang="ru-RU" sz="2000" dirty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тестировщикам в этом случае «всеобщую ненависть и презрение товарищей» </a:t>
            </a:r>
            <a:r>
              <a:rPr lang="ru-RU" sz="2000" dirty="0" smtClean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(</a:t>
            </a:r>
            <a:r>
              <a:rPr lang="ru-RU" sz="2000" dirty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из текста воинской присяги)</a:t>
            </a:r>
          </a:p>
        </p:txBody>
      </p:sp>
      <p:sp>
        <p:nvSpPr>
          <p:cNvPr id="85" name="Prostokąt 26">
            <a:extLst>
              <a:ext uri="{FF2B5EF4-FFF2-40B4-BE49-F238E27FC236}">
                <a16:creationId xmlns="" xmlns:a16="http://schemas.microsoft.com/office/drawing/2014/main" id="{010FA966-D3CE-4D3D-B2BB-2A8B53C5C77B}"/>
              </a:ext>
            </a:extLst>
          </p:cNvPr>
          <p:cNvSpPr/>
          <p:nvPr/>
        </p:nvSpPr>
        <p:spPr>
          <a:xfrm>
            <a:off x="5544478" y="2426492"/>
            <a:ext cx="23136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003B77"/>
                </a:solidFill>
              </a:rPr>
              <a:t>ТОП-менеджмента</a:t>
            </a:r>
            <a:endParaRPr lang="en-US" sz="2000" b="1" dirty="0">
              <a:solidFill>
                <a:srgbClr val="003B77"/>
              </a:solidFill>
            </a:endParaRPr>
          </a:p>
        </p:txBody>
      </p:sp>
      <p:cxnSp>
        <p:nvCxnSpPr>
          <p:cNvPr id="86" name="Łącznik prosty 85">
            <a:extLst>
              <a:ext uri="{FF2B5EF4-FFF2-40B4-BE49-F238E27FC236}">
                <a16:creationId xmlns="" xmlns:a16="http://schemas.microsoft.com/office/drawing/2014/main" id="{CE2D2918-A428-4183-BDEA-E22F5AF8B4FD}"/>
              </a:ext>
            </a:extLst>
          </p:cNvPr>
          <p:cNvCxnSpPr>
            <a:cxnSpLocks/>
          </p:cNvCxnSpPr>
          <p:nvPr/>
        </p:nvCxnSpPr>
        <p:spPr>
          <a:xfrm>
            <a:off x="1128592" y="4221643"/>
            <a:ext cx="1004170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Prostokąt 27">
            <a:extLst>
              <a:ext uri="{FF2B5EF4-FFF2-40B4-BE49-F238E27FC236}">
                <a16:creationId xmlns="" xmlns:a16="http://schemas.microsoft.com/office/drawing/2014/main" id="{2389328B-82E3-4B1C-B9AE-A7380365E5A0}"/>
              </a:ext>
            </a:extLst>
          </p:cNvPr>
          <p:cNvSpPr/>
          <p:nvPr/>
        </p:nvSpPr>
        <p:spPr>
          <a:xfrm>
            <a:off x="1128590" y="5694127"/>
            <a:ext cx="3499484" cy="40011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ru-RU" sz="2000" b="1" dirty="0" smtClean="0">
                <a:solidFill>
                  <a:srgbClr val="003B77"/>
                </a:solidFill>
              </a:rPr>
              <a:t>Собственными ожиданиями?</a:t>
            </a:r>
            <a:endParaRPr lang="en-US" sz="2000" b="1" dirty="0">
              <a:solidFill>
                <a:srgbClr val="003B77"/>
              </a:solidFill>
            </a:endParaRPr>
          </a:p>
        </p:txBody>
      </p:sp>
      <p:sp>
        <p:nvSpPr>
          <p:cNvPr id="89" name="Symbol zastępczy tekstu 6">
            <a:extLst>
              <a:ext uri="{FF2B5EF4-FFF2-40B4-BE49-F238E27FC236}">
                <a16:creationId xmlns="" xmlns:a16="http://schemas.microsoft.com/office/drawing/2014/main" id="{1BFEA197-E07D-4098-AE55-CE2311C4FBEE}"/>
              </a:ext>
            </a:extLst>
          </p:cNvPr>
          <p:cNvSpPr txBox="1">
            <a:spLocks/>
          </p:cNvSpPr>
          <p:nvPr/>
        </p:nvSpPr>
        <p:spPr>
          <a:xfrm>
            <a:off x="5544478" y="5690836"/>
            <a:ext cx="5929435" cy="406692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dirty="0" smtClean="0"/>
              <a:t>... </a:t>
            </a:r>
            <a:r>
              <a:rPr lang="ru-RU" sz="2000" dirty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мы же старались все сделать по </a:t>
            </a:r>
            <a:r>
              <a:rPr lang="ru-RU" sz="2000" dirty="0" smtClean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максимуму</a:t>
            </a:r>
            <a:endParaRPr lang="ru-RU" sz="2000" dirty="0">
              <a:solidFill>
                <a:srgbClr val="53585F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7" name="Picture 3" descr="C:\Users\Lenovo\Downloads\522oy2fa4449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62" y="51818"/>
            <a:ext cx="1315844" cy="817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82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4168" y="2349242"/>
            <a:ext cx="2674428" cy="419800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6CB4B4D-7CA3-9044-876B-883B54F8677D}" type="slidenum">
              <a:rPr lang="en-US" noProof="0" smtClean="0"/>
              <a:pPr/>
              <a:t>7</a:t>
            </a:fld>
            <a:endParaRPr lang="en-US" noProof="0"/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821093" y="632261"/>
            <a:ext cx="10549812" cy="753090"/>
          </a:xfrm>
        </p:spPr>
        <p:txBody>
          <a:bodyPr/>
          <a:lstStyle/>
          <a:p>
            <a:r>
              <a:rPr lang="ru-RU" dirty="0" smtClean="0">
                <a:solidFill>
                  <a:srgbClr val="003B77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МЫ ЖЕ СТАРАЛИСЬ ВСЕ СДЕЛАТЬ ПО МАКСИМУМУ</a:t>
            </a:r>
            <a:endParaRPr lang="ru-RU" dirty="0">
              <a:solidFill>
                <a:srgbClr val="003B77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1096340" y="1919241"/>
            <a:ext cx="5427307" cy="336715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004281"/>
              </a:buClr>
              <a:buNone/>
              <a:defRPr/>
            </a:pPr>
            <a:r>
              <a:rPr lang="ru-RU" sz="2000" b="1" dirty="0">
                <a:solidFill>
                  <a:srgbClr val="003B77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Тестировали все </a:t>
            </a:r>
            <a:r>
              <a:rPr lang="ru-RU" sz="2000" b="1" dirty="0" smtClean="0">
                <a:solidFill>
                  <a:srgbClr val="003B77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подряд</a:t>
            </a:r>
            <a:endParaRPr lang="ru-RU" sz="2000" b="1" dirty="0">
              <a:solidFill>
                <a:srgbClr val="003B77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5624546" y="1919241"/>
            <a:ext cx="2752725" cy="336715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004281"/>
              </a:buClr>
              <a:buNone/>
              <a:defRPr/>
            </a:pPr>
            <a:r>
              <a:rPr lang="ru-RU" sz="2000" b="1" dirty="0" smtClean="0">
                <a:solidFill>
                  <a:srgbClr val="003B77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И </a:t>
            </a:r>
            <a:r>
              <a:rPr lang="ru-RU" sz="2000" b="1" dirty="0">
                <a:solidFill>
                  <a:srgbClr val="003B77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к чему это </a:t>
            </a:r>
            <a:r>
              <a:rPr lang="ru-RU" sz="2000" b="1" dirty="0" smtClean="0">
                <a:solidFill>
                  <a:srgbClr val="003B77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привело</a:t>
            </a:r>
            <a:r>
              <a:rPr lang="en-US" sz="2000" b="1" dirty="0">
                <a:solidFill>
                  <a:srgbClr val="003B77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?</a:t>
            </a:r>
            <a:endParaRPr lang="ru-RU" sz="2000" b="1" dirty="0" smtClean="0">
              <a:solidFill>
                <a:srgbClr val="003B77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7" name="Łącznik prosty 85">
            <a:extLst>
              <a:ext uri="{FF2B5EF4-FFF2-40B4-BE49-F238E27FC236}">
                <a16:creationId xmlns="" xmlns:a16="http://schemas.microsoft.com/office/drawing/2014/main" id="{CE2D2918-A428-4183-BDEA-E22F5AF8B4FD}"/>
              </a:ext>
            </a:extLst>
          </p:cNvPr>
          <p:cNvCxnSpPr>
            <a:cxnSpLocks/>
          </p:cNvCxnSpPr>
          <p:nvPr/>
        </p:nvCxnSpPr>
        <p:spPr>
          <a:xfrm>
            <a:off x="1096340" y="2341160"/>
            <a:ext cx="1004170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ymbol zastępczy tekstu 6">
            <a:extLst>
              <a:ext uri="{FF2B5EF4-FFF2-40B4-BE49-F238E27FC236}">
                <a16:creationId xmlns="" xmlns:a16="http://schemas.microsoft.com/office/drawing/2014/main" id="{1BFEA197-E07D-4098-AE55-CE2311C4FBEE}"/>
              </a:ext>
            </a:extLst>
          </p:cNvPr>
          <p:cNvSpPr txBox="1">
            <a:spLocks/>
          </p:cNvSpPr>
          <p:nvPr/>
        </p:nvSpPr>
        <p:spPr>
          <a:xfrm>
            <a:off x="1096340" y="2423855"/>
            <a:ext cx="4405433" cy="40669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004281"/>
              </a:buClr>
              <a:buNone/>
              <a:defRPr/>
            </a:pPr>
            <a:r>
              <a:rPr lang="ru-RU" sz="2000" b="1" dirty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П</a:t>
            </a:r>
            <a:r>
              <a:rPr lang="ru-RU" sz="2000" b="1" dirty="0" smtClean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ока </a:t>
            </a:r>
            <a:r>
              <a:rPr lang="ru-RU" sz="2000" b="1" dirty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еще оставались</a:t>
            </a:r>
            <a:r>
              <a:rPr lang="ru-RU" sz="2000" b="1" dirty="0" smtClean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</a:p>
          <a:p>
            <a:pPr>
              <a:buClr>
                <a:srgbClr val="004281"/>
              </a:buClr>
              <a:defRPr/>
            </a:pPr>
            <a:r>
              <a:rPr lang="ru-RU" sz="2000" dirty="0" smtClean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Деньги</a:t>
            </a:r>
            <a:endParaRPr lang="ru-RU" sz="2000" dirty="0">
              <a:solidFill>
                <a:srgbClr val="53585F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buClr>
                <a:srgbClr val="004281"/>
              </a:buClr>
              <a:defRPr/>
            </a:pPr>
            <a:r>
              <a:rPr lang="ru-RU" sz="2000" dirty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Время</a:t>
            </a:r>
          </a:p>
          <a:p>
            <a:pPr>
              <a:buClr>
                <a:srgbClr val="004281"/>
              </a:buClr>
              <a:defRPr/>
            </a:pPr>
            <a:r>
              <a:rPr lang="ru-RU" sz="2000" dirty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Ресурсы </a:t>
            </a:r>
            <a:r>
              <a:rPr lang="ru-RU" sz="2000" dirty="0" smtClean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(в том числе люди</a:t>
            </a:r>
            <a:r>
              <a:rPr lang="ru-RU" sz="2000" dirty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</a:p>
          <a:p>
            <a:pPr>
              <a:buClr>
                <a:srgbClr val="004281"/>
              </a:buClr>
              <a:defRPr/>
            </a:pPr>
            <a:r>
              <a:rPr lang="ru-RU" sz="2000" dirty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Все перечисленное выше</a:t>
            </a:r>
          </a:p>
        </p:txBody>
      </p:sp>
      <p:sp>
        <p:nvSpPr>
          <p:cNvPr id="9" name="Symbol zastępczy tekstu 6">
            <a:extLst>
              <a:ext uri="{FF2B5EF4-FFF2-40B4-BE49-F238E27FC236}">
                <a16:creationId xmlns="" xmlns:a16="http://schemas.microsoft.com/office/drawing/2014/main" id="{1BFEA197-E07D-4098-AE55-CE2311C4FBEE}"/>
              </a:ext>
            </a:extLst>
          </p:cNvPr>
          <p:cNvSpPr txBox="1">
            <a:spLocks/>
          </p:cNvSpPr>
          <p:nvPr/>
        </p:nvSpPr>
        <p:spPr>
          <a:xfrm>
            <a:off x="5624546" y="2423855"/>
            <a:ext cx="4451496" cy="40669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4281"/>
              </a:buClr>
              <a:defRPr/>
            </a:pPr>
            <a:r>
              <a:rPr lang="ru-RU" sz="2000" dirty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Что-то протестировано</a:t>
            </a:r>
          </a:p>
          <a:p>
            <a:pPr>
              <a:buClr>
                <a:srgbClr val="004281"/>
              </a:buClr>
              <a:defRPr/>
            </a:pPr>
            <a:r>
              <a:rPr lang="ru-RU" sz="2000" dirty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Что-то не протестировано</a:t>
            </a:r>
          </a:p>
          <a:p>
            <a:pPr>
              <a:buClr>
                <a:srgbClr val="004281"/>
              </a:buClr>
              <a:defRPr/>
            </a:pPr>
            <a:r>
              <a:rPr lang="ru-RU" sz="2000" dirty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Ответ на вопрос «Почему так?» – «Недостаточно ресурсов»</a:t>
            </a:r>
          </a:p>
          <a:p>
            <a:pPr>
              <a:buClr>
                <a:srgbClr val="004281"/>
              </a:buClr>
              <a:defRPr/>
            </a:pPr>
            <a:r>
              <a:rPr lang="ru-RU" sz="2000" dirty="0" smtClean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Но ресурсов </a:t>
            </a:r>
            <a:r>
              <a:rPr lang="ru-RU" sz="2000" dirty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всегда недостаточно</a:t>
            </a:r>
          </a:p>
        </p:txBody>
      </p:sp>
      <p:pic>
        <p:nvPicPr>
          <p:cNvPr id="10" name="Picture 3" descr="C:\Users\Lenovo\Downloads\522oy2fa4449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34" y="4802237"/>
            <a:ext cx="2110059" cy="1311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3907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6CB4B4D-7CA3-9044-876B-883B54F8677D}" type="slidenum">
              <a:rPr lang="en-US" noProof="0" smtClean="0"/>
              <a:pPr/>
              <a:t>8</a:t>
            </a:fld>
            <a:endParaRPr lang="en-US" noProof="0"/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821093" y="632261"/>
            <a:ext cx="10549812" cy="753090"/>
          </a:xfrm>
        </p:spPr>
        <p:txBody>
          <a:bodyPr/>
          <a:lstStyle/>
          <a:p>
            <a:r>
              <a:rPr lang="ru-RU" dirty="0" smtClean="0">
                <a:solidFill>
                  <a:srgbClr val="003B77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ТЕХНОЛОГИЧЕСКАЯ ТОЧКА ЗРЕНИЯ</a:t>
            </a:r>
            <a:endParaRPr lang="ru-RU" dirty="0">
              <a:solidFill>
                <a:srgbClr val="003B77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821093" y="2417073"/>
            <a:ext cx="10541373" cy="256505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4281"/>
              </a:buClr>
              <a:defRPr/>
            </a:pPr>
            <a:r>
              <a:rPr lang="ru-RU" sz="2000" dirty="0" smtClean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Оценки трудозатрат</a:t>
            </a:r>
          </a:p>
          <a:p>
            <a:pPr>
              <a:buClr>
                <a:srgbClr val="004281"/>
              </a:buClr>
              <a:defRPr/>
            </a:pPr>
            <a:r>
              <a:rPr lang="ru-RU" sz="2000" dirty="0" smtClean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Риски </a:t>
            </a:r>
          </a:p>
          <a:p>
            <a:pPr>
              <a:buClr>
                <a:srgbClr val="004281"/>
              </a:buClr>
              <a:defRPr/>
            </a:pPr>
            <a:r>
              <a:rPr lang="ru-RU" sz="2000" dirty="0" smtClean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Приоритеты </a:t>
            </a:r>
            <a:endParaRPr lang="ru-RU" sz="2000" dirty="0">
              <a:solidFill>
                <a:srgbClr val="53585F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821093" y="1772377"/>
            <a:ext cx="7457110" cy="336715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004281"/>
              </a:buClr>
              <a:buNone/>
              <a:defRPr/>
            </a:pPr>
            <a:r>
              <a:rPr lang="ru-RU" sz="2000" b="1" dirty="0">
                <a:solidFill>
                  <a:srgbClr val="003B77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Надо правильно планировать усилия и рубить концы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195" y="2417073"/>
            <a:ext cx="3424838" cy="3599725"/>
          </a:xfrm>
          <a:prstGeom prst="rect">
            <a:avLst/>
          </a:prstGeom>
        </p:spPr>
      </p:pic>
      <p:pic>
        <p:nvPicPr>
          <p:cNvPr id="8" name="Picture 3" descr="C:\Users\Lenovo\Downloads\522oy2fa4449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73" y="4846842"/>
            <a:ext cx="2110059" cy="1311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085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6CB4B4D-7CA3-9044-876B-883B54F8677D}" type="slidenum">
              <a:rPr lang="en-US" noProof="0" smtClean="0"/>
              <a:pPr/>
              <a:t>9</a:t>
            </a:fld>
            <a:endParaRPr lang="en-US" noProof="0"/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821093" y="632261"/>
            <a:ext cx="10549812" cy="753090"/>
          </a:xfrm>
        </p:spPr>
        <p:txBody>
          <a:bodyPr/>
          <a:lstStyle/>
          <a:p>
            <a:r>
              <a:rPr lang="ru-RU" dirty="0" smtClean="0">
                <a:solidFill>
                  <a:srgbClr val="003B77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ОЦЕНКА ТРУДОЗАТРАТ НА ТЕСТИРОВАНИЕ</a:t>
            </a:r>
            <a:endParaRPr lang="ru-RU" dirty="0">
              <a:solidFill>
                <a:srgbClr val="003B77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Symbol zastępczy tekstu 6">
            <a:extLst>
              <a:ext uri="{FF2B5EF4-FFF2-40B4-BE49-F238E27FC236}">
                <a16:creationId xmlns="" xmlns:a16="http://schemas.microsoft.com/office/drawing/2014/main" id="{1BFEA197-E07D-4098-AE55-CE2311C4FBEE}"/>
              </a:ext>
            </a:extLst>
          </p:cNvPr>
          <p:cNvSpPr txBox="1">
            <a:spLocks/>
          </p:cNvSpPr>
          <p:nvPr/>
        </p:nvSpPr>
        <p:spPr>
          <a:xfrm>
            <a:off x="821093" y="1598517"/>
            <a:ext cx="4911011" cy="329370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3B77"/>
              </a:buClr>
            </a:pPr>
            <a:r>
              <a:rPr lang="ru-RU" sz="1400" dirty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Количество и сложность СИС и отчетов</a:t>
            </a:r>
          </a:p>
          <a:p>
            <a:pPr>
              <a:buClr>
                <a:srgbClr val="003B77"/>
              </a:buClr>
            </a:pPr>
            <a:r>
              <a:rPr lang="ru-RU" sz="1400" dirty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Типы нефункционального тестирования</a:t>
            </a:r>
          </a:p>
          <a:p>
            <a:pPr>
              <a:buClr>
                <a:srgbClr val="003B77"/>
              </a:buClr>
            </a:pPr>
            <a:r>
              <a:rPr lang="ru-RU" sz="1400" dirty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Требования по качеству</a:t>
            </a:r>
          </a:p>
          <a:p>
            <a:pPr>
              <a:buClr>
                <a:srgbClr val="003B77"/>
              </a:buClr>
            </a:pPr>
            <a:r>
              <a:rPr lang="ru-RU" sz="1400" dirty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Ожидаемая производительность </a:t>
            </a:r>
            <a:r>
              <a:rPr lang="en-US" sz="1400" dirty="0" smtClean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US" sz="1400" dirty="0" smtClean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1400" dirty="0" smtClean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функционального </a:t>
            </a:r>
            <a:r>
              <a:rPr lang="ru-RU" sz="1400" dirty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тестирования</a:t>
            </a:r>
          </a:p>
          <a:p>
            <a:pPr>
              <a:buClr>
                <a:srgbClr val="003B77"/>
              </a:buClr>
            </a:pPr>
            <a:r>
              <a:rPr lang="ru-RU" sz="1400" dirty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Ожидаемое количество дефектов</a:t>
            </a:r>
          </a:p>
          <a:p>
            <a:pPr>
              <a:buClr>
                <a:srgbClr val="003B77"/>
              </a:buClr>
            </a:pPr>
            <a:r>
              <a:rPr lang="ru-RU" sz="1400" dirty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Ожидаемая эффективность исправления дефектов</a:t>
            </a:r>
          </a:p>
          <a:p>
            <a:pPr>
              <a:buClr>
                <a:srgbClr val="003B77"/>
              </a:buClr>
            </a:pPr>
            <a:r>
              <a:rPr lang="ru-RU" sz="1400" dirty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Количество страниц пользовательской документации</a:t>
            </a:r>
          </a:p>
          <a:p>
            <a:pPr>
              <a:buClr>
                <a:srgbClr val="003B77"/>
              </a:buClr>
            </a:pPr>
            <a:r>
              <a:rPr lang="ru-RU" sz="1400" dirty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Коэффициент многоплатформности</a:t>
            </a:r>
            <a:endParaRPr lang="en-US" sz="1400" dirty="0">
              <a:solidFill>
                <a:srgbClr val="53585F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buClr>
                <a:srgbClr val="003B77"/>
              </a:buClr>
            </a:pPr>
            <a:r>
              <a:rPr lang="ru-RU" sz="1400" dirty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Специфика организации проекта</a:t>
            </a:r>
          </a:p>
          <a:p>
            <a:pPr>
              <a:buClr>
                <a:srgbClr val="003B77"/>
              </a:buClr>
            </a:pPr>
            <a:r>
              <a:rPr lang="ru-RU" sz="1400" dirty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Специфика объекта тестирования</a:t>
            </a:r>
          </a:p>
          <a:p>
            <a:pPr>
              <a:buClr>
                <a:srgbClr val="003B77"/>
              </a:buClr>
            </a:pPr>
            <a:r>
              <a:rPr lang="ru-RU" sz="1400" dirty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Сложность  конфигурации</a:t>
            </a:r>
          </a:p>
          <a:p>
            <a:pPr>
              <a:buClr>
                <a:srgbClr val="003B77"/>
              </a:buClr>
            </a:pPr>
            <a:r>
              <a:rPr lang="ru-RU" sz="1400" dirty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Продолжительность проекта</a:t>
            </a:r>
          </a:p>
          <a:p>
            <a:pPr>
              <a:buClr>
                <a:srgbClr val="003B77"/>
              </a:buClr>
            </a:pPr>
            <a:r>
              <a:rPr lang="ru-RU" sz="1400" dirty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Модель разработки </a:t>
            </a:r>
          </a:p>
        </p:txBody>
      </p:sp>
      <p:sp>
        <p:nvSpPr>
          <p:cNvPr id="7" name="Symbol zastępczy tekstu 7">
            <a:extLst>
              <a:ext uri="{FF2B5EF4-FFF2-40B4-BE49-F238E27FC236}">
                <a16:creationId xmlns="" xmlns:a16="http://schemas.microsoft.com/office/drawing/2014/main" id="{52F047F2-993C-4180-BDC6-EA549635EDB8}"/>
              </a:ext>
            </a:extLst>
          </p:cNvPr>
          <p:cNvSpPr txBox="1">
            <a:spLocks/>
          </p:cNvSpPr>
          <p:nvPr/>
        </p:nvSpPr>
        <p:spPr>
          <a:xfrm>
            <a:off x="6207496" y="1598517"/>
            <a:ext cx="5154970" cy="329370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3B77"/>
              </a:buClr>
            </a:pPr>
            <a:r>
              <a:rPr lang="ru-RU" sz="1400" dirty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Затраты  на разработку сценариев, тестовых данных </a:t>
            </a:r>
            <a:r>
              <a:rPr lang="en-US" sz="1400" dirty="0" smtClean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US" sz="1400" dirty="0" smtClean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1400" dirty="0" smtClean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и </a:t>
            </a:r>
            <a:r>
              <a:rPr lang="ru-RU" sz="1400" dirty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драйверов</a:t>
            </a:r>
          </a:p>
          <a:p>
            <a:pPr>
              <a:buClr>
                <a:srgbClr val="003B77"/>
              </a:buClr>
            </a:pPr>
            <a:r>
              <a:rPr lang="ru-RU" sz="1400" dirty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Планируемое количество раундов тестирования</a:t>
            </a:r>
          </a:p>
          <a:p>
            <a:pPr>
              <a:buClr>
                <a:srgbClr val="003B77"/>
              </a:buClr>
            </a:pPr>
            <a:r>
              <a:rPr lang="ru-RU" sz="1400" dirty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Затраты на  </a:t>
            </a:r>
            <a:r>
              <a:rPr lang="ru-RU" sz="1400" dirty="0" smtClean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функциональное </a:t>
            </a:r>
            <a:r>
              <a:rPr lang="ru-RU" sz="1400" dirty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тестирование и регистрацию дефектов</a:t>
            </a:r>
          </a:p>
          <a:p>
            <a:pPr>
              <a:buClr>
                <a:srgbClr val="003B77"/>
              </a:buClr>
            </a:pPr>
            <a:r>
              <a:rPr lang="ru-RU" sz="1400" dirty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Затраты на управление и анализ результатов</a:t>
            </a:r>
          </a:p>
          <a:p>
            <a:pPr>
              <a:buClr>
                <a:srgbClr val="003B77"/>
              </a:buClr>
            </a:pPr>
            <a:r>
              <a:rPr lang="ru-RU" sz="1400" dirty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Затраты на тестирование производительности</a:t>
            </a:r>
          </a:p>
          <a:p>
            <a:pPr>
              <a:buClr>
                <a:srgbClr val="003B77"/>
              </a:buClr>
            </a:pPr>
            <a:r>
              <a:rPr lang="ru-RU" sz="1400" dirty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Затраты на тестирование пользовательской документации</a:t>
            </a:r>
          </a:p>
          <a:p>
            <a:pPr>
              <a:buClr>
                <a:srgbClr val="003B77"/>
              </a:buClr>
            </a:pPr>
            <a:r>
              <a:rPr lang="ru-RU" sz="1400" dirty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Затраты на тестирование инсталляции</a:t>
            </a:r>
          </a:p>
          <a:p>
            <a:pPr>
              <a:buClr>
                <a:srgbClr val="003B77"/>
              </a:buClr>
            </a:pPr>
            <a:r>
              <a:rPr lang="ru-RU" sz="1400" dirty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Затраты на конфигурационное тестирование</a:t>
            </a:r>
          </a:p>
          <a:p>
            <a:pPr>
              <a:buClr>
                <a:srgbClr val="003B77"/>
              </a:buClr>
            </a:pPr>
            <a:r>
              <a:rPr lang="ru-RU" sz="1400" dirty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Список рисков и предположений</a:t>
            </a:r>
          </a:p>
          <a:p>
            <a:pPr>
              <a:buClr>
                <a:srgbClr val="003B77"/>
              </a:buClr>
            </a:pPr>
            <a:r>
              <a:rPr lang="ru-RU" sz="1400" dirty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Анализ возможности и экономики автоматизации, затраты </a:t>
            </a:r>
            <a:r>
              <a:rPr lang="en-US" sz="1400" dirty="0" smtClean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US" sz="1400" dirty="0" smtClean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1400" dirty="0" smtClean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на </a:t>
            </a:r>
            <a:r>
              <a:rPr lang="ru-RU" sz="1400" dirty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автоматизацию</a:t>
            </a:r>
          </a:p>
          <a:p>
            <a:pPr>
              <a:buClr>
                <a:srgbClr val="003B77"/>
              </a:buClr>
            </a:pPr>
            <a:r>
              <a:rPr lang="ru-RU" sz="1400" dirty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Трудозатраты по ролям и этапам проекта</a:t>
            </a:r>
          </a:p>
          <a:p>
            <a:pPr>
              <a:buClr>
                <a:srgbClr val="003B77"/>
              </a:buClr>
            </a:pPr>
            <a:r>
              <a:rPr lang="ru-RU" sz="1400" dirty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Согласование общего бюджета с МП</a:t>
            </a:r>
          </a:p>
          <a:p>
            <a:pPr>
              <a:buClr>
                <a:srgbClr val="003B77"/>
              </a:buClr>
            </a:pPr>
            <a:r>
              <a:rPr lang="ru-RU" sz="1400" dirty="0">
                <a:solidFill>
                  <a:srgbClr val="53585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Драфт стратегии тестирования</a:t>
            </a:r>
          </a:p>
        </p:txBody>
      </p:sp>
      <p:sp>
        <p:nvSpPr>
          <p:cNvPr id="2" name="Striped Right Arrow 1"/>
          <p:cNvSpPr/>
          <p:nvPr/>
        </p:nvSpPr>
        <p:spPr>
          <a:xfrm>
            <a:off x="4724829" y="2457450"/>
            <a:ext cx="1244971" cy="628650"/>
          </a:xfrm>
          <a:prstGeom prst="stripedRightArrow">
            <a:avLst/>
          </a:prstGeom>
          <a:solidFill>
            <a:srgbClr val="003B7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Striped Right Arrow 7"/>
          <p:cNvSpPr/>
          <p:nvPr/>
        </p:nvSpPr>
        <p:spPr>
          <a:xfrm>
            <a:off x="4724829" y="4791062"/>
            <a:ext cx="1244971" cy="628650"/>
          </a:xfrm>
          <a:prstGeom prst="stripedRightArrow">
            <a:avLst/>
          </a:prstGeom>
          <a:solidFill>
            <a:srgbClr val="003B7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3" descr="C:\Users\Lenovo\Downloads\522oy2fa4449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61" y="51817"/>
            <a:ext cx="2110059" cy="1311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5989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luxoft 2018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43B7B"/>
      </a:accent1>
      <a:accent2>
        <a:srgbClr val="4472C4"/>
      </a:accent2>
      <a:accent3>
        <a:srgbClr val="12263E"/>
      </a:accent3>
      <a:accent4>
        <a:srgbClr val="2A4E79"/>
      </a:accent4>
      <a:accent5>
        <a:srgbClr val="5B9BD5"/>
      </a:accent5>
      <a:accent6>
        <a:srgbClr val="FFC000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406102_CO_template_lightweight_02-04-2019.potx" id="{0A55E5CB-157F-4EF8-BA3E-F976C04E4FD7}" vid="{3682B468-1A14-46CA-99AC-B73F8E971724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14808</TotalTime>
  <Words>1713</Words>
  <Application>Microsoft Office PowerPoint</Application>
  <PresentationFormat>Произвольный</PresentationFormat>
  <Paragraphs>398</Paragraphs>
  <Slides>35</Slides>
  <Notes>16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7" baseType="lpstr">
      <vt:lpstr>Motyw pakietu Office</vt:lpstr>
      <vt:lpstr>Worksheet</vt:lpstr>
      <vt:lpstr>Презентация PowerPoint</vt:lpstr>
      <vt:lpstr>НЕМНОГО О СЕБЕ</vt:lpstr>
      <vt:lpstr>ОПЫТ РАБОТЫ</vt:lpstr>
      <vt:lpstr>О ЧЁМ ПОЙДЕТ РЕЧЬ</vt:lpstr>
      <vt:lpstr>ИСЧЕРПЫВАЮЩЕЕ ТЕСТИРОВАНИЕ</vt:lpstr>
      <vt:lpstr>ЕСЛИ ИСЧЕРПЫВАЮЩЕЕ ТЕСТИРОВАНИЕ НЕВОЗМОЖНО</vt:lpstr>
      <vt:lpstr>МЫ ЖЕ СТАРАЛИСЬ ВСЕ СДЕЛАТЬ ПО МАКСИМУМУ</vt:lpstr>
      <vt:lpstr>ТЕХНОЛОГИЧЕСКАЯ ТОЧКА ЗРЕНИЯ</vt:lpstr>
      <vt:lpstr>ОЦЕНКА ТРУДОЗАТРАТ НА ТЕСТИРОВАНИЕ</vt:lpstr>
      <vt:lpstr>ПРИЧИНЫ УВЕЛИЧЕНИЯ ОЦЕНОК</vt:lpstr>
      <vt:lpstr>ПРИЧИНЫ УМЕНЬШЕНИЯ ОЦЕНОК</vt:lpstr>
      <vt:lpstr>ВАЖНОСТЬ ПРИОРИТЕТОВ И РИСКОВ</vt:lpstr>
      <vt:lpstr>«ЛИНЕЙНОСТЬ» ТЕХНОЛОГИЧЕСКОЙ ТОЧКИ ЗРЕНИЯ</vt:lpstr>
      <vt:lpstr>НАПОМИНАНИЕ ПРО ЦЕНУ КАЧЕСТВА</vt:lpstr>
      <vt:lpstr>ОТ ТЕХНОЛОГИЧЕСКОЙ ТОЧКИ ЗРЕНИЯ К ЭКОНОМИЧЕСКОЙ</vt:lpstr>
      <vt:lpstr>ЭКОНОМИКА ТЕСТИРОВАНИЯ  (краткое напоминание)</vt:lpstr>
      <vt:lpstr>ЭКОНОМИКА ТЕСТИРОВАНИЯ 2.0</vt:lpstr>
      <vt:lpstr>КЕЙС 1:  «Главное – получить проект, а там посмотрим»</vt:lpstr>
      <vt:lpstr>КЕЙС 2:  «Тестирование от забора до обеда»</vt:lpstr>
      <vt:lpstr>КЕЙС 3:  «Кавалерийский наскок, или Авось»</vt:lpstr>
      <vt:lpstr>КЕЙС 4:  «Отложим на потом»</vt:lpstr>
      <vt:lpstr>КЕЙС 5:  «Любой каприз за ваши деньги»</vt:lpstr>
      <vt:lpstr>ЭКОНОМИКА ТЕСТИРОВАНИЯ 2.0</vt:lpstr>
      <vt:lpstr>ВЫВОДЫ</vt:lpstr>
      <vt:lpstr>КАК ВСЕМ ЭТИМ ОВЛАДЕТЬ</vt:lpstr>
      <vt:lpstr>НЕОБХОДИМОСТЬ ОБУЧЕНИЯ</vt:lpstr>
      <vt:lpstr>ПОЧЕМУ ТАК ПРОИСХОДИТ?</vt:lpstr>
      <vt:lpstr>ЧТО ДЕЛАТЬ?</vt:lpstr>
      <vt:lpstr>Презентация PowerPoint</vt:lpstr>
      <vt:lpstr>ОБЛАСТИ ОБУЧЕНИЯ (на примере тестирования, графически)</vt:lpstr>
      <vt:lpstr>Область I</vt:lpstr>
      <vt:lpstr>Презентация PowerPoint</vt:lpstr>
      <vt:lpstr>БЛАГОДАРНОСТИ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Luxoft Presentation Template</dc:title>
  <dc:creator>Piechocki, Bartlomiej</dc:creator>
  <cp:lastModifiedBy>Alexander Alexandrov</cp:lastModifiedBy>
  <cp:revision>73</cp:revision>
  <dcterms:created xsi:type="dcterms:W3CDTF">2019-06-21T10:12:04Z</dcterms:created>
  <dcterms:modified xsi:type="dcterms:W3CDTF">2019-10-29T21:23:26Z</dcterms:modified>
</cp:coreProperties>
</file>