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85" r:id="rId2"/>
    <p:sldId id="395" r:id="rId3"/>
    <p:sldId id="380" r:id="rId4"/>
    <p:sldId id="321" r:id="rId5"/>
    <p:sldId id="384" r:id="rId6"/>
    <p:sldId id="383" r:id="rId7"/>
    <p:sldId id="382" r:id="rId8"/>
    <p:sldId id="381" r:id="rId9"/>
    <p:sldId id="295" r:id="rId10"/>
    <p:sldId id="273" r:id="rId11"/>
    <p:sldId id="372" r:id="rId12"/>
    <p:sldId id="287" r:id="rId13"/>
    <p:sldId id="289" r:id="rId14"/>
    <p:sldId id="366" r:id="rId15"/>
    <p:sldId id="298" r:id="rId16"/>
    <p:sldId id="385" r:id="rId17"/>
    <p:sldId id="376" r:id="rId18"/>
    <p:sldId id="291" r:id="rId19"/>
    <p:sldId id="322" r:id="rId20"/>
    <p:sldId id="386" r:id="rId21"/>
    <p:sldId id="343" r:id="rId22"/>
    <p:sldId id="361" r:id="rId23"/>
    <p:sldId id="378" r:id="rId24"/>
    <p:sldId id="379" r:id="rId25"/>
    <p:sldId id="344" r:id="rId26"/>
    <p:sldId id="369" r:id="rId27"/>
    <p:sldId id="368" r:id="rId28"/>
    <p:sldId id="371" r:id="rId29"/>
    <p:sldId id="387" r:id="rId30"/>
    <p:sldId id="370" r:id="rId31"/>
    <p:sldId id="364" r:id="rId32"/>
    <p:sldId id="363" r:id="rId33"/>
    <p:sldId id="365" r:id="rId34"/>
    <p:sldId id="346" r:id="rId35"/>
    <p:sldId id="388" r:id="rId36"/>
    <p:sldId id="352" r:id="rId37"/>
    <p:sldId id="390" r:id="rId38"/>
    <p:sldId id="394" r:id="rId39"/>
    <p:sldId id="333" r:id="rId40"/>
    <p:sldId id="324" r:id="rId41"/>
    <p:sldId id="303" r:id="rId42"/>
    <p:sldId id="349" r:id="rId43"/>
    <p:sldId id="306" r:id="rId44"/>
    <p:sldId id="373" r:id="rId45"/>
    <p:sldId id="391" r:id="rId46"/>
    <p:sldId id="392" r:id="rId47"/>
    <p:sldId id="350" r:id="rId48"/>
    <p:sldId id="356" r:id="rId49"/>
    <p:sldId id="354" r:id="rId50"/>
    <p:sldId id="355" r:id="rId51"/>
    <p:sldId id="375" r:id="rId52"/>
    <p:sldId id="393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253">
          <p15:clr>
            <a:srgbClr val="A4A3A4"/>
          </p15:clr>
        </p15:guide>
        <p15:guide id="4" pos="3749">
          <p15:clr>
            <a:srgbClr val="A4A3A4"/>
          </p15:clr>
        </p15:guide>
        <p15:guide id="5" orient="horz" pos="1026">
          <p15:clr>
            <a:srgbClr val="A4A3A4"/>
          </p15:clr>
        </p15:guide>
        <p15:guide id="6" pos="46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Якин Дмитрий Иванович" initials="ЯДИ" lastIdx="75" clrIdx="0">
    <p:extLst>
      <p:ext uri="{19B8F6BF-5375-455C-9EA6-DF929625EA0E}">
        <p15:presenceInfo xmlns:p15="http://schemas.microsoft.com/office/powerpoint/2012/main" userId="S-1-5-21-1231152155-1323711836-1525454979-859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81F"/>
    <a:srgbClr val="CA0013"/>
    <a:srgbClr val="C00000"/>
    <a:srgbClr val="D94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12" autoAdjust="0"/>
    <p:restoredTop sz="95179" autoAdjust="0"/>
  </p:normalViewPr>
  <p:slideViewPr>
    <p:cSldViewPr>
      <p:cViewPr varScale="1">
        <p:scale>
          <a:sx n="73" d="100"/>
          <a:sy n="73" d="100"/>
        </p:scale>
        <p:origin x="192" y="72"/>
      </p:cViewPr>
      <p:guideLst>
        <p:guide orient="horz" pos="2160"/>
        <p:guide pos="3840"/>
        <p:guide orient="horz" pos="1253"/>
        <p:guide pos="3749"/>
        <p:guide orient="horz" pos="1026"/>
        <p:guide pos="4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6:01:16.616" idx="47">
    <p:pos x="10" y="10"/>
    <p:text>Здесь надо будет уменьшить, т.к. планирую кое-что выпилить.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41:18.635" idx="26">
    <p:pos x="10" y="10"/>
    <p:text>Рассказать интересные факты про ФР.</p:text>
    <p:extLst>
      <p:ext uri="{C676402C-5697-4E1C-873F-D02D1690AC5C}">
        <p15:threadingInfo xmlns:p15="http://schemas.microsoft.com/office/powerpoint/2012/main" timeZoneBias="-300"/>
      </p:ext>
    </p:extLst>
  </p:cm>
  <p:cm authorId="1" dt="2018-05-08T15:43:01.785" idx="27">
    <p:pos x="10" y="146"/>
    <p:text>Типа есть Шрих, который не понимает 2 в чеке и печатает один общий чек, а не 2</p:text>
    <p:extLst>
      <p:ext uri="{C676402C-5697-4E1C-873F-D02D1690AC5C}">
        <p15:threadingInfo xmlns:p15="http://schemas.microsoft.com/office/powerpoint/2012/main" timeZoneBias="-300">
          <p15:parentCm authorId="1" idx="26"/>
        </p15:threadingInfo>
      </p:ext>
    </p:extLst>
  </p:cm>
  <p:cm authorId="1" dt="2018-05-08T15:43:50.669" idx="28">
    <p:pos x="10" y="282"/>
    <p:text>Или про то, что в Атоле можно задать текст Клише, а в Pirit нет такого поля</p:text>
    <p:extLst>
      <p:ext uri="{C676402C-5697-4E1C-873F-D02D1690AC5C}">
        <p15:threadingInfo xmlns:p15="http://schemas.microsoft.com/office/powerpoint/2012/main" timeZoneBias="-300">
          <p15:parentCm authorId="1" idx="26"/>
        </p15:threadingInfo>
      </p:ext>
    </p:extLst>
  </p:cm>
  <p:cm authorId="1" dt="2018-05-08T15:44:09.756" idx="29">
    <p:pos x="10" y="418"/>
    <p:text>Или про то, как эти чуваки считают НДС и ошибки, которые бывали</p:text>
    <p:extLst>
      <p:ext uri="{C676402C-5697-4E1C-873F-D02D1690AC5C}">
        <p15:threadingInfo xmlns:p15="http://schemas.microsoft.com/office/powerpoint/2012/main" timeZoneBias="-300">
          <p15:parentCm authorId="1" idx="26"/>
        </p15:threadingInfo>
      </p:ext>
    </p:extLst>
  </p:cm>
  <p:cm authorId="1" dt="2018-05-08T15:44:48.887" idx="30">
    <p:pos x="10" y="554"/>
    <p:text>Или про то, что в Атолах считают сумму скидки, а в штрихе вроде нет и надо все это проверять.</p:text>
    <p:extLst>
      <p:ext uri="{C676402C-5697-4E1C-873F-D02D1690AC5C}">
        <p15:threadingInfo xmlns:p15="http://schemas.microsoft.com/office/powerpoint/2012/main" timeZoneBias="-300">
          <p15:parentCm authorId="1" idx="26"/>
        </p15:threadingInfo>
      </p:ext>
    </p:extLst>
  </p:cm>
  <p:cm authorId="1" dt="2018-05-08T15:44:57.217" idx="31">
    <p:pos x="10" y="690"/>
    <p:text>Додумать еще</p:text>
    <p:extLst>
      <p:ext uri="{C676402C-5697-4E1C-873F-D02D1690AC5C}">
        <p15:threadingInfo xmlns:p15="http://schemas.microsoft.com/office/powerpoint/2012/main" timeZoneBias="-300">
          <p15:parentCm authorId="1" idx="26"/>
        </p15:threadingInfo>
      </p:ext>
    </p:extLst>
  </p:cm>
  <p:cm authorId="1" dt="2018-05-10T15:12:15.496" idx="59">
    <p:pos x="5996" y="2232"/>
    <p:text>Чек корректировки в Атоле и Вики-Принт</p:text>
    <p:extLst>
      <p:ext uri="{C676402C-5697-4E1C-873F-D02D1690AC5C}">
        <p15:threadingInfo xmlns:p15="http://schemas.microsoft.com/office/powerpoint/2012/main" timeZoneBias="-300"/>
      </p:ext>
    </p:extLst>
  </p:cm>
  <p:cm authorId="1" dt="2018-05-10T15:12:30.847" idx="60">
    <p:pos x="146" y="146"/>
    <p:text>У всех принтеров разный формат передачи в ОФД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45:21.329" idx="32">
    <p:pos x="10" y="10"/>
    <p:text>Продолжить еще и про терминал оплаты. Что-тто придумать. И завершить тем, что устройств на самом деле дохуя и мы можем долго рассказывать. Переключиться на следующий слайд.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46:39.059" idx="33">
    <p:pos x="10" y="10"/>
    <p:text>На этом слайде резюмировать все предыдущее, сказав, что на устройства тестов написать не получится, а эмуляторов вовсе нет. Поэтому комбинаторика, статистика и здравый смысл. Ну да и сама знаешь)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46:39.059" idx="65">
    <p:pos x="10" y="10"/>
    <p:text>На этом слайде резюмировать все предыдущее, сказав, что на устройства тестов написать не получится, а эмуляторов вовсе нет. Поэтому комбинаторика, статистика и здравый смысл. Ну да и сама знаешь)</p:tex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49:11.438" idx="35">
    <p:pos x="10" y="10"/>
    <p:text>Рассказать что такое марка для бухла, про символы и т.д., что не удается ее самим сгенерировать, поэтому у нас есть парк бутылок.</p:text>
    <p:extLst>
      <p:ext uri="{C676402C-5697-4E1C-873F-D02D1690AC5C}">
        <p15:threadingInfo xmlns:p15="http://schemas.microsoft.com/office/powerpoint/2012/main" timeZoneBias="-300"/>
      </p:ext>
    </p:extLst>
  </p:cm>
  <p:cm authorId="1" dt="2018-05-08T15:51:17.686" idx="36">
    <p:pos x="10" y="146"/>
    <p:text>Возможно ассказать про самописный фейковый ЕГАИС, что сами может отвечать за ЕГАИС по присланным документам с кассы.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  <p:cm authorId="1" dt="2018-05-08T15:52:24.271" idx="37">
    <p:pos x="10" y="282"/>
    <p:text>Убрать про логи, службы и т.д. заменить нашими кейсами, типа  проверок продажи одной бутылки два раза, продожи одной партии, продау возврат и т.д.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  <p:cm authorId="1" dt="2018-05-08T15:55:14.537" idx="40">
    <p:pos x="10" y="418"/>
    <p:text>Рассказать про обход, через брандмауэр.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  <p:cm authorId="1" dt="2018-05-08T15:55:26.152" idx="41">
    <p:pos x="10" y="554"/>
    <p:text>Спросить у ребят из аванпоста что они делают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49:11.438" idx="35">
    <p:pos x="10" y="10"/>
    <p:text>Рассказать что такое марка для бухла, про символы и т.д., что не удается ее самим сгенерировать, поэтому у нас есть парк бутылок.</p:text>
    <p:extLst>
      <p:ext uri="{C676402C-5697-4E1C-873F-D02D1690AC5C}">
        <p15:threadingInfo xmlns:p15="http://schemas.microsoft.com/office/powerpoint/2012/main" timeZoneBias="-300"/>
      </p:ext>
    </p:extLst>
  </p:cm>
  <p:cm authorId="1" dt="2018-05-08T15:51:17.686" idx="36">
    <p:pos x="10" y="146"/>
    <p:text>Возможно ассказать про самописный фейковый ЕГАИС, что сами может отвечать за ЕГАИС по присланным документам с кассы.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  <p:cm authorId="1" dt="2018-05-08T15:52:24.271" idx="37">
    <p:pos x="10" y="282"/>
    <p:text>Убрать про логи, службы и т.д. заменить нашими кейсами, типа  проверок продажи одной бутылки два раза, продожи одной партии, продау возврат и т.д.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  <p:cm authorId="1" dt="2018-05-08T15:55:14.537" idx="40">
    <p:pos x="10" y="418"/>
    <p:text>Рассказать про обход, через брандмауэр.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  <p:cm authorId="1" dt="2018-05-08T15:55:26.152" idx="41">
    <p:pos x="10" y="554"/>
    <p:text>Спросить у ребят из аванпоста что они делают</p:text>
    <p:extLst>
      <p:ext uri="{C676402C-5697-4E1C-873F-D02D1690AC5C}">
        <p15:threadingInfo xmlns:p15="http://schemas.microsoft.com/office/powerpoint/2012/main" timeZoneBias="-300">
          <p15:parentCm authorId="1" idx="35"/>
        </p15:threadingInfo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48:06.955" idx="34">
    <p:pos x="10" y="10"/>
    <p:text>Убрать мелкий текст, надписи сделать по блокам типа "Вот здесь все про покупки", "здесь все про продавца" и т.д.</p:text>
    <p:extLst>
      <p:ext uri="{C676402C-5697-4E1C-873F-D02D1690AC5C}">
        <p15:threadingInfo xmlns:p15="http://schemas.microsoft.com/office/powerpoint/2012/main" timeZoneBias="-300"/>
      </p:ext>
    </p:extLst>
  </p:cm>
  <p:cm authorId="1" dt="2018-05-08T15:55:54.655" idx="42">
    <p:pos x="10" y="146"/>
    <p:text>Рассказать, что внутр ФР стоит ФН, он все записывает и пересылет в ОФД.</p:text>
    <p:extLst>
      <p:ext uri="{C676402C-5697-4E1C-873F-D02D1690AC5C}">
        <p15:threadingInfo xmlns:p15="http://schemas.microsoft.com/office/powerpoint/2012/main" timeZoneBias="-300">
          <p15:parentCm authorId="1" idx="34"/>
        </p15:threadingInfo>
      </p:ext>
    </p:extLst>
  </p:cm>
  <p:cm authorId="1" dt="2018-05-08T15:56:33.262" idx="43">
    <p:pos x="10" y="282"/>
    <p:text>Формат передачи данных зашфрован, но мы можем сравнить чек из принтера и то, что пришло в ОФД через АПИ.</p:text>
    <p:extLst>
      <p:ext uri="{C676402C-5697-4E1C-873F-D02D1690AC5C}">
        <p15:threadingInfo xmlns:p15="http://schemas.microsoft.com/office/powerpoint/2012/main" timeZoneBias="-300">
          <p15:parentCm authorId="1" idx="34"/>
        </p15:threadingInfo>
      </p:ext>
    </p:extLst>
  </p:cm>
  <p:cm authorId="1" dt="2018-05-08T15:57:00.098" idx="44">
    <p:pos x="10" y="418"/>
    <p:text>Основная головная боль - фискализировать ФР и настроить службу.</p:text>
    <p:extLst>
      <p:ext uri="{C676402C-5697-4E1C-873F-D02D1690AC5C}">
        <p15:threadingInfo xmlns:p15="http://schemas.microsoft.com/office/powerpoint/2012/main" timeZoneBias="-300">
          <p15:parentCm authorId="1" idx="34"/>
        </p15:threadingInfo>
      </p:ext>
    </p:extLst>
  </p:cm>
  <p:cm authorId="1" dt="2018-05-08T15:58:14.294" idx="45">
    <p:pos x="10" y="554"/>
    <p:text>Рассказать, что ФР фискализируют в налоговой, но у нас специальные ФР (с фото) и мы можем фискализировать. Но раньше не могли чистить. Однако нашли лазейку и чистим через Штрих, вот это будет интересно. А нюансы про ОФД в топку.</p:text>
    <p:extLst>
      <p:ext uri="{C676402C-5697-4E1C-873F-D02D1690AC5C}">
        <p15:threadingInfo xmlns:p15="http://schemas.microsoft.com/office/powerpoint/2012/main" timeZoneBias="-300">
          <p15:parentCm authorId="1" idx="34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6:01:16.616" idx="64">
    <p:pos x="10" y="10"/>
    <p:text>Здесь надо будет уменьшить, т.к. планирую кое-что выпилить.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6:01:16.616" idx="63">
    <p:pos x="10" y="10"/>
    <p:text>Здесь надо будет уменьшить, т.к. планирую кое-что выпилить.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6:01:16.616" idx="62">
    <p:pos x="10" y="10"/>
    <p:text>Здесь надо будет уменьшить, т.к. планирую кое-что выпилить.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6:01:16.616" idx="61">
    <p:pos x="10" y="10"/>
    <p:text>Здесь надо будет уменьшить, т.к. планирую кое-что выпилить.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6:35:27.761" idx="51">
    <p:pos x="10" y="10"/>
    <p:text>Постараться рассказать про эту часть не больше 5 - 7 минут и перейти к техникам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6:52:47.650" idx="52">
    <p:pos x="2433" y="2356"/>
    <p:text>Мы решили создать свою кассу на базе планшета с windows 10. По первости мы поддерживали только один принтер чеков, в мире кассового ПО это называется фискальный регистратов. Но со временем мы научились работать с разными протоколами от разных производителей и через год у нас уже был вот такой парк. Две кассы на андроиде с горизонтальной и вертикальной разверткой, касса на винде и целая куча поддерживаемых переферийный устройств</p:text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5:18:52.710" idx="14">
    <p:pos x="652" y="1243"/>
    <p:text>Например, для виндовых девайсов: 1. Как отжирается память во время работы кассы, внутренние показатели, быстродействие, отказ и восстановление после перезагрузки.</p:text>
    <p:extLst mod="1">
      <p:ext uri="{C676402C-5697-4E1C-873F-D02D1690AC5C}">
        <p15:threadingInfo xmlns:p15="http://schemas.microsoft.com/office/powerpoint/2012/main" timeZoneBias="-300"/>
      </p:ext>
    </p:extLst>
  </p:cm>
  <p:cm authorId="1" dt="2018-05-08T15:19:07.140" idx="15">
    <p:pos x="652" y="1379"/>
    <p:text>Перебрать все виды тестирования и привязать к ним всякие действия с кассой.</p:text>
    <p:extLst mod="1">
      <p:ext uri="{C676402C-5697-4E1C-873F-D02D1690AC5C}">
        <p15:threadingInfo xmlns:p15="http://schemas.microsoft.com/office/powerpoint/2012/main" timeZoneBias="-300">
          <p15:parentCm authorId="1" idx="14"/>
        </p15:threadingInfo>
      </p:ext>
    </p:extLst>
  </p:cm>
  <p:cm authorId="1" dt="2018-05-08T15:19:15.922" idx="16">
    <p:pos x="652" y="1515"/>
    <p:text>Типа стабльности, отказ и восстановлен, юзерфрендли интерфейс и т.д. Покапать.</p:text>
    <p:extLst mod="1">
      <p:ext uri="{C676402C-5697-4E1C-873F-D02D1690AC5C}">
        <p15:threadingInfo xmlns:p15="http://schemas.microsoft.com/office/powerpoint/2012/main" timeZoneBias="-300">
          <p15:parentCm authorId="1" idx="14"/>
        </p15:threadingInfo>
      </p:ext>
    </p:extLst>
  </p:cm>
  <p:cm authorId="1" dt="2018-05-08T15:19:26.754" idx="17">
    <p:pos x="5356" y="2375"/>
    <p:text>Для андроид девайсов: проверка, что работают всякие движения пальцев, как на мобилках,</p:text>
    <p:extLst>
      <p:ext uri="{C676402C-5697-4E1C-873F-D02D1690AC5C}">
        <p15:threadingInfo xmlns:p15="http://schemas.microsoft.com/office/powerpoint/2012/main" timeZoneBias="-300"/>
      </p:ext>
    </p:extLst>
  </p:cm>
  <p:cm authorId="1" dt="2018-05-08T15:19:42.664" idx="18">
    <p:pos x="5356" y="2511"/>
    <p:text>Взять у Игоря Борисихина всякие Эвристики для мобилок и спиздануть оттуда что-то, прикрутить к кассе, не сильно далеко ушли. Будет наш маленький секрет.</p:text>
    <p:extLst>
      <p:ext uri="{C676402C-5697-4E1C-873F-D02D1690AC5C}">
        <p15:threadingInfo xmlns:p15="http://schemas.microsoft.com/office/powerpoint/2012/main" timeZoneBias="-300">
          <p15:parentCm authorId="1" idx="17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8T17:02:25.072" idx="55">
    <p:pos x="4608" y="313"/>
    <p:text>В предыдущем варианте не хватало технических деталей. Нужно описать именно нашу модель, с двумя серверами: Store и Middle. И прямо указать, что вот мидл тестами не покрыть, а сторе можно. Рассказать какую часть мы тестируем руками, а какую нет.</p:text>
    <p:extLst>
      <p:ext uri="{C676402C-5697-4E1C-873F-D02D1690AC5C}">
        <p15:threadingInfo xmlns:p15="http://schemas.microsoft.com/office/powerpoint/2012/main" timeZoneBias="-300"/>
      </p:ext>
    </p:extLst>
  </p:cm>
  <p:cm authorId="1" dt="2018-05-08T17:05:17.307" idx="56">
    <p:pos x="4335" y="1011"/>
    <p:text>Рассказать зачем этот мидл. Что сюда приходит, что пилят его в Новосибе. Придумать зачем именно такая структура, почему не хватает одного сервера типа стора.</p:text>
    <p:extLst>
      <p:ext uri="{C676402C-5697-4E1C-873F-D02D1690AC5C}">
        <p15:threadingInfo xmlns:p15="http://schemas.microsoft.com/office/powerpoint/2012/main" timeZoneBias="-300"/>
      </p:ext>
    </p:extLst>
  </p:cm>
  <p:cm authorId="1" dt="2018-05-08T17:05:37.299" idx="58">
    <p:pos x="4265" y="3931"/>
    <p:text>Аналогично мидлу. Рассказать что это за сервер, что сюда приходит и что именно тут мы тестируем и как. Про дейли репорты, и еще что-то. Сказать, что умеем автоматизированно тестировать.</p:text>
    <p:extLst>
      <p:ext uri="{C676402C-5697-4E1C-873F-D02D1690AC5C}">
        <p15:threadingInfo xmlns:p15="http://schemas.microsoft.com/office/powerpoint/2012/main" timeZoneBias="-30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81984-5B84-4970-8447-2B456B8C58DF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5F6A3A-9A51-4DF3-8A57-9AEB0739425C}">
      <dgm:prSet phldrT="[Текст]"/>
      <dgm:spPr/>
      <dgm:t>
        <a:bodyPr anchor="t" anchorCtr="0"/>
        <a:lstStyle/>
        <a:p>
          <a:r>
            <a:rPr lang="ru-RU" dirty="0"/>
            <a:t> </a:t>
          </a:r>
        </a:p>
      </dgm:t>
    </dgm:pt>
    <dgm:pt modelId="{203596AF-4F49-40BA-B1E1-11BDD34B512E}" type="parTrans" cxnId="{017518C9-1619-4B19-AA03-86BA999BA287}">
      <dgm:prSet/>
      <dgm:spPr/>
      <dgm:t>
        <a:bodyPr/>
        <a:lstStyle/>
        <a:p>
          <a:endParaRPr lang="ru-RU"/>
        </a:p>
      </dgm:t>
    </dgm:pt>
    <dgm:pt modelId="{A056157B-3867-49A4-9195-F3A4F3FBBA8E}" type="sibTrans" cxnId="{017518C9-1619-4B19-AA03-86BA999BA287}">
      <dgm:prSet/>
      <dgm:spPr/>
      <dgm:t>
        <a:bodyPr/>
        <a:lstStyle/>
        <a:p>
          <a:endParaRPr lang="ru-RU"/>
        </a:p>
      </dgm:t>
    </dgm:pt>
    <dgm:pt modelId="{3A252E36-3D7E-49E5-B812-EE4CACF0D5CF}" type="pres">
      <dgm:prSet presAssocID="{EAB81984-5B84-4970-8447-2B456B8C58DF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CF6D50B3-578A-4EA0-A5A0-492FA729F6ED}" type="pres">
      <dgm:prSet presAssocID="{B75F6A3A-9A51-4DF3-8A57-9AEB0739425C}" presName="composite" presStyleCnt="0"/>
      <dgm:spPr/>
    </dgm:pt>
    <dgm:pt modelId="{B29ABF60-EC0F-45AD-A90E-9C76D15C2F14}" type="pres">
      <dgm:prSet presAssocID="{B75F6A3A-9A51-4DF3-8A57-9AEB0739425C}" presName="rect2" presStyleLbl="revTx" presStyleIdx="0" presStyleCnt="1" custScaleX="52906" custScaleY="78168" custLinFactY="194313" custLinFactNeighborX="90322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B78D8-69FF-471D-8FEB-71388C442F55}" type="pres">
      <dgm:prSet presAssocID="{B75F6A3A-9A51-4DF3-8A57-9AEB0739425C}" presName="rect1" presStyleLbl="alignImgPlace1" presStyleIdx="0" presStyleCnt="1" custScaleX="398658" custScaleY="70730" custLinFactNeighborX="-9691" custLinFactNeighborY="-14326"/>
      <dgm:spPr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  <a:ln>
          <a:noFill/>
        </a:ln>
      </dgm:spPr>
    </dgm:pt>
  </dgm:ptLst>
  <dgm:cxnLst>
    <dgm:cxn modelId="{017518C9-1619-4B19-AA03-86BA999BA287}" srcId="{EAB81984-5B84-4970-8447-2B456B8C58DF}" destId="{B75F6A3A-9A51-4DF3-8A57-9AEB0739425C}" srcOrd="0" destOrd="0" parTransId="{203596AF-4F49-40BA-B1E1-11BDD34B512E}" sibTransId="{A056157B-3867-49A4-9195-F3A4F3FBBA8E}"/>
    <dgm:cxn modelId="{1CEAA455-5BF4-4666-95B8-390900AB8124}" type="presOf" srcId="{EAB81984-5B84-4970-8447-2B456B8C58DF}" destId="{3A252E36-3D7E-49E5-B812-EE4CACF0D5CF}" srcOrd="0" destOrd="0" presId="urn:microsoft.com/office/officeart/2008/layout/PictureGrid"/>
    <dgm:cxn modelId="{147A14B3-96E8-4139-969B-9DB1BCB4D95E}" type="presOf" srcId="{B75F6A3A-9A51-4DF3-8A57-9AEB0739425C}" destId="{B29ABF60-EC0F-45AD-A90E-9C76D15C2F14}" srcOrd="0" destOrd="0" presId="urn:microsoft.com/office/officeart/2008/layout/PictureGrid"/>
    <dgm:cxn modelId="{D3458AFA-605E-43EE-8C8A-0E0C1E3CD931}" type="presParOf" srcId="{3A252E36-3D7E-49E5-B812-EE4CACF0D5CF}" destId="{CF6D50B3-578A-4EA0-A5A0-492FA729F6ED}" srcOrd="0" destOrd="0" presId="urn:microsoft.com/office/officeart/2008/layout/PictureGrid"/>
    <dgm:cxn modelId="{9835F3F3-3E30-4AC4-AD89-BC095FA9A878}" type="presParOf" srcId="{CF6D50B3-578A-4EA0-A5A0-492FA729F6ED}" destId="{B29ABF60-EC0F-45AD-A90E-9C76D15C2F14}" srcOrd="0" destOrd="0" presId="urn:microsoft.com/office/officeart/2008/layout/PictureGrid"/>
    <dgm:cxn modelId="{70FA379F-7827-49B9-806E-1FD72CAE8F89}" type="presParOf" srcId="{CF6D50B3-578A-4EA0-A5A0-492FA729F6ED}" destId="{61EB78D8-69FF-471D-8FEB-71388C442F55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81984-5B84-4970-8447-2B456B8C58DF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5F6A3A-9A51-4DF3-8A57-9AEB0739425C}">
      <dgm:prSet phldrT="[Текст]"/>
      <dgm:spPr/>
      <dgm:t>
        <a:bodyPr anchor="t" anchorCtr="0"/>
        <a:lstStyle/>
        <a:p>
          <a:r>
            <a:rPr lang="ru-RU" dirty="0"/>
            <a:t> </a:t>
          </a:r>
        </a:p>
      </dgm:t>
    </dgm:pt>
    <dgm:pt modelId="{203596AF-4F49-40BA-B1E1-11BDD34B512E}" type="parTrans" cxnId="{017518C9-1619-4B19-AA03-86BA999BA287}">
      <dgm:prSet/>
      <dgm:spPr/>
      <dgm:t>
        <a:bodyPr/>
        <a:lstStyle/>
        <a:p>
          <a:endParaRPr lang="ru-RU"/>
        </a:p>
      </dgm:t>
    </dgm:pt>
    <dgm:pt modelId="{A056157B-3867-49A4-9195-F3A4F3FBBA8E}" type="sibTrans" cxnId="{017518C9-1619-4B19-AA03-86BA999BA287}">
      <dgm:prSet/>
      <dgm:spPr/>
      <dgm:t>
        <a:bodyPr/>
        <a:lstStyle/>
        <a:p>
          <a:endParaRPr lang="ru-RU"/>
        </a:p>
      </dgm:t>
    </dgm:pt>
    <dgm:pt modelId="{3A252E36-3D7E-49E5-B812-EE4CACF0D5CF}" type="pres">
      <dgm:prSet presAssocID="{EAB81984-5B84-4970-8447-2B456B8C58DF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CF6D50B3-578A-4EA0-A5A0-492FA729F6ED}" type="pres">
      <dgm:prSet presAssocID="{B75F6A3A-9A51-4DF3-8A57-9AEB0739425C}" presName="composite" presStyleCnt="0"/>
      <dgm:spPr/>
    </dgm:pt>
    <dgm:pt modelId="{B29ABF60-EC0F-45AD-A90E-9C76D15C2F14}" type="pres">
      <dgm:prSet presAssocID="{B75F6A3A-9A51-4DF3-8A57-9AEB0739425C}" presName="rect2" presStyleLbl="revTx" presStyleIdx="0" presStyleCnt="1" custScaleX="52906" custScaleY="78168" custLinFactY="194313" custLinFactNeighborX="90322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B78D8-69FF-471D-8FEB-71388C442F55}" type="pres">
      <dgm:prSet presAssocID="{B75F6A3A-9A51-4DF3-8A57-9AEB0739425C}" presName="rect1" presStyleLbl="alignImgPlace1" presStyleIdx="0" presStyleCnt="1" custScaleX="398658" custScaleY="70730" custLinFactNeighborX="-9691" custLinFactNeighborY="-14326"/>
      <dgm:spPr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  <a:ln>
          <a:noFill/>
        </a:ln>
      </dgm:spPr>
    </dgm:pt>
  </dgm:ptLst>
  <dgm:cxnLst>
    <dgm:cxn modelId="{017518C9-1619-4B19-AA03-86BA999BA287}" srcId="{EAB81984-5B84-4970-8447-2B456B8C58DF}" destId="{B75F6A3A-9A51-4DF3-8A57-9AEB0739425C}" srcOrd="0" destOrd="0" parTransId="{203596AF-4F49-40BA-B1E1-11BDD34B512E}" sibTransId="{A056157B-3867-49A4-9195-F3A4F3FBBA8E}"/>
    <dgm:cxn modelId="{1A75CEC0-6C0D-8245-A5B9-0843AEC4F637}" type="presOf" srcId="{B75F6A3A-9A51-4DF3-8A57-9AEB0739425C}" destId="{B29ABF60-EC0F-45AD-A90E-9C76D15C2F14}" srcOrd="0" destOrd="0" presId="urn:microsoft.com/office/officeart/2008/layout/PictureGrid"/>
    <dgm:cxn modelId="{D1F1D3DA-B004-E54A-89C9-4CC9BF8FC564}" type="presOf" srcId="{EAB81984-5B84-4970-8447-2B456B8C58DF}" destId="{3A252E36-3D7E-49E5-B812-EE4CACF0D5CF}" srcOrd="0" destOrd="0" presId="urn:microsoft.com/office/officeart/2008/layout/PictureGrid"/>
    <dgm:cxn modelId="{9FE98B7C-6311-1B44-8766-4A8B734193B7}" type="presParOf" srcId="{3A252E36-3D7E-49E5-B812-EE4CACF0D5CF}" destId="{CF6D50B3-578A-4EA0-A5A0-492FA729F6ED}" srcOrd="0" destOrd="0" presId="urn:microsoft.com/office/officeart/2008/layout/PictureGrid"/>
    <dgm:cxn modelId="{A82BDDBA-848F-2E46-B63F-16EB36EC4473}" type="presParOf" srcId="{CF6D50B3-578A-4EA0-A5A0-492FA729F6ED}" destId="{B29ABF60-EC0F-45AD-A90E-9C76D15C2F14}" srcOrd="0" destOrd="0" presId="urn:microsoft.com/office/officeart/2008/layout/PictureGrid"/>
    <dgm:cxn modelId="{62DEBCE7-40EA-7C42-B446-809A6175100B}" type="presParOf" srcId="{CF6D50B3-578A-4EA0-A5A0-492FA729F6ED}" destId="{61EB78D8-69FF-471D-8FEB-71388C442F55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ABF60-EC0F-45AD-A90E-9C76D15C2F14}">
      <dsp:nvSpPr>
        <dsp:cNvPr id="0" name=""/>
        <dsp:cNvSpPr/>
      </dsp:nvSpPr>
      <dsp:spPr>
        <a:xfrm>
          <a:off x="1491588" y="416711"/>
          <a:ext cx="296209" cy="65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" rIns="19050" bIns="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/>
            <a:t> </a:t>
          </a:r>
        </a:p>
      </dsp:txBody>
      <dsp:txXfrm>
        <a:off x="1491588" y="416711"/>
        <a:ext cx="296209" cy="65646"/>
      </dsp:txXfrm>
    </dsp:sp>
    <dsp:sp modelId="{61EB78D8-69FF-471D-8FEB-71388C442F55}">
      <dsp:nvSpPr>
        <dsp:cNvPr id="0" name=""/>
        <dsp:cNvSpPr/>
      </dsp:nvSpPr>
      <dsp:spPr>
        <a:xfrm>
          <a:off x="0" y="178749"/>
          <a:ext cx="2231999" cy="39600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ABF60-EC0F-45AD-A90E-9C76D15C2F14}">
      <dsp:nvSpPr>
        <dsp:cNvPr id="0" name=""/>
        <dsp:cNvSpPr/>
      </dsp:nvSpPr>
      <dsp:spPr>
        <a:xfrm>
          <a:off x="1491588" y="416711"/>
          <a:ext cx="296209" cy="65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" rIns="19050" bIns="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/>
            <a:t> </a:t>
          </a:r>
        </a:p>
      </dsp:txBody>
      <dsp:txXfrm>
        <a:off x="1491588" y="416711"/>
        <a:ext cx="296209" cy="65646"/>
      </dsp:txXfrm>
    </dsp:sp>
    <dsp:sp modelId="{61EB78D8-69FF-471D-8FEB-71388C442F55}">
      <dsp:nvSpPr>
        <dsp:cNvPr id="0" name=""/>
        <dsp:cNvSpPr/>
      </dsp:nvSpPr>
      <dsp:spPr>
        <a:xfrm>
          <a:off x="0" y="178749"/>
          <a:ext cx="2231999" cy="39600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BC3F9-9C5B-4717-9F59-36DC790402FE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14A10-66C2-4A61-B0C2-25BAE495F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242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A133F-8031-4831-8F3E-50C91F823C86}" type="datetimeFigureOut">
              <a:rPr lang="ru-RU" smtClean="0"/>
              <a:t>26.05.2018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B005B-06D2-48E8-9D1D-814134C67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3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mailto:mail@kontur.ru" TargetMode="External"/><Relationship Id="rId7" Type="http://schemas.openxmlformats.org/officeDocument/2006/relationships/diagramColors" Target="../diagrams/colors2.xml"/><Relationship Id="rId2" Type="http://schemas.openxmlformats.org/officeDocument/2006/relationships/hyperlink" Target="kontur.ru" TargetMode="External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1271590" y="1773242"/>
            <a:ext cx="9648825" cy="1648749"/>
          </a:xfrm>
        </p:spPr>
        <p:txBody>
          <a:bodyPr>
            <a:normAutofit/>
          </a:bodyPr>
          <a:lstStyle>
            <a:lvl1pPr algn="ctr">
              <a:defRPr sz="5400" baseline="0"/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72000" y="3421988"/>
            <a:ext cx="9648000" cy="72709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800" cap="none" baseline="0"/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1271590" y="5343599"/>
            <a:ext cx="7200000" cy="461665"/>
          </a:xfrm>
        </p:spPr>
        <p:txBody>
          <a:bodyPr wrap="square">
            <a:spAutoFit/>
          </a:bodyPr>
          <a:lstStyle>
            <a:lvl1pPr marL="0" indent="0">
              <a:buNone/>
              <a:defRPr sz="3000"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16" hasCustomPrompt="1"/>
          </p:nvPr>
        </p:nvSpPr>
        <p:spPr>
          <a:xfrm>
            <a:off x="1271590" y="5899728"/>
            <a:ext cx="7219887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ru-RU" dirty="0"/>
              <a:t>Должность</a:t>
            </a:r>
            <a:endParaRPr lang="en-US" dirty="0"/>
          </a:p>
        </p:txBody>
      </p:sp>
      <p:graphicFrame>
        <p:nvGraphicFramePr>
          <p:cNvPr id="7" name="Схема 6"/>
          <p:cNvGraphicFramePr/>
          <p:nvPr userDrawn="1">
            <p:extLst>
              <p:ext uri="{D42A27DB-BD31-4B8C-83A1-F6EECF244321}">
                <p14:modId xmlns:p14="http://schemas.microsoft.com/office/powerpoint/2010/main" val="232116450"/>
              </p:ext>
            </p:extLst>
          </p:nvPr>
        </p:nvGraphicFramePr>
        <p:xfrm>
          <a:off x="8832304" y="5190432"/>
          <a:ext cx="2268000" cy="74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87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з подчерки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Без подчеркивания</a:t>
            </a:r>
          </a:p>
        </p:txBody>
      </p:sp>
      <p:sp>
        <p:nvSpPr>
          <p:cNvPr id="3" name="Объект 5"/>
          <p:cNvSpPr>
            <a:spLocks noGrp="1"/>
          </p:cNvSpPr>
          <p:nvPr>
            <p:ph sz="quarter" idx="13" hasCustomPrompt="1"/>
          </p:nvPr>
        </p:nvSpPr>
        <p:spPr>
          <a:xfrm>
            <a:off x="1295400" y="1773241"/>
            <a:ext cx="9601133" cy="475138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4946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центр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71590" y="1773241"/>
            <a:ext cx="9648825" cy="3384551"/>
          </a:xfrm>
        </p:spPr>
        <p:txBody>
          <a:bodyPr anchor="ctr" anchorCtr="1">
            <a:norm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Тезис</a:t>
            </a:r>
          </a:p>
        </p:txBody>
      </p:sp>
    </p:spTree>
    <p:extLst>
      <p:ext uri="{BB962C8B-B14F-4D97-AF65-F5344CB8AC3E}">
        <p14:creationId xmlns:p14="http://schemas.microsoft.com/office/powerpoint/2010/main" val="3637993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вым бло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lIns="360000" tIns="360000" rIns="360000" bIns="360000" anchor="ctr" anchorCtr="1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304"/>
            <a:ext cx="12192000" cy="6858000"/>
          </a:xfrm>
        </p:spPr>
        <p:txBody>
          <a:bodyPr lIns="360000" tIns="360000" rIns="360000" bIns="360000" anchor="ctr" anchorCtr="1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5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57791"/>
            <a:ext cx="12192000" cy="1366837"/>
          </a:xfrm>
          <a:solidFill>
            <a:schemeClr val="accent1">
              <a:alpha val="80000"/>
            </a:schemeClr>
          </a:solidFill>
        </p:spPr>
        <p:txBody>
          <a:bodyPr lIns="1260000" rIns="1260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389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верху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-1304"/>
            <a:ext cx="12192000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95400" y="333379"/>
            <a:ext cx="10896600" cy="1439863"/>
          </a:xfrm>
          <a:solidFill>
            <a:schemeClr val="accent1">
              <a:alpha val="80000"/>
            </a:schemeClr>
          </a:solidFill>
        </p:spPr>
        <p:txBody>
          <a:bodyPr lIns="0" tIns="46800" rIns="0" anchor="ctr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Тезис или заголовок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3379"/>
            <a:ext cx="1295400" cy="1439863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9917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низу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-1304"/>
            <a:ext cx="12192000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95400" y="5157789"/>
            <a:ext cx="10896600" cy="1366836"/>
          </a:xfrm>
          <a:solidFill>
            <a:schemeClr val="accent1">
              <a:alpha val="80000"/>
            </a:schemeClr>
          </a:solidFill>
        </p:spPr>
        <p:txBody>
          <a:bodyPr lIns="0" tIns="46800" rIns="0" anchor="ctr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Тезис или заголовок</a:t>
            </a: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157789"/>
            <a:ext cx="1295400" cy="1366836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2810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96000" y="-1304"/>
            <a:ext cx="6096000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endParaRPr lang="ru-RU" dirty="0"/>
          </a:p>
        </p:txBody>
      </p:sp>
      <p:sp>
        <p:nvSpPr>
          <p:cNvPr id="5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1304"/>
            <a:ext cx="6096000" cy="6859303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71590" y="333375"/>
            <a:ext cx="4464372" cy="6191250"/>
          </a:xfrm>
          <a:noFill/>
        </p:spPr>
        <p:txBody>
          <a:bodyPr lIns="0" tIns="46800" rIns="0" anchor="ctr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90864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endParaRPr lang="ru-RU" dirty="0"/>
          </a:p>
        </p:txBody>
      </p:sp>
      <p:sp>
        <p:nvSpPr>
          <p:cNvPr id="4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"/>
            <a:ext cx="6096000" cy="6859303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479853" y="333375"/>
            <a:ext cx="4440560" cy="6191250"/>
          </a:xfrm>
          <a:noFill/>
        </p:spPr>
        <p:txBody>
          <a:bodyPr lIns="0" tIns="46800" rIns="0" anchor="ctr" anchorCtr="0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3986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71590" y="2420893"/>
            <a:ext cx="964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1"/>
                </a:solidFill>
                <a:latin typeface="+mj-lt"/>
              </a:rPr>
              <a:t>Вопросы?</a:t>
            </a:r>
          </a:p>
        </p:txBody>
      </p:sp>
      <p:sp>
        <p:nvSpPr>
          <p:cNvPr id="16" name="Текст 9"/>
          <p:cNvSpPr txBox="1">
            <a:spLocks/>
          </p:cNvSpPr>
          <p:nvPr userDrawn="1"/>
        </p:nvSpPr>
        <p:spPr>
          <a:xfrm>
            <a:off x="6132128" y="6155293"/>
            <a:ext cx="4860416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err="1">
                <a:hlinkClick r:id="rId2" action="ppaction://hlinkfile"/>
              </a:rPr>
              <a:t>kontur.ru</a:t>
            </a:r>
            <a:endParaRPr lang="ru-RU" sz="1800" dirty="0"/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6132128" y="4077076"/>
            <a:ext cx="4824412" cy="49244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  <a:endParaRPr lang="en-US" dirty="0"/>
          </a:p>
        </p:txBody>
      </p:sp>
      <p:sp>
        <p:nvSpPr>
          <p:cNvPr id="2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6132128" y="5173759"/>
            <a:ext cx="4824413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ru-RU" dirty="0"/>
              <a:t>+ 7 900 000-00-00 </a:t>
            </a:r>
            <a:r>
              <a:rPr lang="en-US" dirty="0"/>
              <a:t>(</a:t>
            </a:r>
            <a:r>
              <a:rPr lang="ru-RU" dirty="0"/>
              <a:t>если нужно)</a:t>
            </a:r>
            <a:endParaRPr lang="en-US" dirty="0"/>
          </a:p>
        </p:txBody>
      </p:sp>
      <p:sp>
        <p:nvSpPr>
          <p:cNvPr id="2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6132128" y="5548592"/>
            <a:ext cx="4824413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en-US" dirty="0">
                <a:hlinkClick r:id="rId3"/>
              </a:rPr>
              <a:t>mail@kontur.ru</a:t>
            </a:r>
            <a:r>
              <a:rPr lang="en-US" dirty="0"/>
              <a:t> (</a:t>
            </a:r>
            <a:r>
              <a:rPr lang="ru-RU" dirty="0"/>
              <a:t>если нужно)</a:t>
            </a:r>
            <a:endParaRPr lang="en-US" dirty="0"/>
          </a:p>
        </p:txBody>
      </p:sp>
      <p:sp>
        <p:nvSpPr>
          <p:cNvPr id="25" name="Текст 18"/>
          <p:cNvSpPr>
            <a:spLocks noGrp="1"/>
          </p:cNvSpPr>
          <p:nvPr>
            <p:ph type="body" sz="quarter" idx="19" hasCustomPrompt="1"/>
          </p:nvPr>
        </p:nvSpPr>
        <p:spPr>
          <a:xfrm>
            <a:off x="6132128" y="4782957"/>
            <a:ext cx="4824413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ru-RU" dirty="0"/>
              <a:t>Должность </a:t>
            </a:r>
            <a:r>
              <a:rPr lang="en-US" dirty="0"/>
              <a:t>(</a:t>
            </a:r>
            <a:r>
              <a:rPr lang="ru-RU" dirty="0"/>
              <a:t>если нужно)</a:t>
            </a:r>
            <a:endParaRPr lang="en-US" dirty="0"/>
          </a:p>
        </p:txBody>
      </p:sp>
      <p:graphicFrame>
        <p:nvGraphicFramePr>
          <p:cNvPr id="11" name="Схема 6"/>
          <p:cNvGraphicFramePr/>
          <p:nvPr userDrawn="1">
            <p:extLst>
              <p:ext uri="{D42A27DB-BD31-4B8C-83A1-F6EECF244321}">
                <p14:modId xmlns:p14="http://schemas.microsoft.com/office/powerpoint/2010/main" val="678469136"/>
              </p:ext>
            </p:extLst>
          </p:nvPr>
        </p:nvGraphicFramePr>
        <p:xfrm>
          <a:off x="3611976" y="3861048"/>
          <a:ext cx="2268000" cy="74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68773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 hasCustomPrompt="1"/>
          </p:nvPr>
        </p:nvSpPr>
        <p:spPr>
          <a:xfrm>
            <a:off x="1271553" y="1773241"/>
            <a:ext cx="9648859" cy="4751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556" y="333376"/>
            <a:ext cx="9648825" cy="10795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272000" y="1419648"/>
            <a:ext cx="96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13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1271590" y="2708920"/>
            <a:ext cx="9648825" cy="1080442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271587" y="4076700"/>
            <a:ext cx="9648000" cy="50442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cap="none" baseline="0"/>
            </a:lvl1pPr>
          </a:lstStyle>
          <a:p>
            <a:pPr lvl="0"/>
            <a:r>
              <a:rPr lang="ru-RU" dirty="0"/>
              <a:t>Подзаголовок раздела</a:t>
            </a: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1271587" y="3933056"/>
            <a:ext cx="96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8685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7" userDrawn="1">
          <p15:clr>
            <a:srgbClr val="FBAE40"/>
          </p15:clr>
        </p15:guide>
        <p15:guide id="2" orient="horz" pos="25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271591" y="1773239"/>
            <a:ext cx="4680396" cy="475139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1"/>
          </p:nvPr>
        </p:nvSpPr>
        <p:spPr>
          <a:xfrm>
            <a:off x="6240016" y="1773239"/>
            <a:ext cx="4656517" cy="4751386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8" name="Прямая соединительная линия 10"/>
          <p:cNvCxnSpPr/>
          <p:nvPr userDrawn="1"/>
        </p:nvCxnSpPr>
        <p:spPr>
          <a:xfrm>
            <a:off x="1272000" y="1419648"/>
            <a:ext cx="96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57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1"/>
          </p:nvPr>
        </p:nvSpPr>
        <p:spPr>
          <a:xfrm>
            <a:off x="1295401" y="2774530"/>
            <a:ext cx="4656139" cy="3750099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8" name="Объект 6"/>
          <p:cNvSpPr>
            <a:spLocks noGrp="1"/>
          </p:cNvSpPr>
          <p:nvPr>
            <p:ph sz="quarter" idx="12"/>
          </p:nvPr>
        </p:nvSpPr>
        <p:spPr>
          <a:xfrm>
            <a:off x="6240465" y="2774529"/>
            <a:ext cx="4656137" cy="3750099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1295401" y="1773238"/>
            <a:ext cx="4656139" cy="647700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4"/>
          </p:nvPr>
        </p:nvSpPr>
        <p:spPr>
          <a:xfrm>
            <a:off x="6240465" y="1773237"/>
            <a:ext cx="4656071" cy="647700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</p:txBody>
      </p:sp>
      <p:cxnSp>
        <p:nvCxnSpPr>
          <p:cNvPr id="12" name="Прямая соединительная линия 10"/>
          <p:cNvCxnSpPr/>
          <p:nvPr userDrawn="1"/>
        </p:nvCxnSpPr>
        <p:spPr>
          <a:xfrm>
            <a:off x="1272000" y="1419648"/>
            <a:ext cx="96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879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25" userDrawn="1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556" y="333376"/>
            <a:ext cx="9648825" cy="10795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4" name="Прямая соединительная линия 10"/>
          <p:cNvCxnSpPr/>
          <p:nvPr userDrawn="1"/>
        </p:nvCxnSpPr>
        <p:spPr>
          <a:xfrm>
            <a:off x="1272000" y="1419648"/>
            <a:ext cx="96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81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пись по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71590" y="5157792"/>
            <a:ext cx="9648825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 cap="none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71590" y="5724528"/>
            <a:ext cx="9648825" cy="800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1271589" y="333378"/>
            <a:ext cx="9648824" cy="48244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aseline="0"/>
            </a:lvl1pPr>
            <a:lvl2pPr>
              <a:defRPr sz="20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2272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пись под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71590" y="5157792"/>
            <a:ext cx="9648825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 cap="none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idx="1"/>
          </p:nvPr>
        </p:nvSpPr>
        <p:spPr>
          <a:xfrm>
            <a:off x="1271590" y="333379"/>
            <a:ext cx="9648825" cy="482441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71589" y="5724528"/>
            <a:ext cx="9648824" cy="80009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1434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-1304"/>
            <a:ext cx="12192000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76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71590" y="1773238"/>
            <a:ext cx="9648825" cy="47513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71590" y="333376"/>
            <a:ext cx="9648825" cy="1079501"/>
          </a:xfrm>
          <a:prstGeom prst="rect">
            <a:avLst/>
          </a:prstGeom>
        </p:spPr>
        <p:txBody>
          <a:bodyPr vert="horz" wrap="square" lIns="0" tIns="45720" rIns="0" bIns="144000" rtlCol="0" anchor="b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66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4" r:id="rId2"/>
    <p:sldLayoutId id="2147483664" r:id="rId3"/>
    <p:sldLayoutId id="2147483668" r:id="rId4"/>
    <p:sldLayoutId id="2147483669" r:id="rId5"/>
    <p:sldLayoutId id="2147483670" r:id="rId6"/>
    <p:sldLayoutId id="2147483678" r:id="rId7"/>
    <p:sldLayoutId id="2147483679" r:id="rId8"/>
    <p:sldLayoutId id="2147483677" r:id="rId9"/>
    <p:sldLayoutId id="2147483673" r:id="rId10"/>
    <p:sldLayoutId id="2147483674" r:id="rId11"/>
    <p:sldLayoutId id="2147483661" r:id="rId12"/>
    <p:sldLayoutId id="2147483675" r:id="rId13"/>
    <p:sldLayoutId id="2147483676" r:id="rId14"/>
    <p:sldLayoutId id="2147483680" r:id="rId15"/>
    <p:sldLayoutId id="2147483681" r:id="rId16"/>
    <p:sldLayoutId id="2147483667" r:id="rId17"/>
    <p:sldLayoutId id="2147483655" r:id="rId1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 cap="none" baseline="0">
          <a:solidFill>
            <a:schemeClr val="accent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01" userDrawn="1">
          <p15:clr>
            <a:srgbClr val="F26B43"/>
          </p15:clr>
        </p15:guide>
        <p15:guide id="2" pos="6879" userDrawn="1">
          <p15:clr>
            <a:srgbClr val="F26B43"/>
          </p15:clr>
        </p15:guide>
        <p15:guide id="4" orient="horz" pos="3249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  <p15:guide id="8" orient="horz" pos="89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3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omments" Target="../comments/comment9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43.emf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18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4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5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6.xml"/><Relationship Id="rId5" Type="http://schemas.openxmlformats.org/officeDocument/2006/relationships/image" Target="../media/image28.jpeg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jpg"/><Relationship Id="rId7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Правдивая история о тестировании касс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Кассы. Восстание машин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1271590" y="5343599"/>
            <a:ext cx="7200000" cy="1115690"/>
          </a:xfrm>
        </p:spPr>
        <p:txBody>
          <a:bodyPr/>
          <a:lstStyle/>
          <a:p>
            <a:r>
              <a:rPr lang="ru-RU" dirty="0" err="1" smtClean="0"/>
              <a:t>Якин</a:t>
            </a:r>
            <a:r>
              <a:rPr lang="ru-RU" dirty="0" smtClean="0"/>
              <a:t> Дмитрий</a:t>
            </a:r>
          </a:p>
          <a:p>
            <a:r>
              <a:rPr lang="ru-RU" dirty="0" err="1" smtClean="0"/>
              <a:t>Щипанова</a:t>
            </a:r>
            <a:r>
              <a:rPr lang="ru-RU" dirty="0" smtClean="0"/>
              <a:t> Татьяна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4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Лидеры рынка кассового ПО России</a:t>
            </a:r>
            <a:endParaRPr lang="en-US" dirty="0"/>
          </a:p>
        </p:txBody>
      </p:sp>
      <p:pic>
        <p:nvPicPr>
          <p:cNvPr id="1026" name="Picture 2" descr="ÐÐ°ÑÑÐ¸Ð½ÐºÐ¸ Ð¿Ð¾ Ð·Ð°Ð¿ÑÐ¾ÑÑ Ð¿Ð»Ð¾ÑÐºÐ¸Ð¹ Ð¼Ð¸Ñ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" b="16407"/>
          <a:stretch/>
        </p:blipFill>
        <p:spPr bwMode="auto">
          <a:xfrm>
            <a:off x="0" y="-747464"/>
            <a:ext cx="12239625" cy="862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570336"/>
            <a:ext cx="2272878" cy="61161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317041"/>
            <a:ext cx="3096567" cy="75191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3" name="Picture 2" descr="ÐÐ°ÑÑÐ¸Ð½ÐºÐ¸ Ð¿Ð¾ Ð·Ð°Ð¿ÑÐ¾ÑÑ Ð»Ð¾Ð³Ð¾ÑÐ¸Ð¿ ÑÑÑÐ¸Ñ-Ð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45" y="1633639"/>
            <a:ext cx="3265585" cy="124250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5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Ни разу не </a:t>
            </a:r>
            <a:r>
              <a:rPr lang="en-US" dirty="0" smtClean="0"/>
              <a:t>user-friendly</a:t>
            </a:r>
            <a:r>
              <a:rPr lang="ru-RU" dirty="0" smtClean="0"/>
              <a:t>…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04" y="1412877"/>
            <a:ext cx="7322996" cy="51679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ÐÐ°ÑÑÐ¸Ð½ÐºÐ¸ Ð¿Ð¾ Ð·Ð°Ð¿ÑÐ¾ÑÑ Ð±ÐµÐ½Ð´ÐµÑ Ñ Ð±Ð»ÑÐºÐ´Ð¶ÐµÐºÐ¾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68" y="1772816"/>
            <a:ext cx="5172774" cy="752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05611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Контур </a:t>
            </a:r>
            <a:r>
              <a:rPr lang="ru-RU" dirty="0" err="1" smtClean="0"/>
              <a:t>Маркет</a:t>
            </a:r>
            <a:r>
              <a:rPr lang="ru-RU" dirty="0" smtClean="0"/>
              <a:t> касса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450915"/>
            <a:ext cx="9073008" cy="5233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7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671242" y="1621557"/>
            <a:ext cx="5112569" cy="3834435"/>
            <a:chOff x="623391" y="1544756"/>
            <a:chExt cx="7920880" cy="528058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1" y="1544756"/>
              <a:ext cx="7920880" cy="528058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23391" y="4055368"/>
              <a:ext cx="2228960" cy="222896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чего все начиналось…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24392" y="5466928"/>
            <a:ext cx="792088" cy="410344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r>
              <a:rPr lang="ru-RU" sz="2800" dirty="0" smtClean="0">
                <a:solidFill>
                  <a:srgbClr val="E5281F"/>
                </a:solidFill>
              </a:rPr>
              <a:t>Это ФР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8834098" y="5049857"/>
            <a:ext cx="574270" cy="406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7078" y="5247211"/>
            <a:ext cx="1249023" cy="414037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r>
              <a:rPr lang="ru-RU" sz="2800" dirty="0" smtClean="0">
                <a:solidFill>
                  <a:srgbClr val="E5281F"/>
                </a:solidFill>
              </a:rPr>
              <a:t>Это сканер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962899" y="4725144"/>
            <a:ext cx="708343" cy="42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ttps://kontur.ru/Files/userfiles/image/products/market/case/Viki_Print_80_Pl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77" y="3469493"/>
            <a:ext cx="1835969" cy="18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6366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31451" r="5647" b="20324"/>
          <a:stretch/>
        </p:blipFill>
        <p:spPr>
          <a:xfrm>
            <a:off x="6960096" y="1844824"/>
            <a:ext cx="3096344" cy="165618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19336" y="2266852"/>
            <a:ext cx="5112569" cy="3834435"/>
            <a:chOff x="623391" y="1544756"/>
            <a:chExt cx="7920880" cy="528058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1" y="1544756"/>
              <a:ext cx="7920880" cy="528058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23391" y="4055368"/>
              <a:ext cx="2228960" cy="222896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…и к чему пришло</a:t>
            </a:r>
            <a:endParaRPr lang="en-US" dirty="0"/>
          </a:p>
        </p:txBody>
      </p:sp>
      <p:pic>
        <p:nvPicPr>
          <p:cNvPr id="2058" name="Picture 10" descr="https://kontur.ru/Files/userfiles/image/products/market/case/Viki_Print_80_Pl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01" y="1561918"/>
            <a:ext cx="2156011" cy="21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kontur.ru/Files/userfiles/image/products/market/case/Fiscal-printer-checks-wiki-print-57F-s-F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386097"/>
            <a:ext cx="2356004" cy="23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216" y="1647814"/>
            <a:ext cx="2012398" cy="20123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79" y="4364086"/>
            <a:ext cx="2216734" cy="2216734"/>
          </a:xfrm>
          <a:prstGeom prst="rect">
            <a:avLst/>
          </a:prstGeom>
        </p:spPr>
      </p:pic>
      <p:pic>
        <p:nvPicPr>
          <p:cNvPr id="20" name="Объект 5"/>
          <p:cNvPicPr>
            <a:picLocks noGrp="1" noChangeAspect="1"/>
          </p:cNvPicPr>
          <p:nvPr>
            <p:ph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435199"/>
            <a:ext cx="2145621" cy="2145621"/>
          </a:xfrm>
        </p:spPr>
      </p:pic>
      <p:sp>
        <p:nvSpPr>
          <p:cNvPr id="17" name="Прямоугольник 16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12940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Коротко про покупку в магазине</a:t>
            </a:r>
            <a:endParaRPr lang="en-US" dirty="0"/>
          </a:p>
        </p:txBody>
      </p:sp>
      <p:sp>
        <p:nvSpPr>
          <p:cNvPr id="9" name="Плюс 8"/>
          <p:cNvSpPr/>
          <p:nvPr/>
        </p:nvSpPr>
        <p:spPr>
          <a:xfrm>
            <a:off x="3935760" y="3505322"/>
            <a:ext cx="576064" cy="55436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 4"/>
          <p:cNvSpPr/>
          <p:nvPr/>
        </p:nvSpPr>
        <p:spPr>
          <a:xfrm>
            <a:off x="7608168" y="3530474"/>
            <a:ext cx="720080" cy="5040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2" name="Picture 8" descr="Картинки по запросу корзина с продукт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93" y="1841220"/>
            <a:ext cx="2685411" cy="39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598110"/>
            <a:ext cx="2923144" cy="2923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628775"/>
            <a:ext cx="2507573" cy="44645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16642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как на самом деле</a:t>
            </a:r>
            <a:endParaRPr lang="en-US" dirty="0"/>
          </a:p>
        </p:txBody>
      </p:sp>
      <p:sp>
        <p:nvSpPr>
          <p:cNvPr id="9" name="Плюс 8"/>
          <p:cNvSpPr/>
          <p:nvPr/>
        </p:nvSpPr>
        <p:spPr>
          <a:xfrm>
            <a:off x="3935760" y="3505322"/>
            <a:ext cx="576064" cy="55436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Картинки по запросу корзина с продукт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93" y="1841220"/>
            <a:ext cx="2685411" cy="39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598110"/>
            <a:ext cx="2923144" cy="2923144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ÑÐ¾ÑÐ°Ð»ÐºÐ¾Ð³Ð¾Ð»ÑÑÐµÐ³ÑÐ»Ð¸ÑÐ¾Ð²Ð°Ð½Ð¸Ðµ Ð»Ð¾Ð³Ð¾ÑÐ¸Ð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06896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Ð°ÑÑÐ¸Ð½ÐºÐ¸ Ð¿Ð¾ Ð·Ð°Ð¿ÑÐ¾ÑÑ ÑÐµÐ´ÐµÑÐ°Ð»ÑÐ½Ð°Ñ Ð½Ð°Ð»Ð¾Ð³Ð¾Ð²Ð°Ñ ÑÐ»ÑÐ¶Ð±Ð° Ð»Ð¾Ð³Ð¾ÑÐ¸Ð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4914970"/>
            <a:ext cx="1753789" cy="18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/>
          <p:cNvSpPr/>
          <p:nvPr/>
        </p:nvSpPr>
        <p:spPr>
          <a:xfrm>
            <a:off x="7750089" y="3861048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709697">
            <a:off x="7442646" y="2358434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034457">
            <a:off x="7481103" y="5133394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379424"/>
            <a:ext cx="3480048" cy="1733524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9047929">
            <a:off x="7533929" y="2631687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14446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22" y="-16494"/>
            <a:ext cx="10674958" cy="7549950"/>
          </a:xfrm>
          <a:prstGeom prst="rect">
            <a:avLst/>
          </a:prstGeom>
        </p:spPr>
      </p:pic>
      <p:pic>
        <p:nvPicPr>
          <p:cNvPr id="1028" name="Picture 4" descr="ÐÐ°ÑÑÐ¸Ð½ÐºÐ¸ Ð¿Ð¾ Ð·Ð°Ð¿ÑÐ¾ÑÑ ÑÐµÐº Ñ qr ÐºÐ¾Ð´Ð¾Ð¼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38" y="1143387"/>
            <a:ext cx="3931330" cy="571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34824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мы представляли себе тестирование кассы на старте</a:t>
            </a:r>
            <a:endParaRPr 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5178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Что приходится на суровую долю </a:t>
            </a:r>
            <a:r>
              <a:rPr lang="ru-RU" sz="2400" dirty="0" err="1"/>
              <a:t>тестировщика</a:t>
            </a:r>
            <a:r>
              <a:rPr lang="ru-RU" sz="2400" dirty="0"/>
              <a:t> касс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590" y="2852614"/>
            <a:ext cx="9648825" cy="1080442"/>
          </a:xfrm>
        </p:spPr>
        <p:txBody>
          <a:bodyPr/>
          <a:lstStyle/>
          <a:p>
            <a:r>
              <a:rPr lang="ru-RU" dirty="0" smtClean="0"/>
              <a:t>Что тестируем мы?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22884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Правдивая история о тестировании касс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Кассы. Восстание машин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1271590" y="5343599"/>
            <a:ext cx="7200000" cy="1115690"/>
          </a:xfrm>
        </p:spPr>
        <p:txBody>
          <a:bodyPr/>
          <a:lstStyle/>
          <a:p>
            <a:r>
              <a:rPr lang="ru-RU" dirty="0" err="1" smtClean="0"/>
              <a:t>Якин</a:t>
            </a:r>
            <a:r>
              <a:rPr lang="ru-RU" dirty="0" smtClean="0"/>
              <a:t> Дмитрий</a:t>
            </a:r>
          </a:p>
          <a:p>
            <a:r>
              <a:rPr lang="ru-RU" dirty="0" err="1" smtClean="0"/>
              <a:t>Щипанова</a:t>
            </a:r>
            <a:r>
              <a:rPr lang="ru-RU" dirty="0" smtClean="0"/>
              <a:t> Татьяна</a:t>
            </a:r>
            <a:endParaRPr lang="ru-RU" dirty="0"/>
          </a:p>
        </p:txBody>
      </p:sp>
      <p:pic>
        <p:nvPicPr>
          <p:cNvPr id="5" name="37202_8296391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576" y="5992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447"/>
            <a:ext cx="3610480" cy="3610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 – многообразие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16" y="2022192"/>
            <a:ext cx="2923144" cy="2923144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ÑÐ¾ÑÐ°Ð»ÐºÐ¾Ð³Ð¾Ð»ÑÑÐµÐ³ÑÐ»Ð¸ÑÐ¾Ð²Ð°Ð½Ð¸Ðµ Ð»Ð¾Ð³Ð¾ÑÐ¸Ð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728" y="274227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Ð°ÑÑÐ¸Ð½ÐºÐ¸ Ð¿Ð¾ Ð·Ð°Ð¿ÑÐ¾ÑÑ ÑÐµÐ´ÐµÑÐ°Ð»ÑÐ½Ð°Ñ Ð½Ð°Ð»Ð¾Ð³Ð¾Ð²Ð°Ñ ÑÐ»ÑÐ¶Ð±Ð° Ð»Ð¾Ð³Ð¾ÑÐ¸Ð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72" y="4588282"/>
            <a:ext cx="1753789" cy="18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/>
          <p:cNvSpPr/>
          <p:nvPr/>
        </p:nvSpPr>
        <p:spPr>
          <a:xfrm>
            <a:off x="8230481" y="3534360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709697">
            <a:off x="7923038" y="2031746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034457">
            <a:off x="7961495" y="4806706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9047929">
            <a:off x="8014321" y="2304999"/>
            <a:ext cx="650167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459292"/>
            <a:ext cx="1912719" cy="1912719"/>
          </a:xfrm>
          <a:prstGeom prst="rect">
            <a:avLst/>
          </a:prstGeom>
        </p:spPr>
      </p:pic>
      <p:sp>
        <p:nvSpPr>
          <p:cNvPr id="20" name="Плюс 19"/>
          <p:cNvSpPr/>
          <p:nvPr/>
        </p:nvSpPr>
        <p:spPr>
          <a:xfrm>
            <a:off x="3610480" y="3206584"/>
            <a:ext cx="576064" cy="55436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10" y="4599712"/>
            <a:ext cx="1741867" cy="174186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15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640" y="1052736"/>
            <a:ext cx="3480048" cy="17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1"/>
          </p:nvPr>
        </p:nvSpPr>
        <p:spPr>
          <a:xfrm>
            <a:off x="6696067" y="2903240"/>
            <a:ext cx="4656517" cy="3959721"/>
          </a:xfrm>
        </p:spPr>
        <p:txBody>
          <a:bodyPr>
            <a:noAutofit/>
          </a:bodyPr>
          <a:lstStyle/>
          <a:p>
            <a:r>
              <a:rPr lang="en-US" dirty="0" smtClean="0"/>
              <a:t>Usability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Особенности </a:t>
            </a:r>
            <a:r>
              <a:rPr lang="ru-RU" dirty="0"/>
              <a:t>работы кассира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0" y="1700808"/>
            <a:ext cx="5050178" cy="3928963"/>
          </a:xfrm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7200123" y="2066661"/>
            <a:ext cx="4656517" cy="495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/>
                </a:solidFill>
              </a:rPr>
              <a:t>Ручное тестирование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1" name="Picture 49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3" y="1916912"/>
            <a:ext cx="720181" cy="7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5328" y="2508077"/>
            <a:ext cx="914400" cy="4572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5817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Конфигурационное тестирование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556792"/>
            <a:ext cx="530120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17836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Быстродействие устройства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90" y="1458596"/>
            <a:ext cx="9194132" cy="52001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16025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ru-RU" dirty="0" smtClean="0"/>
              <a:t>Система обновлений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61" y="1556792"/>
            <a:ext cx="9735482" cy="4608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29328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Кассовое </a:t>
            </a:r>
            <a:r>
              <a:rPr lang="ru-RU" dirty="0" smtClean="0"/>
              <a:t>железо</a:t>
            </a:r>
            <a:endParaRPr lang="ru-RU" dirty="0"/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14" y="2622623"/>
            <a:ext cx="2344804" cy="234480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52" y="2704718"/>
            <a:ext cx="2464447" cy="24644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7" y="2478779"/>
            <a:ext cx="2916324" cy="291632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77" y="2252938"/>
            <a:ext cx="2748279" cy="274827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6867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Кассовое железо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14" y="2622623"/>
            <a:ext cx="2344804" cy="23448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52" y="2704718"/>
            <a:ext cx="2464447" cy="2464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7" y="2478779"/>
            <a:ext cx="2916324" cy="2916324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77" y="2252938"/>
            <a:ext cx="2748279" cy="274827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9342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Кассовое железо</a:t>
            </a: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14" y="2622623"/>
            <a:ext cx="2344804" cy="2344804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52" y="2704718"/>
            <a:ext cx="2464447" cy="24644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7" y="2478779"/>
            <a:ext cx="2916324" cy="2916324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77" y="2252938"/>
            <a:ext cx="2748279" cy="27482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0835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Кассовое железо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14" y="2622623"/>
            <a:ext cx="2344804" cy="234480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52" y="2704718"/>
            <a:ext cx="2464447" cy="24644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7" y="2478779"/>
            <a:ext cx="2916324" cy="2916324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77" y="2252938"/>
            <a:ext cx="2748279" cy="27482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35598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с </a:t>
            </a:r>
            <a:r>
              <a:rPr lang="en-US" dirty="0"/>
              <a:t>back-office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5807968" y="4071790"/>
            <a:ext cx="788256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01" y="2804199"/>
            <a:ext cx="3975340" cy="1980245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10800000">
            <a:off x="5807968" y="3318347"/>
            <a:ext cx="788256" cy="221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754683"/>
            <a:ext cx="3468422" cy="34684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1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Докладчики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7544" y="5267949"/>
            <a:ext cx="914400" cy="914400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pPr algn="ctr"/>
            <a:r>
              <a:rPr lang="ru-RU" sz="2800" dirty="0" smtClean="0"/>
              <a:t>Администратор</a:t>
            </a:r>
          </a:p>
          <a:p>
            <a:pPr algn="ctr"/>
            <a:r>
              <a:rPr lang="ru-RU" sz="2800" dirty="0" smtClean="0"/>
              <a:t>торгового зала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24978" y="5267949"/>
            <a:ext cx="914400" cy="9144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pPr algn="ctr"/>
            <a:r>
              <a:rPr lang="ru-RU" sz="2800" dirty="0" smtClean="0"/>
              <a:t>Старший кассир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44" y="1629000"/>
            <a:ext cx="3600000" cy="36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92" y="1639294"/>
            <a:ext cx="3600000" cy="360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034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с </a:t>
            </a:r>
            <a:r>
              <a:rPr lang="en-US" dirty="0" smtClean="0"/>
              <a:t>back-office</a:t>
            </a:r>
            <a:endParaRPr lang="en-US" dirty="0"/>
          </a:p>
        </p:txBody>
      </p:sp>
      <p:pic>
        <p:nvPicPr>
          <p:cNvPr id="3080" name="Picture 8" descr="ÐÐ°ÑÑÐ¸Ð½ÐºÐ¸ Ð¿Ð¾ Ð·Ð°Ð¿ÑÐ¾ÑÑ ÑÐµÑÐ²ÐµÑ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028607"/>
            <a:ext cx="1798352" cy="15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202218"/>
            <a:ext cx="3713650" cy="1849888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 rot="20014103">
            <a:off x="4171808" y="3545534"/>
            <a:ext cx="650167" cy="221306"/>
          </a:xfrm>
          <a:prstGeom prst="rightArrow">
            <a:avLst/>
          </a:prstGeom>
          <a:solidFill>
            <a:schemeClr val="accent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94440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19960638" flipH="1">
            <a:off x="4022892" y="3306779"/>
            <a:ext cx="639385" cy="221306"/>
          </a:xfrm>
          <a:prstGeom prst="rightArrow">
            <a:avLst/>
          </a:prstGeom>
          <a:solidFill>
            <a:schemeClr val="accent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94440"/>
              </a:solidFill>
            </a:endParaRPr>
          </a:p>
        </p:txBody>
      </p:sp>
      <p:sp>
        <p:nvSpPr>
          <p:cNvPr id="31" name="Объект 3"/>
          <p:cNvSpPr txBox="1">
            <a:spLocks/>
          </p:cNvSpPr>
          <p:nvPr/>
        </p:nvSpPr>
        <p:spPr>
          <a:xfrm>
            <a:off x="8508643" y="2039548"/>
            <a:ext cx="4656517" cy="495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B050"/>
                </a:solidFill>
              </a:rPr>
              <a:t>Покрыто </a:t>
            </a:r>
            <a:r>
              <a:rPr lang="ru-RU" dirty="0" err="1" smtClean="0">
                <a:solidFill>
                  <a:srgbClr val="00B050"/>
                </a:solidFill>
              </a:rPr>
              <a:t>автотестами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355176"/>
            <a:ext cx="2837669" cy="2837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2478" y="4837010"/>
            <a:ext cx="914400" cy="9144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591944" y="1484784"/>
            <a:ext cx="1207051" cy="496899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r>
              <a:rPr lang="en-US" sz="2800" dirty="0" smtClean="0"/>
              <a:t>Middle</a:t>
            </a:r>
            <a:endParaRPr lang="ru-RU" sz="2800" dirty="0" smtClean="0"/>
          </a:p>
        </p:txBody>
      </p:sp>
      <p:pic>
        <p:nvPicPr>
          <p:cNvPr id="22" name="Picture 8" descr="ÐÐ°ÑÑÐ¸Ð½ÐºÐ¸ Ð¿Ð¾ Ð·Ð°Ð¿ÑÐ¾ÑÑ ÑÐµÑÐ²ÐµÑ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4476042"/>
            <a:ext cx="1798352" cy="15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право 22"/>
          <p:cNvSpPr/>
          <p:nvPr/>
        </p:nvSpPr>
        <p:spPr>
          <a:xfrm rot="5400000">
            <a:off x="6025586" y="3848265"/>
            <a:ext cx="650167" cy="22130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 flipH="1">
            <a:off x="5670937" y="3820986"/>
            <a:ext cx="639385" cy="22130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9793840">
            <a:off x="7731612" y="4898702"/>
            <a:ext cx="650167" cy="22130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9793840" flipH="1">
            <a:off x="7548541" y="4662256"/>
            <a:ext cx="639385" cy="22130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79976" y="5916202"/>
            <a:ext cx="883353" cy="496899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r>
              <a:rPr lang="en-US" sz="2800" dirty="0" smtClean="0"/>
              <a:t>Store</a:t>
            </a:r>
            <a:endParaRPr lang="ru-RU" sz="2800" dirty="0" smtClean="0"/>
          </a:p>
        </p:txBody>
      </p:sp>
      <p:pic>
        <p:nvPicPr>
          <p:cNvPr id="35" name="Picture 418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811745"/>
            <a:ext cx="753131" cy="720000"/>
          </a:xfrm>
          <a:prstGeom prst="rect">
            <a:avLst/>
          </a:prstGeom>
        </p:spPr>
      </p:pic>
      <p:sp>
        <p:nvSpPr>
          <p:cNvPr id="30" name="Объект 3"/>
          <p:cNvSpPr txBox="1">
            <a:spLocks/>
          </p:cNvSpPr>
          <p:nvPr/>
        </p:nvSpPr>
        <p:spPr>
          <a:xfrm>
            <a:off x="1100843" y="5183015"/>
            <a:ext cx="4656517" cy="495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/>
                </a:solidFill>
              </a:rPr>
              <a:t>Ручное тестирование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2" name="Picture 49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3" y="5013176"/>
            <a:ext cx="720181" cy="7200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49842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Интеграция с</a:t>
            </a:r>
            <a:r>
              <a:rPr lang="en-US" dirty="0" smtClean="0"/>
              <a:t> </a:t>
            </a:r>
            <a:r>
              <a:rPr lang="ru-RU" dirty="0" smtClean="0"/>
              <a:t>фискальным регистратором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185081"/>
            <a:ext cx="4104355" cy="41043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31504" y="5250904"/>
            <a:ext cx="914400" cy="914400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×</a:t>
            </a:r>
            <a:r>
              <a:rPr lang="ru-RU" sz="4400" dirty="0" smtClean="0">
                <a:solidFill>
                  <a:srgbClr val="C00000"/>
                </a:solidFill>
              </a:rPr>
              <a:t>3 </a:t>
            </a:r>
            <a:r>
              <a:rPr lang="ru-RU" sz="2400" dirty="0" smtClean="0">
                <a:solidFill>
                  <a:srgbClr val="C00000"/>
                </a:solidFill>
              </a:rPr>
              <a:t>производителя</a:t>
            </a:r>
          </a:p>
          <a:p>
            <a:r>
              <a:rPr lang="ru-RU" sz="4400" dirty="0" smtClean="0">
                <a:solidFill>
                  <a:srgbClr val="C00000"/>
                </a:solidFill>
              </a:rPr>
              <a:t>×5 </a:t>
            </a:r>
            <a:r>
              <a:rPr lang="ru-RU" sz="2400" dirty="0" smtClean="0">
                <a:solidFill>
                  <a:srgbClr val="C00000"/>
                </a:solidFill>
              </a:rPr>
              <a:t>моделей</a:t>
            </a:r>
          </a:p>
        </p:txBody>
      </p:sp>
      <p:sp>
        <p:nvSpPr>
          <p:cNvPr id="7" name="Объект 2"/>
          <p:cNvSpPr>
            <a:spLocks noGrp="1"/>
          </p:cNvSpPr>
          <p:nvPr>
            <p:ph sz="quarter" idx="11"/>
          </p:nvPr>
        </p:nvSpPr>
        <p:spPr>
          <a:xfrm>
            <a:off x="6263680" y="1718198"/>
            <a:ext cx="5688632" cy="4323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Рассчет</a:t>
            </a:r>
            <a:r>
              <a:rPr lang="ru-RU" dirty="0" smtClean="0"/>
              <a:t> НДС</a:t>
            </a:r>
          </a:p>
          <a:p>
            <a:pPr marL="0" indent="0">
              <a:buNone/>
            </a:pPr>
            <a:r>
              <a:rPr lang="ru-RU" dirty="0" smtClean="0"/>
              <a:t>Скидки, подарочные карты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ротоколы связи с ОФД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Отображение </a:t>
            </a:r>
            <a:r>
              <a:rPr lang="ru-RU" dirty="0"/>
              <a:t>текста в </a:t>
            </a:r>
            <a:r>
              <a:rPr lang="ru-RU" dirty="0" smtClean="0"/>
              <a:t>чеке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41409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Интеграция с терминалом оплаты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4" y="1836255"/>
            <a:ext cx="3260468" cy="32604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9536" y="5096723"/>
            <a:ext cx="914400" cy="9144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×2 </a:t>
            </a:r>
            <a:r>
              <a:rPr lang="ru-RU" sz="2800" dirty="0" smtClean="0">
                <a:solidFill>
                  <a:srgbClr val="C00000"/>
                </a:solidFill>
              </a:rPr>
              <a:t>модели</a:t>
            </a:r>
          </a:p>
        </p:txBody>
      </p:sp>
      <p:sp>
        <p:nvSpPr>
          <p:cNvPr id="8" name="Объект 2"/>
          <p:cNvSpPr>
            <a:spLocks noGrp="1"/>
          </p:cNvSpPr>
          <p:nvPr>
            <p:ph sz="quarter" idx="11"/>
          </p:nvPr>
        </p:nvSpPr>
        <p:spPr>
          <a:xfrm>
            <a:off x="5927304" y="1836255"/>
            <a:ext cx="6264696" cy="4323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Работа с настоящими деньгами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Качество связи</a:t>
            </a:r>
          </a:p>
          <a:p>
            <a:pPr marL="0" indent="0">
              <a:buNone/>
            </a:pPr>
            <a:r>
              <a:rPr lang="ru-RU" dirty="0" smtClean="0"/>
              <a:t>Методы считывания карты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8183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0" y="3789040"/>
            <a:ext cx="3816024" cy="3816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Интеграция с </a:t>
            </a:r>
            <a:r>
              <a:rPr lang="ru-RU" dirty="0" err="1" smtClean="0"/>
              <a:t>прикассовым</a:t>
            </a:r>
            <a:r>
              <a:rPr lang="ru-RU" dirty="0" smtClean="0"/>
              <a:t> железом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97" y="1338603"/>
            <a:ext cx="1994274" cy="1994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63" y="4094666"/>
            <a:ext cx="3294773" cy="3294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00" y="4005064"/>
            <a:ext cx="2148088" cy="2148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40968"/>
            <a:ext cx="1801582" cy="1801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996952"/>
            <a:ext cx="1565909" cy="1565909"/>
          </a:xfrm>
          <a:prstGeom prst="rect">
            <a:avLst/>
          </a:prstGeom>
        </p:spPr>
      </p:pic>
      <p:pic>
        <p:nvPicPr>
          <p:cNvPr id="9" name="Picture 6" descr="ÐÐ°ÑÑÐ¸Ð½ÐºÐ¸ Ð¿Ð¾ Ð·Ð°Ð¿ÑÐ¾ÑÑ jacart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614" y="1750059"/>
            <a:ext cx="1636698" cy="117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97424" y="2150029"/>
            <a:ext cx="914400" cy="914400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×3 </a:t>
            </a:r>
            <a:r>
              <a:rPr lang="ru-RU" sz="2400" dirty="0" smtClean="0">
                <a:solidFill>
                  <a:srgbClr val="C00000"/>
                </a:solidFill>
              </a:rPr>
              <a:t>производителя</a:t>
            </a:r>
          </a:p>
          <a:p>
            <a:r>
              <a:rPr lang="ru-RU" sz="4400" dirty="0" smtClean="0">
                <a:solidFill>
                  <a:srgbClr val="C00000"/>
                </a:solidFill>
              </a:rPr>
              <a:t>×5 </a:t>
            </a:r>
            <a:r>
              <a:rPr lang="ru-RU" sz="2400" dirty="0" smtClean="0">
                <a:solidFill>
                  <a:srgbClr val="C00000"/>
                </a:solidFill>
              </a:rPr>
              <a:t>моделей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2144" y="3140968"/>
            <a:ext cx="914400" cy="9144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×2 </a:t>
            </a:r>
            <a:r>
              <a:rPr lang="ru-RU" sz="2400" dirty="0" smtClean="0">
                <a:solidFill>
                  <a:srgbClr val="C00000"/>
                </a:solidFill>
              </a:rPr>
              <a:t>прошивки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73488" y="5466928"/>
            <a:ext cx="914400" cy="914400"/>
          </a:xfrm>
          <a:prstGeom prst="rect">
            <a:avLst/>
          </a:prstGeom>
        </p:spPr>
        <p:txBody>
          <a:bodyPr wrap="none" lIns="0" rtlCol="0" anchor="b">
            <a:no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×2 </a:t>
            </a:r>
            <a:r>
              <a:rPr lang="ru-RU" sz="2400" dirty="0" smtClean="0">
                <a:solidFill>
                  <a:srgbClr val="C00000"/>
                </a:solidFill>
              </a:rPr>
              <a:t>производителя</a:t>
            </a:r>
          </a:p>
          <a:p>
            <a:r>
              <a:rPr lang="ru-RU" sz="4400" dirty="0" smtClean="0">
                <a:solidFill>
                  <a:srgbClr val="C00000"/>
                </a:solidFill>
              </a:rPr>
              <a:t>×2 </a:t>
            </a:r>
            <a:r>
              <a:rPr lang="ru-RU" sz="2400" dirty="0" smtClean="0">
                <a:solidFill>
                  <a:srgbClr val="C00000"/>
                </a:solidFill>
              </a:rPr>
              <a:t>модели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5560" y="3356992"/>
            <a:ext cx="914400" cy="9144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×2 </a:t>
            </a:r>
            <a:r>
              <a:rPr lang="ru-RU" sz="2800" dirty="0" smtClean="0">
                <a:solidFill>
                  <a:srgbClr val="C00000"/>
                </a:solidFill>
              </a:rPr>
              <a:t>модели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6016" y="1722512"/>
            <a:ext cx="914400" cy="9144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×2 </a:t>
            </a:r>
            <a:r>
              <a:rPr lang="ru-RU" sz="2400" dirty="0" smtClean="0">
                <a:solidFill>
                  <a:srgbClr val="C00000"/>
                </a:solidFill>
              </a:rPr>
              <a:t>прошивки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1608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с </a:t>
            </a:r>
            <a:r>
              <a:rPr lang="ru-RU" dirty="0" err="1"/>
              <a:t>прикассовым</a:t>
            </a:r>
            <a:r>
              <a:rPr lang="ru-RU" dirty="0"/>
              <a:t> железом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959124"/>
            <a:ext cx="4653884" cy="3816424"/>
          </a:xfrm>
        </p:spPr>
      </p:pic>
      <p:sp>
        <p:nvSpPr>
          <p:cNvPr id="4" name="Объект 3"/>
          <p:cNvSpPr>
            <a:spLocks noGrp="1"/>
          </p:cNvSpPr>
          <p:nvPr>
            <p:ph sz="quarter" idx="11"/>
          </p:nvPr>
        </p:nvSpPr>
        <p:spPr>
          <a:xfrm>
            <a:off x="7248128" y="2175868"/>
            <a:ext cx="4152461" cy="359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Комбинаторика</a:t>
            </a:r>
          </a:p>
          <a:p>
            <a:pPr marL="0" indent="0">
              <a:buNone/>
            </a:pPr>
            <a:r>
              <a:rPr lang="ru-RU" dirty="0" smtClean="0"/>
              <a:t>Статистика</a:t>
            </a:r>
          </a:p>
          <a:p>
            <a:pPr marL="0" indent="0">
              <a:buNone/>
            </a:pPr>
            <a:r>
              <a:rPr lang="ru-RU" dirty="0" smtClean="0"/>
              <a:t>Здравый смысл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40919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с </a:t>
            </a:r>
            <a:r>
              <a:rPr lang="ru-RU" dirty="0" err="1"/>
              <a:t>прикассовым</a:t>
            </a:r>
            <a:r>
              <a:rPr lang="ru-RU" dirty="0"/>
              <a:t> железом</a:t>
            </a:r>
          </a:p>
        </p:txBody>
      </p:sp>
      <p:pic>
        <p:nvPicPr>
          <p:cNvPr id="8" name="Picture 42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680176" y="1988840"/>
            <a:ext cx="720182" cy="72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81508" y="1913706"/>
            <a:ext cx="25390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Тестирование 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с отверткой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32571"/>
            <a:ext cx="5636979" cy="50367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7354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данных в ЕГАИС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28799"/>
            <a:ext cx="3672408" cy="5112569"/>
          </a:xfrm>
          <a:prstGeom prst="rect">
            <a:avLst/>
          </a:prstGeom>
        </p:spPr>
      </p:pic>
      <p:sp>
        <p:nvSpPr>
          <p:cNvPr id="8" name="Объект 3"/>
          <p:cNvSpPr>
            <a:spLocks noGrp="1"/>
          </p:cNvSpPr>
          <p:nvPr>
            <p:ph sz="quarter" idx="11"/>
          </p:nvPr>
        </p:nvSpPr>
        <p:spPr>
          <a:xfrm>
            <a:off x="6888190" y="3257579"/>
            <a:ext cx="5506747" cy="359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Акцизные марки</a:t>
            </a:r>
          </a:p>
          <a:p>
            <a:pPr marL="0" indent="0">
              <a:buNone/>
            </a:pPr>
            <a:r>
              <a:rPr lang="ru-RU" dirty="0" smtClean="0"/>
              <a:t>Сценарии продажи </a:t>
            </a: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6926287" y="2375603"/>
            <a:ext cx="4656517" cy="495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/>
                </a:solidFill>
              </a:rPr>
              <a:t>Ручное тестирование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Picture 49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147128"/>
            <a:ext cx="720182" cy="72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ÐÐ°ÑÑÐ¸Ð½ÐºÐ¸ Ð¿Ð¾ Ð·Ð°Ð¿ÑÐ¾ÑÑ ÑÐ¾ÑÐ°Ð»ÐºÐ¾Ð³Ð¾Ð»ÑÑÐµÐ³ÑÐ»Ð¸ÑÐ¾Ð²Ð°Ð½Ð¸Ðµ Ð»Ð¾Ð³Ð¾ÑÐ¸Ð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646" y="26064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27</a:t>
            </a:r>
          </a:p>
        </p:txBody>
      </p:sp>
    </p:spTree>
    <p:extLst>
      <p:ext uri="{BB962C8B-B14F-4D97-AF65-F5344CB8AC3E}">
        <p14:creationId xmlns:p14="http://schemas.microsoft.com/office/powerpoint/2010/main" val="15764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данных в ЕГАИС</a:t>
            </a:r>
            <a:endParaRPr lang="en-US" dirty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6912091" y="2357263"/>
            <a:ext cx="4656517" cy="495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/>
                </a:solidFill>
              </a:rPr>
              <a:t>Ручное тестирование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Picture 498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05" y="2147128"/>
            <a:ext cx="705986" cy="705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40616" y="6165304"/>
            <a:ext cx="551384" cy="415516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b"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26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6819" b="6455"/>
          <a:stretch/>
        </p:blipFill>
        <p:spPr>
          <a:xfrm>
            <a:off x="-1" y="1"/>
            <a:ext cx="13774823" cy="68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данных в ЕГАИС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28799"/>
            <a:ext cx="3672408" cy="5112569"/>
          </a:xfrm>
          <a:prstGeom prst="rect">
            <a:avLst/>
          </a:prstGeom>
        </p:spPr>
      </p:pic>
      <p:sp>
        <p:nvSpPr>
          <p:cNvPr id="8" name="Объект 3"/>
          <p:cNvSpPr>
            <a:spLocks noGrp="1"/>
          </p:cNvSpPr>
          <p:nvPr>
            <p:ph sz="quarter" idx="11"/>
          </p:nvPr>
        </p:nvSpPr>
        <p:spPr>
          <a:xfrm>
            <a:off x="6888190" y="3257579"/>
            <a:ext cx="5506747" cy="359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Акцизные марки</a:t>
            </a:r>
          </a:p>
          <a:p>
            <a:pPr marL="0" indent="0">
              <a:buNone/>
            </a:pPr>
            <a:r>
              <a:rPr lang="ru-RU" dirty="0" smtClean="0"/>
              <a:t>Сценарии продажи </a:t>
            </a:r>
          </a:p>
          <a:p>
            <a:pPr marL="0" indent="0">
              <a:buNone/>
            </a:pPr>
            <a:r>
              <a:rPr lang="ru-RU" dirty="0" err="1" smtClean="0"/>
              <a:t>Фейковый</a:t>
            </a:r>
            <a:r>
              <a:rPr lang="ru-RU" dirty="0" smtClean="0"/>
              <a:t> / Тестовый ЕГАИС</a:t>
            </a:r>
            <a:endParaRPr lang="en-US" dirty="0" smtClean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6926287" y="2375603"/>
            <a:ext cx="4656517" cy="495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/>
                </a:solidFill>
              </a:rPr>
              <a:t>Ручное тестирование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Picture 49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147128"/>
            <a:ext cx="720182" cy="72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ÐÐ°ÑÑÐ¸Ð½ÐºÐ¸ Ð¿Ð¾ Ð·Ð°Ð¿ÑÐ¾ÑÑ ÑÐ¾ÑÐ°Ð»ÐºÐ¾Ð³Ð¾Ð»ÑÑÐµÐ³ÑÐ»Ð¸ÑÐ¾Ð²Ð°Ð½Ð¸Ðµ Ð»Ð¾Ð³Ð¾ÑÐ¸Ð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646" y="26064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27</a:t>
            </a:r>
          </a:p>
        </p:txBody>
      </p:sp>
    </p:spTree>
    <p:extLst>
      <p:ext uri="{BB962C8B-B14F-4D97-AF65-F5344CB8AC3E}">
        <p14:creationId xmlns:p14="http://schemas.microsoft.com/office/powerpoint/2010/main" val="23041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Передача данных в ОФД</a:t>
            </a:r>
            <a:endParaRPr lang="en-US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11"/>
          </p:nvPr>
        </p:nvSpPr>
        <p:spPr>
          <a:xfrm>
            <a:off x="6813227" y="3393733"/>
            <a:ext cx="5299047" cy="359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Фискальные накопители</a:t>
            </a:r>
          </a:p>
          <a:p>
            <a:pPr marL="0" indent="0">
              <a:buNone/>
            </a:pPr>
            <a:r>
              <a:rPr lang="ru-RU" dirty="0" smtClean="0"/>
              <a:t>Очистка и </a:t>
            </a:r>
            <a:r>
              <a:rPr lang="ru-RU" dirty="0" err="1" smtClean="0"/>
              <a:t>перефискализация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Проверка передачи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140968"/>
            <a:ext cx="1872208" cy="1872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90" y="1628800"/>
            <a:ext cx="1800073" cy="50825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Объект 3"/>
          <p:cNvSpPr txBox="1">
            <a:spLocks/>
          </p:cNvSpPr>
          <p:nvPr/>
        </p:nvSpPr>
        <p:spPr>
          <a:xfrm>
            <a:off x="6854279" y="2429271"/>
            <a:ext cx="4656517" cy="495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1"/>
                </a:solidFill>
              </a:rPr>
              <a:t>Ручное тестирование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3" name="Picture 49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00796"/>
            <a:ext cx="720182" cy="72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ÐÐ°ÑÑÐ¸Ð½ÐºÐ¸ Ð¿Ð¾ Ð·Ð°Ð¿ÑÐ¾ÑÑ ÑÐµÐ´ÐµÑÐ°Ð»ÑÐ½Ð°Ñ Ð½Ð°Ð»Ð¾Ð³Ð¾Ð²Ð°Ñ ÑÐ»ÑÐ¶Ð±Ð° Ð»Ð¾Ð³Ð¾ÑÐ¸Ð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94" y="332656"/>
            <a:ext cx="1887214" cy="19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29</a:t>
            </a:r>
          </a:p>
        </p:txBody>
      </p:sp>
    </p:spTree>
    <p:extLst>
      <p:ext uri="{BB962C8B-B14F-4D97-AF65-F5344CB8AC3E}">
        <p14:creationId xmlns:p14="http://schemas.microsoft.com/office/powerpoint/2010/main" val="301318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12192000" cy="66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Обычный день </a:t>
            </a:r>
            <a:r>
              <a:rPr lang="ru-RU" dirty="0" err="1" smtClean="0"/>
              <a:t>тестировщика</a:t>
            </a:r>
            <a:r>
              <a:rPr lang="ru-RU" dirty="0" smtClean="0"/>
              <a:t> касс</a:t>
            </a:r>
            <a:endParaRPr lang="en-US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30</a:t>
            </a:r>
          </a:p>
        </p:txBody>
      </p:sp>
    </p:spTree>
    <p:extLst>
      <p:ext uri="{BB962C8B-B14F-4D97-AF65-F5344CB8AC3E}">
        <p14:creationId xmlns:p14="http://schemas.microsoft.com/office/powerpoint/2010/main" val="34377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Бесценные грабли</a:t>
            </a:r>
            <a:endParaRPr lang="ru-RU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590" y="2852614"/>
            <a:ext cx="9648825" cy="1080442"/>
          </a:xfrm>
        </p:spPr>
        <p:txBody>
          <a:bodyPr>
            <a:normAutofit/>
          </a:bodyPr>
          <a:lstStyle/>
          <a:p>
            <a:r>
              <a:rPr lang="ru-RU" dirty="0" smtClean="0"/>
              <a:t>Проблемы, с которыми мы столкнулись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31</a:t>
            </a:r>
          </a:p>
        </p:txBody>
      </p:sp>
    </p:spTree>
    <p:extLst>
      <p:ext uri="{BB962C8B-B14F-4D97-AF65-F5344CB8AC3E}">
        <p14:creationId xmlns:p14="http://schemas.microsoft.com/office/powerpoint/2010/main" val="27845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25" y="-16520"/>
            <a:ext cx="14119129" cy="718993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-648072" y="331791"/>
            <a:ext cx="10632504" cy="136683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4400" dirty="0" smtClean="0"/>
              <a:t>Удаленная команда разработки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32</a:t>
            </a:r>
          </a:p>
        </p:txBody>
      </p:sp>
    </p:spTree>
    <p:extLst>
      <p:ext uri="{BB962C8B-B14F-4D97-AF65-F5344CB8AC3E}">
        <p14:creationId xmlns:p14="http://schemas.microsoft.com/office/powerpoint/2010/main" val="3730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Настройка кассового железа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40616" y="6165304"/>
            <a:ext cx="551384" cy="415516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b"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31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908" y="-963488"/>
            <a:ext cx="12413820" cy="93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softEdge rad="38100"/>
          </a:effectLst>
        </p:spPr>
        <p:txBody>
          <a:bodyPr/>
          <a:lstStyle/>
          <a:p>
            <a:r>
              <a:rPr lang="ru-RU" dirty="0" smtClean="0"/>
              <a:t>У Железного Олега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40616" y="6165304"/>
            <a:ext cx="551384" cy="415516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b"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32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6"/>
          <a:stretch/>
        </p:blipFill>
        <p:spPr>
          <a:xfrm>
            <a:off x="6950" y="3369"/>
            <a:ext cx="12185049" cy="8059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00" b="20600"/>
          <a:stretch/>
        </p:blipFill>
        <p:spPr>
          <a:xfrm>
            <a:off x="8688288" y="333376"/>
            <a:ext cx="3168352" cy="3168352"/>
          </a:xfrm>
          <a:prstGeom prst="ellipse">
            <a:avLst/>
          </a:prstGeom>
          <a:ln w="127000">
            <a:solidFill>
              <a:schemeClr val="bg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753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9" y="-1755576"/>
            <a:ext cx="12288688" cy="921651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-664853" y="5230515"/>
            <a:ext cx="10433261" cy="136683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4400" dirty="0" smtClean="0"/>
              <a:t>Тестовая ферма. Как было до…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35</a:t>
            </a:r>
          </a:p>
        </p:txBody>
      </p:sp>
    </p:spTree>
    <p:extLst>
      <p:ext uri="{BB962C8B-B14F-4D97-AF65-F5344CB8AC3E}">
        <p14:creationId xmlns:p14="http://schemas.microsoft.com/office/powerpoint/2010/main" val="25780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783" y="-81481"/>
            <a:ext cx="7056784" cy="69394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 flipH="1">
            <a:off x="6096000" y="-1304"/>
            <a:ext cx="6096000" cy="685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911814" y="325536"/>
            <a:ext cx="4464372" cy="61912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>
                <a:solidFill>
                  <a:schemeClr val="bg2"/>
                </a:solidFill>
              </a:rPr>
              <a:t/>
            </a:r>
            <a:br>
              <a:rPr lang="ru-RU" dirty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Тестовая </a:t>
            </a:r>
            <a:r>
              <a:rPr lang="ru-RU" dirty="0">
                <a:solidFill>
                  <a:schemeClr val="bg2"/>
                </a:solidFill>
              </a:rPr>
              <a:t>ферма. </a:t>
            </a: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Как </a:t>
            </a:r>
            <a:r>
              <a:rPr lang="ru-RU" dirty="0">
                <a:solidFill>
                  <a:schemeClr val="bg2"/>
                </a:solidFill>
              </a:rPr>
              <a:t>стало после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E5281F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36</a:t>
            </a:r>
          </a:p>
        </p:txBody>
      </p:sp>
    </p:spTree>
    <p:extLst>
      <p:ext uri="{BB962C8B-B14F-4D97-AF65-F5344CB8AC3E}">
        <p14:creationId xmlns:p14="http://schemas.microsoft.com/office/powerpoint/2010/main" val="28099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Интересные истории, журнал покажет наш</a:t>
            </a:r>
            <a:endParaRPr lang="ru-RU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590" y="2852614"/>
            <a:ext cx="9648825" cy="1080442"/>
          </a:xfrm>
        </p:spPr>
        <p:txBody>
          <a:bodyPr/>
          <a:lstStyle/>
          <a:p>
            <a:r>
              <a:rPr lang="ru-RU" dirty="0" smtClean="0"/>
              <a:t>Баги и риски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37</a:t>
            </a:r>
          </a:p>
        </p:txBody>
      </p:sp>
    </p:spTree>
    <p:extLst>
      <p:ext uri="{BB962C8B-B14F-4D97-AF65-F5344CB8AC3E}">
        <p14:creationId xmlns:p14="http://schemas.microsoft.com/office/powerpoint/2010/main" val="17541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1336577"/>
            <a:ext cx="3675683" cy="36756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135"/>
            <a:ext cx="3610480" cy="3610480"/>
          </a:xfrm>
          <a:prstGeom prst="rect">
            <a:avLst/>
          </a:prstGeom>
        </p:spPr>
      </p:pic>
      <p:pic>
        <p:nvPicPr>
          <p:cNvPr id="15" name="Picture 2" descr="ÐÐ°ÑÑÐ¸Ð½ÐºÐ¸ Ð¿Ð¾ Ð·Ð°Ð¿ÑÐ¾ÑÑ ÑÐ¾ÑÐ°Ð»ÐºÐ¾Ð³Ð¾Ð»ÑÑÐµÐ³ÑÐ»Ð¸ÑÐ¾Ð²Ð°Ð½Ð¸Ðµ Ð»Ð¾Ð³Ð¾ÑÐ¸Ð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728" y="306896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ÐÐ°ÑÑÐ¸Ð½ÐºÐ¸ Ð¿Ð¾ Ð·Ð°Ð¿ÑÐ¾ÑÑ ÑÐµÐ´ÐµÑÐ°Ð»ÑÐ½Ð°Ñ Ð½Ð°Ð»Ð¾Ð³Ð¾Ð²Ð°Ñ ÑÐ»ÑÐ¶Ð±Ð° Ð»Ð¾Ð³Ð¾ÑÐ¸Ð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72" y="4914970"/>
            <a:ext cx="1753789" cy="18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335436"/>
            <a:ext cx="3480048" cy="17335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785980"/>
            <a:ext cx="1912719" cy="19127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10" y="4926400"/>
            <a:ext cx="1741867" cy="17418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Риски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" t="24662" r="16335" b="21517"/>
          <a:stretch/>
        </p:blipFill>
        <p:spPr>
          <a:xfrm>
            <a:off x="-72008" y="-171401"/>
            <a:ext cx="12360696" cy="70567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38</a:t>
            </a:r>
          </a:p>
        </p:txBody>
      </p:sp>
    </p:spTree>
    <p:extLst>
      <p:ext uri="{BB962C8B-B14F-4D97-AF65-F5344CB8AC3E}">
        <p14:creationId xmlns:p14="http://schemas.microsoft.com/office/powerpoint/2010/main" val="16103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/>
          <p:cNvSpPr>
            <a:spLocks noGrp="1"/>
          </p:cNvSpPr>
          <p:nvPr>
            <p:ph sz="quarter" idx="11"/>
          </p:nvPr>
        </p:nvSpPr>
        <p:spPr>
          <a:xfrm>
            <a:off x="4295800" y="1923736"/>
            <a:ext cx="7648252" cy="4550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Инциденты на </a:t>
            </a:r>
            <a:r>
              <a:rPr lang="ru-RU" dirty="0" err="1" smtClean="0"/>
              <a:t>прикассовом</a:t>
            </a:r>
            <a:r>
              <a:rPr lang="ru-RU" dirty="0" smtClean="0"/>
              <a:t> железе</a:t>
            </a:r>
          </a:p>
          <a:p>
            <a:pPr marL="0" indent="0">
              <a:buNone/>
            </a:pPr>
            <a:r>
              <a:rPr lang="ru-RU" dirty="0" smtClean="0"/>
              <a:t>Ввод данных</a:t>
            </a:r>
          </a:p>
          <a:p>
            <a:pPr marL="0" indent="0">
              <a:buNone/>
            </a:pPr>
            <a:r>
              <a:rPr lang="ru-RU" dirty="0" err="1" smtClean="0"/>
              <a:t>Неподключаемые</a:t>
            </a:r>
            <a:r>
              <a:rPr lang="ru-RU" dirty="0" smtClean="0"/>
              <a:t> устройства</a:t>
            </a:r>
          </a:p>
          <a:p>
            <a:pPr marL="0" indent="0">
              <a:buNone/>
            </a:pPr>
            <a:r>
              <a:rPr lang="ru-RU" dirty="0" smtClean="0"/>
              <a:t>Новый сертификат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/>
                </a:solidFill>
              </a:rPr>
              <a:t>История про Штрих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39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947737"/>
            <a:ext cx="895350" cy="496252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Баги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947737"/>
            <a:ext cx="876300" cy="4962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947737"/>
            <a:ext cx="866775" cy="4962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947737"/>
            <a:ext cx="8572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1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12192000" cy="66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мы с этим справляемся</a:t>
            </a:r>
            <a:endParaRPr lang="en-US" dirty="0"/>
          </a:p>
        </p:txBody>
      </p:sp>
      <p:sp>
        <p:nvSpPr>
          <p:cNvPr id="3" name="Объект 3"/>
          <p:cNvSpPr>
            <a:spLocks noGrp="1"/>
          </p:cNvSpPr>
          <p:nvPr>
            <p:ph sz="quarter" idx="11"/>
          </p:nvPr>
        </p:nvSpPr>
        <p:spPr>
          <a:xfrm>
            <a:off x="7032104" y="1844824"/>
            <a:ext cx="5256584" cy="3599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Usability</a:t>
            </a:r>
            <a:r>
              <a:rPr lang="ru-RU" dirty="0" smtClean="0"/>
              <a:t>-исследования</a:t>
            </a:r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учное тестирование</a:t>
            </a:r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еобязательные обновления</a:t>
            </a:r>
          </a:p>
          <a:p>
            <a:pPr marL="0" indent="0">
              <a:buNone/>
            </a:pPr>
            <a:r>
              <a:rPr lang="ru-RU" dirty="0" smtClean="0"/>
              <a:t>Бдительная техподдержка</a:t>
            </a:r>
          </a:p>
          <a:p>
            <a:pPr marL="0" indent="0">
              <a:buNone/>
            </a:pPr>
            <a:r>
              <a:rPr lang="ru-RU" dirty="0" smtClean="0"/>
              <a:t>Сервисные центры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90" y="1844824"/>
            <a:ext cx="4992554" cy="28083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1590" y="1412877"/>
            <a:ext cx="972095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40</a:t>
            </a:r>
          </a:p>
        </p:txBody>
      </p:sp>
    </p:spTree>
    <p:extLst>
      <p:ext uri="{BB962C8B-B14F-4D97-AF65-F5344CB8AC3E}">
        <p14:creationId xmlns:p14="http://schemas.microsoft.com/office/powerpoint/2010/main" val="6474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>
            <a:spLocks noGrp="1"/>
          </p:cNvSpPr>
          <p:nvPr>
            <p:ph sz="quarter" idx="4294967295"/>
          </p:nvPr>
        </p:nvSpPr>
        <p:spPr>
          <a:xfrm>
            <a:off x="2431549" y="1412776"/>
            <a:ext cx="7488238" cy="3600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Большая и интересная область</a:t>
            </a:r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етривиальные сценарии</a:t>
            </a:r>
          </a:p>
          <a:p>
            <a:pPr marL="0" indent="0">
              <a:buNone/>
            </a:pPr>
            <a:r>
              <a:rPr lang="ru-RU" dirty="0" smtClean="0"/>
              <a:t>Прокачивают </a:t>
            </a:r>
            <a:r>
              <a:rPr lang="ru-RU" dirty="0" err="1" smtClean="0"/>
              <a:t>скилл</a:t>
            </a:r>
            <a:r>
              <a:rPr lang="ru-RU" dirty="0" smtClean="0"/>
              <a:t> тестировщика и аналитика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Сопряжены с большими рисками</a:t>
            </a:r>
          </a:p>
          <a:p>
            <a:pPr marL="0" indent="0">
              <a:buNone/>
            </a:pPr>
            <a:r>
              <a:rPr lang="ru-RU" dirty="0" smtClean="0"/>
              <a:t>Дают прикладные знания</a:t>
            </a:r>
          </a:p>
          <a:p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97882" y="1268760"/>
            <a:ext cx="1415772" cy="288032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Кассы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ÐÐ°ÑÑÐ¸Ð½ÐºÐ¸ Ð¿Ð¾ Ð·Ð°Ð¿ÑÐ¾ÑÑ ÑÑÑÐ½Ð»Ð¸ ÑÐ°ÑÑ Ð¿Ð°Ñ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46" y="2924944"/>
            <a:ext cx="253008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41</a:t>
            </a:r>
          </a:p>
        </p:txBody>
      </p:sp>
    </p:spTree>
    <p:extLst>
      <p:ext uri="{BB962C8B-B14F-4D97-AF65-F5344CB8AC3E}">
        <p14:creationId xmlns:p14="http://schemas.microsoft.com/office/powerpoint/2010/main" val="38421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132128" y="4077076"/>
            <a:ext cx="4824412" cy="931024"/>
          </a:xfrm>
        </p:spPr>
        <p:txBody>
          <a:bodyPr/>
          <a:lstStyle/>
          <a:p>
            <a:r>
              <a:rPr lang="ru-RU" dirty="0" smtClean="0"/>
              <a:t>Якин Дмитрий</a:t>
            </a:r>
          </a:p>
          <a:p>
            <a:r>
              <a:rPr lang="ru-RU" dirty="0" smtClean="0"/>
              <a:t>Щипанова Татьяна</a:t>
            </a:r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23992" y="6209928"/>
            <a:ext cx="1512168" cy="648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12192000" cy="66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12192000" cy="66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12192000" cy="66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Погружение в загадочную вселенную производителей кассового ПО</a:t>
            </a:r>
            <a:endParaRPr lang="ru-RU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590" y="2852614"/>
            <a:ext cx="9648825" cy="1080442"/>
          </a:xfrm>
        </p:spPr>
        <p:txBody>
          <a:bodyPr/>
          <a:lstStyle/>
          <a:p>
            <a:r>
              <a:rPr lang="ru-RU" dirty="0" smtClean="0"/>
              <a:t>Как мы вляпались во все это?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277600" y="5943600"/>
            <a:ext cx="914400" cy="914400"/>
          </a:xfrm>
          <a:prstGeom prst="rect">
            <a:avLst/>
          </a:prstGeom>
        </p:spPr>
        <p:txBody>
          <a:bodyPr wrap="none" lIns="0" rtlCol="0" anchor="b">
            <a:norm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712624" y="6381328"/>
            <a:ext cx="479376" cy="476672"/>
          </a:xfrm>
          <a:prstGeom prst="rect">
            <a:avLst/>
          </a:prstGeom>
          <a:solidFill>
            <a:srgbClr val="FF0000"/>
          </a:solidFill>
        </p:spPr>
        <p:txBody>
          <a:bodyPr wrap="none" lIns="0" rtlCol="0" anchor="ctr"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4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Контур">
  <a:themeElements>
    <a:clrScheme name="Другая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5281F"/>
      </a:accent1>
      <a:accent2>
        <a:srgbClr val="158BC8"/>
      </a:accent2>
      <a:accent3>
        <a:srgbClr val="FF6E11"/>
      </a:accent3>
      <a:accent4>
        <a:srgbClr val="00B39F"/>
      </a:accent4>
      <a:accent5>
        <a:srgbClr val="B651A7"/>
      </a:accent5>
      <a:accent6>
        <a:srgbClr val="F2F2F2"/>
      </a:accent6>
      <a:hlink>
        <a:srgbClr val="158BC8"/>
      </a:hlink>
      <a:folHlink>
        <a:srgbClr val="158BC8"/>
      </a:folHlink>
    </a:clrScheme>
    <a:fontScheme name="Kontur Sego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0" anchor="b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17236</TotalTime>
  <Words>441</Words>
  <Application>Microsoft Office PowerPoint</Application>
  <PresentationFormat>Широкоэкранный</PresentationFormat>
  <Paragraphs>171</Paragraphs>
  <Slides>52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Calibri</vt:lpstr>
      <vt:lpstr>Segoe UI</vt:lpstr>
      <vt:lpstr>Segoe UI Light</vt:lpstr>
      <vt:lpstr>Тема Контур</vt:lpstr>
      <vt:lpstr>Кассы. Восстание машин</vt:lpstr>
      <vt:lpstr>Кассы. Восстание машин</vt:lpstr>
      <vt:lpstr>Докладчики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мы вляпались во все это?</vt:lpstr>
      <vt:lpstr>Лидеры рынка кассового ПО России</vt:lpstr>
      <vt:lpstr>Ни разу не user-friendly…</vt:lpstr>
      <vt:lpstr>Контур Маркет касса</vt:lpstr>
      <vt:lpstr>С чего все начиналось…</vt:lpstr>
      <vt:lpstr>…и к чему пришло</vt:lpstr>
      <vt:lpstr>Коротко про покупку в магазине</vt:lpstr>
      <vt:lpstr>А как на самом деле</vt:lpstr>
      <vt:lpstr>Презентация PowerPoint</vt:lpstr>
      <vt:lpstr>Как мы представляли себе тестирование кассы на старте</vt:lpstr>
      <vt:lpstr>Что тестируем мы?</vt:lpstr>
      <vt:lpstr>М – многообразие</vt:lpstr>
      <vt:lpstr>Интерфейс</vt:lpstr>
      <vt:lpstr>Конфигурационное тестирование</vt:lpstr>
      <vt:lpstr>Быстродействие устройства</vt:lpstr>
      <vt:lpstr>Система обновлений</vt:lpstr>
      <vt:lpstr>Кассовое железо</vt:lpstr>
      <vt:lpstr>Кассовое железо</vt:lpstr>
      <vt:lpstr>Кассовое железо</vt:lpstr>
      <vt:lpstr>Кассовое железо</vt:lpstr>
      <vt:lpstr>Интеграция с back-office</vt:lpstr>
      <vt:lpstr>Интеграция с back-office</vt:lpstr>
      <vt:lpstr>Интеграция с фискальным регистратором</vt:lpstr>
      <vt:lpstr>Интеграция с терминалом оплаты</vt:lpstr>
      <vt:lpstr>Интеграция с прикассовым железом</vt:lpstr>
      <vt:lpstr>Интеграция с прикассовым железом</vt:lpstr>
      <vt:lpstr>Интеграция с прикассовым железом</vt:lpstr>
      <vt:lpstr>Передача данных в ЕГАИС</vt:lpstr>
      <vt:lpstr>Передача данных в ЕГАИС</vt:lpstr>
      <vt:lpstr>Передача данных в ЕГАИС</vt:lpstr>
      <vt:lpstr>Передача данных в ОФД</vt:lpstr>
      <vt:lpstr>Обычный день тестировщика касс</vt:lpstr>
      <vt:lpstr>Проблемы, с которыми мы столкнулись</vt:lpstr>
      <vt:lpstr>Презентация PowerPoint</vt:lpstr>
      <vt:lpstr>Настройка кассового железа</vt:lpstr>
      <vt:lpstr>У Железного Олега</vt:lpstr>
      <vt:lpstr>Презентация PowerPoint</vt:lpstr>
      <vt:lpstr>   Тестовая ферма.  Как стало после</vt:lpstr>
      <vt:lpstr>Баги и риски</vt:lpstr>
      <vt:lpstr>Риски</vt:lpstr>
      <vt:lpstr>                    Баги</vt:lpstr>
      <vt:lpstr>Как мы с этим справляемся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Контур 4:3</dc:title>
  <dc:creator>Якин Дмитрий Иванович</dc:creator>
  <cp:lastModifiedBy>Якин Дмитрий Иванович</cp:lastModifiedBy>
  <cp:revision>452</cp:revision>
  <dcterms:created xsi:type="dcterms:W3CDTF">2014-03-14T10:29:29Z</dcterms:created>
  <dcterms:modified xsi:type="dcterms:W3CDTF">2018-05-26T07:44:54Z</dcterms:modified>
</cp:coreProperties>
</file>