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59" r:id="rId4"/>
    <p:sldId id="273" r:id="rId5"/>
    <p:sldId id="272" r:id="rId6"/>
    <p:sldId id="274" r:id="rId7"/>
    <p:sldId id="275" r:id="rId8"/>
    <p:sldId id="276" r:id="rId9"/>
    <p:sldId id="277" r:id="rId10"/>
    <p:sldId id="278" r:id="rId11"/>
    <p:sldId id="279" r:id="rId12"/>
    <p:sldId id="286" r:id="rId13"/>
    <p:sldId id="280" r:id="rId14"/>
    <p:sldId id="281" r:id="rId15"/>
    <p:sldId id="282" r:id="rId16"/>
    <p:sldId id="260" r:id="rId17"/>
    <p:sldId id="261" r:id="rId18"/>
    <p:sldId id="262" r:id="rId19"/>
    <p:sldId id="26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3DB91BA0-7A26-4930-BCE6-5EE005C37B0C}">
          <p14:sldIdLst>
            <p14:sldId id="256"/>
            <p14:sldId id="258"/>
            <p14:sldId id="259"/>
            <p14:sldId id="273"/>
            <p14:sldId id="272"/>
            <p14:sldId id="274"/>
            <p14:sldId id="275"/>
            <p14:sldId id="276"/>
            <p14:sldId id="277"/>
            <p14:sldId id="278"/>
            <p14:sldId id="279"/>
            <p14:sldId id="286"/>
            <p14:sldId id="280"/>
            <p14:sldId id="281"/>
            <p14:sldId id="282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.seleznev" initials="b" lastIdx="13" clrIdx="0">
    <p:extLst>
      <p:ext uri="{19B8F6BF-5375-455C-9EA6-DF929625EA0E}">
        <p15:presenceInfo xmlns:p15="http://schemas.microsoft.com/office/powerpoint/2012/main" userId="b.selezne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65350" autoAdjust="0"/>
  </p:normalViewPr>
  <p:slideViewPr>
    <p:cSldViewPr snapToGrid="0">
      <p:cViewPr varScale="1">
        <p:scale>
          <a:sx n="79" d="100"/>
          <a:sy n="79" d="100"/>
        </p:scale>
        <p:origin x="155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43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9BB68-743E-4177-8D5B-A911DD3E13C2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7E819-C17D-448E-BAE8-A7E6807C4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078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0DD36-BF0A-4A95-BFD6-928921393BAB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2764B-639E-474D-912F-9FD70BCEC7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7061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Мой доклад посвящен нестандартному методу анализа</a:t>
            </a:r>
            <a:r>
              <a:rPr lang="ru-RU" baseline="0" dirty="0" smtClean="0"/>
              <a:t> потока данных в </a:t>
            </a:r>
            <a:r>
              <a:rPr lang="en-US" baseline="0" dirty="0" smtClean="0"/>
              <a:t>java </a:t>
            </a:r>
            <a:r>
              <a:rPr lang="ru-RU" baseline="0" dirty="0" smtClean="0"/>
              <a:t>приложениях</a:t>
            </a:r>
          </a:p>
          <a:p>
            <a:endParaRPr lang="ru-RU" baseline="0" dirty="0" smtClean="0"/>
          </a:p>
          <a:p>
            <a:r>
              <a:rPr lang="ru-RU" baseline="0" dirty="0" smtClean="0"/>
              <a:t>Начну я с введения,</a:t>
            </a:r>
          </a:p>
          <a:p>
            <a:r>
              <a:rPr lang="ru-RU" baseline="0" dirty="0" smtClean="0"/>
              <a:t>Опишу ситуацию, в которой мы находимся</a:t>
            </a:r>
          </a:p>
          <a:p>
            <a:r>
              <a:rPr lang="ru-RU" baseline="0" dirty="0" smtClean="0"/>
              <a:t>Потом расскажу про причины, почему вообще возникают задачи анализа потока данных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 общей части я сделаю некоторый обзор одних</a:t>
            </a:r>
            <a:r>
              <a:rPr lang="en-US" baseline="0" dirty="0" smtClean="0"/>
              <a:t> </a:t>
            </a:r>
            <a:r>
              <a:rPr lang="ru-RU" baseline="0" dirty="0" smtClean="0"/>
              <a:t>из самых распространенных инструментов</a:t>
            </a:r>
          </a:p>
          <a:p>
            <a:r>
              <a:rPr lang="ru-RU" baseline="0" dirty="0" smtClean="0"/>
              <a:t>Потом расскажу про мой инструмент</a:t>
            </a:r>
          </a:p>
          <a:p>
            <a:r>
              <a:rPr lang="ru-RU" baseline="0" dirty="0" smtClean="0"/>
              <a:t>Приведу пару проектов, в которых мы использовали наш инструмент</a:t>
            </a:r>
          </a:p>
          <a:p>
            <a:r>
              <a:rPr lang="ru-RU" baseline="0" dirty="0" smtClean="0"/>
              <a:t>Ни у в заключении, опишу некоторые плюсы и минусы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2764B-639E-474D-912F-9FD70BCEC75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490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baseline="0" dirty="0" smtClean="0"/>
              <a:t>Ну а если мы все же хотим собирать статистику с системы, к которой у нас нет исходников, и стандартные инструменты нам не подходят.</a:t>
            </a:r>
          </a:p>
          <a:p>
            <a:pPr marL="0" indent="0">
              <a:buNone/>
            </a:pPr>
            <a:r>
              <a:rPr lang="ru-RU" sz="1200" baseline="0" dirty="0" smtClean="0"/>
              <a:t>Мы можем </a:t>
            </a:r>
            <a:r>
              <a:rPr lang="ru-RU" sz="1200" baseline="0" dirty="0" err="1" smtClean="0"/>
              <a:t>похакать</a:t>
            </a:r>
            <a:r>
              <a:rPr lang="ru-RU" sz="1200" baseline="0" dirty="0" smtClean="0"/>
              <a:t> исполняемый код (</a:t>
            </a:r>
            <a:r>
              <a:rPr lang="ru-RU" sz="1200" baseline="0" dirty="0" err="1" smtClean="0"/>
              <a:t>бинарники</a:t>
            </a:r>
            <a:r>
              <a:rPr lang="ru-RU" sz="1200" baseline="0" dirty="0" smtClean="0"/>
              <a:t> для </a:t>
            </a:r>
            <a:r>
              <a:rPr lang="en-US" sz="1200" baseline="0" dirty="0" smtClean="0"/>
              <a:t>C/C++</a:t>
            </a:r>
            <a:r>
              <a:rPr lang="ru-RU" sz="1200" baseline="0" dirty="0" smtClean="0"/>
              <a:t>, </a:t>
            </a:r>
            <a:r>
              <a:rPr lang="en-US" sz="1200" baseline="0" dirty="0" smtClean="0"/>
              <a:t>byte code </a:t>
            </a:r>
            <a:r>
              <a:rPr lang="ru-RU" sz="1200" baseline="0" dirty="0" smtClean="0"/>
              <a:t>для </a:t>
            </a:r>
            <a:r>
              <a:rPr lang="en-US" sz="1200" baseline="0" dirty="0" smtClean="0"/>
              <a:t>java</a:t>
            </a:r>
            <a:r>
              <a:rPr lang="ru-RU" sz="1200" baseline="0" dirty="0" smtClean="0"/>
              <a:t> или </a:t>
            </a:r>
            <a:r>
              <a:rPr lang="en-US" sz="1200" baseline="0" dirty="0" err="1" smtClean="0"/>
              <a:t>.net</a:t>
            </a:r>
            <a:r>
              <a:rPr lang="en-US" sz="1200" baseline="0" dirty="0" smtClean="0"/>
              <a:t> </a:t>
            </a:r>
            <a:r>
              <a:rPr lang="ru-RU" sz="1200" baseline="0" dirty="0" smtClean="0"/>
              <a:t>для </a:t>
            </a:r>
            <a:r>
              <a:rPr lang="en-US" sz="1200" baseline="0" dirty="0" smtClean="0"/>
              <a:t>C#)</a:t>
            </a:r>
            <a:endParaRPr lang="ru-RU" sz="1200" baseline="0" dirty="0" smtClean="0"/>
          </a:p>
          <a:p>
            <a:pPr marL="0" indent="0">
              <a:buNone/>
            </a:pPr>
            <a:endParaRPr lang="ru-RU" sz="1200" baseline="0" dirty="0" smtClean="0"/>
          </a:p>
          <a:p>
            <a:pPr marL="228600" indent="-228600">
              <a:buAutoNum type="arabicPeriod"/>
            </a:pPr>
            <a:r>
              <a:rPr lang="ru-RU" sz="1200" baseline="0" dirty="0" smtClean="0"/>
              <a:t>Представим, что у нас есть файл, который содержит скомпилированный </a:t>
            </a:r>
            <a:r>
              <a:rPr lang="en-US" sz="1200" baseline="0" dirty="0" smtClean="0"/>
              <a:t>java</a:t>
            </a:r>
            <a:r>
              <a:rPr lang="ru-RU" sz="1200" baseline="0" dirty="0" smtClean="0"/>
              <a:t> класс.</a:t>
            </a:r>
          </a:p>
          <a:p>
            <a:pPr marL="0" indent="0">
              <a:buNone/>
            </a:pPr>
            <a:r>
              <a:rPr lang="ru-RU" sz="1200" baseline="0" dirty="0" smtClean="0"/>
              <a:t>Если мы откроем этот файл, мы увидим какие-то непонятные цифры.</a:t>
            </a:r>
          </a:p>
          <a:p>
            <a:pPr marL="0" indent="0">
              <a:buNone/>
            </a:pPr>
            <a:r>
              <a:rPr lang="ru-RU" sz="1200" baseline="0" dirty="0" smtClean="0"/>
              <a:t>2. Но это только нам не понятны эти цифры, на самом деле существует спецификация, которая четко определяет, что и за чем может идти.</a:t>
            </a:r>
          </a:p>
          <a:p>
            <a:pPr marL="0" indent="0">
              <a:buNone/>
            </a:pPr>
            <a:r>
              <a:rPr lang="ru-RU" sz="1200" baseline="0" dirty="0" smtClean="0"/>
              <a:t>Поэтому </a:t>
            </a:r>
            <a:r>
              <a:rPr lang="en-US" sz="1200" baseline="0" dirty="0" smtClean="0"/>
              <a:t>Java virtual machine</a:t>
            </a:r>
            <a:r>
              <a:rPr lang="ru-RU" sz="1200" baseline="0" dirty="0" smtClean="0"/>
              <a:t> может выполнять такие файлы.</a:t>
            </a:r>
          </a:p>
          <a:p>
            <a:pPr marL="0" indent="0">
              <a:buNone/>
            </a:pPr>
            <a:r>
              <a:rPr lang="ru-RU" sz="1200" baseline="0" dirty="0" smtClean="0"/>
              <a:t>3. Основная идея в том, чтобы в нужные места вставить нужные байты, чтобы полученный файл делал то, что нам нужно.</a:t>
            </a:r>
          </a:p>
          <a:p>
            <a:pPr marL="0" indent="0">
              <a:buNone/>
            </a:pPr>
            <a:endParaRPr lang="ru-RU" sz="1200" baseline="0" dirty="0" smtClean="0"/>
          </a:p>
          <a:p>
            <a:pPr marL="0" indent="0">
              <a:buNone/>
            </a:pPr>
            <a:r>
              <a:rPr lang="ru-RU" sz="1200" baseline="0" dirty="0" smtClean="0"/>
              <a:t>Плюс этого метода:</a:t>
            </a:r>
          </a:p>
          <a:p>
            <a:pPr marL="228600" indent="-228600">
              <a:buAutoNum type="arabicPeriod"/>
            </a:pPr>
            <a:r>
              <a:rPr lang="ru-RU" sz="1200" baseline="0" dirty="0" smtClean="0"/>
              <a:t>Мы расширяем количество ситуаций в которых мы способны работать.</a:t>
            </a:r>
          </a:p>
          <a:p>
            <a:pPr marL="228600" indent="-228600">
              <a:buAutoNum type="arabicPeriod"/>
            </a:pPr>
            <a:endParaRPr lang="ru-RU" sz="1200" baseline="0" dirty="0" smtClean="0"/>
          </a:p>
          <a:p>
            <a:pPr marL="0" indent="0">
              <a:buNone/>
            </a:pPr>
            <a:r>
              <a:rPr lang="ru-RU" sz="1200" baseline="0" dirty="0" smtClean="0"/>
              <a:t>Минусы:</a:t>
            </a:r>
          </a:p>
          <a:p>
            <a:pPr marL="228600" indent="-228600">
              <a:buAutoNum type="arabicPeriod"/>
            </a:pPr>
            <a:r>
              <a:rPr lang="ru-RU" sz="1200" baseline="0" dirty="0" smtClean="0"/>
              <a:t>Очень большая сложность.</a:t>
            </a:r>
          </a:p>
          <a:p>
            <a:pPr marL="0" indent="0">
              <a:buNone/>
            </a:pPr>
            <a:endParaRPr lang="ru-RU" sz="1200" baseline="0" dirty="0" smtClean="0"/>
          </a:p>
          <a:p>
            <a:pPr marL="0" indent="0">
              <a:buNone/>
            </a:pPr>
            <a:endParaRPr lang="ru-RU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2764B-639E-474D-912F-9FD70BCEC75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925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Есть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несколько инструментов, чтобы изменять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byte code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начиная от очень низко уровневых, типа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ASM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которые требуют от вам работы с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byte code’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ом, заканчивая высокоуровневыми, типа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Byte buddy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которые позволяют вам использовать чистую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Java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1200" baseline="0" dirty="0" smtClean="0"/>
              <a:t>DSL - Domain-specific language, a computer language designed for a specific problem domain</a:t>
            </a:r>
            <a:endParaRPr lang="ru-RU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2764B-639E-474D-912F-9FD70BCEC75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343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baseline="0" dirty="0" smtClean="0"/>
              <a:t>Можно выделить две ситуации, когда модификация исполняемых файлов не вызывает много сложности, по крайней мере есть алгоритм решения.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ru-RU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2764B-639E-474D-912F-9FD70BCEC75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88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baseline="0" dirty="0" smtClean="0"/>
              <a:t>Заглушка – эмулятор системы, который принимает аналогичный вход, и как правило отдает простой ответ (например, что все ОК)</a:t>
            </a:r>
          </a:p>
          <a:p>
            <a:pPr marL="0" indent="0">
              <a:buNone/>
            </a:pPr>
            <a:r>
              <a:rPr lang="ru-RU" sz="1200" baseline="0" dirty="0" smtClean="0"/>
              <a:t>То есть у нас есть сложная система, мы хотим вместо нее поставить нечто простое, что отдавало бы на любой запрос простую информацию</a:t>
            </a:r>
          </a:p>
          <a:p>
            <a:pPr marL="0" indent="0">
              <a:buNone/>
            </a:pPr>
            <a:endParaRPr lang="ru-RU" sz="1200" baseline="0" dirty="0" smtClean="0"/>
          </a:p>
          <a:p>
            <a:pPr marL="0" indent="0">
              <a:buNone/>
            </a:pPr>
            <a:r>
              <a:rPr lang="ru-RU" sz="1200" baseline="0" dirty="0" smtClean="0"/>
              <a:t>Пусть у нас есть 2 системы:</a:t>
            </a:r>
          </a:p>
          <a:p>
            <a:pPr marL="0" indent="0">
              <a:buNone/>
            </a:pPr>
            <a:r>
              <a:rPr lang="ru-RU" sz="1200" baseline="0" dirty="0" smtClean="0"/>
              <a:t>Верхняя использует для связи со второй системой </a:t>
            </a:r>
            <a:r>
              <a:rPr lang="en-US" sz="1200" baseline="0" dirty="0" smtClean="0"/>
              <a:t>java</a:t>
            </a:r>
            <a:r>
              <a:rPr lang="ru-RU" sz="1200" baseline="0" dirty="0" smtClean="0"/>
              <a:t> код, исходников которого у нас нет.</a:t>
            </a:r>
          </a:p>
          <a:p>
            <a:pPr marL="0" indent="0">
              <a:buNone/>
            </a:pPr>
            <a:r>
              <a:rPr lang="ru-RU" sz="1200" baseline="0" dirty="0" smtClean="0"/>
              <a:t>Для нижней мы хотим написать заглушку.</a:t>
            </a:r>
          </a:p>
          <a:p>
            <a:pPr marL="0" indent="0">
              <a:buNone/>
            </a:pPr>
            <a:endParaRPr lang="ru-RU" sz="1200" baseline="0" dirty="0" smtClean="0"/>
          </a:p>
          <a:p>
            <a:pPr marL="0" indent="0">
              <a:buNone/>
            </a:pPr>
            <a:r>
              <a:rPr lang="ru-RU" sz="1200" baseline="0" dirty="0" smtClean="0"/>
              <a:t>Чтобы написать заглушку, нам нужно знать:</a:t>
            </a:r>
          </a:p>
          <a:p>
            <a:pPr marL="0" indent="0">
              <a:buNone/>
            </a:pPr>
            <a:r>
              <a:rPr lang="ru-RU" sz="1200" baseline="0" dirty="0" smtClean="0"/>
              <a:t>1. Методы, которые вызываются системой в драйвере</a:t>
            </a:r>
          </a:p>
          <a:p>
            <a:pPr marL="0" indent="0">
              <a:buNone/>
            </a:pPr>
            <a:r>
              <a:rPr lang="ru-RU" sz="1200" baseline="0" dirty="0" smtClean="0"/>
              <a:t>2. Параметры вызова этих методов</a:t>
            </a:r>
          </a:p>
          <a:p>
            <a:pPr marL="0" indent="0">
              <a:buNone/>
            </a:pPr>
            <a:r>
              <a:rPr lang="ru-RU" sz="1200" baseline="0" dirty="0" smtClean="0"/>
              <a:t>3. Возвращаемое методом значение</a:t>
            </a:r>
          </a:p>
          <a:p>
            <a:pPr marL="0" indent="0">
              <a:buNone/>
            </a:pPr>
            <a:endParaRPr lang="ru-RU" sz="1200" baseline="0" dirty="0" smtClean="0"/>
          </a:p>
          <a:p>
            <a:pPr marL="0" indent="0">
              <a:buNone/>
            </a:pPr>
            <a:r>
              <a:rPr lang="ru-RU" sz="1200" baseline="0" dirty="0" smtClean="0"/>
              <a:t>На основе этой информации мы можем написать заглушку.</a:t>
            </a:r>
          </a:p>
          <a:p>
            <a:pPr marL="0" indent="0">
              <a:buNone/>
            </a:pPr>
            <a:endParaRPr lang="ru-RU" sz="1200" baseline="0" dirty="0" smtClean="0"/>
          </a:p>
          <a:p>
            <a:pPr marL="0" indent="0">
              <a:buNone/>
            </a:pPr>
            <a:r>
              <a:rPr lang="ru-RU" sz="1200" baseline="0" dirty="0" smtClean="0"/>
              <a:t>На рисунке отображен некоторый произвольный поток данных.</a:t>
            </a:r>
          </a:p>
          <a:p>
            <a:pPr marL="0" indent="0">
              <a:buNone/>
            </a:pPr>
            <a:r>
              <a:rPr lang="ru-RU" sz="1200" baseline="0" dirty="0" smtClean="0"/>
              <a:t>Красные стрелки – начало обращения одной системы к другой.</a:t>
            </a:r>
          </a:p>
          <a:p>
            <a:pPr marL="0" indent="0">
              <a:buNone/>
            </a:pPr>
            <a:r>
              <a:rPr lang="ru-RU" sz="1200" baseline="0" dirty="0" smtClean="0"/>
              <a:t>Оранжевая – непосредственно само обращение ко второй системе.</a:t>
            </a:r>
          </a:p>
          <a:p>
            <a:pPr marL="0" indent="0">
              <a:buNone/>
            </a:pPr>
            <a:r>
              <a:rPr lang="ru-RU" sz="1200" baseline="0" dirty="0" smtClean="0"/>
              <a:t>Соответственно нам нужно </a:t>
            </a:r>
            <a:r>
              <a:rPr lang="ru-RU" sz="1200" baseline="0" dirty="0" err="1" smtClean="0"/>
              <a:t>логировать</a:t>
            </a:r>
            <a:r>
              <a:rPr lang="ru-RU" sz="1200" baseline="0" dirty="0" smtClean="0"/>
              <a:t> вызовы красных стрелок.</a:t>
            </a:r>
          </a:p>
          <a:p>
            <a:pPr marL="0" indent="0">
              <a:buNone/>
            </a:pPr>
            <a:endParaRPr lang="ru-RU" sz="1200" baseline="0" dirty="0" smtClean="0"/>
          </a:p>
          <a:p>
            <a:pPr marL="0" indent="0">
              <a:buNone/>
            </a:pPr>
            <a:r>
              <a:rPr lang="ru-RU" sz="1200" baseline="0" dirty="0" smtClean="0"/>
              <a:t>Реализация: В начало и в конец каждого </a:t>
            </a:r>
            <a:r>
              <a:rPr lang="en-US" sz="1200" baseline="0" dirty="0" smtClean="0"/>
              <a:t>public </a:t>
            </a:r>
            <a:r>
              <a:rPr lang="ru-RU" sz="1200" baseline="0" dirty="0" smtClean="0"/>
              <a:t>метода мы вставляем код: Если для данной </a:t>
            </a:r>
            <a:r>
              <a:rPr lang="en-US" sz="1200" baseline="0" dirty="0" smtClean="0"/>
              <a:t>thread’</a:t>
            </a:r>
            <a:r>
              <a:rPr lang="ru-RU" sz="1200" baseline="0" dirty="0" smtClean="0"/>
              <a:t>ы вызов метода был первым, то мы </a:t>
            </a:r>
            <a:r>
              <a:rPr lang="ru-RU" sz="1200" baseline="0" dirty="0" err="1" smtClean="0"/>
              <a:t>логируем</a:t>
            </a:r>
            <a:r>
              <a:rPr lang="ru-RU" sz="1200" baseline="0" dirty="0" smtClean="0"/>
              <a:t> входные параметры и возвращаемое значение.</a:t>
            </a:r>
          </a:p>
          <a:p>
            <a:pPr marL="0" indent="0">
              <a:buNone/>
            </a:pPr>
            <a:endParaRPr lang="ru-RU" sz="1200" baseline="0" dirty="0" smtClean="0"/>
          </a:p>
          <a:p>
            <a:pPr marL="0" indent="0">
              <a:buNone/>
            </a:pPr>
            <a:endParaRPr lang="ru-RU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2764B-639E-474D-912F-9FD70BCEC75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550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baseline="0" dirty="0" smtClean="0"/>
              <a:t>Если у нас стоит задача проанализировать поток через </a:t>
            </a:r>
            <a:r>
              <a:rPr lang="en-US" sz="1200" baseline="0" dirty="0" smtClean="0"/>
              <a:t>java-</a:t>
            </a:r>
            <a:r>
              <a:rPr lang="ru-RU" sz="1200" baseline="0" dirty="0" smtClean="0"/>
              <a:t>драйвер, то </a:t>
            </a:r>
          </a:p>
          <a:p>
            <a:pPr marL="228600" indent="-228600">
              <a:buAutoNum type="arabicPeriod"/>
            </a:pPr>
            <a:r>
              <a:rPr lang="ru-RU" sz="1200" baseline="0" dirty="0" smtClean="0"/>
              <a:t>Можно </a:t>
            </a:r>
            <a:r>
              <a:rPr lang="ru-RU" sz="1200" baseline="0" dirty="0" err="1" smtClean="0"/>
              <a:t>логировать</a:t>
            </a:r>
            <a:r>
              <a:rPr lang="ru-RU" sz="1200" baseline="0" dirty="0" smtClean="0"/>
              <a:t> вход в драйвер, красные стрелки</a:t>
            </a:r>
          </a:p>
          <a:p>
            <a:pPr marL="228600" indent="-228600">
              <a:buAutoNum type="arabicPeriod"/>
            </a:pPr>
            <a:r>
              <a:rPr lang="ru-RU" sz="1200" baseline="0" dirty="0" smtClean="0"/>
              <a:t>А можно </a:t>
            </a:r>
            <a:r>
              <a:rPr lang="ru-RU" sz="1200" baseline="0" dirty="0" err="1" smtClean="0"/>
              <a:t>логировать</a:t>
            </a:r>
            <a:r>
              <a:rPr lang="ru-RU" sz="1200" baseline="0" dirty="0" smtClean="0"/>
              <a:t>  выход из драйвера, оранжевые стрелки</a:t>
            </a:r>
          </a:p>
          <a:p>
            <a:pPr marL="228600" indent="-228600">
              <a:buAutoNum type="arabicPeriod"/>
            </a:pPr>
            <a:endParaRPr lang="ru-RU" sz="1200" baseline="0" dirty="0" smtClean="0"/>
          </a:p>
          <a:p>
            <a:pPr marL="0" indent="0">
              <a:buNone/>
            </a:pPr>
            <a:r>
              <a:rPr lang="ru-RU" sz="1200" baseline="0" dirty="0" smtClean="0"/>
              <a:t>Если мы захотим </a:t>
            </a:r>
            <a:r>
              <a:rPr lang="ru-RU" sz="1200" baseline="0" dirty="0" err="1" smtClean="0"/>
              <a:t>логировать</a:t>
            </a:r>
            <a:r>
              <a:rPr lang="ru-RU" sz="1200" baseline="0" dirty="0" smtClean="0"/>
              <a:t> оранжевые стрелки, то столкнемся со следующей трудностью, а именно, что нам нужно как-то определять, что при вызове этого метода произойдет непосредственное обращение ко второй системе.</a:t>
            </a:r>
          </a:p>
          <a:p>
            <a:pPr marL="0" indent="0">
              <a:buNone/>
            </a:pPr>
            <a:endParaRPr lang="ru-RU" sz="1200" baseline="0" dirty="0" smtClean="0"/>
          </a:p>
          <a:p>
            <a:pPr marL="0" indent="0">
              <a:buNone/>
            </a:pPr>
            <a:r>
              <a:rPr lang="ru-RU" sz="1200" baseline="0" dirty="0" smtClean="0"/>
              <a:t>Для каждой конкретной ситуации бывает выгодно </a:t>
            </a:r>
            <a:r>
              <a:rPr lang="ru-RU" sz="1200" baseline="0" dirty="0" err="1" smtClean="0"/>
              <a:t>логировать</a:t>
            </a:r>
            <a:r>
              <a:rPr lang="ru-RU" sz="1200" baseline="0" dirty="0" smtClean="0"/>
              <a:t> как вход, так и выход.</a:t>
            </a:r>
          </a:p>
          <a:p>
            <a:pPr marL="0" indent="0">
              <a:buNone/>
            </a:pPr>
            <a:r>
              <a:rPr lang="ru-RU" sz="1200" baseline="0" dirty="0" smtClean="0"/>
              <a:t>На проектах, в которых я столкнулся с такой задачей, мне было проще </a:t>
            </a:r>
            <a:r>
              <a:rPr lang="ru-RU" sz="1200" baseline="0" dirty="0" err="1" smtClean="0"/>
              <a:t>логировать</a:t>
            </a:r>
            <a:r>
              <a:rPr lang="ru-RU" sz="1200" baseline="0" dirty="0" smtClean="0"/>
              <a:t> выход из драйвера.</a:t>
            </a:r>
          </a:p>
          <a:p>
            <a:pPr marL="0" indent="0">
              <a:buNone/>
            </a:pPr>
            <a:endParaRPr lang="ru-RU" sz="1200" baseline="0" dirty="0" smtClean="0"/>
          </a:p>
          <a:p>
            <a:pPr marL="0" indent="0">
              <a:buNone/>
            </a:pPr>
            <a:r>
              <a:rPr lang="ru-RU" sz="1200" baseline="0" dirty="0" smtClean="0"/>
              <a:t>На обоих проектах использовался </a:t>
            </a:r>
            <a:r>
              <a:rPr lang="en-US" sz="1200" baseline="0" dirty="0" smtClean="0"/>
              <a:t>java-</a:t>
            </a:r>
            <a:r>
              <a:rPr lang="ru-RU" sz="1200" baseline="0" dirty="0" smtClean="0"/>
              <a:t>драйвер для </a:t>
            </a:r>
            <a:r>
              <a:rPr lang="en-US" sz="1200" baseline="0" dirty="0" err="1" smtClean="0"/>
              <a:t>Orcale</a:t>
            </a:r>
            <a:r>
              <a:rPr lang="ru-RU" sz="1200" baseline="0" dirty="0" smtClean="0"/>
              <a:t>, а именно </a:t>
            </a:r>
            <a:r>
              <a:rPr lang="en-US" sz="1200" baseline="0" dirty="0" smtClean="0"/>
              <a:t>OCI </a:t>
            </a:r>
            <a:r>
              <a:rPr lang="ru-RU" sz="1200" baseline="0" dirty="0" smtClean="0"/>
              <a:t>драйвер для толстого клиента.</a:t>
            </a:r>
          </a:p>
          <a:p>
            <a:pPr marL="0" indent="0">
              <a:buNone/>
            </a:pPr>
            <a:r>
              <a:rPr lang="ru-RU" sz="1200" baseline="0" dirty="0" smtClean="0"/>
              <a:t>У этого драйвера есть особенность, что коммуникация с </a:t>
            </a:r>
            <a:r>
              <a:rPr lang="en-US" sz="1200" baseline="0" dirty="0" smtClean="0"/>
              <a:t>Oracle </a:t>
            </a:r>
            <a:r>
              <a:rPr lang="ru-RU" sz="1200" baseline="0" dirty="0" smtClean="0"/>
              <a:t>идет через </a:t>
            </a:r>
            <a:r>
              <a:rPr lang="en-US" sz="1200" baseline="0" dirty="0" smtClean="0"/>
              <a:t>C</a:t>
            </a:r>
            <a:r>
              <a:rPr lang="ru-RU" sz="1200" baseline="0" dirty="0" err="1" smtClean="0"/>
              <a:t>шную</a:t>
            </a:r>
            <a:r>
              <a:rPr lang="ru-RU" sz="1200" baseline="0" dirty="0" smtClean="0"/>
              <a:t> библиотеку </a:t>
            </a:r>
            <a:r>
              <a:rPr lang="en-US" sz="1200" baseline="0" dirty="0" smtClean="0"/>
              <a:t>oci.dll</a:t>
            </a:r>
            <a:r>
              <a:rPr lang="ru-RU" sz="1200" baseline="0" dirty="0" smtClean="0"/>
              <a:t>, а обращение из </a:t>
            </a:r>
            <a:r>
              <a:rPr lang="en-US" sz="1200" baseline="0" dirty="0" smtClean="0"/>
              <a:t>java</a:t>
            </a:r>
            <a:r>
              <a:rPr lang="ru-RU" sz="1200" baseline="0" dirty="0" smtClean="0"/>
              <a:t> к </a:t>
            </a:r>
            <a:r>
              <a:rPr lang="en-US" sz="1200" baseline="0" dirty="0" err="1" smtClean="0"/>
              <a:t>dll</a:t>
            </a:r>
            <a:r>
              <a:rPr lang="en-US" sz="1200" baseline="0" dirty="0" smtClean="0"/>
              <a:t>’</a:t>
            </a:r>
            <a:r>
              <a:rPr lang="ru-RU" sz="1200" baseline="0" dirty="0" err="1" smtClean="0"/>
              <a:t>ке</a:t>
            </a:r>
            <a:r>
              <a:rPr lang="ru-RU" sz="1200" baseline="0" dirty="0" smtClean="0"/>
              <a:t> очень легко найти, и соответственно легко </a:t>
            </a:r>
            <a:r>
              <a:rPr lang="ru-RU" sz="1200" baseline="0" dirty="0" err="1" smtClean="0"/>
              <a:t>залогировать</a:t>
            </a:r>
            <a:r>
              <a:rPr lang="ru-RU" sz="1200" baseline="0" dirty="0" smtClean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2764B-639E-474D-912F-9FD70BCEC75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7700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Первый проект был связан с переходом на новый БД.</a:t>
            </a:r>
          </a:p>
          <a:p>
            <a:r>
              <a:rPr lang="ru-RU" dirty="0" smtClean="0"/>
              <a:t>Заказчик решил с оптимизировать</a:t>
            </a:r>
            <a:r>
              <a:rPr lang="ru-RU" baseline="0" dirty="0" smtClean="0"/>
              <a:t> свои расходы и перейти с БД </a:t>
            </a:r>
            <a:r>
              <a:rPr lang="en-US" baseline="0" dirty="0" smtClean="0"/>
              <a:t>Oracle</a:t>
            </a:r>
            <a:r>
              <a:rPr lang="ru-RU" baseline="0" dirty="0" smtClean="0"/>
              <a:t> на совершенно другую БД (точно не могу сказать какую).</a:t>
            </a:r>
          </a:p>
          <a:p>
            <a:endParaRPr lang="en-US" baseline="0" dirty="0" smtClean="0"/>
          </a:p>
          <a:p>
            <a:r>
              <a:rPr lang="ru-RU" baseline="0" dirty="0" smtClean="0"/>
              <a:t>У них были магазины и склады, которые в своей маленькой БД хранили, сколько и чего было продано, остатки по товарам и прочую информацию. На сервере с БД магазина сидели демоны, которые раз в какое-то время синхронизировали информацию в магазине/складе с региональной БД.</a:t>
            </a:r>
          </a:p>
          <a:p>
            <a:r>
              <a:rPr lang="ru-RU" baseline="0" dirty="0" smtClean="0"/>
              <a:t>А демоны на региональном сервере БД раз в какое-то время синхронизировали региональную БД с центральной.</a:t>
            </a:r>
          </a:p>
          <a:p>
            <a:endParaRPr lang="ru-RU" baseline="0" dirty="0" smtClean="0"/>
          </a:p>
          <a:p>
            <a:r>
              <a:rPr lang="ru-RU" baseline="0" dirty="0" smtClean="0"/>
              <a:t>__</a:t>
            </a:r>
          </a:p>
          <a:p>
            <a:r>
              <a:rPr lang="ru-RU" baseline="0" dirty="0" smtClean="0"/>
              <a:t>И нашей задачей было ответить на вопрос: а будет хуже или лучше, если на центральной БД вместо </a:t>
            </a:r>
            <a:r>
              <a:rPr lang="en-US" baseline="0" dirty="0" smtClean="0"/>
              <a:t>Oracle </a:t>
            </a:r>
            <a:r>
              <a:rPr lang="ru-RU" baseline="0" dirty="0" smtClean="0"/>
              <a:t>установить другую БД?</a:t>
            </a:r>
          </a:p>
          <a:p>
            <a:endParaRPr lang="ru-RU" baseline="0" dirty="0" smtClean="0"/>
          </a:p>
          <a:p>
            <a:r>
              <a:rPr lang="ru-RU" baseline="0" dirty="0" smtClean="0"/>
              <a:t>__</a:t>
            </a:r>
          </a:p>
          <a:p>
            <a:r>
              <a:rPr lang="ru-RU" baseline="0" dirty="0" smtClean="0"/>
              <a:t>Поскольку к Центральной БД идут </a:t>
            </a:r>
            <a:r>
              <a:rPr lang="en-US" baseline="0" dirty="0" err="1" smtClean="0"/>
              <a:t>sql</a:t>
            </a:r>
            <a:r>
              <a:rPr lang="en-US" baseline="0" dirty="0" smtClean="0"/>
              <a:t>-</a:t>
            </a:r>
            <a:r>
              <a:rPr lang="ru-RU" baseline="0" dirty="0" smtClean="0"/>
              <a:t>запросы, то было принято решение грузить другую БД </a:t>
            </a:r>
            <a:r>
              <a:rPr lang="en-US" baseline="0" dirty="0" err="1" smtClean="0"/>
              <a:t>sql</a:t>
            </a:r>
            <a:r>
              <a:rPr lang="en-US" baseline="0" dirty="0" smtClean="0"/>
              <a:t>-</a:t>
            </a:r>
            <a:r>
              <a:rPr lang="ru-RU" baseline="0" dirty="0" smtClean="0"/>
              <a:t>запросами.</a:t>
            </a:r>
          </a:p>
          <a:p>
            <a:r>
              <a:rPr lang="ru-RU" baseline="0" dirty="0" smtClean="0"/>
              <a:t>И проблема была в том, что нужно было понять, какие </a:t>
            </a:r>
            <a:r>
              <a:rPr lang="en-US" baseline="0" dirty="0" err="1" smtClean="0"/>
              <a:t>sql</a:t>
            </a:r>
            <a:r>
              <a:rPr lang="en-US" baseline="0" dirty="0" smtClean="0"/>
              <a:t>-</a:t>
            </a:r>
            <a:r>
              <a:rPr lang="ru-RU" baseline="0" dirty="0" smtClean="0"/>
              <a:t>запросы идут к БД, от какой региональной БД идут какие запросы, в общем нужно было составить профиль нагрузки.</a:t>
            </a:r>
          </a:p>
          <a:p>
            <a:endParaRPr lang="ru-RU" baseline="0" dirty="0" smtClean="0"/>
          </a:p>
          <a:p>
            <a:r>
              <a:rPr lang="ru-RU" b="1" baseline="0" dirty="0" smtClean="0"/>
              <a:t>Возникла проблема достать параметры </a:t>
            </a:r>
            <a:r>
              <a:rPr lang="en-US" b="1" baseline="0" dirty="0" err="1" smtClean="0"/>
              <a:t>sql</a:t>
            </a:r>
            <a:r>
              <a:rPr lang="en-US" b="1" baseline="0" dirty="0" smtClean="0"/>
              <a:t>-</a:t>
            </a:r>
            <a:r>
              <a:rPr lang="ru-RU" b="1" baseline="0" dirty="0" smtClean="0"/>
              <a:t>запросов</a:t>
            </a:r>
          </a:p>
          <a:p>
            <a:r>
              <a:rPr lang="ru-RU" b="0" baseline="0" dirty="0" smtClean="0"/>
              <a:t>Из мониторинга БД мы нашли </a:t>
            </a:r>
            <a:r>
              <a:rPr lang="en-US" b="0" baseline="0" dirty="0" err="1" smtClean="0"/>
              <a:t>sql</a:t>
            </a:r>
            <a:r>
              <a:rPr lang="en-US" b="0" baseline="0" dirty="0" smtClean="0"/>
              <a:t>-</a:t>
            </a:r>
            <a:r>
              <a:rPr lang="ru-RU" b="0" baseline="0" dirty="0" smtClean="0"/>
              <a:t>запросы, который идут к БД, но они были без параметров. То есть выбери такие-то данные с таких то таблиц, строки которых удовлетворяют неизвестным условиям =).</a:t>
            </a:r>
          </a:p>
          <a:p>
            <a:endParaRPr lang="ru-RU" b="0" baseline="0" dirty="0" smtClean="0"/>
          </a:p>
          <a:p>
            <a:r>
              <a:rPr lang="ru-RU" b="0" baseline="0" dirty="0" smtClean="0"/>
              <a:t>Отдел, который заказывал у нас тестирование из-за проблем с коммуникацией  в компании или отсутствием нужного человека, в общем не смог найти специалиста, который бы нам ответил, какие значения параметров должны идти в каком запросе.</a:t>
            </a:r>
          </a:p>
          <a:p>
            <a:endParaRPr lang="ru-RU" b="0" baseline="0" dirty="0" smtClean="0"/>
          </a:p>
          <a:p>
            <a:r>
              <a:rPr lang="ru-RU" b="0" baseline="0" dirty="0" smtClean="0"/>
              <a:t>Подробный мониторинг БД – убивал БД</a:t>
            </a:r>
          </a:p>
          <a:p>
            <a:r>
              <a:rPr lang="ru-RU" b="0" baseline="0" dirty="0" smtClean="0"/>
              <a:t>Мы решили пойти с другой стороны и посмотреть на демонов, но профилирование не содержит параметры вызовов методов</a:t>
            </a:r>
          </a:p>
          <a:p>
            <a:r>
              <a:rPr lang="en-US" b="0" baseline="0" dirty="0" smtClean="0"/>
              <a:t>Wireshark </a:t>
            </a:r>
            <a:r>
              <a:rPr lang="ru-RU" b="0" baseline="0" dirty="0" smtClean="0"/>
              <a:t>содержал много мусора.</a:t>
            </a:r>
          </a:p>
          <a:p>
            <a:r>
              <a:rPr lang="ru-RU" b="0" baseline="0" dirty="0" smtClean="0"/>
              <a:t>__</a:t>
            </a:r>
          </a:p>
          <a:p>
            <a:r>
              <a:rPr lang="ru-RU" b="1" baseline="0" dirty="0" smtClean="0"/>
              <a:t>Эту ситуацию мы решили следующим образом:</a:t>
            </a:r>
          </a:p>
          <a:p>
            <a:r>
              <a:rPr lang="ru-RU" baseline="0" dirty="0" smtClean="0"/>
              <a:t>Демоны на региональном сервере использовали </a:t>
            </a:r>
            <a:r>
              <a:rPr lang="en-US" baseline="0" dirty="0" smtClean="0"/>
              <a:t>java-</a:t>
            </a:r>
            <a:r>
              <a:rPr lang="ru-RU" baseline="0" dirty="0" smtClean="0"/>
              <a:t>драйвер для связи с </a:t>
            </a:r>
            <a:r>
              <a:rPr lang="en-US" baseline="0" dirty="0" smtClean="0"/>
              <a:t>Oracle ojdbc.jar</a:t>
            </a:r>
            <a:r>
              <a:rPr lang="ru-RU" baseline="0" dirty="0" smtClean="0"/>
              <a:t> (6 или 7 версии)</a:t>
            </a:r>
          </a:p>
          <a:p>
            <a:r>
              <a:rPr lang="ru-RU" baseline="0" dirty="0" smtClean="0"/>
              <a:t>Мы вставили лог в драйвер, ну и оттуда нашли нужные параметры</a:t>
            </a:r>
          </a:p>
          <a:p>
            <a:r>
              <a:rPr lang="ru-RU" baseline="0" dirty="0" smtClean="0"/>
              <a:t>Проект был спасен, все радостные пошли домой.</a:t>
            </a:r>
          </a:p>
          <a:p>
            <a:endParaRPr lang="ru-RU" dirty="0" smtClean="0"/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2764B-639E-474D-912F-9FD70BCEC75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748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Вторая задача, в которой мы </a:t>
            </a:r>
            <a:r>
              <a:rPr lang="ru-RU" dirty="0" err="1" smtClean="0"/>
              <a:t>патчили</a:t>
            </a:r>
            <a:r>
              <a:rPr lang="ru-RU" baseline="0" dirty="0" smtClean="0"/>
              <a:t> драйвер к </a:t>
            </a:r>
            <a:r>
              <a:rPr lang="en-US" baseline="0" dirty="0" smtClean="0"/>
              <a:t>Oracle</a:t>
            </a:r>
            <a:r>
              <a:rPr lang="ru-RU" baseline="0" dirty="0" smtClean="0"/>
              <a:t> была следующая:</a:t>
            </a:r>
          </a:p>
          <a:p>
            <a:endParaRPr lang="ru-RU" baseline="0" dirty="0" smtClean="0"/>
          </a:p>
          <a:p>
            <a:r>
              <a:rPr lang="ru-RU" baseline="0" dirty="0" smtClean="0"/>
              <a:t>Ночью с трех серверов запускалась пачка заданий, которая, первое и самое главное, рассчитывала цены на товары на следующий день, рассчитывала сколько товаров и куда нужно до заказать, ну и  подводила итоги дня, готовила отчеты.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Информация хранилась на отдельном сервере в БД </a:t>
            </a:r>
            <a:r>
              <a:rPr lang="en-US" baseline="0" dirty="0" smtClean="0"/>
              <a:t>Oracle</a:t>
            </a:r>
            <a:r>
              <a:rPr lang="ru-RU" baseline="0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Задача,</a:t>
            </a:r>
            <a:r>
              <a:rPr lang="ru-RU" baseline="0" dirty="0" smtClean="0"/>
              <a:t> которую нам поставили, сводилась к следующей:</a:t>
            </a:r>
          </a:p>
          <a:p>
            <a:r>
              <a:rPr lang="ru-RU" dirty="0" smtClean="0"/>
              <a:t>Нужно</a:t>
            </a:r>
            <a:r>
              <a:rPr lang="ru-RU" baseline="0" dirty="0" smtClean="0"/>
              <a:t> построить зависимость количество </a:t>
            </a:r>
            <a:r>
              <a:rPr lang="en-US" baseline="0" dirty="0" err="1" smtClean="0"/>
              <a:t>sql</a:t>
            </a:r>
            <a:r>
              <a:rPr lang="en-US" baseline="0" dirty="0" smtClean="0"/>
              <a:t>-</a:t>
            </a:r>
            <a:r>
              <a:rPr lang="ru-RU" baseline="0" dirty="0" smtClean="0"/>
              <a:t>запросов (по типам) от времени, и потом сравнить это с другими метриками (с длинами очередей от времени, с загрузкой ресурсов, и т. д.)</a:t>
            </a:r>
          </a:p>
          <a:p>
            <a:endParaRPr lang="ru-RU" baseline="0" dirty="0" smtClean="0"/>
          </a:p>
          <a:p>
            <a:r>
              <a:rPr lang="ru-RU" baseline="0" dirty="0" smtClean="0"/>
              <a:t>Аналогично мы решили эту проблему тем, что вставили лог в </a:t>
            </a:r>
            <a:r>
              <a:rPr lang="en-US" baseline="0" dirty="0" smtClean="0"/>
              <a:t>Oracle </a:t>
            </a:r>
            <a:r>
              <a:rPr lang="ru-RU" baseline="0" dirty="0" smtClean="0"/>
              <a:t>драйвер.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2764B-639E-474D-912F-9FD70BCEC75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8707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baseline="0" dirty="0" smtClean="0"/>
              <a:t>Профилирование в условиях, когда нормальный профилировщик нельзя использовать, по тем или иным причинам. Здесь мы меняет исполняемый код, поэтому профилирование можем делать почти всегда (об этом есть много информации в интернете)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Анализ сложности </a:t>
            </a:r>
            <a:r>
              <a:rPr lang="ru-RU" baseline="0" smtClean="0"/>
              <a:t>кода приложения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Чтобы </a:t>
            </a:r>
            <a:r>
              <a:rPr lang="ru-RU" baseline="0" dirty="0" smtClean="0"/>
              <a:t>обеспечить безопасность, на уровне </a:t>
            </a:r>
            <a:r>
              <a:rPr lang="en-US" baseline="0" dirty="0" smtClean="0"/>
              <a:t>byte </a:t>
            </a:r>
            <a:r>
              <a:rPr lang="en-US" baseline="0" dirty="0" err="1" smtClean="0"/>
              <a:t>code’a</a:t>
            </a:r>
            <a:endParaRPr lang="ru-RU" baseline="0" dirty="0" smtClean="0"/>
          </a:p>
          <a:p>
            <a:r>
              <a:rPr lang="ru-RU" baseline="0" dirty="0" smtClean="0"/>
              <a:t>3. Для любой другой задачи, когда нет исходников </a:t>
            </a:r>
            <a:r>
              <a:rPr lang="en-US" baseline="0" dirty="0" smtClean="0"/>
              <a:t>java</a:t>
            </a:r>
            <a:r>
              <a:rPr lang="ru-RU" baseline="0" dirty="0" smtClean="0"/>
              <a:t>, чтобы создать свою </a:t>
            </a:r>
            <a:r>
              <a:rPr lang="ru-RU" baseline="0" dirty="0" err="1" smtClean="0"/>
              <a:t>вундервафлю</a:t>
            </a:r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мог быть проект, который заключался в том, что есть система, которая написана 10 лет назад, исходников нет. А нужен </a:t>
            </a:r>
            <a:r>
              <a:rPr lang="ru-RU" baseline="0" dirty="0" err="1" smtClean="0"/>
              <a:t>мониторить</a:t>
            </a:r>
            <a:r>
              <a:rPr lang="ru-RU" baseline="0" dirty="0" smtClean="0"/>
              <a:t> систему. Заказчик хотел задублировать поток данных через драйвер к этой системе, чтобы потом второй дублированный поток пустить на систему мониторинга.</a:t>
            </a:r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2764B-639E-474D-912F-9FD70BCEC75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058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2764B-639E-474D-912F-9FD70BCEC75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134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Рассмотрим</a:t>
            </a:r>
            <a:r>
              <a:rPr lang="ru-RU" baseline="0" dirty="0" smtClean="0"/>
              <a:t> некоторую компанию, и у компании есть система, которая выполняет какую-то полезную работу (например система документооборота)</a:t>
            </a:r>
          </a:p>
          <a:p>
            <a:r>
              <a:rPr lang="ru-RU" baseline="0" dirty="0" smtClean="0"/>
              <a:t>Есть пользователь, который заходит на </a:t>
            </a:r>
            <a:r>
              <a:rPr lang="en-US" baseline="0" dirty="0" smtClean="0"/>
              <a:t>web-</a:t>
            </a:r>
            <a:r>
              <a:rPr lang="ru-RU" baseline="0" dirty="0" smtClean="0"/>
              <a:t>страничку, и работает, что-то делает с документами.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Пользователь что-то нажал, и инициировал некоторый поток данных,</a:t>
            </a:r>
          </a:p>
          <a:p>
            <a:r>
              <a:rPr lang="ru-RU" baseline="0" dirty="0" smtClean="0"/>
              <a:t>Сформировался запрос к </a:t>
            </a:r>
            <a:r>
              <a:rPr lang="en-US" baseline="0" dirty="0" smtClean="0"/>
              <a:t>web-</a:t>
            </a:r>
            <a:r>
              <a:rPr lang="ru-RU" baseline="0" dirty="0" smtClean="0"/>
              <a:t>серверу, </a:t>
            </a:r>
            <a:r>
              <a:rPr lang="en-US" baseline="0" dirty="0" smtClean="0"/>
              <a:t>web-</a:t>
            </a:r>
            <a:r>
              <a:rPr lang="ru-RU" baseline="0" dirty="0" smtClean="0"/>
              <a:t>сервер перенаправил этот запрос, потом данные потекли сюда, сюда, записались в БД, пользователю вернулся ответ «ОК»</a:t>
            </a:r>
          </a:p>
          <a:p>
            <a:endParaRPr lang="ru-RU" baseline="0" dirty="0" smtClean="0"/>
          </a:p>
          <a:p>
            <a:r>
              <a:rPr lang="ru-RU" baseline="0" dirty="0" smtClean="0"/>
              <a:t>Это формирует поток данных как между системами, так и внутри одной системы.</a:t>
            </a:r>
          </a:p>
          <a:p>
            <a:endParaRPr lang="ru-RU" baseline="0" dirty="0" smtClean="0"/>
          </a:p>
          <a:p>
            <a:r>
              <a:rPr lang="ru-RU" baseline="0" dirty="0" smtClean="0"/>
              <a:t>Соответственно, чтобы обрабатывать этот поток данных требуются ресурсы, серверов приложений, ресурсы БД, и т.д.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И иногда возникают ситуации, когда вам нужно получить информацию о потоках в вашей системе.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2764B-639E-474D-912F-9FD70BCEC75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365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Есть 2 наиболее распространенных случая, когда это (проанализировать поток данных) требуется сделать: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Поиск проблемы, например,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Большое время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Нехватка памяти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Проблемы с железом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И прогнозирование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В сентябре мы планируем открыть еще 20 магазинов, а наша БД выдержит дополнительную нагрузку? Другим магазинам плохо не станет?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Или будет лучше или хуже, если мы обновим версию этого компонента?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Выдержат ли наши сервера «Черную пятницу» или продажи перед новым годом?</a:t>
            </a:r>
          </a:p>
          <a:p>
            <a:pPr marL="0" lvl="0" indent="0">
              <a:buNone/>
            </a:pPr>
            <a:r>
              <a:rPr lang="ru-RU" baseline="0" dirty="0" smtClean="0"/>
              <a:t>Эти проблемы важны, так это либо потеря текущих денег, или потеря денег в </a:t>
            </a:r>
            <a:r>
              <a:rPr lang="ru-RU" baseline="0" dirty="0" err="1" smtClean="0"/>
              <a:t>бущем</a:t>
            </a:r>
            <a:r>
              <a:rPr lang="ru-RU" baseline="0" dirty="0" smtClean="0"/>
              <a:t>, а этого никто не хочет.</a:t>
            </a:r>
          </a:p>
          <a:p>
            <a:pPr marL="0" indent="0">
              <a:buNone/>
            </a:pPr>
            <a:endParaRPr lang="ru-RU" baseline="0" dirty="0" smtClean="0"/>
          </a:p>
          <a:p>
            <a:pPr marL="0" indent="0">
              <a:buNone/>
            </a:pPr>
            <a:r>
              <a:rPr lang="ru-RU" baseline="0" dirty="0" smtClean="0"/>
              <a:t>И каждая задача решается тем, что бы получаем информацию о потоке данных в нашей системе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В первом случае мы хотим найти место, на которое тратится слишком много времени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Какой модуль съедает всю память?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Какой процесс потребляет все ресурсы?</a:t>
            </a:r>
          </a:p>
          <a:p>
            <a:pPr marL="228600" indent="-228600">
              <a:buAutoNum type="arabicPeriod"/>
            </a:pPr>
            <a:endParaRPr lang="ru-RU" baseline="0" dirty="0" smtClean="0"/>
          </a:p>
          <a:p>
            <a:pPr marL="228600" indent="-228600">
              <a:buAutoNum type="arabicPeriod"/>
            </a:pPr>
            <a:r>
              <a:rPr lang="ru-RU" baseline="0" dirty="0" smtClean="0"/>
              <a:t>Что произойдет, если мы 1. 2. 3.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2764B-639E-474D-912F-9FD70BCEC75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871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dirty="0" smtClean="0"/>
              <a:t>Мой доклад об инструментах,</a:t>
            </a:r>
          </a:p>
          <a:p>
            <a:pPr marL="0" indent="0">
              <a:buNone/>
            </a:pPr>
            <a:r>
              <a:rPr lang="ru-RU" sz="1200" dirty="0" smtClean="0"/>
              <a:t>при помощи которых вы можете получить нужную информацию.</a:t>
            </a:r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Самые распространенные инструменты: перечислены</a:t>
            </a:r>
            <a:r>
              <a:rPr lang="ru-RU" sz="1200" baseline="0" dirty="0" smtClean="0"/>
              <a:t> в порядке убывания популярности</a:t>
            </a:r>
            <a:endParaRPr lang="ru-RU" sz="1200" dirty="0" smtClean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Но иногда ни один из</a:t>
            </a:r>
            <a:r>
              <a:rPr lang="ru-RU" sz="1200" baseline="0" dirty="0" smtClean="0"/>
              <a:t> этих инструментов не дает нужного результата, и тогда, можно еще попробовать</a:t>
            </a:r>
          </a:p>
          <a:p>
            <a:pPr marL="0" indent="0">
              <a:buNone/>
            </a:pPr>
            <a:endParaRPr lang="ru-RU" sz="1200" baseline="0" dirty="0" smtClean="0"/>
          </a:p>
          <a:p>
            <a:pPr marL="0" indent="0">
              <a:buNone/>
            </a:pPr>
            <a:r>
              <a:rPr lang="ru-RU" sz="1200" baseline="0" dirty="0" smtClean="0"/>
              <a:t>Модифицировать </a:t>
            </a:r>
            <a:r>
              <a:rPr lang="en-US" sz="1200" baseline="0" dirty="0" smtClean="0"/>
              <a:t>bite code</a:t>
            </a:r>
            <a:r>
              <a:rPr lang="ru-RU" sz="1200" baseline="0" dirty="0" smtClean="0"/>
              <a:t> </a:t>
            </a:r>
            <a:r>
              <a:rPr lang="en-US" sz="1200" baseline="0" dirty="0" smtClean="0"/>
              <a:t>java </a:t>
            </a:r>
            <a:r>
              <a:rPr lang="ru-RU" sz="1200" baseline="0" dirty="0" smtClean="0"/>
              <a:t>приложения, как оказалось, это совсем не сложно.</a:t>
            </a:r>
          </a:p>
          <a:p>
            <a:pPr marL="0" indent="0">
              <a:buNone/>
            </a:pPr>
            <a:endParaRPr lang="ru-RU" sz="1200" baseline="0" dirty="0" smtClean="0"/>
          </a:p>
          <a:p>
            <a:pPr marL="0" indent="0">
              <a:buNone/>
            </a:pPr>
            <a:r>
              <a:rPr lang="ru-RU" sz="1200" baseline="0" dirty="0" smtClean="0"/>
              <a:t>Почему-то люди об этом методе не знают, а зря. И на этом методе я постараюсь сконцентрировать свой доклад.</a:t>
            </a:r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2764B-639E-474D-912F-9FD70BCEC75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7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dirty="0" smtClean="0"/>
              <a:t>Самый</a:t>
            </a:r>
            <a:r>
              <a:rPr lang="ru-RU" sz="1200" baseline="0" dirty="0" smtClean="0"/>
              <a:t> крутой метод: обратиться с вопросом к разработчику, он разрабатывал систему, знает о ней все, и если чего-то не знает, то сможет написать скрипты, или подправить код, который найдет нужную информацию.</a:t>
            </a:r>
          </a:p>
          <a:p>
            <a:pPr marL="0" indent="0">
              <a:buNone/>
            </a:pPr>
            <a:endParaRPr lang="ru-RU" sz="1200" baseline="0" dirty="0" smtClean="0"/>
          </a:p>
          <a:p>
            <a:pPr marL="0" indent="0">
              <a:buNone/>
            </a:pPr>
            <a:r>
              <a:rPr lang="ru-RU" sz="1200" baseline="0" dirty="0" smtClean="0"/>
              <a:t>Из минусов обычно бывает, что разработчика нет, он уволился из компании,</a:t>
            </a:r>
          </a:p>
          <a:p>
            <a:pPr marL="0" indent="0">
              <a:buNone/>
            </a:pPr>
            <a:r>
              <a:rPr lang="ru-RU" sz="1200" baseline="0" dirty="0" smtClean="0"/>
              <a:t>Или продукт заказывали у сторонней организации, и исходников нет.</a:t>
            </a:r>
          </a:p>
          <a:p>
            <a:pPr marL="0" indent="0">
              <a:buNone/>
            </a:pPr>
            <a:endParaRPr lang="ru-RU" sz="1200" baseline="0" dirty="0" smtClean="0"/>
          </a:p>
          <a:p>
            <a:pPr marL="0" indent="0">
              <a:buNone/>
            </a:pPr>
            <a:r>
              <a:rPr lang="ru-RU" sz="1200" baseline="0" dirty="0" smtClean="0"/>
              <a:t>Бывает и так, что систему разрабатывали давно, и сейчас никто уже не помнит, как там что работает, и нет времени разбираться, люди заняты другими задачами</a:t>
            </a:r>
          </a:p>
          <a:p>
            <a:pPr marL="0" indent="0">
              <a:buNone/>
            </a:pPr>
            <a:endParaRPr lang="ru-RU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2764B-639E-474D-912F-9FD70BCEC75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444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baseline="0" dirty="0" smtClean="0"/>
              <a:t>В каждой более менее распространенной БД есть функции для мониторинга.</a:t>
            </a:r>
          </a:p>
          <a:p>
            <a:pPr marL="0" indent="0">
              <a:buNone/>
            </a:pPr>
            <a:r>
              <a:rPr lang="ru-RU" sz="1200" baseline="0" dirty="0" smtClean="0"/>
              <a:t>В основном вы получаете топ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sql</a:t>
            </a:r>
            <a:r>
              <a:rPr lang="en-US" sz="1200" baseline="0" dirty="0" smtClean="0"/>
              <a:t> </a:t>
            </a:r>
            <a:r>
              <a:rPr lang="ru-RU" sz="1200" baseline="0" dirty="0" smtClean="0"/>
              <a:t>запросов за некоторый промежуток времени</a:t>
            </a:r>
          </a:p>
          <a:p>
            <a:pPr marL="0" indent="0">
              <a:buNone/>
            </a:pPr>
            <a:r>
              <a:rPr lang="ru-RU" sz="1200" baseline="0" dirty="0" smtClean="0"/>
              <a:t>Например:</a:t>
            </a:r>
          </a:p>
          <a:p>
            <a:pPr marL="228600" indent="-228600">
              <a:buAutoNum type="arabicPeriod"/>
            </a:pPr>
            <a:r>
              <a:rPr lang="ru-RU" sz="1200" baseline="0" dirty="0" smtClean="0"/>
              <a:t>Топ запросов по потреблению </a:t>
            </a:r>
            <a:r>
              <a:rPr lang="en-US" sz="1200" baseline="0" dirty="0" smtClean="0"/>
              <a:t>CPU</a:t>
            </a:r>
            <a:endParaRPr lang="ru-RU" sz="1200" baseline="0" dirty="0" smtClean="0"/>
          </a:p>
          <a:p>
            <a:pPr marL="228600" indent="-228600">
              <a:buAutoNum type="arabicPeriod"/>
            </a:pPr>
            <a:r>
              <a:rPr lang="ru-RU" sz="1200" baseline="0" dirty="0" smtClean="0"/>
              <a:t>Топ запросов по длительности выполнения</a:t>
            </a:r>
          </a:p>
          <a:p>
            <a:pPr marL="228600" indent="-228600">
              <a:buAutoNum type="arabicPeriod"/>
            </a:pPr>
            <a:r>
              <a:rPr lang="ru-RU" sz="1200" baseline="0" dirty="0" smtClean="0"/>
              <a:t>Топ запросов по количеству обращений</a:t>
            </a:r>
          </a:p>
          <a:p>
            <a:pPr marL="0" indent="0">
              <a:buNone/>
            </a:pPr>
            <a:endParaRPr lang="ru-RU" sz="1200" baseline="0" dirty="0" smtClean="0"/>
          </a:p>
          <a:p>
            <a:pPr marL="0" indent="0">
              <a:buNone/>
            </a:pPr>
            <a:r>
              <a:rPr lang="ru-RU" sz="1200" baseline="0" dirty="0" smtClean="0"/>
              <a:t>Из плюсов можно выделить, что данный мониторинг реализован, протестирован и уже используется</a:t>
            </a:r>
          </a:p>
          <a:p>
            <a:pPr marL="0" indent="0">
              <a:buNone/>
            </a:pPr>
            <a:r>
              <a:rPr lang="ru-RU" sz="1200" baseline="0" dirty="0" smtClean="0"/>
              <a:t>И в 95% случаев, если у вас проблемы с производительностью, то информации с этого мониторинга вам хватит, чтобы определить проблему.</a:t>
            </a:r>
          </a:p>
          <a:p>
            <a:pPr marL="0" indent="0">
              <a:buNone/>
            </a:pPr>
            <a:endParaRPr lang="ru-RU" sz="1200" baseline="0" dirty="0" smtClean="0"/>
          </a:p>
          <a:p>
            <a:pPr marL="0" indent="0">
              <a:buNone/>
            </a:pPr>
            <a:r>
              <a:rPr lang="ru-RU" sz="1200" baseline="0" dirty="0" smtClean="0"/>
              <a:t>Из минусов:</a:t>
            </a:r>
          </a:p>
          <a:p>
            <a:pPr marL="228600" indent="-228600">
              <a:buAutoNum type="arabicPeriod"/>
            </a:pPr>
            <a:r>
              <a:rPr lang="ru-RU" sz="1200" baseline="0" dirty="0" smtClean="0"/>
              <a:t>Иногда мы попадаем в ситуацию 5%, когда собираемой информации нам не хватает, и приходится настраивать более детальный сбор информации, а</a:t>
            </a:r>
            <a:br>
              <a:rPr lang="ru-RU" sz="1200" baseline="0" dirty="0" smtClean="0"/>
            </a:br>
            <a:r>
              <a:rPr lang="ru-RU" sz="1200" baseline="0" dirty="0" smtClean="0"/>
              <a:t>это</a:t>
            </a:r>
          </a:p>
          <a:p>
            <a:pPr marL="685800" lvl="1" indent="-228600">
              <a:buAutoNum type="arabicPeriod"/>
            </a:pPr>
            <a:r>
              <a:rPr lang="ru-RU" sz="1200" baseline="0" dirty="0" smtClean="0"/>
              <a:t>Иногда просто нельзя сделать, то есть у нас слишком специфические запросы</a:t>
            </a:r>
          </a:p>
          <a:p>
            <a:pPr marL="685800" lvl="1" indent="-228600">
              <a:buAutoNum type="arabicPeriod"/>
            </a:pPr>
            <a:r>
              <a:rPr lang="ru-RU" sz="1200" baseline="0" dirty="0" smtClean="0"/>
              <a:t>Если сделать можно, то это требует больше ресурсов БД, а они тоже ограничены</a:t>
            </a:r>
          </a:p>
          <a:p>
            <a:pPr marL="0" indent="0">
              <a:buNone/>
            </a:pPr>
            <a:endParaRPr lang="ru-RU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2764B-639E-474D-912F-9FD70BCEC75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138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baseline="0" dirty="0" smtClean="0"/>
              <a:t>Если проблем с БД сходу не видно, то, следующее, что смотрят, - это как работает код.</a:t>
            </a:r>
          </a:p>
          <a:p>
            <a:pPr marL="0" indent="0">
              <a:buNone/>
            </a:pPr>
            <a:r>
              <a:rPr lang="ru-RU" sz="1200" baseline="0" dirty="0" smtClean="0"/>
              <a:t>Для этого используются различные профилировщики.</a:t>
            </a:r>
          </a:p>
          <a:p>
            <a:pPr marL="0" indent="0">
              <a:buNone/>
            </a:pPr>
            <a:endParaRPr lang="ru-RU" sz="1200" baseline="0" dirty="0" smtClean="0"/>
          </a:p>
          <a:p>
            <a:pPr marL="0" indent="0">
              <a:buNone/>
            </a:pPr>
            <a:r>
              <a:rPr lang="ru-RU" sz="1200" baseline="0" dirty="0" smtClean="0"/>
              <a:t>Профилировщик позволяет вам посмотреть, сколько раз вызывался тот или иной метод, сколько времени он выполнялся (суммарно и в среднем каждый вызов),</a:t>
            </a:r>
          </a:p>
          <a:p>
            <a:pPr marL="0" indent="0">
              <a:buNone/>
            </a:pPr>
            <a:r>
              <a:rPr lang="ru-RU" sz="1200" baseline="0" dirty="0" smtClean="0"/>
              <a:t>Можно смотреть, как используется память.</a:t>
            </a:r>
          </a:p>
          <a:p>
            <a:pPr marL="0" indent="0">
              <a:buNone/>
            </a:pPr>
            <a:endParaRPr lang="ru-RU" sz="1200" baseline="0" dirty="0" smtClean="0"/>
          </a:p>
          <a:p>
            <a:pPr marL="0" indent="0">
              <a:buNone/>
            </a:pPr>
            <a:r>
              <a:rPr lang="ru-RU" sz="1200" baseline="0" dirty="0" smtClean="0"/>
              <a:t>Ну плюсы и минусы точно такие же, как и при мониторинге БД.</a:t>
            </a:r>
          </a:p>
          <a:p>
            <a:pPr marL="0" indent="0">
              <a:buNone/>
            </a:pPr>
            <a:r>
              <a:rPr lang="ru-RU" sz="1200" baseline="0" dirty="0" smtClean="0"/>
              <a:t>У вас есть готовый инструмент, который позволяет Вам смотреть стандартные вещи, и если требуется что-то большее, то это требует больше ресурсов.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2764B-639E-474D-912F-9FD70BCEC75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420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baseline="0" dirty="0" smtClean="0"/>
              <a:t>Следующее распространенной средство – посмотреть, что идет по сети. Это позволяет сделать программа </a:t>
            </a:r>
            <a:r>
              <a:rPr lang="en-US" sz="1200" baseline="0" dirty="0" smtClean="0"/>
              <a:t>Wireshark</a:t>
            </a:r>
            <a:r>
              <a:rPr lang="ru-RU" sz="1200" baseline="0" dirty="0" smtClean="0"/>
              <a:t> и ее аналоги.</a:t>
            </a:r>
          </a:p>
          <a:p>
            <a:pPr marL="0" indent="0">
              <a:buNone/>
            </a:pPr>
            <a:endParaRPr lang="ru-RU" sz="1200" baseline="0" dirty="0" smtClean="0"/>
          </a:p>
          <a:p>
            <a:pPr marL="0" indent="0">
              <a:buNone/>
            </a:pPr>
            <a:r>
              <a:rPr lang="ru-RU" sz="1200" baseline="0" dirty="0" smtClean="0"/>
              <a:t>Программа устанавливается на одной машине, и отлавливает все что идет по сети к или от этой машины.</a:t>
            </a:r>
          </a:p>
          <a:p>
            <a:pPr marL="0" indent="0">
              <a:buNone/>
            </a:pPr>
            <a:r>
              <a:rPr lang="ru-RU" sz="1200" baseline="0" dirty="0" smtClean="0"/>
              <a:t>Можно настраивать фильтры, чтобы ограничивать поток информации, например, только </a:t>
            </a:r>
            <a:r>
              <a:rPr lang="en-US" sz="1200" baseline="0" dirty="0" err="1" smtClean="0"/>
              <a:t>tcp</a:t>
            </a:r>
            <a:r>
              <a:rPr lang="en-US" sz="1200" baseline="0" dirty="0" smtClean="0"/>
              <a:t>-</a:t>
            </a:r>
            <a:r>
              <a:rPr lang="ru-RU" sz="1200" baseline="0" dirty="0" smtClean="0"/>
              <a:t>пакеты от такого-то хоста</a:t>
            </a:r>
          </a:p>
          <a:p>
            <a:pPr marL="0" indent="0">
              <a:buNone/>
            </a:pPr>
            <a:endParaRPr lang="ru-RU" sz="1200" baseline="0" dirty="0" smtClean="0"/>
          </a:p>
          <a:p>
            <a:pPr marL="0" indent="0">
              <a:buNone/>
            </a:pPr>
            <a:r>
              <a:rPr lang="ru-RU" sz="1200" baseline="0" dirty="0" smtClean="0"/>
              <a:t>Из плюсов – ловит все,</a:t>
            </a:r>
          </a:p>
          <a:p>
            <a:pPr marL="0" indent="0">
              <a:buNone/>
            </a:pPr>
            <a:r>
              <a:rPr lang="ru-RU" sz="1200" baseline="0" dirty="0" smtClean="0"/>
              <a:t>Из минусов – нужно уметь доставать из трафика полезную информацию.</a:t>
            </a:r>
          </a:p>
          <a:p>
            <a:pPr marL="0" indent="0">
              <a:buNone/>
            </a:pPr>
            <a:r>
              <a:rPr lang="ru-RU" sz="1200" baseline="0" dirty="0" smtClean="0"/>
              <a:t>Например, если у вас по сети идет зашифрованная информация, то </a:t>
            </a:r>
            <a:r>
              <a:rPr lang="en-US" sz="1200" baseline="0" dirty="0" smtClean="0"/>
              <a:t>Wireshark </a:t>
            </a:r>
            <a:r>
              <a:rPr lang="ru-RU" sz="1200" baseline="0" dirty="0" smtClean="0"/>
              <a:t>вам покажет зашифрованную информацию, и дешифровывать вам придется самому.</a:t>
            </a:r>
          </a:p>
          <a:p>
            <a:pPr marL="0" indent="0">
              <a:buNone/>
            </a:pPr>
            <a:endParaRPr lang="ru-RU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2764B-639E-474D-912F-9FD70BCEC75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484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baseline="0" dirty="0" smtClean="0"/>
              <a:t>Как правило гораздо лучше взять готовый инструмент, чем изобретать велосипед.</a:t>
            </a:r>
          </a:p>
          <a:p>
            <a:pPr marL="0" indent="0">
              <a:buNone/>
            </a:pPr>
            <a:r>
              <a:rPr lang="ru-RU" sz="1200" baseline="0" dirty="0" smtClean="0"/>
              <a:t>Но иногда готовые инструменты не удовлетворяют всем нашим требованиям, поэтому приходиться разрабатывать мониторинг самостоятельно.</a:t>
            </a:r>
          </a:p>
          <a:p>
            <a:pPr marL="0" indent="0">
              <a:buNone/>
            </a:pPr>
            <a:endParaRPr lang="ru-RU" sz="1200" baseline="0" dirty="0" smtClean="0"/>
          </a:p>
          <a:p>
            <a:pPr marL="0" indent="0">
              <a:buNone/>
            </a:pPr>
            <a:r>
              <a:rPr lang="ru-RU" sz="1200" baseline="0" dirty="0" smtClean="0"/>
              <a:t>Плюс в этом, что вы всегда (ну ил почти всегда) получите то, что хотите.</a:t>
            </a:r>
          </a:p>
          <a:p>
            <a:pPr marL="0" indent="0">
              <a:buNone/>
            </a:pPr>
            <a:endParaRPr lang="ru-RU" sz="1200" baseline="0" dirty="0" smtClean="0"/>
          </a:p>
          <a:p>
            <a:pPr marL="0" indent="0">
              <a:buNone/>
            </a:pPr>
            <a:r>
              <a:rPr lang="ru-RU" sz="1200" baseline="0" dirty="0" smtClean="0"/>
              <a:t>Но на разработку требуется больше времени (особенно, если вам нужно разобраться в чужом коде).</a:t>
            </a:r>
          </a:p>
          <a:p>
            <a:pPr marL="0" indent="0">
              <a:buNone/>
            </a:pPr>
            <a:r>
              <a:rPr lang="ru-RU" sz="1200" baseline="0" dirty="0" smtClean="0"/>
              <a:t>И главный минус состоит в том, что у Вас не всегда есть исходники, системы, которую вы хотите </a:t>
            </a:r>
            <a:r>
              <a:rPr lang="ru-RU" sz="1200" baseline="0" dirty="0" err="1" smtClean="0"/>
              <a:t>мониторить</a:t>
            </a:r>
            <a:r>
              <a:rPr lang="ru-RU" sz="1200" baseline="0" dirty="0" smtClean="0"/>
              <a:t>, то есть этот метод не всегда применим.</a:t>
            </a:r>
          </a:p>
          <a:p>
            <a:pPr marL="0" indent="0">
              <a:buNone/>
            </a:pPr>
            <a:endParaRPr lang="ru-RU" sz="1200" baseline="0" dirty="0" smtClean="0"/>
          </a:p>
          <a:p>
            <a:pPr marL="0" indent="0">
              <a:buNone/>
            </a:pPr>
            <a:endParaRPr lang="ru-RU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2764B-639E-474D-912F-9FD70BCEC75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384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Ma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603" y="6311900"/>
            <a:ext cx="2115719" cy="42602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201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4677-97C3-4B3C-9A10-252870969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52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4677-97C3-4B3C-9A10-252870969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34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/>
            </a:lvl1pPr>
          </a:lstStyle>
          <a:p>
            <a:r>
              <a:rPr lang="ru-RU" dirty="0" smtClean="0"/>
              <a:t>Нагрузочное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4677-97C3-4B3C-9A10-252870969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689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4677-97C3-4B3C-9A10-252870969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712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4677-97C3-4B3C-9A10-252870969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993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4677-97C3-4B3C-9A10-252870969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188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4677-97C3-4B3C-9A10-252870969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227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4677-97C3-4B3C-9A10-252870969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424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4677-97C3-4B3C-9A10-252870969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429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4677-97C3-4B3C-9A10-252870969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29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54677-97C3-4B3C-9A10-252870969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8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074" y="2921990"/>
            <a:ext cx="7001852" cy="1409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479488"/>
            <a:ext cx="9144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/>
            </a:r>
            <a:br>
              <a:rPr lang="ru-RU" sz="2000" dirty="0"/>
            </a:br>
            <a:r>
              <a:rPr lang="ru-RU" sz="3200" dirty="0"/>
              <a:t>Нагрузочное </a:t>
            </a:r>
            <a:r>
              <a:rPr lang="ru-RU" sz="3200" dirty="0" smtClean="0"/>
              <a:t>тестирование:</a:t>
            </a:r>
            <a:br>
              <a:rPr lang="ru-RU" sz="3200" dirty="0" smtClean="0"/>
            </a:br>
            <a:r>
              <a:rPr lang="ru-RU" sz="3200" dirty="0" smtClean="0"/>
              <a:t>Нестандартные </a:t>
            </a:r>
            <a:r>
              <a:rPr lang="ru-RU" sz="3200" dirty="0"/>
              <a:t>методы анализа потока данных в </a:t>
            </a:r>
            <a:r>
              <a:rPr lang="ru-RU" sz="3200" dirty="0" err="1"/>
              <a:t>java</a:t>
            </a:r>
            <a:r>
              <a:rPr lang="ru-RU" sz="3200" dirty="0"/>
              <a:t> </a:t>
            </a:r>
            <a:r>
              <a:rPr lang="ru-RU" sz="3200" dirty="0" smtClean="0"/>
              <a:t>приложениях.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920496" y="5462016"/>
            <a:ext cx="10351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Выполнил: </a:t>
            </a:r>
            <a:r>
              <a:rPr lang="ru-RU" dirty="0" err="1" smtClean="0"/>
              <a:t>Журин</a:t>
            </a:r>
            <a:r>
              <a:rPr lang="ru-RU" dirty="0" smtClean="0"/>
              <a:t> Сергей Владимирович</a:t>
            </a:r>
          </a:p>
          <a:p>
            <a:pPr algn="r"/>
            <a:r>
              <a:rPr lang="en-US" dirty="0" smtClean="0"/>
              <a:t>Performance lab.</a:t>
            </a:r>
          </a:p>
          <a:p>
            <a:pPr algn="r"/>
            <a:r>
              <a:rPr lang="ru-RU" dirty="0" smtClean="0"/>
              <a:t>Инженер по производительности ПО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47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4200" dirty="0" smtClean="0"/>
              <a:t>Стандартные средства: Самостоятельно</a:t>
            </a:r>
            <a:endParaRPr lang="ru-RU" sz="4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323850" y="6356350"/>
            <a:ext cx="1170214" cy="365125"/>
          </a:xfrm>
        </p:spPr>
        <p:txBody>
          <a:bodyPr/>
          <a:lstStyle/>
          <a:p>
            <a:pPr algn="l"/>
            <a:r>
              <a:rPr lang="en-US" dirty="0" smtClean="0"/>
              <a:t>Slide </a:t>
            </a:r>
            <a:fld id="{E208D09F-FFEF-44A8-A33F-438C063A60D2}" type="slidenum">
              <a:rPr lang="en-US" smtClean="0"/>
              <a:pPr algn="l"/>
              <a:t>10</a:t>
            </a:fld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826008" y="1690688"/>
            <a:ext cx="6365368" cy="46656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Писать инструмент самостоятельно:</a:t>
            </a:r>
          </a:p>
          <a:p>
            <a:r>
              <a:rPr lang="ru-RU" sz="2400" dirty="0"/>
              <a:t>Вставить лог в чужой код</a:t>
            </a:r>
          </a:p>
          <a:p>
            <a:r>
              <a:rPr lang="ru-RU" sz="2400" dirty="0"/>
              <a:t>Написать отдельный инструмент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ru-RU" sz="2400" dirty="0" smtClean="0"/>
              <a:t>Плюсы:</a:t>
            </a:r>
          </a:p>
          <a:p>
            <a:r>
              <a:rPr lang="ru-RU" sz="2400" dirty="0" smtClean="0"/>
              <a:t>В итоге Вы получаете то, что хотите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ru-RU" sz="2400" dirty="0" smtClean="0"/>
              <a:t>Минусы:</a:t>
            </a:r>
          </a:p>
          <a:p>
            <a:r>
              <a:rPr lang="ru-RU" sz="2400" dirty="0" smtClean="0"/>
              <a:t>Время разработки</a:t>
            </a:r>
          </a:p>
          <a:p>
            <a:r>
              <a:rPr lang="ru-RU" sz="2400" dirty="0" smtClean="0"/>
              <a:t>Не всегда это можно сделать, нужны исходники</a:t>
            </a:r>
          </a:p>
        </p:txBody>
      </p:sp>
      <p:pic>
        <p:nvPicPr>
          <p:cNvPr id="8" name="Picture 4" descr="Image result for Satisfied programmer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1690688"/>
            <a:ext cx="41624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8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4200" dirty="0" smtClean="0"/>
              <a:t>Модификация исполняемого кода</a:t>
            </a:r>
            <a:endParaRPr lang="ru-RU" sz="4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323850" y="6356350"/>
            <a:ext cx="1170214" cy="365125"/>
          </a:xfrm>
        </p:spPr>
        <p:txBody>
          <a:bodyPr/>
          <a:lstStyle/>
          <a:p>
            <a:pPr algn="l"/>
            <a:r>
              <a:rPr lang="en-US" dirty="0" smtClean="0"/>
              <a:t>Slide </a:t>
            </a:r>
            <a:fld id="{E208D09F-FFEF-44A8-A33F-438C063A60D2}" type="slidenum">
              <a:rPr lang="en-US" smtClean="0"/>
              <a:pPr algn="l"/>
              <a:t>11</a:t>
            </a:fld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826008" y="1690688"/>
            <a:ext cx="5964937" cy="4665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Модифицировать исполняемый код:</a:t>
            </a:r>
          </a:p>
          <a:p>
            <a:r>
              <a:rPr lang="en-US" sz="2400" dirty="0"/>
              <a:t>C/C++ –</a:t>
            </a:r>
            <a:r>
              <a:rPr lang="en-US" sz="2400" dirty="0" smtClean="0"/>
              <a:t> </a:t>
            </a:r>
            <a:r>
              <a:rPr lang="ru-RU" sz="2400" dirty="0" smtClean="0"/>
              <a:t>бинарные файлы </a:t>
            </a:r>
            <a:r>
              <a:rPr lang="en-US" sz="2400" dirty="0" smtClean="0"/>
              <a:t>“.</a:t>
            </a:r>
            <a:r>
              <a:rPr lang="en-US" sz="2400" dirty="0" err="1" smtClean="0"/>
              <a:t>dll</a:t>
            </a:r>
            <a:r>
              <a:rPr lang="en-US" sz="2400" dirty="0" smtClean="0"/>
              <a:t>”, “.exe”</a:t>
            </a:r>
            <a:endParaRPr lang="en-US" sz="2400" dirty="0"/>
          </a:p>
          <a:p>
            <a:r>
              <a:rPr lang="en-US" sz="2400" dirty="0"/>
              <a:t>Java </a:t>
            </a:r>
            <a:r>
              <a:rPr lang="en-US" sz="2400" dirty="0" smtClean="0"/>
              <a:t>– byte code “.class”</a:t>
            </a:r>
            <a:endParaRPr lang="en-US" sz="2400" dirty="0"/>
          </a:p>
          <a:p>
            <a:r>
              <a:rPr lang="en-US" sz="2400" dirty="0"/>
              <a:t>C# –</a:t>
            </a:r>
            <a:r>
              <a:rPr lang="en-US" sz="2400" dirty="0" smtClean="0"/>
              <a:t> “</a:t>
            </a:r>
            <a:r>
              <a:rPr lang="en-US" sz="2400" dirty="0" err="1" smtClean="0"/>
              <a:t>.net</a:t>
            </a:r>
            <a:r>
              <a:rPr lang="en-US" sz="2400" dirty="0" smtClean="0"/>
              <a:t>”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ru-RU" sz="2400" dirty="0" smtClean="0"/>
              <a:t>Плюсы:</a:t>
            </a:r>
          </a:p>
          <a:p>
            <a:r>
              <a:rPr lang="ru-RU" sz="2400" dirty="0" smtClean="0"/>
              <a:t>Мы можем работать в любой ситуации</a:t>
            </a:r>
            <a:endParaRPr lang="en-US" sz="2400" dirty="0"/>
          </a:p>
          <a:p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Минусы:</a:t>
            </a:r>
          </a:p>
          <a:p>
            <a:r>
              <a:rPr lang="ru-RU" sz="2400" dirty="0" smtClean="0"/>
              <a:t>Очень большая сложность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945" y="1690688"/>
            <a:ext cx="4562856" cy="295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9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Модификация </a:t>
            </a:r>
            <a:r>
              <a:rPr lang="en-US" sz="4000" dirty="0" smtClean="0"/>
              <a:t>byte code’</a:t>
            </a:r>
            <a:r>
              <a:rPr lang="ru-RU" sz="4000" dirty="0" smtClean="0"/>
              <a:t>а</a:t>
            </a:r>
            <a:r>
              <a:rPr lang="en-US" sz="4000" dirty="0" smtClean="0"/>
              <a:t>:</a:t>
            </a:r>
            <a:r>
              <a:rPr lang="ru-RU" sz="4000" dirty="0" smtClean="0"/>
              <a:t> Обзор инструментов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323850" y="6356350"/>
            <a:ext cx="1170214" cy="365125"/>
          </a:xfrm>
        </p:spPr>
        <p:txBody>
          <a:bodyPr/>
          <a:lstStyle/>
          <a:p>
            <a:pPr algn="l"/>
            <a:r>
              <a:rPr lang="en-US" dirty="0" smtClean="0"/>
              <a:t>Slide </a:t>
            </a:r>
            <a:fld id="{E208D09F-FFEF-44A8-A33F-438C063A60D2}" type="slidenum">
              <a:rPr lang="en-US" smtClean="0"/>
              <a:pPr algn="l"/>
              <a:t>12</a:t>
            </a:fld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826008" y="1690687"/>
            <a:ext cx="10527792" cy="231274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ASM – </a:t>
            </a:r>
            <a:r>
              <a:rPr lang="ru-RU" sz="2400" dirty="0" smtClean="0"/>
              <a:t>быстрая и активно развивается</a:t>
            </a:r>
            <a:endParaRPr lang="en-US" sz="2400" dirty="0" smtClean="0"/>
          </a:p>
          <a:p>
            <a:r>
              <a:rPr lang="en-US" sz="2400" dirty="0" smtClean="0"/>
              <a:t>BCEL – </a:t>
            </a:r>
            <a:r>
              <a:rPr lang="ru-RU" sz="2400" dirty="0" smtClean="0"/>
              <a:t>относительно медленная, больше не разрабатывается</a:t>
            </a:r>
            <a:endParaRPr lang="en-US" sz="2400" dirty="0" smtClean="0"/>
          </a:p>
          <a:p>
            <a:r>
              <a:rPr lang="en-US" sz="2400" dirty="0" err="1" smtClean="0"/>
              <a:t>Javaassist</a:t>
            </a:r>
            <a:r>
              <a:rPr lang="en-US" sz="2400" dirty="0" smtClean="0"/>
              <a:t> –</a:t>
            </a:r>
            <a:r>
              <a:rPr lang="ru-RU" sz="2400" dirty="0" smtClean="0"/>
              <a:t> самый простой вариант, чтобы начать</a:t>
            </a:r>
            <a:endParaRPr lang="en-US" sz="2400" dirty="0" smtClean="0"/>
          </a:p>
          <a:p>
            <a:r>
              <a:rPr lang="en-US" sz="2400" dirty="0" smtClean="0"/>
              <a:t>CGLIB – </a:t>
            </a:r>
            <a:r>
              <a:rPr lang="ru-RU" sz="2400" dirty="0" smtClean="0"/>
              <a:t>надстройка над </a:t>
            </a:r>
            <a:r>
              <a:rPr lang="en-US" sz="2400" dirty="0" smtClean="0"/>
              <a:t>ASM</a:t>
            </a:r>
            <a:r>
              <a:rPr lang="ru-RU" sz="2400" dirty="0" smtClean="0"/>
              <a:t>, для большего удобства</a:t>
            </a:r>
            <a:endParaRPr lang="en-US" sz="2400" dirty="0" smtClean="0"/>
          </a:p>
          <a:p>
            <a:r>
              <a:rPr lang="en-US" sz="2400" dirty="0" smtClean="0"/>
              <a:t>Byte buddy – </a:t>
            </a:r>
            <a:r>
              <a:rPr lang="ru-RU" sz="2400" dirty="0" smtClean="0"/>
              <a:t>генерирует классы посредством </a:t>
            </a:r>
            <a:r>
              <a:rPr lang="en-US" sz="2400" dirty="0" smtClean="0"/>
              <a:t>DSL</a:t>
            </a:r>
            <a:r>
              <a:rPr lang="ru-RU" sz="2400" dirty="0" smtClean="0"/>
              <a:t>. Активно развивается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328" y="4008156"/>
            <a:ext cx="6062472" cy="234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5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4200" dirty="0" smtClean="0"/>
              <a:t>Модификация </a:t>
            </a:r>
            <a:r>
              <a:rPr lang="en-US" sz="4200" dirty="0" smtClean="0"/>
              <a:t>byte code’</a:t>
            </a:r>
            <a:r>
              <a:rPr lang="ru-RU" sz="4200" dirty="0" smtClean="0"/>
              <a:t>а</a:t>
            </a:r>
            <a:r>
              <a:rPr lang="en-US" sz="4200" dirty="0" smtClean="0"/>
              <a:t>:</a:t>
            </a:r>
            <a:r>
              <a:rPr lang="ru-RU" sz="4200" dirty="0" smtClean="0"/>
              <a:t> Теория</a:t>
            </a:r>
            <a:endParaRPr lang="ru-RU" sz="4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323850" y="6356350"/>
            <a:ext cx="1170214" cy="365125"/>
          </a:xfrm>
        </p:spPr>
        <p:txBody>
          <a:bodyPr/>
          <a:lstStyle/>
          <a:p>
            <a:pPr algn="l"/>
            <a:r>
              <a:rPr lang="en-US" dirty="0" smtClean="0"/>
              <a:t>Slide </a:t>
            </a:r>
            <a:fld id="{E208D09F-FFEF-44A8-A33F-438C063A60D2}" type="slidenum">
              <a:rPr lang="en-US" smtClean="0"/>
              <a:pPr algn="l"/>
              <a:t>13</a:t>
            </a:fld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826008" y="1690688"/>
            <a:ext cx="7159752" cy="4665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Можно применять</a:t>
            </a:r>
            <a:r>
              <a:rPr lang="en-US" sz="2400" dirty="0" smtClean="0"/>
              <a:t> </a:t>
            </a:r>
            <a:r>
              <a:rPr lang="ru-RU" sz="2400" dirty="0" smtClean="0"/>
              <a:t>для:</a:t>
            </a:r>
            <a:endParaRPr lang="en-US" sz="2400" dirty="0" smtClean="0"/>
          </a:p>
          <a:p>
            <a:r>
              <a:rPr lang="ru-RU" sz="2400" dirty="0" smtClean="0"/>
              <a:t>Написание заглушек</a:t>
            </a:r>
            <a:endParaRPr lang="en-US" sz="2400" dirty="0" smtClean="0"/>
          </a:p>
          <a:p>
            <a:r>
              <a:rPr lang="ru-RU" sz="2400" dirty="0" smtClean="0"/>
              <a:t>Анализ потока через </a:t>
            </a:r>
            <a:r>
              <a:rPr lang="en-US" sz="2400" dirty="0" smtClean="0"/>
              <a:t>java-</a:t>
            </a:r>
            <a:r>
              <a:rPr lang="ru-RU" sz="2400" dirty="0" smtClean="0"/>
              <a:t>драйвер</a:t>
            </a:r>
            <a:endParaRPr lang="en-US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Почему </a:t>
            </a:r>
            <a:r>
              <a:rPr lang="en-US" sz="2400" dirty="0" smtClean="0"/>
              <a:t>JAVA?</a:t>
            </a:r>
            <a:endParaRPr lang="ru-RU" sz="2400" dirty="0" smtClean="0"/>
          </a:p>
          <a:p>
            <a:r>
              <a:rPr lang="ru-RU" sz="2400" dirty="0" smtClean="0"/>
              <a:t>Так как необходимость данного метода у меня возникла 2 раза, и в обоих разах я модифицировал </a:t>
            </a:r>
            <a:r>
              <a:rPr lang="en-US" sz="2400" dirty="0" smtClean="0"/>
              <a:t>byte code </a:t>
            </a:r>
            <a:r>
              <a:rPr lang="ru-RU" sz="2400" dirty="0" smtClean="0"/>
              <a:t>к </a:t>
            </a:r>
            <a:r>
              <a:rPr lang="en-US" sz="2400" dirty="0" smtClean="0"/>
              <a:t>JAVA</a:t>
            </a:r>
            <a:r>
              <a:rPr lang="ru-RU" sz="2400" dirty="0"/>
              <a:t>.</a:t>
            </a:r>
            <a:endParaRPr lang="en-US" sz="2400" dirty="0"/>
          </a:p>
        </p:txBody>
      </p:sp>
      <p:pic>
        <p:nvPicPr>
          <p:cNvPr id="2050" name="Picture 2" descr="Image result for appli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760" y="1690688"/>
            <a:ext cx="3368040" cy="356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90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4200" dirty="0" smtClean="0"/>
              <a:t>Модификация </a:t>
            </a:r>
            <a:r>
              <a:rPr lang="en-US" sz="4200" dirty="0" smtClean="0"/>
              <a:t>byte code’</a:t>
            </a:r>
            <a:r>
              <a:rPr lang="ru-RU" sz="4200" dirty="0" smtClean="0"/>
              <a:t>а</a:t>
            </a:r>
            <a:r>
              <a:rPr lang="en-US" sz="4200" dirty="0" smtClean="0"/>
              <a:t>:</a:t>
            </a:r>
            <a:r>
              <a:rPr lang="ru-RU" sz="4200" dirty="0" smtClean="0"/>
              <a:t> Заглушки</a:t>
            </a:r>
            <a:endParaRPr lang="ru-RU" sz="4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323850" y="6356350"/>
            <a:ext cx="1170214" cy="365125"/>
          </a:xfrm>
        </p:spPr>
        <p:txBody>
          <a:bodyPr/>
          <a:lstStyle/>
          <a:p>
            <a:pPr algn="l"/>
            <a:r>
              <a:rPr lang="en-US" dirty="0" smtClean="0"/>
              <a:t>Slide </a:t>
            </a:r>
            <a:fld id="{E208D09F-FFEF-44A8-A33F-438C063A60D2}" type="slidenum">
              <a:rPr lang="en-US" smtClean="0"/>
              <a:pPr algn="l"/>
              <a:t>14</a:t>
            </a:fld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826008" y="1690688"/>
            <a:ext cx="7220712" cy="4665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Чтобы написать заглушку, нам нужно знать:</a:t>
            </a:r>
          </a:p>
          <a:p>
            <a:r>
              <a:rPr lang="ru-RU" sz="2400" dirty="0"/>
              <a:t>Методы, которые вызываются системой в драйвере</a:t>
            </a:r>
          </a:p>
          <a:p>
            <a:r>
              <a:rPr lang="ru-RU" sz="2400" dirty="0"/>
              <a:t>Параметры </a:t>
            </a:r>
            <a:r>
              <a:rPr lang="ru-RU" sz="2400" dirty="0" smtClean="0"/>
              <a:t>вызова этих </a:t>
            </a:r>
            <a:r>
              <a:rPr lang="ru-RU" sz="2400" dirty="0"/>
              <a:t>методов</a:t>
            </a:r>
          </a:p>
          <a:p>
            <a:r>
              <a:rPr lang="ru-RU" sz="2400" dirty="0"/>
              <a:t>Возвращаемое методом значение</a:t>
            </a:r>
          </a:p>
          <a:p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Реализация:</a:t>
            </a:r>
          </a:p>
          <a:p>
            <a:r>
              <a:rPr lang="ru-RU" sz="2400" dirty="0"/>
              <a:t>В начало и в конец каждого </a:t>
            </a:r>
            <a:r>
              <a:rPr lang="en-US" sz="2400" dirty="0"/>
              <a:t>public </a:t>
            </a:r>
            <a:r>
              <a:rPr lang="ru-RU" sz="2400" dirty="0"/>
              <a:t>метода мы вставляем код: </a:t>
            </a:r>
            <a:br>
              <a:rPr lang="ru-RU" sz="2400" dirty="0"/>
            </a:br>
            <a:r>
              <a:rPr lang="ru-RU" sz="2400" dirty="0" smtClean="0"/>
              <a:t>Если </a:t>
            </a:r>
            <a:r>
              <a:rPr lang="ru-RU" sz="2400" dirty="0"/>
              <a:t>для данной </a:t>
            </a:r>
            <a:r>
              <a:rPr lang="en-US" sz="2400" dirty="0"/>
              <a:t>thread’</a:t>
            </a:r>
            <a:r>
              <a:rPr lang="ru-RU" sz="2400" dirty="0"/>
              <a:t>ы </a:t>
            </a:r>
            <a:r>
              <a:rPr lang="ru-RU" sz="2400" dirty="0" smtClean="0"/>
              <a:t>вызов метода </a:t>
            </a:r>
            <a:r>
              <a:rPr lang="ru-RU" sz="2400" dirty="0"/>
              <a:t>был первым, то мы </a:t>
            </a:r>
            <a:r>
              <a:rPr lang="ru-RU" sz="2400" dirty="0" err="1"/>
              <a:t>логируем</a:t>
            </a:r>
            <a:r>
              <a:rPr lang="ru-RU" sz="2400" dirty="0"/>
              <a:t> входные параметры и возвращаемое значение.</a:t>
            </a:r>
            <a:endParaRPr lang="ru-RU" sz="2400" dirty="0" smtClean="0"/>
          </a:p>
          <a:p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1690688"/>
            <a:ext cx="3124200" cy="454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1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4200" dirty="0" smtClean="0"/>
              <a:t>Модификация </a:t>
            </a:r>
            <a:r>
              <a:rPr lang="en-US" sz="4200" dirty="0" smtClean="0"/>
              <a:t>byte code’</a:t>
            </a:r>
            <a:r>
              <a:rPr lang="ru-RU" sz="4200" dirty="0" smtClean="0"/>
              <a:t>а</a:t>
            </a:r>
            <a:r>
              <a:rPr lang="en-US" sz="4200" dirty="0" smtClean="0"/>
              <a:t>:</a:t>
            </a:r>
            <a:r>
              <a:rPr lang="ru-RU" sz="4200" dirty="0" smtClean="0"/>
              <a:t> Анализ потока</a:t>
            </a:r>
            <a:endParaRPr lang="ru-RU" sz="4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323850" y="6356350"/>
            <a:ext cx="1170214" cy="365125"/>
          </a:xfrm>
        </p:spPr>
        <p:txBody>
          <a:bodyPr/>
          <a:lstStyle/>
          <a:p>
            <a:pPr algn="l"/>
            <a:r>
              <a:rPr lang="en-US" dirty="0" smtClean="0"/>
              <a:t>Slide </a:t>
            </a:r>
            <a:fld id="{E208D09F-FFEF-44A8-A33F-438C063A60D2}" type="slidenum">
              <a:rPr lang="en-US" smtClean="0"/>
              <a:pPr algn="l"/>
              <a:t>15</a:t>
            </a:fld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826008" y="1690688"/>
            <a:ext cx="7403592" cy="4665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Для анализа потока через драйвер можно:</a:t>
            </a:r>
            <a:endParaRPr lang="ru-RU" sz="2400" dirty="0"/>
          </a:p>
          <a:p>
            <a:r>
              <a:rPr lang="ru-RU" sz="2400" dirty="0" err="1" smtClean="0"/>
              <a:t>Логировать</a:t>
            </a:r>
            <a:r>
              <a:rPr lang="ru-RU" sz="2400" dirty="0" smtClean="0"/>
              <a:t> </a:t>
            </a:r>
            <a:r>
              <a:rPr lang="ru-RU" sz="2400" dirty="0"/>
              <a:t>вход в драйвер, красные </a:t>
            </a:r>
            <a:r>
              <a:rPr lang="ru-RU" sz="2400" dirty="0" smtClean="0"/>
              <a:t>стрелки</a:t>
            </a:r>
          </a:p>
          <a:p>
            <a:r>
              <a:rPr lang="ru-RU" sz="2400" dirty="0" err="1" smtClean="0"/>
              <a:t>Логировать</a:t>
            </a:r>
            <a:r>
              <a:rPr lang="ru-RU" sz="2400" dirty="0" smtClean="0"/>
              <a:t>  </a:t>
            </a:r>
            <a:r>
              <a:rPr lang="ru-RU" sz="2400" dirty="0"/>
              <a:t>выход из драйвера, оранжевые </a:t>
            </a:r>
            <a:r>
              <a:rPr lang="ru-RU" sz="2400" dirty="0" smtClean="0"/>
              <a:t>стрелки</a:t>
            </a:r>
          </a:p>
          <a:p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Трудность:</a:t>
            </a:r>
          </a:p>
          <a:p>
            <a:r>
              <a:rPr lang="ru-RU" sz="2400" dirty="0" smtClean="0"/>
              <a:t>Нужно определять, вызов каких методов </a:t>
            </a:r>
            <a:r>
              <a:rPr lang="ru-RU" sz="2400" dirty="0" err="1" smtClean="0"/>
              <a:t>логировать</a:t>
            </a:r>
            <a:endParaRPr lang="ru-RU" sz="2400" dirty="0" smtClean="0"/>
          </a:p>
          <a:p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Решение для</a:t>
            </a:r>
            <a:r>
              <a:rPr lang="en-US" sz="2400" dirty="0" smtClean="0"/>
              <a:t> OCI</a:t>
            </a:r>
            <a:r>
              <a:rPr lang="ru-RU" sz="2400" dirty="0" smtClean="0"/>
              <a:t> драйвера к </a:t>
            </a:r>
            <a:r>
              <a:rPr lang="en-US" sz="2400" dirty="0" smtClean="0"/>
              <a:t>Oracle</a:t>
            </a:r>
            <a:r>
              <a:rPr lang="ru-RU" sz="2400" dirty="0" smtClean="0"/>
              <a:t> (толстый клиент)</a:t>
            </a:r>
          </a:p>
          <a:p>
            <a:r>
              <a:rPr lang="ru-RU" sz="2400" dirty="0" err="1" smtClean="0"/>
              <a:t>Логировать</a:t>
            </a:r>
            <a:r>
              <a:rPr lang="ru-RU" sz="2400" dirty="0" smtClean="0"/>
              <a:t> вызов </a:t>
            </a:r>
            <a:r>
              <a:rPr lang="en-US" sz="2400" dirty="0" smtClean="0"/>
              <a:t>native </a:t>
            </a:r>
            <a:r>
              <a:rPr lang="ru-RU" sz="2400" dirty="0" smtClean="0"/>
              <a:t>методов</a:t>
            </a:r>
          </a:p>
          <a:p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1690687"/>
            <a:ext cx="3124200" cy="454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2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Примеры из практики. Переход на новую БД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323850" y="6356350"/>
            <a:ext cx="1170214" cy="365125"/>
          </a:xfrm>
        </p:spPr>
        <p:txBody>
          <a:bodyPr/>
          <a:lstStyle/>
          <a:p>
            <a:r>
              <a:rPr lang="en-US" dirty="0" smtClean="0"/>
              <a:t>Slide </a:t>
            </a:r>
            <a:fld id="{E208D09F-FFEF-44A8-A33F-438C063A60D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504" y="1690688"/>
            <a:ext cx="5719296" cy="4550114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501896" cy="1307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 smtClean="0"/>
              <a:t>Что будет если главную БД заменить на другую?</a:t>
            </a:r>
            <a:endParaRPr lang="ru-RU" sz="26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38200" y="3681984"/>
            <a:ext cx="8500872" cy="2558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dirty="0" smtClean="0"/>
              <a:t>Параметры к </a:t>
            </a:r>
            <a:r>
              <a:rPr lang="en-US" sz="2600" dirty="0" err="1" smtClean="0"/>
              <a:t>sql</a:t>
            </a:r>
            <a:r>
              <a:rPr lang="en-US" sz="2600" dirty="0" smtClean="0"/>
              <a:t>-</a:t>
            </a:r>
            <a:r>
              <a:rPr lang="ru-RU" sz="2600" dirty="0" smtClean="0"/>
              <a:t>запросам?</a:t>
            </a:r>
          </a:p>
          <a:p>
            <a:r>
              <a:rPr lang="ru-RU" sz="2400" dirty="0" smtClean="0"/>
              <a:t>Мониторинг БД:</a:t>
            </a:r>
          </a:p>
          <a:p>
            <a:pPr lvl="1"/>
            <a:r>
              <a:rPr lang="ru-RU" sz="2000" dirty="0" smtClean="0"/>
              <a:t>Не </a:t>
            </a:r>
            <a:r>
              <a:rPr lang="ru-RU" sz="2000" dirty="0"/>
              <a:t>содержит параметры </a:t>
            </a:r>
            <a:r>
              <a:rPr lang="ru-RU" sz="2000" dirty="0" smtClean="0"/>
              <a:t>запросов</a:t>
            </a:r>
          </a:p>
          <a:p>
            <a:pPr lvl="1"/>
            <a:r>
              <a:rPr lang="ru-RU" sz="2000" dirty="0" smtClean="0"/>
              <a:t>Подробный мониторинг – убивает БД</a:t>
            </a:r>
            <a:endParaRPr lang="ru-RU" sz="2000" dirty="0"/>
          </a:p>
          <a:p>
            <a:r>
              <a:rPr lang="ru-RU" sz="2400" dirty="0"/>
              <a:t>Профилирование: не содержит параметры </a:t>
            </a:r>
            <a:r>
              <a:rPr lang="ru-RU" sz="2400" dirty="0" smtClean="0"/>
              <a:t>вызова</a:t>
            </a:r>
          </a:p>
          <a:p>
            <a:r>
              <a:rPr lang="ru-RU" sz="2400" dirty="0" err="1" smtClean="0"/>
              <a:t>Wireshark</a:t>
            </a:r>
            <a:r>
              <a:rPr lang="ru-RU" sz="2400" dirty="0" smtClean="0"/>
              <a:t>: нельзя </a:t>
            </a:r>
            <a:r>
              <a:rPr lang="ru-RU" sz="2400" dirty="0"/>
              <a:t>найти параметры из-за </a:t>
            </a:r>
            <a:r>
              <a:rPr lang="ru-RU" sz="2400" dirty="0" smtClean="0"/>
              <a:t>мусора</a:t>
            </a:r>
          </a:p>
          <a:p>
            <a:endParaRPr lang="ru-RU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77431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Примеры из практики. Анализ ночного профиля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281066" cy="4351338"/>
          </a:xfrm>
        </p:spPr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2400" dirty="0" smtClean="0"/>
              <a:t>Три </a:t>
            </a:r>
            <a:r>
              <a:rPr lang="en-US" sz="2400" dirty="0" smtClean="0"/>
              <a:t>application server’</a:t>
            </a:r>
            <a:r>
              <a:rPr lang="ru-RU" sz="2400" dirty="0" smtClean="0"/>
              <a:t>а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2400" dirty="0" smtClean="0"/>
              <a:t>Запуск ночью заданий для</a:t>
            </a:r>
          </a:p>
          <a:p>
            <a:pPr lvl="1"/>
            <a:r>
              <a:rPr lang="ru-RU" sz="2000" dirty="0" smtClean="0"/>
              <a:t>расчета цен на следующий день</a:t>
            </a:r>
          </a:p>
          <a:p>
            <a:pPr lvl="1"/>
            <a:r>
              <a:rPr lang="ru-RU" sz="2000" dirty="0" smtClean="0"/>
              <a:t>дозаказ товаров</a:t>
            </a:r>
          </a:p>
          <a:p>
            <a:pPr lvl="1"/>
            <a:r>
              <a:rPr lang="ru-RU" sz="2000" dirty="0" smtClean="0"/>
              <a:t>подготовка отчетов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ru-RU" sz="24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2400" dirty="0" smtClean="0"/>
              <a:t>Задача: построить зависимость количества</a:t>
            </a:r>
            <a:r>
              <a:rPr lang="en-US" sz="2400" dirty="0" smtClean="0"/>
              <a:t> </a:t>
            </a:r>
            <a:r>
              <a:rPr lang="en-US" sz="2400" dirty="0" err="1" smtClean="0"/>
              <a:t>sql</a:t>
            </a:r>
            <a:r>
              <a:rPr lang="en-US" sz="2400" dirty="0" smtClean="0"/>
              <a:t>-</a:t>
            </a:r>
            <a:r>
              <a:rPr lang="ru-RU" sz="2400" dirty="0" smtClean="0"/>
              <a:t>запросов (по типам) от времени и сравнить ее с другими метриками</a:t>
            </a:r>
          </a:p>
          <a:p>
            <a:pPr marL="0" indent="0">
              <a:buClr>
                <a:schemeClr val="accent1"/>
              </a:buClr>
              <a:buNone/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323850" y="6356350"/>
            <a:ext cx="1170214" cy="365125"/>
          </a:xfrm>
        </p:spPr>
        <p:txBody>
          <a:bodyPr/>
          <a:lstStyle/>
          <a:p>
            <a:r>
              <a:rPr lang="en-US" dirty="0" smtClean="0"/>
              <a:t>Slide </a:t>
            </a:r>
            <a:fld id="{E208D09F-FFEF-44A8-A33F-438C063A60D2}" type="slidenum">
              <a:rPr lang="en-US" smtClean="0"/>
              <a:pPr/>
              <a:t>17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266" y="1690688"/>
            <a:ext cx="4234534" cy="383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2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Техническая информация: что еще?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02615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Модификация </a:t>
            </a:r>
            <a:r>
              <a:rPr lang="en-US" sz="2400" dirty="0" smtClean="0"/>
              <a:t>byte code’</a:t>
            </a:r>
            <a:r>
              <a:rPr lang="ru-RU" sz="2400" dirty="0" smtClean="0"/>
              <a:t>а применяется для:</a:t>
            </a:r>
          </a:p>
          <a:p>
            <a:r>
              <a:rPr lang="ru-RU" sz="2400" dirty="0" smtClean="0"/>
              <a:t>Профилирования в условиях, когда нормальный профилировщик нельзя </a:t>
            </a:r>
            <a:r>
              <a:rPr lang="ru-RU" sz="2400" dirty="0" smtClean="0"/>
              <a:t>использовать</a:t>
            </a:r>
            <a:endParaRPr lang="en-US" sz="2400" dirty="0" smtClean="0"/>
          </a:p>
          <a:p>
            <a:r>
              <a:rPr lang="ru-RU" sz="2400" dirty="0" smtClean="0"/>
              <a:t>Анализ сложности кода</a:t>
            </a:r>
            <a:endParaRPr lang="ru-RU" sz="2400" dirty="0" smtClean="0"/>
          </a:p>
          <a:p>
            <a:r>
              <a:rPr lang="ru-RU" sz="2400" dirty="0" smtClean="0"/>
              <a:t>Безопасность</a:t>
            </a:r>
          </a:p>
          <a:p>
            <a:pPr lvl="1"/>
            <a:r>
              <a:rPr lang="ru-RU" sz="2000" dirty="0" smtClean="0"/>
              <a:t>Ограничение доступа к </a:t>
            </a:r>
            <a:r>
              <a:rPr lang="en-US" sz="2000" dirty="0" smtClean="0"/>
              <a:t>API</a:t>
            </a:r>
            <a:endParaRPr lang="ru-RU" sz="2000" dirty="0" smtClean="0"/>
          </a:p>
          <a:p>
            <a:pPr lvl="1"/>
            <a:r>
              <a:rPr lang="ru-RU" sz="2000" dirty="0" err="1" smtClean="0"/>
              <a:t>Обфускация</a:t>
            </a:r>
            <a:endParaRPr lang="ru-RU" sz="2000" dirty="0" smtClean="0"/>
          </a:p>
          <a:p>
            <a:r>
              <a:rPr lang="ru-RU" sz="2400" dirty="0" smtClean="0"/>
              <a:t>Обработать напильником систему, когда нет исходников </a:t>
            </a:r>
            <a:r>
              <a:rPr lang="en-US" sz="2400" dirty="0" smtClean="0"/>
              <a:t>java</a:t>
            </a:r>
            <a:br>
              <a:rPr lang="en-US" sz="2400" dirty="0" smtClean="0"/>
            </a:br>
            <a:endParaRPr lang="ru-RU" sz="2400" dirty="0" smtClean="0"/>
          </a:p>
          <a:p>
            <a:endParaRPr lang="ru-RU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323850" y="6356350"/>
            <a:ext cx="1170214" cy="365125"/>
          </a:xfrm>
        </p:spPr>
        <p:txBody>
          <a:bodyPr/>
          <a:lstStyle/>
          <a:p>
            <a:r>
              <a:rPr lang="en-US" dirty="0" smtClean="0"/>
              <a:t>Slide </a:t>
            </a:r>
            <a:fld id="{E208D09F-FFEF-44A8-A33F-438C063A60D2}" type="slidenum">
              <a:rPr lang="en-US" smtClean="0"/>
              <a:pPr/>
              <a:t>18</a:t>
            </a:fld>
            <a:endParaRPr lang="ru-RU" dirty="0"/>
          </a:p>
        </p:txBody>
      </p:sp>
      <p:pic>
        <p:nvPicPr>
          <p:cNvPr id="4100" name="Picture 4" descr="Image result for вундервафл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352" y="1825626"/>
            <a:ext cx="5489448" cy="271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78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Вопросы и ответы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05012"/>
            <a:ext cx="4355592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chemeClr val="accent1"/>
              </a:buClr>
              <a:buNone/>
            </a:pPr>
            <a:endParaRPr lang="ru-RU" sz="2000" dirty="0" smtClean="0"/>
          </a:p>
          <a:p>
            <a:pPr marL="0" indent="0">
              <a:buClr>
                <a:schemeClr val="accent1"/>
              </a:buClr>
              <a:buNone/>
            </a:pPr>
            <a:endParaRPr lang="ru-RU" sz="2000" dirty="0"/>
          </a:p>
          <a:p>
            <a:pPr marL="0" indent="0">
              <a:buClr>
                <a:schemeClr val="accent1"/>
              </a:buClr>
              <a:buNone/>
            </a:pPr>
            <a:endParaRPr lang="ru-RU" sz="2000" dirty="0" smtClean="0"/>
          </a:p>
          <a:p>
            <a:pPr marL="0" indent="0">
              <a:buClr>
                <a:schemeClr val="accent1"/>
              </a:buClr>
              <a:buNone/>
            </a:pPr>
            <a:endParaRPr lang="ru-RU" sz="2000" dirty="0"/>
          </a:p>
          <a:p>
            <a:pPr marL="0" indent="0">
              <a:buClr>
                <a:schemeClr val="accent1"/>
              </a:buClr>
              <a:buNone/>
            </a:pPr>
            <a:endParaRPr lang="ru-RU" sz="2000" dirty="0" smtClean="0"/>
          </a:p>
          <a:p>
            <a:pPr marL="0" indent="0">
              <a:buClr>
                <a:schemeClr val="accent1"/>
              </a:buClr>
              <a:buNone/>
            </a:pPr>
            <a:endParaRPr lang="ru-RU" sz="2000" dirty="0"/>
          </a:p>
          <a:p>
            <a:pPr marL="0" indent="0">
              <a:buClr>
                <a:schemeClr val="accent1"/>
              </a:buClr>
              <a:buNone/>
            </a:pPr>
            <a:endParaRPr lang="ru-RU" sz="2000" dirty="0" smtClean="0"/>
          </a:p>
          <a:p>
            <a:pPr marL="0" indent="0">
              <a:buClr>
                <a:schemeClr val="accent1"/>
              </a:buClr>
              <a:buNone/>
            </a:pPr>
            <a:r>
              <a:rPr lang="ru-RU" sz="2000" dirty="0" smtClean="0"/>
              <a:t>Презентацию выполнил:</a:t>
            </a:r>
          </a:p>
          <a:p>
            <a:pPr marL="0" indent="0">
              <a:buNone/>
            </a:pPr>
            <a:r>
              <a:rPr lang="ru-RU" sz="2000" dirty="0" err="1" smtClean="0"/>
              <a:t>Журин</a:t>
            </a:r>
            <a:r>
              <a:rPr lang="ru-RU" sz="2000" dirty="0" smtClean="0"/>
              <a:t> Сергей.</a:t>
            </a:r>
            <a:br>
              <a:rPr lang="ru-RU" sz="2000" dirty="0" smtClean="0"/>
            </a:br>
            <a:r>
              <a:rPr lang="en-US" sz="2000" dirty="0" smtClean="0"/>
              <a:t>s.zhurin@pflb.ru</a:t>
            </a:r>
            <a:br>
              <a:rPr lang="en-US" sz="2000" dirty="0" smtClean="0"/>
            </a:br>
            <a:r>
              <a:rPr lang="ru-RU" sz="2000" dirty="0" smtClean="0"/>
              <a:t>Инженер </a:t>
            </a:r>
            <a:r>
              <a:rPr lang="ru-RU" sz="2000" dirty="0"/>
              <a:t>по производительности ПО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>Performance lab.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323850" y="6356350"/>
            <a:ext cx="1170214" cy="365125"/>
          </a:xfrm>
        </p:spPr>
        <p:txBody>
          <a:bodyPr/>
          <a:lstStyle/>
          <a:p>
            <a:r>
              <a:rPr lang="en-US" dirty="0" smtClean="0"/>
              <a:t>Slide </a:t>
            </a:r>
            <a:fld id="{E208D09F-FFEF-44A8-A33F-438C063A60D2}" type="slidenum">
              <a:rPr lang="en-US" smtClean="0"/>
              <a:pPr/>
              <a:t>19</a:t>
            </a:fld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501122"/>
              </p:ext>
            </p:extLst>
          </p:nvPr>
        </p:nvGraphicFramePr>
        <p:xfrm>
          <a:off x="8656320" y="1690688"/>
          <a:ext cx="2697481" cy="4297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Точечный рисунок" r:id="rId4" imgW="1990800" imgH="3171960" progId="Paint.Picture">
                  <p:embed/>
                </p:oleObj>
              </mc:Choice>
              <mc:Fallback>
                <p:oleObj name="Точечный рисунок" r:id="rId4" imgW="1990800" imgH="31719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56320" y="1690688"/>
                        <a:ext cx="2697481" cy="42979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337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ru-RU" dirty="0" smtClean="0"/>
              <a:t>Введение</a:t>
            </a:r>
            <a:endParaRPr lang="en-US" dirty="0" smtClean="0"/>
          </a:p>
          <a:p>
            <a:pPr lvl="1"/>
            <a:r>
              <a:rPr lang="ru-RU" dirty="0" smtClean="0"/>
              <a:t>Описание ситуации</a:t>
            </a:r>
          </a:p>
          <a:p>
            <a:pPr lvl="1"/>
            <a:r>
              <a:rPr lang="ru-RU" dirty="0" smtClean="0"/>
              <a:t>Предпосылки к докладу</a:t>
            </a:r>
          </a:p>
          <a:p>
            <a:pPr lvl="1"/>
            <a:r>
              <a:rPr lang="ru-RU" dirty="0" smtClean="0"/>
              <a:t>О чем мой доклад</a:t>
            </a:r>
          </a:p>
          <a:p>
            <a:r>
              <a:rPr lang="ru-RU" dirty="0" smtClean="0"/>
              <a:t>Общая часть</a:t>
            </a:r>
            <a:endParaRPr lang="en-US" dirty="0" smtClean="0"/>
          </a:p>
          <a:p>
            <a:pPr lvl="1"/>
            <a:r>
              <a:rPr lang="ru-RU" dirty="0" smtClean="0"/>
              <a:t>Стандартные средства анализа потока данных</a:t>
            </a:r>
          </a:p>
          <a:p>
            <a:pPr lvl="1"/>
            <a:r>
              <a:rPr lang="ru-RU" dirty="0" smtClean="0"/>
              <a:t>Модификация </a:t>
            </a:r>
            <a:r>
              <a:rPr lang="en-US" dirty="0" smtClean="0"/>
              <a:t>java byte code’</a:t>
            </a:r>
            <a:r>
              <a:rPr lang="ru-RU" dirty="0" smtClean="0"/>
              <a:t>а</a:t>
            </a:r>
          </a:p>
          <a:p>
            <a:pPr lvl="1"/>
            <a:r>
              <a:rPr lang="ru-RU" dirty="0" smtClean="0"/>
              <a:t>Примеры проектов</a:t>
            </a:r>
          </a:p>
          <a:p>
            <a:pPr lvl="2"/>
            <a:r>
              <a:rPr lang="ru-RU" dirty="0" smtClean="0"/>
              <a:t>Переход на новую БД</a:t>
            </a:r>
          </a:p>
          <a:p>
            <a:pPr lvl="2"/>
            <a:r>
              <a:rPr lang="ru-RU" dirty="0" smtClean="0"/>
              <a:t>Анализ ночного профиля</a:t>
            </a:r>
          </a:p>
          <a:p>
            <a:r>
              <a:rPr lang="ru-RU" dirty="0" smtClean="0"/>
              <a:t>Вопросы и ответы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323850" y="6356350"/>
            <a:ext cx="1170214" cy="365125"/>
          </a:xfrm>
        </p:spPr>
        <p:txBody>
          <a:bodyPr/>
          <a:lstStyle/>
          <a:p>
            <a:r>
              <a:rPr lang="en-US" dirty="0" smtClean="0"/>
              <a:t>Slide </a:t>
            </a:r>
            <a:fld id="{E208D09F-FFEF-44A8-A33F-438C063A60D2}" type="slidenum">
              <a:rPr lang="en-US" smtClean="0"/>
              <a:pPr/>
              <a:t>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248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 smtClean="0"/>
              <a:t>Введение: Описание ситуации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323850" y="6356350"/>
            <a:ext cx="1170214" cy="365125"/>
          </a:xfrm>
        </p:spPr>
        <p:txBody>
          <a:bodyPr/>
          <a:lstStyle/>
          <a:p>
            <a:pPr algn="l"/>
            <a:r>
              <a:rPr lang="en-US" dirty="0" smtClean="0"/>
              <a:t>Slide </a:t>
            </a:r>
            <a:fld id="{E208D09F-FFEF-44A8-A33F-438C063A60D2}" type="slidenum">
              <a:rPr lang="en-US" smtClean="0"/>
              <a:pPr algn="l"/>
              <a:t>3</a:t>
            </a:fld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826008" y="1690688"/>
            <a:ext cx="6696456" cy="4665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Описание:</a:t>
            </a:r>
          </a:p>
          <a:p>
            <a:r>
              <a:rPr lang="ru-RU" sz="2400" dirty="0" smtClean="0"/>
              <a:t>Есть система, которая что-то делает</a:t>
            </a:r>
          </a:p>
          <a:p>
            <a:r>
              <a:rPr lang="ru-RU" sz="2400" dirty="0" smtClean="0"/>
              <a:t>В этой системе существует некоторый поток данных</a:t>
            </a:r>
          </a:p>
          <a:p>
            <a:r>
              <a:rPr lang="ru-RU" sz="2400" dirty="0" smtClean="0"/>
              <a:t>Чтобы обрабатывать этот поток данных требуются ресурсы</a:t>
            </a:r>
          </a:p>
          <a:p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Проблема:</a:t>
            </a:r>
          </a:p>
          <a:p>
            <a:r>
              <a:rPr lang="ru-RU" sz="2400" dirty="0" smtClean="0"/>
              <a:t>Нам нужно получить некоторую информацию о потоке данных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300" y="1551616"/>
            <a:ext cx="3622500" cy="461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3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 smtClean="0"/>
              <a:t>Введение: Предпосылки к задаче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323850" y="6356350"/>
            <a:ext cx="1170214" cy="365125"/>
          </a:xfrm>
        </p:spPr>
        <p:txBody>
          <a:bodyPr/>
          <a:lstStyle/>
          <a:p>
            <a:pPr algn="l"/>
            <a:r>
              <a:rPr lang="en-US" dirty="0" smtClean="0"/>
              <a:t>Slide </a:t>
            </a:r>
            <a:fld id="{E208D09F-FFEF-44A8-A33F-438C063A60D2}" type="slidenum">
              <a:rPr lang="en-US" smtClean="0"/>
              <a:pPr algn="l"/>
              <a:t>4</a:t>
            </a:fld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826008" y="1690688"/>
            <a:ext cx="6437503" cy="4665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Поиск проблемы:</a:t>
            </a:r>
          </a:p>
          <a:p>
            <a:r>
              <a:rPr lang="ru-RU" sz="2400" dirty="0" smtClean="0"/>
              <a:t>Рост времени отображения страницы</a:t>
            </a:r>
          </a:p>
          <a:p>
            <a:r>
              <a:rPr lang="ru-RU" sz="2400" dirty="0" smtClean="0"/>
              <a:t>Нехватка памяти (</a:t>
            </a:r>
            <a:r>
              <a:rPr lang="en-US" sz="2400" dirty="0" smtClean="0"/>
              <a:t>Out of memory exception)</a:t>
            </a:r>
            <a:endParaRPr lang="ru-RU" sz="2400" dirty="0" smtClean="0"/>
          </a:p>
          <a:p>
            <a:r>
              <a:rPr lang="ru-RU" sz="2400" dirty="0"/>
              <a:t>Админы говорят, что сервера вот-вот </a:t>
            </a:r>
            <a:r>
              <a:rPr lang="ru-RU" sz="2400" dirty="0" smtClean="0"/>
              <a:t>загнутся</a:t>
            </a:r>
            <a:endParaRPr lang="en-US" sz="2400" dirty="0" smtClean="0"/>
          </a:p>
          <a:p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Прогнозирование:</a:t>
            </a:r>
          </a:p>
          <a:p>
            <a:r>
              <a:rPr lang="ru-RU" sz="2400" dirty="0" smtClean="0"/>
              <a:t>Расширение торговой сети</a:t>
            </a:r>
          </a:p>
          <a:p>
            <a:r>
              <a:rPr lang="ru-RU" sz="2400" dirty="0" smtClean="0"/>
              <a:t>Смена версии ПО, железа</a:t>
            </a:r>
          </a:p>
          <a:p>
            <a:r>
              <a:rPr lang="en-US" sz="2400" dirty="0" smtClean="0"/>
              <a:t>Hot season</a:t>
            </a:r>
            <a:endParaRPr lang="ru-RU" sz="2400" dirty="0" smtClean="0"/>
          </a:p>
        </p:txBody>
      </p:sp>
      <p:pic>
        <p:nvPicPr>
          <p:cNvPr id="2050" name="Picture 2" descr="Moira Conl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669" y="1690688"/>
            <a:ext cx="3271261" cy="209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aedsayad.com/images/PredictingFutu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669" y="3995443"/>
            <a:ext cx="3379928" cy="221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90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 smtClean="0"/>
              <a:t>Введение: О чем мой доклад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323850" y="6356350"/>
            <a:ext cx="1170214" cy="365125"/>
          </a:xfrm>
        </p:spPr>
        <p:txBody>
          <a:bodyPr/>
          <a:lstStyle/>
          <a:p>
            <a:pPr algn="l"/>
            <a:r>
              <a:rPr lang="en-US" dirty="0" smtClean="0"/>
              <a:t>Slide </a:t>
            </a:r>
            <a:fld id="{E208D09F-FFEF-44A8-A33F-438C063A60D2}" type="slidenum">
              <a:rPr lang="en-US" smtClean="0"/>
              <a:pPr algn="l"/>
              <a:t>5</a:t>
            </a:fld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826008" y="1690688"/>
            <a:ext cx="7695248" cy="46656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Мой доклад об средствах для анализа потока данных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Распространенные средства:</a:t>
            </a:r>
          </a:p>
          <a:p>
            <a:r>
              <a:rPr lang="ru-RU" sz="2400" dirty="0" smtClean="0"/>
              <a:t>Консультация у разработчика</a:t>
            </a:r>
          </a:p>
          <a:p>
            <a:r>
              <a:rPr lang="ru-RU" sz="2400" dirty="0"/>
              <a:t>Встроенный мониторинг </a:t>
            </a:r>
            <a:r>
              <a:rPr lang="ru-RU" sz="2400" dirty="0" smtClean="0"/>
              <a:t>БД</a:t>
            </a:r>
          </a:p>
          <a:p>
            <a:r>
              <a:rPr lang="ru-RU" sz="2400" dirty="0" smtClean="0"/>
              <a:t>Профилирование</a:t>
            </a:r>
          </a:p>
          <a:p>
            <a:r>
              <a:rPr lang="ru-RU" sz="2400" dirty="0" smtClean="0"/>
              <a:t>Использование </a:t>
            </a:r>
            <a:r>
              <a:rPr lang="ru-RU" sz="2400" dirty="0" err="1" smtClean="0"/>
              <a:t>сниффера</a:t>
            </a:r>
            <a:endParaRPr lang="ru-RU" sz="2400" dirty="0" smtClean="0"/>
          </a:p>
          <a:p>
            <a:r>
              <a:rPr lang="ru-RU" sz="2400" dirty="0" smtClean="0"/>
              <a:t>Самостоятельная разработка инструмента мониторинга</a:t>
            </a:r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r>
              <a:rPr lang="ru-RU" sz="2400" dirty="0" smtClean="0"/>
              <a:t>Что еще можно делать:</a:t>
            </a:r>
          </a:p>
          <a:p>
            <a:r>
              <a:rPr lang="ru-RU" sz="2400" dirty="0" smtClean="0"/>
              <a:t>Модификация </a:t>
            </a:r>
            <a:r>
              <a:rPr lang="en-US" sz="2400" dirty="0" smtClean="0"/>
              <a:t>bite code’</a:t>
            </a:r>
            <a:r>
              <a:rPr lang="ru-RU" sz="2400" dirty="0" smtClean="0"/>
              <a:t>а </a:t>
            </a:r>
            <a:r>
              <a:rPr lang="en-US" sz="2400" dirty="0" smtClean="0"/>
              <a:t>java </a:t>
            </a:r>
            <a:r>
              <a:rPr lang="ru-RU" sz="2400" dirty="0" smtClean="0"/>
              <a:t>приложения</a:t>
            </a: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</p:txBody>
      </p:sp>
      <p:pic>
        <p:nvPicPr>
          <p:cNvPr id="1028" name="Picture 4" descr="Image result for too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256" y="1690688"/>
            <a:ext cx="2832544" cy="283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33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 smtClean="0"/>
              <a:t>Стандартные средства: Разработчик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323850" y="6356350"/>
            <a:ext cx="1170214" cy="365125"/>
          </a:xfrm>
        </p:spPr>
        <p:txBody>
          <a:bodyPr/>
          <a:lstStyle/>
          <a:p>
            <a:pPr algn="l"/>
            <a:r>
              <a:rPr lang="en-US" dirty="0" smtClean="0"/>
              <a:t>Slide </a:t>
            </a:r>
            <a:fld id="{E208D09F-FFEF-44A8-A33F-438C063A60D2}" type="slidenum">
              <a:rPr lang="en-US" smtClean="0"/>
              <a:pPr algn="l"/>
              <a:t>6</a:t>
            </a:fld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826008" y="1690688"/>
            <a:ext cx="6716458" cy="4665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Обратится с вопросом к разработчику или к компетентному лицу</a:t>
            </a:r>
          </a:p>
          <a:p>
            <a:pPr marL="0" indent="0">
              <a:buNone/>
            </a:pPr>
            <a:r>
              <a:rPr lang="ru-RU" sz="2400" dirty="0" smtClean="0"/>
              <a:t>Плюсы:</a:t>
            </a:r>
          </a:p>
          <a:p>
            <a:r>
              <a:rPr lang="ru-RU" sz="2400" dirty="0" smtClean="0"/>
              <a:t>Знает свое приложение</a:t>
            </a:r>
          </a:p>
          <a:p>
            <a:r>
              <a:rPr lang="ru-RU" sz="2400" dirty="0" smtClean="0"/>
              <a:t>Сможет быстро найти ответ</a:t>
            </a:r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r>
              <a:rPr lang="ru-RU" sz="2400" dirty="0" smtClean="0"/>
              <a:t>Минусы:</a:t>
            </a:r>
          </a:p>
          <a:p>
            <a:r>
              <a:rPr lang="ru-RU" sz="2400" dirty="0" smtClean="0"/>
              <a:t>Разработчика нет (уволился)</a:t>
            </a:r>
          </a:p>
          <a:p>
            <a:r>
              <a:rPr lang="ru-RU" sz="2400" dirty="0" smtClean="0"/>
              <a:t>У разработчика нет времени разбираться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2466" y="1690689"/>
            <a:ext cx="3811334" cy="284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5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 smtClean="0"/>
              <a:t>Стандартные </a:t>
            </a:r>
            <a:r>
              <a:rPr lang="ru-RU" dirty="0"/>
              <a:t>средства : </a:t>
            </a:r>
            <a:r>
              <a:rPr lang="ru-RU" dirty="0" smtClean="0"/>
              <a:t>Мониторинг БД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323850" y="6356350"/>
            <a:ext cx="1170214" cy="365125"/>
          </a:xfrm>
        </p:spPr>
        <p:txBody>
          <a:bodyPr/>
          <a:lstStyle/>
          <a:p>
            <a:pPr algn="l"/>
            <a:r>
              <a:rPr lang="en-US" dirty="0" smtClean="0"/>
              <a:t>Slide </a:t>
            </a:r>
            <a:fld id="{E208D09F-FFEF-44A8-A33F-438C063A60D2}" type="slidenum">
              <a:rPr lang="en-US" smtClean="0"/>
              <a:pPr algn="l"/>
              <a:t>7</a:t>
            </a:fld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826007" y="1690688"/>
            <a:ext cx="6879337" cy="46656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 smtClean="0"/>
              <a:t>В каждой нормальной Базе Данных можно настроить мониторинг</a:t>
            </a:r>
          </a:p>
          <a:p>
            <a:pPr marL="0" indent="0">
              <a:buNone/>
            </a:pPr>
            <a:r>
              <a:rPr lang="ru-RU" sz="2400" dirty="0" smtClean="0"/>
              <a:t>В основном выгружается топ </a:t>
            </a:r>
            <a:r>
              <a:rPr lang="en-US" sz="2400" dirty="0" err="1" smtClean="0"/>
              <a:t>sql</a:t>
            </a:r>
            <a:r>
              <a:rPr lang="en-US" sz="2400" dirty="0" smtClean="0"/>
              <a:t> </a:t>
            </a:r>
            <a:r>
              <a:rPr lang="ru-RU" sz="2400" dirty="0" smtClean="0"/>
              <a:t>запросов по некоторым параметрам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Плюсы:</a:t>
            </a:r>
          </a:p>
          <a:p>
            <a:r>
              <a:rPr lang="ru-RU" sz="2400" dirty="0" smtClean="0"/>
              <a:t>Уже реализовано</a:t>
            </a:r>
          </a:p>
          <a:p>
            <a:r>
              <a:rPr lang="ru-RU" sz="2400" dirty="0" smtClean="0"/>
              <a:t>В 95% случаях этого хватает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ru-RU" sz="2400" dirty="0" smtClean="0"/>
              <a:t>Минусы:</a:t>
            </a:r>
          </a:p>
          <a:p>
            <a:r>
              <a:rPr lang="ru-RU" sz="2400" dirty="0" smtClean="0"/>
              <a:t>Иногда нужно больше информации</a:t>
            </a:r>
          </a:p>
          <a:p>
            <a:r>
              <a:rPr lang="ru-RU" sz="2400" dirty="0" smtClean="0"/>
              <a:t>Чем больше информации собирается, тем больше ресурсов требуется</a:t>
            </a:r>
          </a:p>
        </p:txBody>
      </p:sp>
      <p:pic>
        <p:nvPicPr>
          <p:cNvPr id="1026" name="Picture 2" descr="http://translate.enterprisedb.com/sites/default/files/pem_database_monit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141" y="1690688"/>
            <a:ext cx="3365659" cy="336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00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ru-RU" sz="4000" dirty="0" smtClean="0"/>
              <a:t>Стандартные средства: Профилирование кода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323850" y="6356350"/>
            <a:ext cx="1170214" cy="365125"/>
          </a:xfrm>
        </p:spPr>
        <p:txBody>
          <a:bodyPr/>
          <a:lstStyle/>
          <a:p>
            <a:pPr algn="l"/>
            <a:r>
              <a:rPr lang="en-US" dirty="0" smtClean="0"/>
              <a:t>Slide </a:t>
            </a:r>
            <a:fld id="{E208D09F-FFEF-44A8-A33F-438C063A60D2}" type="slidenum">
              <a:rPr lang="en-US" smtClean="0"/>
              <a:pPr algn="l"/>
              <a:t>8</a:t>
            </a:fld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826007" y="1690688"/>
            <a:ext cx="6879337" cy="4665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Профилирование – мониторинг кода приложения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Плюсы:</a:t>
            </a:r>
          </a:p>
          <a:p>
            <a:r>
              <a:rPr lang="ru-RU" sz="2400" dirty="0" smtClean="0"/>
              <a:t>Уже реализовано</a:t>
            </a:r>
          </a:p>
          <a:p>
            <a:r>
              <a:rPr lang="ru-RU" sz="2400" dirty="0" smtClean="0"/>
              <a:t>В 95% случаях этого хватает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ru-RU" sz="2400" dirty="0" smtClean="0"/>
              <a:t>Минусы:</a:t>
            </a:r>
          </a:p>
          <a:p>
            <a:r>
              <a:rPr lang="ru-RU" sz="2400" dirty="0" smtClean="0"/>
              <a:t>Иногда нужно больше информации</a:t>
            </a:r>
          </a:p>
          <a:p>
            <a:r>
              <a:rPr lang="ru-RU" sz="2400" dirty="0" smtClean="0"/>
              <a:t>Чем больше информации собирается, тем больше ресурсов требуется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9886" y="1690688"/>
            <a:ext cx="3613914" cy="423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3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Стандартные средства: </a:t>
            </a:r>
            <a:r>
              <a:rPr lang="ru-RU" dirty="0" err="1" smtClean="0"/>
              <a:t>Сниффер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323850" y="6356350"/>
            <a:ext cx="1170214" cy="365125"/>
          </a:xfrm>
        </p:spPr>
        <p:txBody>
          <a:bodyPr/>
          <a:lstStyle/>
          <a:p>
            <a:pPr algn="l"/>
            <a:r>
              <a:rPr lang="en-US" dirty="0" smtClean="0"/>
              <a:t>Slide </a:t>
            </a:r>
            <a:fld id="{E208D09F-FFEF-44A8-A33F-438C063A60D2}" type="slidenum">
              <a:rPr lang="en-US" smtClean="0"/>
              <a:pPr algn="l"/>
              <a:t>9</a:t>
            </a:fld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826007" y="1690688"/>
            <a:ext cx="6830569" cy="4665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 smtClean="0"/>
              <a:t>Сниффер</a:t>
            </a:r>
            <a:r>
              <a:rPr lang="ru-RU" sz="2400" dirty="0" smtClean="0"/>
              <a:t> </a:t>
            </a:r>
            <a:r>
              <a:rPr lang="en-US" sz="2400" dirty="0" smtClean="0"/>
              <a:t>– </a:t>
            </a:r>
            <a:r>
              <a:rPr lang="ru-RU" sz="2400" dirty="0" smtClean="0"/>
              <a:t>утилита, которая позволяет анализировать сетевой трафик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Плюсы:</a:t>
            </a:r>
          </a:p>
          <a:p>
            <a:r>
              <a:rPr lang="ru-RU" sz="2400" dirty="0" smtClean="0"/>
              <a:t>Ловит все</a:t>
            </a:r>
          </a:p>
          <a:p>
            <a:r>
              <a:rPr lang="ru-RU" sz="2400" dirty="0" smtClean="0"/>
              <a:t>Поддерживает большинство сетевых протоколов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ru-RU" sz="2400" dirty="0" smtClean="0"/>
              <a:t>Минусы:</a:t>
            </a:r>
          </a:p>
          <a:p>
            <a:r>
              <a:rPr lang="ru-RU" sz="2400" dirty="0" smtClean="0"/>
              <a:t>Нужен </a:t>
            </a:r>
            <a:r>
              <a:rPr lang="ru-RU" sz="2400" dirty="0" err="1" smtClean="0"/>
              <a:t>парсер</a:t>
            </a:r>
            <a:r>
              <a:rPr lang="ru-RU" sz="2400" dirty="0" smtClean="0"/>
              <a:t> трафика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154" y="1690689"/>
            <a:ext cx="3555645" cy="347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7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5756</TotalTime>
  <Words>2802</Words>
  <Application>Microsoft Office PowerPoint</Application>
  <PresentationFormat>Широкоэкранный</PresentationFormat>
  <Paragraphs>392</Paragraphs>
  <Slides>19</Slides>
  <Notes>18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Тема Office</vt:lpstr>
      <vt:lpstr>Точечный рисунок</vt:lpstr>
      <vt:lpstr>Презентация PowerPoint</vt:lpstr>
      <vt:lpstr>Содержание</vt:lpstr>
      <vt:lpstr>Введение: Описание ситуации</vt:lpstr>
      <vt:lpstr>Введение: Предпосылки к задаче</vt:lpstr>
      <vt:lpstr>Введение: О чем мой доклад</vt:lpstr>
      <vt:lpstr>Стандартные средства: Разработчик</vt:lpstr>
      <vt:lpstr>Стандартные средства : Мониторинг БД</vt:lpstr>
      <vt:lpstr>Стандартные средства: Профилирование кода</vt:lpstr>
      <vt:lpstr>Стандартные средства: Сниффер</vt:lpstr>
      <vt:lpstr>Стандартные средства: Самостоятельно</vt:lpstr>
      <vt:lpstr>Модификация исполняемого кода</vt:lpstr>
      <vt:lpstr>Модификация byte code’а: Обзор инструментов</vt:lpstr>
      <vt:lpstr>Модификация byte code’а: Теория</vt:lpstr>
      <vt:lpstr>Модификация byte code’а: Заглушки</vt:lpstr>
      <vt:lpstr>Модификация byte code’а: Анализ потока</vt:lpstr>
      <vt:lpstr>Примеры из практики. Переход на новую БД</vt:lpstr>
      <vt:lpstr>Примеры из практики. Анализ ночного профиля</vt:lpstr>
      <vt:lpstr>Техническая информация: что еще?</vt:lpstr>
      <vt:lpstr>Вопросы и ответы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default</dc:creator>
  <cp:lastModifiedBy>Zhurin Sergey</cp:lastModifiedBy>
  <cp:revision>380</cp:revision>
  <dcterms:created xsi:type="dcterms:W3CDTF">2016-05-26T23:28:39Z</dcterms:created>
  <dcterms:modified xsi:type="dcterms:W3CDTF">2017-03-29T08:08:20Z</dcterms:modified>
</cp:coreProperties>
</file>