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f79fa91e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f79fa91e9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 этим методом мы изучили тестирование готовых тест-кейсов, исследовательское тестирование, SQL, базовый уровень Join, работа с временными таблицами, тест-анализ, сейчас приступили к изучению C#. это приняли в июне прошлого года, прошло 9 месяцев.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f79fa91e9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f79fa91e9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 этим методом мы изучили тестирование готовых тест-кейсов, исследовательское тестирование, SQL, базовый уровень Join, работа с временными таблицами, тест-анализ, сейчас приступили к изучению C#. это приняли в июне прошлого года, прошло 9 месяцев.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f79fa91e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f79fa91e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 этим методом мы изучили тестирование готовых тест-кейсов, исследовательское тестирование, SQL, базовый уровень Join, работа с временными таблицами, тест-анализ, сейчас приступили к изучению C#. это приняли в июне прошлого года, прошло 9 месяцев.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f318ea94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f318ea94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f79fa91e9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bf79fa91e9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f79fa91e9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f79fa91e9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f2f5350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f2f5350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d001b7e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d001b7e6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f318ea94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f318ea94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f79fa91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f79fa91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f79fa91e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f79fa91e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f79fa91e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f79fa91e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f79fa91e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f79fa91e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f79fa91e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f79fa91e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f79fa91e9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f79fa91e9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 этим методом мы изучили тестирование готовых тест-кейсов, исследовательское тестирование, SQL, базовый уровень Join, работа с временными таблицами, тест-анализ, сейчас приступили к изучению C#. это приняли в июне прошлого года, прошло 9 месяцев.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lroadmap.io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93100" y="391600"/>
            <a:ext cx="591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В погоне за </a:t>
            </a:r>
            <a:br>
              <a:rPr lang="ru" b="1" dirty="0"/>
            </a:br>
            <a:r>
              <a:rPr lang="ru" b="1" dirty="0"/>
              <a:t>навыками</a:t>
            </a:r>
            <a:endParaRPr b="1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6650"/>
            <a:ext cx="1431350" cy="88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8;p14"/>
          <p:cNvPicPr preferRelativeResize="0"/>
          <p:nvPr/>
        </p:nvPicPr>
        <p:blipFill rotWithShape="1">
          <a:blip r:embed="rId5">
            <a:alphaModFix/>
          </a:blip>
          <a:srcRect l="26283" t="16335" r="24447" b="36446"/>
          <a:stretch/>
        </p:blipFill>
        <p:spPr>
          <a:xfrm>
            <a:off x="6766560" y="2385060"/>
            <a:ext cx="548640" cy="52578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2169675" y="1688225"/>
            <a:ext cx="33735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2"/>
          <p:cNvSpPr/>
          <p:nvPr/>
        </p:nvSpPr>
        <p:spPr>
          <a:xfrm>
            <a:off x="151675" y="1772975"/>
            <a:ext cx="17931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b="1" dirty="0">
                <a:solidFill>
                  <a:schemeClr val="dk1"/>
                </a:solidFill>
              </a:rPr>
              <a:t>Управление </a:t>
            </a:r>
            <a:r>
              <a:rPr lang="ru-RU" b="1" dirty="0"/>
              <a:t>компетенциями</a:t>
            </a:r>
            <a:endParaRPr b="1" dirty="0"/>
          </a:p>
        </p:txBody>
      </p:sp>
      <p:sp>
        <p:nvSpPr>
          <p:cNvPr id="293" name="Google Shape;293;p22"/>
          <p:cNvSpPr/>
          <p:nvPr/>
        </p:nvSpPr>
        <p:spPr>
          <a:xfrm>
            <a:off x="5719200" y="1453925"/>
            <a:ext cx="3373500" cy="119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Выстраивание более эффективных процессов  обеспечения качества, в рамках роста команд и распределенности сотрудников.</a:t>
            </a:r>
            <a:endParaRPr/>
          </a:p>
        </p:txBody>
      </p:sp>
      <p:sp>
        <p:nvSpPr>
          <p:cNvPr id="294" name="Google Shape;294;p22"/>
          <p:cNvSpPr/>
          <p:nvPr/>
        </p:nvSpPr>
        <p:spPr>
          <a:xfrm>
            <a:off x="2271000" y="6136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Команда QA Playkey</a:t>
            </a:r>
            <a:endParaRPr/>
          </a:p>
        </p:txBody>
      </p:sp>
      <p:cxnSp>
        <p:nvCxnSpPr>
          <p:cNvPr id="295" name="Google Shape;295;p22"/>
          <p:cNvCxnSpPr>
            <a:stCxn id="292" idx="0"/>
            <a:endCxn id="294" idx="2"/>
          </p:cNvCxnSpPr>
          <p:nvPr/>
        </p:nvCxnSpPr>
        <p:spPr>
          <a:xfrm rot="-5400000">
            <a:off x="1645675" y="435725"/>
            <a:ext cx="739800" cy="19347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/>
          <p:nvPr/>
        </p:nvSpPr>
        <p:spPr>
          <a:xfrm>
            <a:off x="201175" y="32407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Распространение знаний</a:t>
            </a:r>
            <a:endParaRPr/>
          </a:p>
        </p:txBody>
      </p:sp>
      <p:cxnSp>
        <p:nvCxnSpPr>
          <p:cNvPr id="298" name="Google Shape;298;p22"/>
          <p:cNvCxnSpPr>
            <a:stCxn id="292" idx="2"/>
            <a:endCxn id="297" idx="0"/>
          </p:cNvCxnSpPr>
          <p:nvPr/>
        </p:nvCxnSpPr>
        <p:spPr>
          <a:xfrm rot="-5400000" flipH="1">
            <a:off x="595075" y="2787125"/>
            <a:ext cx="9069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2"/>
          <p:cNvSpPr/>
          <p:nvPr/>
        </p:nvSpPr>
        <p:spPr>
          <a:xfrm>
            <a:off x="4118050" y="613625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JIRA</a:t>
            </a:r>
            <a:endParaRPr/>
          </a:p>
        </p:txBody>
      </p:sp>
      <p:cxnSp>
        <p:nvCxnSpPr>
          <p:cNvPr id="300" name="Google Shape;300;p22"/>
          <p:cNvCxnSpPr>
            <a:stCxn id="292" idx="0"/>
            <a:endCxn id="299" idx="2"/>
          </p:cNvCxnSpPr>
          <p:nvPr/>
        </p:nvCxnSpPr>
        <p:spPr>
          <a:xfrm rot="-5400000">
            <a:off x="2522725" y="-441325"/>
            <a:ext cx="739800" cy="36888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22"/>
          <p:cNvSpPr/>
          <p:nvPr/>
        </p:nvSpPr>
        <p:spPr>
          <a:xfrm>
            <a:off x="495750" y="6136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C3E5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Teamlead Roadmap</a:t>
            </a:r>
            <a:endParaRPr/>
          </a:p>
        </p:txBody>
      </p:sp>
      <p:cxnSp>
        <p:nvCxnSpPr>
          <p:cNvPr id="302" name="Google Shape;302;p22"/>
          <p:cNvCxnSpPr>
            <a:stCxn id="292" idx="0"/>
            <a:endCxn id="301" idx="2"/>
          </p:cNvCxnSpPr>
          <p:nvPr/>
        </p:nvCxnSpPr>
        <p:spPr>
          <a:xfrm rot="-5400000">
            <a:off x="758125" y="1323275"/>
            <a:ext cx="739800" cy="159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22"/>
          <p:cNvSpPr/>
          <p:nvPr/>
        </p:nvSpPr>
        <p:spPr>
          <a:xfrm>
            <a:off x="2079550" y="3240775"/>
            <a:ext cx="1744964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Развитие навыков сотрудников</a:t>
            </a:r>
            <a:endParaRPr dirty="0"/>
          </a:p>
        </p:txBody>
      </p:sp>
      <p:cxnSp>
        <p:nvCxnSpPr>
          <p:cNvPr id="304" name="Google Shape;304;p22"/>
          <p:cNvCxnSpPr>
            <a:stCxn id="292" idx="2"/>
            <a:endCxn id="303" idx="0"/>
          </p:cNvCxnSpPr>
          <p:nvPr/>
        </p:nvCxnSpPr>
        <p:spPr>
          <a:xfrm rot="16200000" flipH="1">
            <a:off x="1546728" y="1835471"/>
            <a:ext cx="906800" cy="190380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2"/>
          <p:cNvSpPr/>
          <p:nvPr/>
        </p:nvSpPr>
        <p:spPr>
          <a:xfrm>
            <a:off x="3957950" y="32407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Мотивация сотрудников</a:t>
            </a: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5836338" y="32407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Сбор метрик</a:t>
            </a:r>
            <a:endParaRPr/>
          </a:p>
        </p:txBody>
      </p:sp>
      <p:cxnSp>
        <p:nvCxnSpPr>
          <p:cNvPr id="307" name="Google Shape;307;p22"/>
          <p:cNvCxnSpPr>
            <a:stCxn id="292" idx="2"/>
            <a:endCxn id="306" idx="0"/>
          </p:cNvCxnSpPr>
          <p:nvPr/>
        </p:nvCxnSpPr>
        <p:spPr>
          <a:xfrm rot="-5400000" flipH="1">
            <a:off x="3412375" y="-30175"/>
            <a:ext cx="906900" cy="56352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2"/>
          <p:cNvCxnSpPr>
            <a:stCxn id="292" idx="2"/>
            <a:endCxn id="305" idx="0"/>
          </p:cNvCxnSpPr>
          <p:nvPr/>
        </p:nvCxnSpPr>
        <p:spPr>
          <a:xfrm rot="-5400000" flipH="1">
            <a:off x="2473225" y="908975"/>
            <a:ext cx="906900" cy="37569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22"/>
          <p:cNvSpPr/>
          <p:nvPr/>
        </p:nvSpPr>
        <p:spPr>
          <a:xfrm>
            <a:off x="66600" y="51800"/>
            <a:ext cx="5520900" cy="1502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66600" y="2898188"/>
            <a:ext cx="8955000" cy="1083000"/>
          </a:xfrm>
          <a:prstGeom prst="rect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Фундаментальные</a:t>
            </a:r>
            <a:r>
              <a:rPr lang="ru">
                <a:solidFill>
                  <a:srgbClr val="B45F06"/>
                </a:solidFill>
              </a:rPr>
              <a:t> </a:t>
            </a:r>
            <a:br>
              <a:rPr lang="ru">
                <a:solidFill>
                  <a:srgbClr val="B45F06"/>
                </a:solidFill>
              </a:rPr>
            </a:br>
            <a:r>
              <a:rPr lang="ru" b="1">
                <a:solidFill>
                  <a:srgbClr val="B45F06"/>
                </a:solidFill>
              </a:rPr>
              <a:t>навыки</a:t>
            </a:r>
            <a:br>
              <a:rPr lang="ru" b="1">
                <a:solidFill>
                  <a:srgbClr val="B45F06"/>
                </a:solidFill>
              </a:rPr>
            </a:br>
            <a:endParaRPr b="1">
              <a:solidFill>
                <a:srgbClr val="B45F0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 </a:t>
            </a:r>
            <a:endParaRPr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3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3"/>
          <p:cNvSpPr/>
          <p:nvPr/>
        </p:nvSpPr>
        <p:spPr>
          <a:xfrm>
            <a:off x="2169675" y="1688225"/>
            <a:ext cx="33735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"/>
          <p:cNvSpPr/>
          <p:nvPr/>
        </p:nvSpPr>
        <p:spPr>
          <a:xfrm>
            <a:off x="151675" y="1772975"/>
            <a:ext cx="17931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Python</a:t>
            </a:r>
            <a:endParaRPr b="1"/>
          </a:p>
        </p:txBody>
      </p:sp>
      <p:sp>
        <p:nvSpPr>
          <p:cNvPr id="318" name="Google Shape;318;p23"/>
          <p:cNvSpPr/>
          <p:nvPr/>
        </p:nvSpPr>
        <p:spPr>
          <a:xfrm>
            <a:off x="5719200" y="1453925"/>
            <a:ext cx="3373500" cy="119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Ускорить решение проблем, возникающие при адаптации игр на сервисе Playkey</a:t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2271000" y="6136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Разбор проблем в QA</a:t>
            </a:r>
            <a:endParaRPr/>
          </a:p>
        </p:txBody>
      </p:sp>
      <p:cxnSp>
        <p:nvCxnSpPr>
          <p:cNvPr id="320" name="Google Shape;320;p23"/>
          <p:cNvCxnSpPr>
            <a:stCxn id="317" idx="0"/>
            <a:endCxn id="319" idx="2"/>
          </p:cNvCxnSpPr>
          <p:nvPr/>
        </p:nvCxnSpPr>
        <p:spPr>
          <a:xfrm rot="-5400000">
            <a:off x="1645675" y="435725"/>
            <a:ext cx="739800" cy="19347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1" name="Google Shape;3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/>
          <p:nvPr/>
        </p:nvSpPr>
        <p:spPr>
          <a:xfrm>
            <a:off x="201175" y="3240775"/>
            <a:ext cx="20697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самоорганизованность</a:t>
            </a:r>
            <a:endParaRPr sz="1300"/>
          </a:p>
        </p:txBody>
      </p:sp>
      <p:cxnSp>
        <p:nvCxnSpPr>
          <p:cNvPr id="323" name="Google Shape;323;p23"/>
          <p:cNvCxnSpPr>
            <a:stCxn id="317" idx="2"/>
            <a:endCxn id="322" idx="0"/>
          </p:cNvCxnSpPr>
          <p:nvPr/>
        </p:nvCxnSpPr>
        <p:spPr>
          <a:xfrm rot="-5400000" flipH="1">
            <a:off x="688675" y="2693525"/>
            <a:ext cx="906900" cy="187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3"/>
          <p:cNvSpPr/>
          <p:nvPr/>
        </p:nvSpPr>
        <p:spPr>
          <a:xfrm>
            <a:off x="4118050" y="613625"/>
            <a:ext cx="13734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Курсы </a:t>
            </a:r>
            <a:r>
              <a:rPr lang="ru">
                <a:solidFill>
                  <a:schemeClr val="dk1"/>
                </a:solidFill>
              </a:rPr>
              <a:t>Python</a:t>
            </a:r>
            <a:endParaRPr/>
          </a:p>
        </p:txBody>
      </p:sp>
      <p:cxnSp>
        <p:nvCxnSpPr>
          <p:cNvPr id="325" name="Google Shape;325;p23"/>
          <p:cNvCxnSpPr>
            <a:stCxn id="317" idx="0"/>
            <a:endCxn id="324" idx="2"/>
          </p:cNvCxnSpPr>
          <p:nvPr/>
        </p:nvCxnSpPr>
        <p:spPr>
          <a:xfrm rot="-5400000">
            <a:off x="2556625" y="-475225"/>
            <a:ext cx="739800" cy="3756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23"/>
          <p:cNvSpPr/>
          <p:nvPr/>
        </p:nvSpPr>
        <p:spPr>
          <a:xfrm>
            <a:off x="495750" y="6136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Подключение игр</a:t>
            </a:r>
            <a:endParaRPr/>
          </a:p>
        </p:txBody>
      </p:sp>
      <p:cxnSp>
        <p:nvCxnSpPr>
          <p:cNvPr id="327" name="Google Shape;327;p23"/>
          <p:cNvCxnSpPr>
            <a:stCxn id="317" idx="0"/>
            <a:endCxn id="326" idx="2"/>
          </p:cNvCxnSpPr>
          <p:nvPr/>
        </p:nvCxnSpPr>
        <p:spPr>
          <a:xfrm rot="-5400000">
            <a:off x="758125" y="1323275"/>
            <a:ext cx="739800" cy="159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3"/>
          <p:cNvSpPr/>
          <p:nvPr/>
        </p:nvSpPr>
        <p:spPr>
          <a:xfrm>
            <a:off x="3009375" y="32407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Начальный уровень программирования</a:t>
            </a:r>
            <a:endParaRPr sz="1300"/>
          </a:p>
        </p:txBody>
      </p:sp>
      <p:cxnSp>
        <p:nvCxnSpPr>
          <p:cNvPr id="329" name="Google Shape;329;p23"/>
          <p:cNvCxnSpPr>
            <a:stCxn id="317" idx="2"/>
            <a:endCxn id="328" idx="0"/>
          </p:cNvCxnSpPr>
          <p:nvPr/>
        </p:nvCxnSpPr>
        <p:spPr>
          <a:xfrm rot="-5400000" flipH="1">
            <a:off x="1998925" y="1383275"/>
            <a:ext cx="906900" cy="2808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23"/>
          <p:cNvSpPr/>
          <p:nvPr/>
        </p:nvSpPr>
        <p:spPr>
          <a:xfrm>
            <a:off x="5441975" y="32407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Поиск инофрмации</a:t>
            </a:r>
            <a:endParaRPr sz="1300"/>
          </a:p>
        </p:txBody>
      </p:sp>
      <p:cxnSp>
        <p:nvCxnSpPr>
          <p:cNvPr id="331" name="Google Shape;331;p23"/>
          <p:cNvCxnSpPr>
            <a:stCxn id="317" idx="2"/>
            <a:endCxn id="330" idx="0"/>
          </p:cNvCxnSpPr>
          <p:nvPr/>
        </p:nvCxnSpPr>
        <p:spPr>
          <a:xfrm rot="-5400000" flipH="1">
            <a:off x="3215125" y="167075"/>
            <a:ext cx="906900" cy="52407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23"/>
          <p:cNvSpPr/>
          <p:nvPr/>
        </p:nvSpPr>
        <p:spPr>
          <a:xfrm>
            <a:off x="5769450" y="6136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чат QA</a:t>
            </a:r>
            <a:endParaRPr/>
          </a:p>
        </p:txBody>
      </p:sp>
      <p:cxnSp>
        <p:nvCxnSpPr>
          <p:cNvPr id="333" name="Google Shape;333;p23"/>
          <p:cNvCxnSpPr>
            <a:stCxn id="317" idx="0"/>
            <a:endCxn id="332" idx="2"/>
          </p:cNvCxnSpPr>
          <p:nvPr/>
        </p:nvCxnSpPr>
        <p:spPr>
          <a:xfrm rot="-5400000">
            <a:off x="3394975" y="-1313575"/>
            <a:ext cx="739800" cy="54333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23"/>
          <p:cNvSpPr/>
          <p:nvPr/>
        </p:nvSpPr>
        <p:spPr>
          <a:xfrm>
            <a:off x="66600" y="84725"/>
            <a:ext cx="8015100" cy="1136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66600" y="2898188"/>
            <a:ext cx="8955000" cy="1083000"/>
          </a:xfrm>
          <a:prstGeom prst="rect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Фундаментальные</a:t>
            </a:r>
            <a:r>
              <a:rPr lang="ru">
                <a:solidFill>
                  <a:srgbClr val="B45F06"/>
                </a:solidFill>
              </a:rPr>
              <a:t> </a:t>
            </a:r>
            <a:br>
              <a:rPr lang="ru">
                <a:solidFill>
                  <a:srgbClr val="B45F06"/>
                </a:solidFill>
              </a:rPr>
            </a:br>
            <a:r>
              <a:rPr lang="ru" b="1">
                <a:solidFill>
                  <a:srgbClr val="B45F06"/>
                </a:solidFill>
              </a:rPr>
              <a:t>навыки</a:t>
            </a:r>
            <a:br>
              <a:rPr lang="ru" b="1">
                <a:solidFill>
                  <a:srgbClr val="B45F06"/>
                </a:solidFill>
              </a:rPr>
            </a:br>
            <a:endParaRPr b="1">
              <a:solidFill>
                <a:srgbClr val="B45F0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 </a:t>
            </a:r>
            <a:endParaRPr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4"/>
          <p:cNvSpPr/>
          <p:nvPr/>
        </p:nvSpPr>
        <p:spPr>
          <a:xfrm>
            <a:off x="3581925" y="1665875"/>
            <a:ext cx="25902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1461600" y="1743375"/>
            <a:ext cx="17931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Python</a:t>
            </a:r>
            <a:endParaRPr b="1"/>
          </a:p>
        </p:txBody>
      </p:sp>
      <p:sp>
        <p:nvSpPr>
          <p:cNvPr id="343" name="Google Shape;343;p24"/>
          <p:cNvSpPr/>
          <p:nvPr/>
        </p:nvSpPr>
        <p:spPr>
          <a:xfrm>
            <a:off x="6311250" y="1632150"/>
            <a:ext cx="2715300" cy="96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Ускорить решение проблем, возникающие при адаптации игр на сервисе Playkey</a:t>
            </a:r>
            <a:endParaRPr/>
          </a:p>
        </p:txBody>
      </p:sp>
      <p:sp>
        <p:nvSpPr>
          <p:cNvPr id="344" name="Google Shape;344;p24"/>
          <p:cNvSpPr/>
          <p:nvPr/>
        </p:nvSpPr>
        <p:spPr>
          <a:xfrm>
            <a:off x="3580925" y="5840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Разбор проблем в QA</a:t>
            </a:r>
            <a:endParaRPr/>
          </a:p>
        </p:txBody>
      </p:sp>
      <p:cxnSp>
        <p:nvCxnSpPr>
          <p:cNvPr id="345" name="Google Shape;345;p24"/>
          <p:cNvCxnSpPr>
            <a:stCxn id="342" idx="0"/>
            <a:endCxn id="344" idx="2"/>
          </p:cNvCxnSpPr>
          <p:nvPr/>
        </p:nvCxnSpPr>
        <p:spPr>
          <a:xfrm rot="-5400000">
            <a:off x="2955600" y="406125"/>
            <a:ext cx="739800" cy="19347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6" name="Google Shape;3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4"/>
          <p:cNvSpPr/>
          <p:nvPr/>
        </p:nvSpPr>
        <p:spPr>
          <a:xfrm>
            <a:off x="1511100" y="3211175"/>
            <a:ext cx="20697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самоорганизованность</a:t>
            </a:r>
            <a:endParaRPr sz="1300"/>
          </a:p>
        </p:txBody>
      </p:sp>
      <p:cxnSp>
        <p:nvCxnSpPr>
          <p:cNvPr id="348" name="Google Shape;348;p24"/>
          <p:cNvCxnSpPr>
            <a:stCxn id="342" idx="2"/>
            <a:endCxn id="347" idx="0"/>
          </p:cNvCxnSpPr>
          <p:nvPr/>
        </p:nvCxnSpPr>
        <p:spPr>
          <a:xfrm rot="-5400000" flipH="1">
            <a:off x="1998600" y="2663925"/>
            <a:ext cx="906900" cy="187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24"/>
          <p:cNvSpPr/>
          <p:nvPr/>
        </p:nvSpPr>
        <p:spPr>
          <a:xfrm>
            <a:off x="5427975" y="584025"/>
            <a:ext cx="13734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Курсы </a:t>
            </a:r>
            <a:r>
              <a:rPr lang="ru">
                <a:solidFill>
                  <a:schemeClr val="dk1"/>
                </a:solidFill>
              </a:rPr>
              <a:t>Python</a:t>
            </a:r>
            <a:endParaRPr/>
          </a:p>
        </p:txBody>
      </p:sp>
      <p:cxnSp>
        <p:nvCxnSpPr>
          <p:cNvPr id="350" name="Google Shape;350;p24"/>
          <p:cNvCxnSpPr>
            <a:stCxn id="342" idx="0"/>
            <a:endCxn id="349" idx="2"/>
          </p:cNvCxnSpPr>
          <p:nvPr/>
        </p:nvCxnSpPr>
        <p:spPr>
          <a:xfrm rot="-5400000">
            <a:off x="3866550" y="-504825"/>
            <a:ext cx="739800" cy="3756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24"/>
          <p:cNvSpPr/>
          <p:nvPr/>
        </p:nvSpPr>
        <p:spPr>
          <a:xfrm>
            <a:off x="1805675" y="5840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Подключение игр</a:t>
            </a:r>
            <a:endParaRPr/>
          </a:p>
        </p:txBody>
      </p:sp>
      <p:cxnSp>
        <p:nvCxnSpPr>
          <p:cNvPr id="352" name="Google Shape;352;p24"/>
          <p:cNvCxnSpPr>
            <a:stCxn id="342" idx="0"/>
            <a:endCxn id="351" idx="2"/>
          </p:cNvCxnSpPr>
          <p:nvPr/>
        </p:nvCxnSpPr>
        <p:spPr>
          <a:xfrm rot="-5400000">
            <a:off x="2068050" y="1293675"/>
            <a:ext cx="739800" cy="159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Google Shape;353;p24"/>
          <p:cNvSpPr/>
          <p:nvPr/>
        </p:nvSpPr>
        <p:spPr>
          <a:xfrm>
            <a:off x="4319300" y="32111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Начальный уровень программирования</a:t>
            </a:r>
            <a:endParaRPr sz="1300"/>
          </a:p>
        </p:txBody>
      </p:sp>
      <p:cxnSp>
        <p:nvCxnSpPr>
          <p:cNvPr id="354" name="Google Shape;354;p24"/>
          <p:cNvCxnSpPr>
            <a:stCxn id="342" idx="2"/>
            <a:endCxn id="353" idx="0"/>
          </p:cNvCxnSpPr>
          <p:nvPr/>
        </p:nvCxnSpPr>
        <p:spPr>
          <a:xfrm rot="-5400000" flipH="1">
            <a:off x="3308850" y="1353675"/>
            <a:ext cx="906900" cy="2808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24"/>
          <p:cNvSpPr/>
          <p:nvPr/>
        </p:nvSpPr>
        <p:spPr>
          <a:xfrm>
            <a:off x="6751900" y="3211175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Поиск инофрмации</a:t>
            </a:r>
            <a:endParaRPr sz="1300"/>
          </a:p>
        </p:txBody>
      </p:sp>
      <p:cxnSp>
        <p:nvCxnSpPr>
          <p:cNvPr id="356" name="Google Shape;356;p24"/>
          <p:cNvCxnSpPr>
            <a:stCxn id="342" idx="2"/>
            <a:endCxn id="355" idx="0"/>
          </p:cNvCxnSpPr>
          <p:nvPr/>
        </p:nvCxnSpPr>
        <p:spPr>
          <a:xfrm rot="-5400000" flipH="1">
            <a:off x="4525050" y="137475"/>
            <a:ext cx="906900" cy="52407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24"/>
          <p:cNvSpPr/>
          <p:nvPr/>
        </p:nvSpPr>
        <p:spPr>
          <a:xfrm>
            <a:off x="7079375" y="584025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чат QA</a:t>
            </a:r>
            <a:endParaRPr/>
          </a:p>
        </p:txBody>
      </p:sp>
      <p:cxnSp>
        <p:nvCxnSpPr>
          <p:cNvPr id="358" name="Google Shape;358;p24"/>
          <p:cNvCxnSpPr>
            <a:stCxn id="342" idx="0"/>
            <a:endCxn id="357" idx="2"/>
          </p:cNvCxnSpPr>
          <p:nvPr/>
        </p:nvCxnSpPr>
        <p:spPr>
          <a:xfrm rot="-5400000">
            <a:off x="4704900" y="-1343175"/>
            <a:ext cx="739800" cy="54333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4"/>
          <p:cNvSpPr/>
          <p:nvPr/>
        </p:nvSpPr>
        <p:spPr>
          <a:xfrm>
            <a:off x="13451" y="888500"/>
            <a:ext cx="1740600" cy="864000"/>
          </a:xfrm>
          <a:prstGeom prst="cloudCallout">
            <a:avLst>
              <a:gd name="adj1" fmla="val 22440"/>
              <a:gd name="adj2" fmla="val 110864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Нужен падаван</a:t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1754050" y="92125"/>
            <a:ext cx="7272600" cy="1136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361" name="Google Shape;361;p24"/>
          <p:cNvSpPr/>
          <p:nvPr/>
        </p:nvSpPr>
        <p:spPr>
          <a:xfrm>
            <a:off x="1213725" y="3000875"/>
            <a:ext cx="7807800" cy="1217700"/>
          </a:xfrm>
          <a:prstGeom prst="rect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Фундаментальные</a:t>
            </a:r>
            <a:r>
              <a:rPr lang="ru">
                <a:solidFill>
                  <a:srgbClr val="B45F06"/>
                </a:solidFill>
              </a:rPr>
              <a:t> </a:t>
            </a:r>
            <a:r>
              <a:rPr lang="ru" b="1">
                <a:solidFill>
                  <a:srgbClr val="B45F06"/>
                </a:solidFill>
              </a:rPr>
              <a:t>навыки </a:t>
            </a:r>
            <a:endParaRPr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5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/>
          <p:nvPr/>
        </p:nvSpPr>
        <p:spPr>
          <a:xfrm>
            <a:off x="2439645" y="412625"/>
            <a:ext cx="5630730" cy="35973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1257948" y="1897644"/>
            <a:ext cx="984600" cy="561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Навык</a:t>
            </a: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1060850" y="204875"/>
            <a:ext cx="1378800" cy="56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Внешние</a:t>
            </a:r>
            <a:r>
              <a:rPr lang="ru"/>
              <a:t/>
            </a:r>
            <a:br>
              <a:rPr lang="ru"/>
            </a:br>
            <a:r>
              <a:rPr lang="ru"/>
              <a:t>Инструменты</a:t>
            </a:r>
            <a:endParaRPr/>
          </a:p>
        </p:txBody>
      </p:sp>
      <p:cxnSp>
        <p:nvCxnSpPr>
          <p:cNvPr id="371" name="Google Shape;371;p25"/>
          <p:cNvCxnSpPr>
            <a:stCxn id="369" idx="0"/>
            <a:endCxn id="370" idx="1"/>
          </p:cNvCxnSpPr>
          <p:nvPr/>
        </p:nvCxnSpPr>
        <p:spPr>
          <a:xfrm rot="10800000">
            <a:off x="1750248" y="765744"/>
            <a:ext cx="0" cy="113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5"/>
          <p:cNvCxnSpPr>
            <a:stCxn id="369" idx="2"/>
            <a:endCxn id="373" idx="3"/>
          </p:cNvCxnSpPr>
          <p:nvPr/>
        </p:nvCxnSpPr>
        <p:spPr>
          <a:xfrm>
            <a:off x="1750248" y="2458644"/>
            <a:ext cx="0" cy="112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25"/>
          <p:cNvSpPr/>
          <p:nvPr/>
        </p:nvSpPr>
        <p:spPr>
          <a:xfrm>
            <a:off x="2731948" y="1441200"/>
            <a:ext cx="1431300" cy="476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Осмысление</a:t>
            </a:r>
            <a:endParaRPr dirty="0"/>
          </a:p>
        </p:txBody>
      </p:sp>
      <p:sp>
        <p:nvSpPr>
          <p:cNvPr id="375" name="Google Shape;375;p25"/>
          <p:cNvSpPr/>
          <p:nvPr/>
        </p:nvSpPr>
        <p:spPr>
          <a:xfrm>
            <a:off x="2690109" y="2302117"/>
            <a:ext cx="1515000" cy="725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Изучение нового материала</a:t>
            </a:r>
            <a:endParaRPr dirty="0"/>
          </a:p>
        </p:txBody>
      </p:sp>
      <p:sp>
        <p:nvSpPr>
          <p:cNvPr id="376" name="Google Shape;376;p25"/>
          <p:cNvSpPr/>
          <p:nvPr/>
        </p:nvSpPr>
        <p:spPr>
          <a:xfrm>
            <a:off x="4515448" y="2453536"/>
            <a:ext cx="1203300" cy="422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</a:t>
            </a:r>
            <a:endParaRPr/>
          </a:p>
        </p:txBody>
      </p:sp>
      <p:sp>
        <p:nvSpPr>
          <p:cNvPr id="377" name="Google Shape;377;p25"/>
          <p:cNvSpPr/>
          <p:nvPr/>
        </p:nvSpPr>
        <p:spPr>
          <a:xfrm>
            <a:off x="4501959" y="1447226"/>
            <a:ext cx="1230300" cy="464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Применение</a:t>
            </a:r>
            <a:endParaRPr/>
          </a:p>
        </p:txBody>
      </p:sp>
      <p:sp>
        <p:nvSpPr>
          <p:cNvPr id="378" name="Google Shape;378;p25"/>
          <p:cNvSpPr/>
          <p:nvPr/>
        </p:nvSpPr>
        <p:spPr>
          <a:xfrm>
            <a:off x="5410950" y="2013450"/>
            <a:ext cx="1098600" cy="384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Коррекция</a:t>
            </a:r>
            <a:endParaRPr/>
          </a:p>
        </p:txBody>
      </p:sp>
      <p:cxnSp>
        <p:nvCxnSpPr>
          <p:cNvPr id="379" name="Google Shape;379;p25"/>
          <p:cNvCxnSpPr>
            <a:stCxn id="375" idx="0"/>
            <a:endCxn id="374" idx="2"/>
          </p:cNvCxnSpPr>
          <p:nvPr/>
        </p:nvCxnSpPr>
        <p:spPr>
          <a:xfrm rot="16200000" flipV="1">
            <a:off x="3255496" y="2110003"/>
            <a:ext cx="384217" cy="1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25"/>
          <p:cNvSpPr/>
          <p:nvPr/>
        </p:nvSpPr>
        <p:spPr>
          <a:xfrm>
            <a:off x="6585450" y="1938674"/>
            <a:ext cx="1155000" cy="561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Синтез, обобщение</a:t>
            </a: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8108100" y="1726175"/>
            <a:ext cx="984600" cy="984600"/>
          </a:xfrm>
          <a:prstGeom prst="donut">
            <a:avLst>
              <a:gd name="adj" fmla="val 25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8543252" y="2161337"/>
            <a:ext cx="114300" cy="1143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3043655" y="274180"/>
            <a:ext cx="1378800" cy="422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cxnSp>
        <p:nvCxnSpPr>
          <p:cNvPr id="384" name="Google Shape;384;p25"/>
          <p:cNvCxnSpPr>
            <a:stCxn id="370" idx="0"/>
            <a:endCxn id="383" idx="1"/>
          </p:cNvCxnSpPr>
          <p:nvPr/>
        </p:nvCxnSpPr>
        <p:spPr>
          <a:xfrm>
            <a:off x="2439650" y="485375"/>
            <a:ext cx="6039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385;p25"/>
          <p:cNvSpPr/>
          <p:nvPr/>
        </p:nvSpPr>
        <p:spPr>
          <a:xfrm>
            <a:off x="2642044" y="3634001"/>
            <a:ext cx="1515000" cy="464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личностные компетенции</a:t>
            </a:r>
            <a:endParaRPr/>
          </a:p>
        </p:txBody>
      </p:sp>
      <p:sp>
        <p:nvSpPr>
          <p:cNvPr id="386" name="Google Shape;386;p25"/>
          <p:cNvSpPr/>
          <p:nvPr/>
        </p:nvSpPr>
        <p:spPr>
          <a:xfrm>
            <a:off x="4396554" y="3585701"/>
            <a:ext cx="18303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Изученные навыки</a:t>
            </a:r>
            <a:endParaRPr/>
          </a:p>
        </p:txBody>
      </p:sp>
      <p:cxnSp>
        <p:nvCxnSpPr>
          <p:cNvPr id="387" name="Google Shape;387;p25"/>
          <p:cNvCxnSpPr>
            <a:stCxn id="385" idx="3"/>
            <a:endCxn id="386" idx="1"/>
          </p:cNvCxnSpPr>
          <p:nvPr/>
        </p:nvCxnSpPr>
        <p:spPr>
          <a:xfrm>
            <a:off x="4157044" y="3866201"/>
            <a:ext cx="23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8" name="Google Shape;388;p25"/>
          <p:cNvPicPr preferRelativeResize="0"/>
          <p:nvPr/>
        </p:nvPicPr>
        <p:blipFill rotWithShape="1">
          <a:blip r:embed="rId5">
            <a:alphaModFix/>
          </a:blip>
          <a:srcRect l="9398" t="6854" r="9995" b="10364"/>
          <a:stretch/>
        </p:blipFill>
        <p:spPr>
          <a:xfrm rot="1799972" flipH="1">
            <a:off x="106489" y="1972780"/>
            <a:ext cx="942052" cy="67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5"/>
          <p:cNvPicPr preferRelativeResize="0"/>
          <p:nvPr/>
        </p:nvPicPr>
        <p:blipFill rotWithShape="1">
          <a:blip r:embed="rId6">
            <a:alphaModFix/>
          </a:blip>
          <a:srcRect l="5732" t="8477" r="66535" b="69685"/>
          <a:stretch/>
        </p:blipFill>
        <p:spPr>
          <a:xfrm>
            <a:off x="837981" y="2301750"/>
            <a:ext cx="340617" cy="27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/>
          <p:nvPr/>
        </p:nvSpPr>
        <p:spPr>
          <a:xfrm>
            <a:off x="13447" y="888496"/>
            <a:ext cx="1203300" cy="864000"/>
          </a:xfrm>
          <a:prstGeom prst="cloudCallout">
            <a:avLst>
              <a:gd name="adj1" fmla="val 22440"/>
              <a:gd name="adj2" fmla="val 110864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Мотивация</a:t>
            </a:r>
            <a:endParaRPr/>
          </a:p>
        </p:txBody>
      </p:sp>
      <p:sp>
        <p:nvSpPr>
          <p:cNvPr id="391" name="Google Shape;391;p25"/>
          <p:cNvSpPr/>
          <p:nvPr/>
        </p:nvSpPr>
        <p:spPr>
          <a:xfrm>
            <a:off x="7917011" y="872926"/>
            <a:ext cx="1155000" cy="725400"/>
          </a:xfrm>
          <a:prstGeom prst="wedgeRoundRectCallout">
            <a:avLst>
              <a:gd name="adj1" fmla="val 34648"/>
              <a:gd name="adj2" fmla="val 80921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cxnSp>
        <p:nvCxnSpPr>
          <p:cNvPr id="392" name="Google Shape;392;p25"/>
          <p:cNvCxnSpPr>
            <a:stCxn id="374" idx="3"/>
            <a:endCxn id="377" idx="1"/>
          </p:cNvCxnSpPr>
          <p:nvPr/>
        </p:nvCxnSpPr>
        <p:spPr>
          <a:xfrm flipV="1">
            <a:off x="4163248" y="1679426"/>
            <a:ext cx="338711" cy="12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25"/>
          <p:cNvCxnSpPr>
            <a:stCxn id="376" idx="2"/>
            <a:endCxn id="380" idx="2"/>
          </p:cNvCxnSpPr>
          <p:nvPr/>
        </p:nvCxnSpPr>
        <p:spPr>
          <a:xfrm rot="-5400000">
            <a:off x="5951998" y="1664836"/>
            <a:ext cx="376200" cy="2046000"/>
          </a:xfrm>
          <a:prstGeom prst="bentConnector3">
            <a:avLst>
              <a:gd name="adj1" fmla="val -4799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4" name="Google Shape;394;p25"/>
          <p:cNvCxnSpPr>
            <a:stCxn id="373" idx="0"/>
            <a:endCxn id="385" idx="1"/>
          </p:cNvCxnSpPr>
          <p:nvPr/>
        </p:nvCxnSpPr>
        <p:spPr>
          <a:xfrm>
            <a:off x="2534750" y="3866200"/>
            <a:ext cx="10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25"/>
          <p:cNvCxnSpPr>
            <a:stCxn id="377" idx="2"/>
            <a:endCxn id="376" idx="0"/>
          </p:cNvCxnSpPr>
          <p:nvPr/>
        </p:nvCxnSpPr>
        <p:spPr>
          <a:xfrm rot="-5400000" flipH="1">
            <a:off x="4846509" y="2182226"/>
            <a:ext cx="541800" cy="6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6" name="Google Shape;396;p25"/>
          <p:cNvCxnSpPr>
            <a:stCxn id="376" idx="3"/>
            <a:endCxn id="378" idx="2"/>
          </p:cNvCxnSpPr>
          <p:nvPr/>
        </p:nvCxnSpPr>
        <p:spPr>
          <a:xfrm rot="10800000" flipH="1">
            <a:off x="5718748" y="2397736"/>
            <a:ext cx="241500" cy="267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" name="Google Shape;397;p25"/>
          <p:cNvCxnSpPr>
            <a:stCxn id="378" idx="0"/>
            <a:endCxn id="377" idx="3"/>
          </p:cNvCxnSpPr>
          <p:nvPr/>
        </p:nvCxnSpPr>
        <p:spPr>
          <a:xfrm rot="5400000" flipH="1">
            <a:off x="5679300" y="1732500"/>
            <a:ext cx="333900" cy="228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25"/>
          <p:cNvCxnSpPr>
            <a:stCxn id="385" idx="0"/>
            <a:endCxn id="368" idx="1"/>
          </p:cNvCxnSpPr>
          <p:nvPr/>
        </p:nvCxnSpPr>
        <p:spPr>
          <a:xfrm rot="16200000" flipV="1">
            <a:off x="2208232" y="2442688"/>
            <a:ext cx="1422726" cy="959899"/>
          </a:xfrm>
          <a:prstGeom prst="bentConnector4">
            <a:avLst>
              <a:gd name="adj1" fmla="val 22363"/>
              <a:gd name="adj2" fmla="val 117464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25"/>
          <p:cNvCxnSpPr>
            <a:stCxn id="377" idx="0"/>
            <a:endCxn id="383" idx="3"/>
          </p:cNvCxnSpPr>
          <p:nvPr/>
        </p:nvCxnSpPr>
        <p:spPr>
          <a:xfrm rot="5400000" flipH="1">
            <a:off x="4288809" y="618926"/>
            <a:ext cx="961800" cy="6948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25"/>
          <p:cNvCxnSpPr>
            <a:stCxn id="386" idx="3"/>
            <a:endCxn id="380" idx="3"/>
          </p:cNvCxnSpPr>
          <p:nvPr/>
        </p:nvCxnSpPr>
        <p:spPr>
          <a:xfrm rot="10800000" flipH="1">
            <a:off x="6226854" y="2219201"/>
            <a:ext cx="1513500" cy="1647000"/>
          </a:xfrm>
          <a:prstGeom prst="bentConnector3">
            <a:avLst>
              <a:gd name="adj1" fmla="val 11574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01" name="Google Shape;401;p25"/>
          <p:cNvCxnSpPr>
            <a:stCxn id="375" idx="3"/>
            <a:endCxn id="376" idx="1"/>
          </p:cNvCxnSpPr>
          <p:nvPr/>
        </p:nvCxnSpPr>
        <p:spPr>
          <a:xfrm flipV="1">
            <a:off x="4205109" y="2664736"/>
            <a:ext cx="310339" cy="8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3" name="Google Shape;373;p25"/>
          <p:cNvSpPr/>
          <p:nvPr/>
        </p:nvSpPr>
        <p:spPr>
          <a:xfrm>
            <a:off x="965750" y="3585700"/>
            <a:ext cx="1569000" cy="56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Фундаментальные </a:t>
            </a:r>
            <a:br>
              <a:rPr lang="ru" sz="1200"/>
            </a:br>
            <a:r>
              <a:rPr lang="ru" sz="1200"/>
              <a:t>навыки</a:t>
            </a:r>
            <a:endParaRPr sz="1200"/>
          </a:p>
        </p:txBody>
      </p:sp>
      <p:cxnSp>
        <p:nvCxnSpPr>
          <p:cNvPr id="9" name="Соединительная линия уступом 8"/>
          <p:cNvCxnSpPr>
            <a:stCxn id="374" idx="1"/>
            <a:endCxn id="375" idx="1"/>
          </p:cNvCxnSpPr>
          <p:nvPr/>
        </p:nvCxnSpPr>
        <p:spPr>
          <a:xfrm rot="10800000" flipV="1">
            <a:off x="2690110" y="1679549"/>
            <a:ext cx="41839" cy="985267"/>
          </a:xfrm>
          <a:prstGeom prst="bentConnector3">
            <a:avLst>
              <a:gd name="adj1" fmla="val 518891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6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6"/>
          <p:cNvSpPr txBox="1">
            <a:spLocks noGrp="1"/>
          </p:cNvSpPr>
          <p:nvPr>
            <p:ph type="title" idx="4294967295"/>
          </p:nvPr>
        </p:nvSpPr>
        <p:spPr>
          <a:xfrm>
            <a:off x="311700" y="26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Картографы присоединяйтесь ...</a:t>
            </a:r>
            <a:endParaRPr/>
          </a:p>
        </p:txBody>
      </p:sp>
      <p:sp>
        <p:nvSpPr>
          <p:cNvPr id="409" name="Google Shape;409;p26"/>
          <p:cNvSpPr txBox="1"/>
          <p:nvPr/>
        </p:nvSpPr>
        <p:spPr>
          <a:xfrm>
            <a:off x="429250" y="1332125"/>
            <a:ext cx="4262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Я прокачивал навык ___________________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 развитии, этого навыка особенно помогли такие навыки _________________________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Мне было трудно внедрить навык в процесс, без таких компетенций, как _______________</a:t>
            </a:r>
            <a:endParaRPr sz="1500"/>
          </a:p>
        </p:txBody>
      </p:sp>
      <p:pic>
        <p:nvPicPr>
          <p:cNvPr id="410" name="Google Shape;4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275" y="1171575"/>
            <a:ext cx="280035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/>
          <p:nvPr/>
        </p:nvSpPr>
        <p:spPr>
          <a:xfrm>
            <a:off x="5909900" y="0"/>
            <a:ext cx="3234000" cy="5143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7400" y="0"/>
            <a:ext cx="3234000" cy="514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7"/>
          <p:cNvSpPr txBox="1">
            <a:spLocks noGrp="1"/>
          </p:cNvSpPr>
          <p:nvPr>
            <p:ph type="title" idx="4294967295"/>
          </p:nvPr>
        </p:nvSpPr>
        <p:spPr>
          <a:xfrm>
            <a:off x="311700" y="26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Обратная связь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вопросы ...</a:t>
            </a:r>
            <a:endParaRPr/>
          </a:p>
        </p:txBody>
      </p:sp>
      <p:pic>
        <p:nvPicPr>
          <p:cNvPr id="419" name="Google Shape;4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400" y="178462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225" y="1680099"/>
            <a:ext cx="2141350" cy="17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2125" y="1555500"/>
            <a:ext cx="2447050" cy="24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 txBox="1">
            <a:spLocks noGrp="1"/>
          </p:cNvSpPr>
          <p:nvPr>
            <p:ph type="ctrTitle"/>
          </p:nvPr>
        </p:nvSpPr>
        <p:spPr>
          <a:xfrm>
            <a:off x="597325" y="699875"/>
            <a:ext cx="55356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274E1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Контакты</a:t>
            </a:r>
            <a:endParaRPr sz="4800">
              <a:solidFill>
                <a:srgbClr val="274E1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28" name="Google Shape;428;p28"/>
          <p:cNvPicPr preferRelativeResize="0"/>
          <p:nvPr/>
        </p:nvPicPr>
        <p:blipFill rotWithShape="1">
          <a:blip r:embed="rId4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8"/>
          <p:cNvSpPr txBox="1"/>
          <p:nvPr/>
        </p:nvSpPr>
        <p:spPr>
          <a:xfrm>
            <a:off x="4995850" y="3191275"/>
            <a:ext cx="37662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Бельских Андрей</a:t>
            </a:r>
            <a:endParaRPr sz="1800" b="1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belskih@playkey.net</a:t>
            </a:r>
            <a:endParaRPr sz="1800" b="1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Skype:wertuoz1986</a:t>
            </a:r>
            <a:endParaRPr sz="1800" b="1">
              <a:solidFill>
                <a:srgbClr val="B45F0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0" name="Google Shape;430;p28"/>
          <p:cNvCxnSpPr/>
          <p:nvPr/>
        </p:nvCxnSpPr>
        <p:spPr>
          <a:xfrm rot="10800000" flipH="1">
            <a:off x="4914450" y="3686375"/>
            <a:ext cx="2793000" cy="12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1" name="Google Shape;431;p28"/>
          <p:cNvPicPr preferRelativeResize="0"/>
          <p:nvPr/>
        </p:nvPicPr>
        <p:blipFill rotWithShape="1">
          <a:blip r:embed="rId5">
            <a:alphaModFix/>
          </a:blip>
          <a:srcRect l="38340" t="21312" r="23778" b="36816"/>
          <a:stretch/>
        </p:blipFill>
        <p:spPr>
          <a:xfrm rot="-2699920">
            <a:off x="6848782" y="2426320"/>
            <a:ext cx="367138" cy="40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42375" y="0"/>
            <a:ext cx="40752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Б</a:t>
            </a:r>
            <a:r>
              <a:rPr lang="ru" sz="4800"/>
              <a:t>ельских</a:t>
            </a:r>
            <a:endParaRPr sz="4800"/>
          </a:p>
        </p:txBody>
      </p:sp>
      <p:sp>
        <p:nvSpPr>
          <p:cNvPr id="64" name="Google Shape;64;p14"/>
          <p:cNvSpPr txBox="1"/>
          <p:nvPr/>
        </p:nvSpPr>
        <p:spPr>
          <a:xfrm>
            <a:off x="60975" y="842900"/>
            <a:ext cx="40752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A</a:t>
            </a:r>
            <a:r>
              <a:rPr lang="ru" sz="4800"/>
              <a:t>ндрей</a:t>
            </a:r>
            <a:endParaRPr sz="4800"/>
          </a:p>
        </p:txBody>
      </p:sp>
      <p:sp>
        <p:nvSpPr>
          <p:cNvPr id="65" name="Google Shape;65;p14"/>
          <p:cNvSpPr txBox="1"/>
          <p:nvPr/>
        </p:nvSpPr>
        <p:spPr>
          <a:xfrm>
            <a:off x="142375" y="1642400"/>
            <a:ext cx="40752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Г</a:t>
            </a:r>
            <a:r>
              <a:rPr lang="ru" sz="4800"/>
              <a:t>ригорьевич</a:t>
            </a:r>
            <a:endParaRPr sz="4800"/>
          </a:p>
        </p:txBody>
      </p:sp>
      <p:sp>
        <p:nvSpPr>
          <p:cNvPr id="66" name="Google Shape;66;p14"/>
          <p:cNvSpPr txBox="1"/>
          <p:nvPr/>
        </p:nvSpPr>
        <p:spPr>
          <a:xfrm>
            <a:off x="5441775" y="3570425"/>
            <a:ext cx="2092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 тестировании:</a:t>
            </a:r>
            <a:endParaRPr sz="1800"/>
          </a:p>
        </p:txBody>
      </p:sp>
      <p:sp>
        <p:nvSpPr>
          <p:cNvPr id="67" name="Google Shape;67;p14"/>
          <p:cNvSpPr txBox="1"/>
          <p:nvPr/>
        </p:nvSpPr>
        <p:spPr>
          <a:xfrm>
            <a:off x="7405750" y="3570425"/>
            <a:ext cx="9624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8 лет</a:t>
            </a:r>
            <a:endParaRPr sz="18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6.googleusercontent.com/xZ6ZWBSSoniKyc0A5-FqXAp2oFfX_BUSI_XyPvu2gMh1PoMhvj4zhSuIwZef89LNTadOComjnz5jQXjTAGwY9ma6zU8VmtvkHv9Me35HTgfxECMN5jWao_zS4v7qalKCI-ceEJsp35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41" y="157540"/>
            <a:ext cx="3412884" cy="3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6087275" y="2422974"/>
            <a:ext cx="15423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Осмысление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107903" y="1450227"/>
            <a:ext cx="19794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Изучение 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7629684" y="1450227"/>
            <a:ext cx="14631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Применение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474977" y="3488431"/>
            <a:ext cx="12453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Коррекция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30509" y="3488431"/>
            <a:ext cx="14631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Обобщение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90809" y="1450227"/>
            <a:ext cx="15423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Диагностика знаний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033230" y="2236602"/>
            <a:ext cx="2074800" cy="621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Формирование целей и задачи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629699" y="3488431"/>
            <a:ext cx="1463100" cy="513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Контроль</a:t>
            </a:r>
            <a:endParaRPr/>
          </a:p>
        </p:txBody>
      </p:sp>
      <p:cxnSp>
        <p:nvCxnSpPr>
          <p:cNvPr id="84" name="Google Shape;84;p15"/>
          <p:cNvCxnSpPr>
            <a:stCxn id="81" idx="2"/>
            <a:endCxn id="82" idx="1"/>
          </p:cNvCxnSpPr>
          <p:nvPr/>
        </p:nvCxnSpPr>
        <p:spPr>
          <a:xfrm rot="-5400000" flipH="1">
            <a:off x="1355859" y="1869927"/>
            <a:ext cx="583500" cy="7713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>
            <a:stCxn id="82" idx="0"/>
            <a:endCxn id="77" idx="1"/>
          </p:cNvCxnSpPr>
          <p:nvPr/>
        </p:nvCxnSpPr>
        <p:spPr>
          <a:xfrm rot="-5400000">
            <a:off x="3324580" y="1453152"/>
            <a:ext cx="529500" cy="10374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stCxn id="77" idx="2"/>
            <a:endCxn id="76" idx="1"/>
          </p:cNvCxnSpPr>
          <p:nvPr/>
        </p:nvCxnSpPr>
        <p:spPr>
          <a:xfrm rot="-5400000" flipH="1">
            <a:off x="5234553" y="1826877"/>
            <a:ext cx="715800" cy="9897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5"/>
          <p:cNvCxnSpPr>
            <a:stCxn id="76" idx="0"/>
            <a:endCxn id="78" idx="1"/>
          </p:cNvCxnSpPr>
          <p:nvPr/>
        </p:nvCxnSpPr>
        <p:spPr>
          <a:xfrm rot="-5400000">
            <a:off x="6886175" y="1679424"/>
            <a:ext cx="715800" cy="7713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5"/>
          <p:cNvCxnSpPr>
            <a:stCxn id="78" idx="2"/>
            <a:endCxn id="83" idx="0"/>
          </p:cNvCxnSpPr>
          <p:nvPr/>
        </p:nvCxnSpPr>
        <p:spPr>
          <a:xfrm rot="-5400000" flipH="1">
            <a:off x="7599234" y="2725827"/>
            <a:ext cx="1524600" cy="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5"/>
          <p:cNvCxnSpPr>
            <a:stCxn id="83" idx="1"/>
            <a:endCxn id="79" idx="3"/>
          </p:cNvCxnSpPr>
          <p:nvPr/>
        </p:nvCxnSpPr>
        <p:spPr>
          <a:xfrm rot="10800000">
            <a:off x="5720199" y="3745231"/>
            <a:ext cx="1909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15"/>
          <p:cNvCxnSpPr>
            <a:stCxn id="79" idx="1"/>
            <a:endCxn id="80" idx="3"/>
          </p:cNvCxnSpPr>
          <p:nvPr/>
        </p:nvCxnSpPr>
        <p:spPr>
          <a:xfrm rot="10800000">
            <a:off x="1993677" y="3745231"/>
            <a:ext cx="2481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5"/>
          <p:cNvCxnSpPr>
            <a:stCxn id="80" idx="1"/>
            <a:endCxn id="81" idx="1"/>
          </p:cNvCxnSpPr>
          <p:nvPr/>
        </p:nvCxnSpPr>
        <p:spPr>
          <a:xfrm rot="10800000">
            <a:off x="490909" y="1707031"/>
            <a:ext cx="39600" cy="2038200"/>
          </a:xfrm>
          <a:prstGeom prst="bentConnector3">
            <a:avLst>
              <a:gd name="adj1" fmla="val 809132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92" name="Google Shape;92;p15"/>
          <p:cNvSpPr txBox="1">
            <a:spLocks noGrp="1"/>
          </p:cNvSpPr>
          <p:nvPr>
            <p:ph type="title" idx="4294967295"/>
          </p:nvPr>
        </p:nvSpPr>
        <p:spPr>
          <a:xfrm>
            <a:off x="311700" y="26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процесса обучения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1055550" y="412625"/>
            <a:ext cx="7014900" cy="35973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70948" y="1911619"/>
            <a:ext cx="9846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Навык</a:t>
            </a:r>
            <a:endParaRPr b="1"/>
          </a:p>
        </p:txBody>
      </p:sp>
      <p:sp>
        <p:nvSpPr>
          <p:cNvPr id="101" name="Google Shape;101;p16"/>
          <p:cNvSpPr/>
          <p:nvPr/>
        </p:nvSpPr>
        <p:spPr>
          <a:xfrm>
            <a:off x="1590314" y="1441083"/>
            <a:ext cx="1431300" cy="476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Осмысление</a:t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1548475" y="2209050"/>
            <a:ext cx="1515000" cy="725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Изучение нового материала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605160" y="2360549"/>
            <a:ext cx="1203300" cy="422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3591659" y="1447226"/>
            <a:ext cx="1230300" cy="464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Применение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5070525" y="1933375"/>
            <a:ext cx="1098600" cy="384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Коррекция</a:t>
            </a:r>
            <a:endParaRPr/>
          </a:p>
        </p:txBody>
      </p:sp>
      <p:cxnSp>
        <p:nvCxnSpPr>
          <p:cNvPr id="106" name="Google Shape;106;p16"/>
          <p:cNvCxnSpPr>
            <a:stCxn id="102" idx="0"/>
            <a:endCxn id="101" idx="2"/>
          </p:cNvCxnSpPr>
          <p:nvPr/>
        </p:nvCxnSpPr>
        <p:spPr>
          <a:xfrm rot="-5400000">
            <a:off x="2160625" y="2063100"/>
            <a:ext cx="2913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" name="Google Shape;107;p16"/>
          <p:cNvSpPr/>
          <p:nvPr/>
        </p:nvSpPr>
        <p:spPr>
          <a:xfrm>
            <a:off x="6585450" y="1938674"/>
            <a:ext cx="1155000" cy="561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Синтез, обобщение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8108100" y="1726175"/>
            <a:ext cx="984600" cy="984600"/>
          </a:xfrm>
          <a:prstGeom prst="donut">
            <a:avLst>
              <a:gd name="adj" fmla="val 25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543252" y="2161337"/>
            <a:ext cx="114300" cy="1143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7917011" y="872926"/>
            <a:ext cx="1155000" cy="725400"/>
          </a:xfrm>
          <a:prstGeom prst="wedgeRoundRectCallout">
            <a:avLst>
              <a:gd name="adj1" fmla="val 34648"/>
              <a:gd name="adj2" fmla="val 80921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cxnSp>
        <p:nvCxnSpPr>
          <p:cNvPr id="111" name="Google Shape;111;p16"/>
          <p:cNvCxnSpPr>
            <a:stCxn id="101" idx="3"/>
            <a:endCxn id="104" idx="1"/>
          </p:cNvCxnSpPr>
          <p:nvPr/>
        </p:nvCxnSpPr>
        <p:spPr>
          <a:xfrm>
            <a:off x="3021614" y="1679433"/>
            <a:ext cx="57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6"/>
          <p:cNvCxnSpPr>
            <a:stCxn id="104" idx="2"/>
            <a:endCxn id="103" idx="0"/>
          </p:cNvCxnSpPr>
          <p:nvPr/>
        </p:nvCxnSpPr>
        <p:spPr>
          <a:xfrm rot="-5400000" flipH="1">
            <a:off x="3982709" y="2135726"/>
            <a:ext cx="448800" cy="6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>
            <a:stCxn id="103" idx="3"/>
            <a:endCxn id="105" idx="2"/>
          </p:cNvCxnSpPr>
          <p:nvPr/>
        </p:nvCxnSpPr>
        <p:spPr>
          <a:xfrm rot="10800000" flipH="1">
            <a:off x="4808460" y="2317649"/>
            <a:ext cx="811500" cy="2541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6"/>
          <p:cNvCxnSpPr>
            <a:stCxn id="105" idx="0"/>
            <a:endCxn id="104" idx="3"/>
          </p:cNvCxnSpPr>
          <p:nvPr/>
        </p:nvCxnSpPr>
        <p:spPr>
          <a:xfrm rot="5400000" flipH="1">
            <a:off x="5093925" y="1407475"/>
            <a:ext cx="253800" cy="798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6"/>
          <p:cNvCxnSpPr>
            <a:stCxn id="101" idx="1"/>
            <a:endCxn id="102" idx="1"/>
          </p:cNvCxnSpPr>
          <p:nvPr/>
        </p:nvCxnSpPr>
        <p:spPr>
          <a:xfrm flipH="1">
            <a:off x="1548614" y="1679433"/>
            <a:ext cx="41700" cy="892200"/>
          </a:xfrm>
          <a:prstGeom prst="bentConnector3">
            <a:avLst>
              <a:gd name="adj1" fmla="val 671376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6"/>
          <p:cNvCxnSpPr>
            <a:stCxn id="103" idx="1"/>
            <a:endCxn id="102" idx="3"/>
          </p:cNvCxnSpPr>
          <p:nvPr/>
        </p:nvCxnSpPr>
        <p:spPr>
          <a:xfrm rot="10800000">
            <a:off x="3063360" y="2571749"/>
            <a:ext cx="541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6"/>
          <p:cNvCxnSpPr>
            <a:stCxn id="103" idx="2"/>
            <a:endCxn id="107" idx="2"/>
          </p:cNvCxnSpPr>
          <p:nvPr/>
        </p:nvCxnSpPr>
        <p:spPr>
          <a:xfrm rot="-5400000">
            <a:off x="5543310" y="1163249"/>
            <a:ext cx="283200" cy="2956200"/>
          </a:xfrm>
          <a:prstGeom prst="bentConnector3">
            <a:avLst>
              <a:gd name="adj1" fmla="val -8408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8" name="Google Shape;118;p16"/>
          <p:cNvSpPr/>
          <p:nvPr/>
        </p:nvSpPr>
        <p:spPr>
          <a:xfrm>
            <a:off x="3517405" y="118780"/>
            <a:ext cx="1378800" cy="422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cxnSp>
        <p:nvCxnSpPr>
          <p:cNvPr id="119" name="Google Shape;119;p16"/>
          <p:cNvCxnSpPr>
            <a:stCxn id="110" idx="0"/>
            <a:endCxn id="118" idx="3"/>
          </p:cNvCxnSpPr>
          <p:nvPr/>
        </p:nvCxnSpPr>
        <p:spPr>
          <a:xfrm rot="5400000" flipH="1">
            <a:off x="6423911" y="-1197674"/>
            <a:ext cx="543000" cy="3598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6"/>
          <p:cNvCxnSpPr>
            <a:stCxn id="104" idx="0"/>
            <a:endCxn id="118" idx="2"/>
          </p:cNvCxnSpPr>
          <p:nvPr/>
        </p:nvCxnSpPr>
        <p:spPr>
          <a:xfrm rot="10800000">
            <a:off x="4206809" y="541226"/>
            <a:ext cx="0" cy="9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2206674" y="1929775"/>
            <a:ext cx="5416200" cy="27774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396598" y="2106144"/>
            <a:ext cx="9846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>
                <a:solidFill>
                  <a:schemeClr val="dk1"/>
                </a:solidFill>
              </a:rPr>
              <a:t>C#</a:t>
            </a:r>
            <a:endParaRPr b="1"/>
          </a:p>
        </p:txBody>
      </p:sp>
      <p:sp>
        <p:nvSpPr>
          <p:cNvPr id="128" name="Google Shape;128;p17"/>
          <p:cNvSpPr/>
          <p:nvPr/>
        </p:nvSpPr>
        <p:spPr>
          <a:xfrm>
            <a:off x="2619560" y="2723838"/>
            <a:ext cx="1105200" cy="368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Осмысление</a:t>
            </a:r>
            <a:endParaRPr sz="1100"/>
          </a:p>
        </p:txBody>
      </p:sp>
      <p:sp>
        <p:nvSpPr>
          <p:cNvPr id="129" name="Google Shape;129;p17"/>
          <p:cNvSpPr/>
          <p:nvPr/>
        </p:nvSpPr>
        <p:spPr>
          <a:xfrm>
            <a:off x="2587257" y="3316778"/>
            <a:ext cx="1169700" cy="56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Изучение нового материала</a:t>
            </a:r>
            <a:endParaRPr sz="1100"/>
          </a:p>
        </p:txBody>
      </p:sp>
      <p:sp>
        <p:nvSpPr>
          <p:cNvPr id="130" name="Google Shape;130;p17"/>
          <p:cNvSpPr/>
          <p:nvPr/>
        </p:nvSpPr>
        <p:spPr>
          <a:xfrm>
            <a:off x="4164775" y="3433750"/>
            <a:ext cx="1068000" cy="326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Анализ</a:t>
            </a:r>
            <a:endParaRPr sz="1100"/>
          </a:p>
        </p:txBody>
      </p:sp>
      <p:sp>
        <p:nvSpPr>
          <p:cNvPr id="131" name="Google Shape;131;p17"/>
          <p:cNvSpPr/>
          <p:nvPr/>
        </p:nvSpPr>
        <p:spPr>
          <a:xfrm>
            <a:off x="4164775" y="2728575"/>
            <a:ext cx="1068000" cy="358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Применение</a:t>
            </a:r>
            <a:endParaRPr sz="1100"/>
          </a:p>
        </p:txBody>
      </p:sp>
      <p:sp>
        <p:nvSpPr>
          <p:cNvPr id="132" name="Google Shape;132;p17"/>
          <p:cNvSpPr/>
          <p:nvPr/>
        </p:nvSpPr>
        <p:spPr>
          <a:xfrm>
            <a:off x="5306600" y="3103925"/>
            <a:ext cx="928800" cy="296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Коррекция</a:t>
            </a:r>
            <a:endParaRPr sz="1100"/>
          </a:p>
        </p:txBody>
      </p:sp>
      <p:cxnSp>
        <p:nvCxnSpPr>
          <p:cNvPr id="133" name="Google Shape;133;p17"/>
          <p:cNvCxnSpPr>
            <a:stCxn id="129" idx="0"/>
            <a:endCxn id="128" idx="2"/>
          </p:cNvCxnSpPr>
          <p:nvPr/>
        </p:nvCxnSpPr>
        <p:spPr>
          <a:xfrm rot="-5400000">
            <a:off x="3060057" y="3204128"/>
            <a:ext cx="2247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17"/>
          <p:cNvSpPr/>
          <p:nvPr/>
        </p:nvSpPr>
        <p:spPr>
          <a:xfrm>
            <a:off x="6299975" y="3022375"/>
            <a:ext cx="1034100" cy="537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Синтез, обобщение</a:t>
            </a:r>
            <a:endParaRPr sz="1100"/>
          </a:p>
        </p:txBody>
      </p:sp>
      <p:cxnSp>
        <p:nvCxnSpPr>
          <p:cNvPr id="135" name="Google Shape;135;p17"/>
          <p:cNvCxnSpPr>
            <a:stCxn id="128" idx="3"/>
            <a:endCxn id="131" idx="1"/>
          </p:cNvCxnSpPr>
          <p:nvPr/>
        </p:nvCxnSpPr>
        <p:spPr>
          <a:xfrm>
            <a:off x="3724760" y="2907888"/>
            <a:ext cx="440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17"/>
          <p:cNvCxnSpPr>
            <a:stCxn id="131" idx="2"/>
            <a:endCxn id="130" idx="0"/>
          </p:cNvCxnSpPr>
          <p:nvPr/>
        </p:nvCxnSpPr>
        <p:spPr>
          <a:xfrm rot="-5400000" flipH="1">
            <a:off x="4525825" y="3260325"/>
            <a:ext cx="346500" cy="600"/>
          </a:xfrm>
          <a:prstGeom prst="bentConnector3">
            <a:avLst>
              <a:gd name="adj1" fmla="val 49982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7"/>
          <p:cNvCxnSpPr>
            <a:stCxn id="130" idx="3"/>
            <a:endCxn id="132" idx="2"/>
          </p:cNvCxnSpPr>
          <p:nvPr/>
        </p:nvCxnSpPr>
        <p:spPr>
          <a:xfrm rot="10800000" flipH="1">
            <a:off x="5232775" y="3400600"/>
            <a:ext cx="538200" cy="1962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17"/>
          <p:cNvCxnSpPr>
            <a:stCxn id="132" idx="0"/>
            <a:endCxn id="131" idx="3"/>
          </p:cNvCxnSpPr>
          <p:nvPr/>
        </p:nvCxnSpPr>
        <p:spPr>
          <a:xfrm rot="5400000" flipH="1">
            <a:off x="5403950" y="2736875"/>
            <a:ext cx="195900" cy="5382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7"/>
          <p:cNvCxnSpPr>
            <a:stCxn id="128" idx="1"/>
            <a:endCxn id="129" idx="1"/>
          </p:cNvCxnSpPr>
          <p:nvPr/>
        </p:nvCxnSpPr>
        <p:spPr>
          <a:xfrm flipH="1">
            <a:off x="2587160" y="2907888"/>
            <a:ext cx="32400" cy="688800"/>
          </a:xfrm>
          <a:prstGeom prst="bentConnector3">
            <a:avLst>
              <a:gd name="adj1" fmla="val 671376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7"/>
          <p:cNvCxnSpPr>
            <a:stCxn id="130" idx="1"/>
            <a:endCxn id="129" idx="3"/>
          </p:cNvCxnSpPr>
          <p:nvPr/>
        </p:nvCxnSpPr>
        <p:spPr>
          <a:xfrm rot="10800000">
            <a:off x="3757075" y="3596800"/>
            <a:ext cx="407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7"/>
          <p:cNvCxnSpPr>
            <a:stCxn id="130" idx="2"/>
            <a:endCxn id="134" idx="2"/>
          </p:cNvCxnSpPr>
          <p:nvPr/>
        </p:nvCxnSpPr>
        <p:spPr>
          <a:xfrm rot="-5400000">
            <a:off x="5657725" y="2600500"/>
            <a:ext cx="200400" cy="2118300"/>
          </a:xfrm>
          <a:prstGeom prst="bentConnector3">
            <a:avLst>
              <a:gd name="adj1" fmla="val -9587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2" name="Google Shape;142;p17"/>
          <p:cNvSpPr/>
          <p:nvPr/>
        </p:nvSpPr>
        <p:spPr>
          <a:xfrm>
            <a:off x="7745325" y="3022375"/>
            <a:ext cx="1237800" cy="59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научиться читать код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658800" y="9467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4375900" y="955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Visual Studio</a:t>
            </a:r>
            <a:endParaRPr b="1"/>
          </a:p>
        </p:txBody>
      </p:sp>
      <p:cxnSp>
        <p:nvCxnSpPr>
          <p:cNvPr id="145" name="Google Shape;145;p17"/>
          <p:cNvCxnSpPr>
            <a:stCxn id="143" idx="3"/>
            <a:endCxn id="144" idx="1"/>
          </p:cNvCxnSpPr>
          <p:nvPr/>
        </p:nvCxnSpPr>
        <p:spPr>
          <a:xfrm>
            <a:off x="4082900" y="1156450"/>
            <a:ext cx="293100" cy="9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17"/>
          <p:cNvSpPr/>
          <p:nvPr/>
        </p:nvSpPr>
        <p:spPr>
          <a:xfrm>
            <a:off x="4375900" y="220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.NET 4.6</a:t>
            </a:r>
            <a:endParaRPr/>
          </a:p>
        </p:txBody>
      </p:sp>
      <p:cxnSp>
        <p:nvCxnSpPr>
          <p:cNvPr id="147" name="Google Shape;147;p17"/>
          <p:cNvCxnSpPr>
            <a:stCxn id="144" idx="0"/>
            <a:endCxn id="146" idx="2"/>
          </p:cNvCxnSpPr>
          <p:nvPr/>
        </p:nvCxnSpPr>
        <p:spPr>
          <a:xfrm rot="10800000">
            <a:off x="5087950" y="640300"/>
            <a:ext cx="0" cy="31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7"/>
          <p:cNvSpPr/>
          <p:nvPr/>
        </p:nvSpPr>
        <p:spPr>
          <a:xfrm>
            <a:off x="2658800" y="220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с ссылками</a:t>
            </a:r>
            <a:endParaRPr/>
          </a:p>
        </p:txBody>
      </p:sp>
      <p:cxnSp>
        <p:nvCxnSpPr>
          <p:cNvPr id="149" name="Google Shape;149;p17"/>
          <p:cNvCxnSpPr>
            <a:stCxn id="143" idx="0"/>
            <a:endCxn id="148" idx="2"/>
          </p:cNvCxnSpPr>
          <p:nvPr/>
        </p:nvCxnSpPr>
        <p:spPr>
          <a:xfrm rot="10800000">
            <a:off x="3370850" y="640450"/>
            <a:ext cx="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17"/>
          <p:cNvSpPr/>
          <p:nvPr/>
        </p:nvSpPr>
        <p:spPr>
          <a:xfrm>
            <a:off x="6093000" y="95590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Code review</a:t>
            </a:r>
            <a:endParaRPr b="1"/>
          </a:p>
        </p:txBody>
      </p:sp>
      <p:sp>
        <p:nvSpPr>
          <p:cNvPr id="151" name="Google Shape;151;p17"/>
          <p:cNvSpPr/>
          <p:nvPr/>
        </p:nvSpPr>
        <p:spPr>
          <a:xfrm>
            <a:off x="103600" y="955900"/>
            <a:ext cx="9846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Google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1381200" y="946750"/>
            <a:ext cx="9846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Ментор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7623800" y="94675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Testrail</a:t>
            </a:r>
            <a:endParaRPr b="1"/>
          </a:p>
        </p:txBody>
      </p:sp>
      <p:cxnSp>
        <p:nvCxnSpPr>
          <p:cNvPr id="154" name="Google Shape;154;p17"/>
          <p:cNvCxnSpPr>
            <a:stCxn id="127" idx="0"/>
            <a:endCxn id="151" idx="2"/>
          </p:cNvCxnSpPr>
          <p:nvPr/>
        </p:nvCxnSpPr>
        <p:spPr>
          <a:xfrm rot="5400000" flipH="1">
            <a:off x="376948" y="1594194"/>
            <a:ext cx="730800" cy="293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7"/>
          <p:cNvCxnSpPr>
            <a:stCxn id="127" idx="0"/>
            <a:endCxn id="152" idx="2"/>
          </p:cNvCxnSpPr>
          <p:nvPr/>
        </p:nvCxnSpPr>
        <p:spPr>
          <a:xfrm rot="-5400000">
            <a:off x="1011148" y="1243794"/>
            <a:ext cx="740100" cy="984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7"/>
          <p:cNvCxnSpPr>
            <a:stCxn id="127" idx="0"/>
            <a:endCxn id="143" idx="2"/>
          </p:cNvCxnSpPr>
          <p:nvPr/>
        </p:nvCxnSpPr>
        <p:spPr>
          <a:xfrm rot="-5400000">
            <a:off x="1759798" y="495144"/>
            <a:ext cx="740100" cy="24819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7"/>
          <p:cNvCxnSpPr>
            <a:stCxn id="127" idx="0"/>
            <a:endCxn id="144" idx="2"/>
          </p:cNvCxnSpPr>
          <p:nvPr/>
        </p:nvCxnSpPr>
        <p:spPr>
          <a:xfrm rot="-5400000">
            <a:off x="2623048" y="-358806"/>
            <a:ext cx="730800" cy="4199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7"/>
          <p:cNvCxnSpPr>
            <a:stCxn id="127" idx="0"/>
            <a:endCxn id="150" idx="2"/>
          </p:cNvCxnSpPr>
          <p:nvPr/>
        </p:nvCxnSpPr>
        <p:spPr>
          <a:xfrm rot="-5400000">
            <a:off x="3434998" y="-1170756"/>
            <a:ext cx="730800" cy="58230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7"/>
          <p:cNvCxnSpPr>
            <a:stCxn id="127" idx="0"/>
            <a:endCxn id="153" idx="2"/>
          </p:cNvCxnSpPr>
          <p:nvPr/>
        </p:nvCxnSpPr>
        <p:spPr>
          <a:xfrm rot="-5400000">
            <a:off x="4195798" y="-1940856"/>
            <a:ext cx="740100" cy="73539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66600" y="51800"/>
            <a:ext cx="8947500" cy="1835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2169675" y="2021250"/>
            <a:ext cx="33735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396598" y="2106144"/>
            <a:ext cx="9846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C#</a:t>
            </a:r>
            <a:endParaRPr b="1"/>
          </a:p>
        </p:txBody>
      </p:sp>
      <p:sp>
        <p:nvSpPr>
          <p:cNvPr id="169" name="Google Shape;169;p18"/>
          <p:cNvSpPr/>
          <p:nvPr/>
        </p:nvSpPr>
        <p:spPr>
          <a:xfrm>
            <a:off x="6093000" y="2090550"/>
            <a:ext cx="1237800" cy="59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научиться читать код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2658800" y="9467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4375900" y="955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Visual Studio</a:t>
            </a:r>
            <a:endParaRPr b="1"/>
          </a:p>
        </p:txBody>
      </p:sp>
      <p:cxnSp>
        <p:nvCxnSpPr>
          <p:cNvPr id="172" name="Google Shape;172;p18"/>
          <p:cNvCxnSpPr>
            <a:stCxn id="170" idx="3"/>
            <a:endCxn id="171" idx="1"/>
          </p:cNvCxnSpPr>
          <p:nvPr/>
        </p:nvCxnSpPr>
        <p:spPr>
          <a:xfrm>
            <a:off x="4082900" y="1156450"/>
            <a:ext cx="293100" cy="9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18"/>
          <p:cNvSpPr/>
          <p:nvPr/>
        </p:nvSpPr>
        <p:spPr>
          <a:xfrm>
            <a:off x="4375900" y="220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.NET</a:t>
            </a:r>
            <a:endParaRPr/>
          </a:p>
        </p:txBody>
      </p:sp>
      <p:cxnSp>
        <p:nvCxnSpPr>
          <p:cNvPr id="174" name="Google Shape;174;p18"/>
          <p:cNvCxnSpPr>
            <a:stCxn id="171" idx="0"/>
            <a:endCxn id="173" idx="2"/>
          </p:cNvCxnSpPr>
          <p:nvPr/>
        </p:nvCxnSpPr>
        <p:spPr>
          <a:xfrm rot="10800000">
            <a:off x="5087950" y="640300"/>
            <a:ext cx="0" cy="31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8"/>
          <p:cNvSpPr/>
          <p:nvPr/>
        </p:nvSpPr>
        <p:spPr>
          <a:xfrm>
            <a:off x="2658800" y="2209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с ссылками</a:t>
            </a:r>
            <a:endParaRPr/>
          </a:p>
        </p:txBody>
      </p:sp>
      <p:cxnSp>
        <p:nvCxnSpPr>
          <p:cNvPr id="176" name="Google Shape;176;p18"/>
          <p:cNvCxnSpPr>
            <a:stCxn id="170" idx="0"/>
            <a:endCxn id="175" idx="2"/>
          </p:cNvCxnSpPr>
          <p:nvPr/>
        </p:nvCxnSpPr>
        <p:spPr>
          <a:xfrm rot="10800000">
            <a:off x="3370850" y="640450"/>
            <a:ext cx="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18"/>
          <p:cNvSpPr/>
          <p:nvPr/>
        </p:nvSpPr>
        <p:spPr>
          <a:xfrm>
            <a:off x="6093000" y="95590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Code review</a:t>
            </a:r>
            <a:endParaRPr b="1"/>
          </a:p>
        </p:txBody>
      </p:sp>
      <p:sp>
        <p:nvSpPr>
          <p:cNvPr id="178" name="Google Shape;178;p18"/>
          <p:cNvSpPr/>
          <p:nvPr/>
        </p:nvSpPr>
        <p:spPr>
          <a:xfrm>
            <a:off x="103600" y="955900"/>
            <a:ext cx="9846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Google</a:t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1381200" y="946750"/>
            <a:ext cx="9846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Ментор</a:t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7623800" y="94675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Testrail</a:t>
            </a:r>
            <a:endParaRPr b="1"/>
          </a:p>
        </p:txBody>
      </p:sp>
      <p:cxnSp>
        <p:nvCxnSpPr>
          <p:cNvPr id="181" name="Google Shape;181;p18"/>
          <p:cNvCxnSpPr>
            <a:stCxn id="168" idx="0"/>
            <a:endCxn id="178" idx="2"/>
          </p:cNvCxnSpPr>
          <p:nvPr/>
        </p:nvCxnSpPr>
        <p:spPr>
          <a:xfrm rot="5400000" flipH="1">
            <a:off x="376948" y="1594194"/>
            <a:ext cx="730800" cy="293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18"/>
          <p:cNvCxnSpPr>
            <a:stCxn id="168" idx="0"/>
            <a:endCxn id="179" idx="2"/>
          </p:cNvCxnSpPr>
          <p:nvPr/>
        </p:nvCxnSpPr>
        <p:spPr>
          <a:xfrm rot="-5400000">
            <a:off x="1011148" y="1243794"/>
            <a:ext cx="740100" cy="984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8"/>
          <p:cNvCxnSpPr>
            <a:stCxn id="168" idx="0"/>
            <a:endCxn id="170" idx="2"/>
          </p:cNvCxnSpPr>
          <p:nvPr/>
        </p:nvCxnSpPr>
        <p:spPr>
          <a:xfrm rot="-5400000">
            <a:off x="1759798" y="495144"/>
            <a:ext cx="740100" cy="24819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8"/>
          <p:cNvCxnSpPr>
            <a:stCxn id="168" idx="0"/>
            <a:endCxn id="171" idx="2"/>
          </p:cNvCxnSpPr>
          <p:nvPr/>
        </p:nvCxnSpPr>
        <p:spPr>
          <a:xfrm rot="-5400000">
            <a:off x="2623048" y="-358806"/>
            <a:ext cx="730800" cy="4199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8"/>
          <p:cNvCxnSpPr>
            <a:stCxn id="168" idx="0"/>
            <a:endCxn id="177" idx="2"/>
          </p:cNvCxnSpPr>
          <p:nvPr/>
        </p:nvCxnSpPr>
        <p:spPr>
          <a:xfrm rot="-5400000">
            <a:off x="3434998" y="-1170756"/>
            <a:ext cx="730800" cy="58230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8"/>
          <p:cNvCxnSpPr>
            <a:stCxn id="168" idx="0"/>
            <a:endCxn id="180" idx="2"/>
          </p:cNvCxnSpPr>
          <p:nvPr/>
        </p:nvCxnSpPr>
        <p:spPr>
          <a:xfrm rot="-5400000">
            <a:off x="4195798" y="-1940856"/>
            <a:ext cx="740100" cy="73539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888900" y="3573800"/>
            <a:ext cx="1902000" cy="419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Начальный уровень программирования</a:t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3106100" y="3573800"/>
            <a:ext cx="942000" cy="419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С++</a:t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4363300" y="3573800"/>
            <a:ext cx="942000" cy="419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ООП</a:t>
            </a:r>
            <a:endParaRPr/>
          </a:p>
        </p:txBody>
      </p:sp>
      <p:cxnSp>
        <p:nvCxnSpPr>
          <p:cNvPr id="191" name="Google Shape;191;p18"/>
          <p:cNvCxnSpPr>
            <a:stCxn id="168" idx="2"/>
            <a:endCxn id="188" idx="0"/>
          </p:cNvCxnSpPr>
          <p:nvPr/>
        </p:nvCxnSpPr>
        <p:spPr>
          <a:xfrm rot="-5400000" flipH="1">
            <a:off x="911098" y="2644944"/>
            <a:ext cx="906600" cy="9510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18"/>
          <p:cNvCxnSpPr>
            <a:stCxn id="168" idx="2"/>
            <a:endCxn id="189" idx="0"/>
          </p:cNvCxnSpPr>
          <p:nvPr/>
        </p:nvCxnSpPr>
        <p:spPr>
          <a:xfrm rot="-5400000" flipH="1">
            <a:off x="1779748" y="1776294"/>
            <a:ext cx="906600" cy="26883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18"/>
          <p:cNvCxnSpPr>
            <a:stCxn id="168" idx="2"/>
            <a:endCxn id="190" idx="0"/>
          </p:cNvCxnSpPr>
          <p:nvPr/>
        </p:nvCxnSpPr>
        <p:spPr>
          <a:xfrm rot="-5400000" flipH="1">
            <a:off x="2408248" y="1147794"/>
            <a:ext cx="906600" cy="39453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8"/>
          <p:cNvSpPr/>
          <p:nvPr/>
        </p:nvSpPr>
        <p:spPr>
          <a:xfrm>
            <a:off x="4262825" y="3441325"/>
            <a:ext cx="1184100" cy="67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66600" y="51800"/>
            <a:ext cx="8947500" cy="1835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32" name="Google Shape;223;p19"/>
          <p:cNvSpPr/>
          <p:nvPr/>
        </p:nvSpPr>
        <p:spPr>
          <a:xfrm>
            <a:off x="296100" y="3185050"/>
            <a:ext cx="7961400" cy="9957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Фундаментальные</a:t>
            </a:r>
            <a:r>
              <a:rPr lang="ru">
                <a:solidFill>
                  <a:srgbClr val="B45F06"/>
                </a:solidFill>
              </a:rPr>
              <a:t> </a:t>
            </a:r>
            <a:br>
              <a:rPr lang="ru">
                <a:solidFill>
                  <a:srgbClr val="B45F06"/>
                </a:solidFill>
              </a:rPr>
            </a:br>
            <a:r>
              <a:rPr lang="ru" b="1">
                <a:solidFill>
                  <a:srgbClr val="B45F06"/>
                </a:solidFill>
              </a:rPr>
              <a:t>навыки</a:t>
            </a:r>
            <a:br>
              <a:rPr lang="ru" b="1">
                <a:solidFill>
                  <a:srgbClr val="B45F06"/>
                </a:solidFill>
              </a:rPr>
            </a:br>
            <a:endParaRPr b="1">
              <a:solidFill>
                <a:srgbClr val="B45F0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 </a:t>
            </a:r>
            <a:endParaRPr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2169675" y="2021250"/>
            <a:ext cx="33735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396601" y="2106150"/>
            <a:ext cx="12909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Тест-анализ</a:t>
            </a:r>
            <a:endParaRPr b="1"/>
          </a:p>
        </p:txBody>
      </p:sp>
      <p:sp>
        <p:nvSpPr>
          <p:cNvPr id="203" name="Google Shape;203;p19"/>
          <p:cNvSpPr/>
          <p:nvPr/>
        </p:nvSpPr>
        <p:spPr>
          <a:xfrm>
            <a:off x="6025350" y="1983075"/>
            <a:ext cx="1629900" cy="73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повысить тестовое покрытие</a:t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2271000" y="9466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2271000" y="2208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Текущие задачи</a:t>
            </a:r>
            <a:endParaRPr/>
          </a:p>
        </p:txBody>
      </p:sp>
      <p:cxnSp>
        <p:nvCxnSpPr>
          <p:cNvPr id="206" name="Google Shape;206;p19"/>
          <p:cNvCxnSpPr>
            <a:stCxn id="204" idx="0"/>
            <a:endCxn id="205" idx="2"/>
          </p:cNvCxnSpPr>
          <p:nvPr/>
        </p:nvCxnSpPr>
        <p:spPr>
          <a:xfrm rot="10800000">
            <a:off x="2983050" y="640350"/>
            <a:ext cx="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19"/>
          <p:cNvSpPr/>
          <p:nvPr/>
        </p:nvSpPr>
        <p:spPr>
          <a:xfrm>
            <a:off x="4046250" y="94665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Testrail</a:t>
            </a:r>
            <a:endParaRPr/>
          </a:p>
        </p:txBody>
      </p:sp>
      <p:cxnSp>
        <p:nvCxnSpPr>
          <p:cNvPr id="208" name="Google Shape;208;p19"/>
          <p:cNvCxnSpPr>
            <a:stCxn id="202" idx="0"/>
            <a:endCxn id="204" idx="2"/>
          </p:cNvCxnSpPr>
          <p:nvPr/>
        </p:nvCxnSpPr>
        <p:spPr>
          <a:xfrm rot="-5400000">
            <a:off x="1642501" y="765600"/>
            <a:ext cx="740100" cy="194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19"/>
          <p:cNvCxnSpPr>
            <a:stCxn id="202" idx="0"/>
            <a:endCxn id="207" idx="2"/>
          </p:cNvCxnSpPr>
          <p:nvPr/>
        </p:nvCxnSpPr>
        <p:spPr>
          <a:xfrm rot="-5400000">
            <a:off x="2483551" y="-75450"/>
            <a:ext cx="740100" cy="362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0" name="Google Shape;2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/>
          <p:nvPr/>
        </p:nvSpPr>
        <p:spPr>
          <a:xfrm>
            <a:off x="888900" y="3455400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Тестирование по готовым тестам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2959875" y="3455400"/>
            <a:ext cx="1793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исследовательское тестирование</a:t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5129850" y="3455400"/>
            <a:ext cx="1128000" cy="56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Логическое мышление</a:t>
            </a:r>
            <a:endParaRPr/>
          </a:p>
        </p:txBody>
      </p:sp>
      <p:cxnSp>
        <p:nvCxnSpPr>
          <p:cNvPr id="214" name="Google Shape;214;p19"/>
          <p:cNvCxnSpPr>
            <a:stCxn id="202" idx="2"/>
            <a:endCxn id="211" idx="0"/>
          </p:cNvCxnSpPr>
          <p:nvPr/>
        </p:nvCxnSpPr>
        <p:spPr>
          <a:xfrm rot="-5400000" flipH="1">
            <a:off x="994801" y="2714400"/>
            <a:ext cx="788400" cy="6939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19"/>
          <p:cNvCxnSpPr>
            <a:stCxn id="202" idx="2"/>
            <a:endCxn id="212" idx="0"/>
          </p:cNvCxnSpPr>
          <p:nvPr/>
        </p:nvCxnSpPr>
        <p:spPr>
          <a:xfrm rot="-5400000" flipH="1">
            <a:off x="2055001" y="1654200"/>
            <a:ext cx="788400" cy="28143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19"/>
          <p:cNvCxnSpPr>
            <a:stCxn id="202" idx="2"/>
            <a:endCxn id="213" idx="0"/>
          </p:cNvCxnSpPr>
          <p:nvPr/>
        </p:nvCxnSpPr>
        <p:spPr>
          <a:xfrm rot="-5400000" flipH="1">
            <a:off x="2973751" y="735450"/>
            <a:ext cx="788400" cy="46518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19"/>
          <p:cNvSpPr/>
          <p:nvPr/>
        </p:nvSpPr>
        <p:spPr>
          <a:xfrm>
            <a:off x="5635200" y="94665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Jira</a:t>
            </a:r>
            <a:endParaRPr/>
          </a:p>
        </p:txBody>
      </p:sp>
      <p:cxnSp>
        <p:nvCxnSpPr>
          <p:cNvPr id="218" name="Google Shape;218;p19"/>
          <p:cNvCxnSpPr>
            <a:stCxn id="202" idx="0"/>
            <a:endCxn id="217" idx="2"/>
          </p:cNvCxnSpPr>
          <p:nvPr/>
        </p:nvCxnSpPr>
        <p:spPr>
          <a:xfrm rot="-5400000">
            <a:off x="3277951" y="-869850"/>
            <a:ext cx="740100" cy="5211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19"/>
          <p:cNvSpPr/>
          <p:nvPr/>
        </p:nvSpPr>
        <p:spPr>
          <a:xfrm>
            <a:off x="495750" y="9466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Ментор</a:t>
            </a:r>
            <a:endParaRPr/>
          </a:p>
        </p:txBody>
      </p:sp>
      <p:cxnSp>
        <p:nvCxnSpPr>
          <p:cNvPr id="220" name="Google Shape;220;p19"/>
          <p:cNvCxnSpPr>
            <a:stCxn id="202" idx="0"/>
            <a:endCxn id="219" idx="2"/>
          </p:cNvCxnSpPr>
          <p:nvPr/>
        </p:nvCxnSpPr>
        <p:spPr>
          <a:xfrm rot="-5400000">
            <a:off x="754801" y="1653300"/>
            <a:ext cx="740100" cy="16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19"/>
          <p:cNvSpPr/>
          <p:nvPr/>
        </p:nvSpPr>
        <p:spPr>
          <a:xfrm>
            <a:off x="5048400" y="3407250"/>
            <a:ext cx="1290900" cy="67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296025" y="51800"/>
            <a:ext cx="7961400" cy="18354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Внешние инструменты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296100" y="3185050"/>
            <a:ext cx="7961400" cy="9957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Фундаментальные</a:t>
            </a:r>
            <a:r>
              <a:rPr lang="ru">
                <a:solidFill>
                  <a:srgbClr val="B45F06"/>
                </a:solidFill>
              </a:rPr>
              <a:t> </a:t>
            </a:r>
            <a:br>
              <a:rPr lang="ru">
                <a:solidFill>
                  <a:srgbClr val="B45F06"/>
                </a:solidFill>
              </a:rPr>
            </a:br>
            <a:r>
              <a:rPr lang="ru" b="1">
                <a:solidFill>
                  <a:srgbClr val="B45F06"/>
                </a:solidFill>
              </a:rPr>
              <a:t>навыки</a:t>
            </a:r>
            <a:br>
              <a:rPr lang="ru" b="1">
                <a:solidFill>
                  <a:srgbClr val="B45F06"/>
                </a:solidFill>
              </a:rPr>
            </a:br>
            <a:endParaRPr b="1">
              <a:solidFill>
                <a:srgbClr val="B45F0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 </a:t>
            </a:r>
            <a:endParaRPr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/>
          <p:nvPr/>
        </p:nvSpPr>
        <p:spPr>
          <a:xfrm>
            <a:off x="1805775" y="412625"/>
            <a:ext cx="6264600" cy="35973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440698" y="1904369"/>
            <a:ext cx="9846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Навык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243600" y="216325"/>
            <a:ext cx="1378800" cy="56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Внешние</a:t>
            </a:r>
            <a:br>
              <a:rPr lang="ru"/>
            </a:br>
            <a:r>
              <a:rPr lang="ru"/>
              <a:t>Инструменты</a:t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162825" y="3561550"/>
            <a:ext cx="1569000" cy="56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Фундаментальные </a:t>
            </a:r>
            <a:br>
              <a:rPr lang="ru" sz="1200"/>
            </a:br>
            <a:r>
              <a:rPr lang="ru" sz="1200"/>
              <a:t>навыки</a:t>
            </a:r>
            <a:endParaRPr sz="1200"/>
          </a:p>
        </p:txBody>
      </p:sp>
      <p:cxnSp>
        <p:nvCxnSpPr>
          <p:cNvPr id="234" name="Google Shape;234;p20"/>
          <p:cNvCxnSpPr>
            <a:stCxn id="231" idx="0"/>
            <a:endCxn id="232" idx="1"/>
          </p:cNvCxnSpPr>
          <p:nvPr/>
        </p:nvCxnSpPr>
        <p:spPr>
          <a:xfrm rot="10800000">
            <a:off x="932998" y="777269"/>
            <a:ext cx="0" cy="112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0"/>
          <p:cNvCxnSpPr>
            <a:stCxn id="231" idx="2"/>
            <a:endCxn id="233" idx="3"/>
          </p:cNvCxnSpPr>
          <p:nvPr/>
        </p:nvCxnSpPr>
        <p:spPr>
          <a:xfrm>
            <a:off x="932998" y="2465369"/>
            <a:ext cx="14400" cy="1096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0"/>
          <p:cNvSpPr/>
          <p:nvPr/>
        </p:nvSpPr>
        <p:spPr>
          <a:xfrm>
            <a:off x="2208289" y="1426008"/>
            <a:ext cx="1431300" cy="476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Осмысление</a:t>
            </a:r>
            <a:endParaRPr dirty="0"/>
          </a:p>
        </p:txBody>
      </p:sp>
      <p:sp>
        <p:nvSpPr>
          <p:cNvPr id="237" name="Google Shape;237;p20"/>
          <p:cNvSpPr/>
          <p:nvPr/>
        </p:nvSpPr>
        <p:spPr>
          <a:xfrm>
            <a:off x="2166450" y="2286925"/>
            <a:ext cx="1515000" cy="725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Изучение нового материала</a:t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4153348" y="2438824"/>
            <a:ext cx="1203300" cy="422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</a:t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4139859" y="1432514"/>
            <a:ext cx="1230300" cy="464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Применение</a:t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5410950" y="2013450"/>
            <a:ext cx="1098600" cy="384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Коррекция</a:t>
            </a:r>
            <a:endParaRPr/>
          </a:p>
        </p:txBody>
      </p:sp>
      <p:cxnSp>
        <p:nvCxnSpPr>
          <p:cNvPr id="241" name="Google Shape;241;p20"/>
          <p:cNvCxnSpPr>
            <a:stCxn id="237" idx="0"/>
            <a:endCxn id="236" idx="2"/>
          </p:cNvCxnSpPr>
          <p:nvPr/>
        </p:nvCxnSpPr>
        <p:spPr>
          <a:xfrm rot="-5400000">
            <a:off x="2732100" y="2094475"/>
            <a:ext cx="384300" cy="600"/>
          </a:xfrm>
          <a:prstGeom prst="bentConnector3">
            <a:avLst>
              <a:gd name="adj1" fmla="val 49989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p20"/>
          <p:cNvSpPr/>
          <p:nvPr/>
        </p:nvSpPr>
        <p:spPr>
          <a:xfrm>
            <a:off x="6585450" y="1938674"/>
            <a:ext cx="1155000" cy="561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Синтез, обобщение</a:t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8108100" y="1726175"/>
            <a:ext cx="984600" cy="984600"/>
          </a:xfrm>
          <a:prstGeom prst="donut">
            <a:avLst>
              <a:gd name="adj" fmla="val 25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8543252" y="2161337"/>
            <a:ext cx="114300" cy="1143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3043805" y="285630"/>
            <a:ext cx="1378800" cy="422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cxnSp>
        <p:nvCxnSpPr>
          <p:cNvPr id="246" name="Google Shape;246;p20"/>
          <p:cNvCxnSpPr>
            <a:stCxn id="232" idx="0"/>
            <a:endCxn id="245" idx="1"/>
          </p:cNvCxnSpPr>
          <p:nvPr/>
        </p:nvCxnSpPr>
        <p:spPr>
          <a:xfrm>
            <a:off x="1622400" y="496825"/>
            <a:ext cx="1421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0"/>
          <p:cNvSpPr/>
          <p:nvPr/>
        </p:nvSpPr>
        <p:spPr>
          <a:xfrm>
            <a:off x="2153419" y="3621851"/>
            <a:ext cx="1515000" cy="464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личностные компетенции</a:t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4396554" y="3585701"/>
            <a:ext cx="18303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Изученные навыки</a:t>
            </a:r>
            <a:endParaRPr/>
          </a:p>
        </p:txBody>
      </p:sp>
      <p:cxnSp>
        <p:nvCxnSpPr>
          <p:cNvPr id="249" name="Google Shape;249;p20"/>
          <p:cNvCxnSpPr>
            <a:stCxn id="247" idx="3"/>
            <a:endCxn id="248" idx="1"/>
          </p:cNvCxnSpPr>
          <p:nvPr/>
        </p:nvCxnSpPr>
        <p:spPr>
          <a:xfrm>
            <a:off x="3668419" y="3854051"/>
            <a:ext cx="7281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0"/>
          <p:cNvSpPr/>
          <p:nvPr/>
        </p:nvSpPr>
        <p:spPr>
          <a:xfrm>
            <a:off x="7917011" y="872926"/>
            <a:ext cx="1155000" cy="725400"/>
          </a:xfrm>
          <a:prstGeom prst="wedgeRoundRectCallout">
            <a:avLst>
              <a:gd name="adj1" fmla="val 34648"/>
              <a:gd name="adj2" fmla="val 80921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cxnSp>
        <p:nvCxnSpPr>
          <p:cNvPr id="251" name="Google Shape;251;p20"/>
          <p:cNvCxnSpPr>
            <a:stCxn id="236" idx="3"/>
            <a:endCxn id="239" idx="1"/>
          </p:cNvCxnSpPr>
          <p:nvPr/>
        </p:nvCxnSpPr>
        <p:spPr>
          <a:xfrm>
            <a:off x="3639589" y="1664358"/>
            <a:ext cx="500400" cy="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2" name="Google Shape;252;p20"/>
          <p:cNvCxnSpPr>
            <a:stCxn id="238" idx="2"/>
            <a:endCxn id="242" idx="2"/>
          </p:cNvCxnSpPr>
          <p:nvPr/>
        </p:nvCxnSpPr>
        <p:spPr>
          <a:xfrm rot="-5400000">
            <a:off x="5778298" y="1476424"/>
            <a:ext cx="361500" cy="2408100"/>
          </a:xfrm>
          <a:prstGeom prst="bentConnector3">
            <a:avLst>
              <a:gd name="adj1" fmla="val -49924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3" name="Google Shape;253;p20"/>
          <p:cNvCxnSpPr>
            <a:stCxn id="233" idx="0"/>
            <a:endCxn id="247" idx="1"/>
          </p:cNvCxnSpPr>
          <p:nvPr/>
        </p:nvCxnSpPr>
        <p:spPr>
          <a:xfrm>
            <a:off x="1731825" y="3842050"/>
            <a:ext cx="421500" cy="1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0"/>
          <p:cNvCxnSpPr>
            <a:stCxn id="239" idx="2"/>
            <a:endCxn id="238" idx="0"/>
          </p:cNvCxnSpPr>
          <p:nvPr/>
        </p:nvCxnSpPr>
        <p:spPr>
          <a:xfrm rot="-5400000" flipH="1">
            <a:off x="4484409" y="2167514"/>
            <a:ext cx="541800" cy="600"/>
          </a:xfrm>
          <a:prstGeom prst="bentConnector3">
            <a:avLst>
              <a:gd name="adj1" fmla="val 5001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p20"/>
          <p:cNvCxnSpPr>
            <a:stCxn id="238" idx="3"/>
            <a:endCxn id="240" idx="2"/>
          </p:cNvCxnSpPr>
          <p:nvPr/>
        </p:nvCxnSpPr>
        <p:spPr>
          <a:xfrm rot="10800000" flipH="1">
            <a:off x="5356648" y="2397724"/>
            <a:ext cx="603600" cy="2523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20"/>
          <p:cNvCxnSpPr>
            <a:stCxn id="240" idx="0"/>
            <a:endCxn id="239" idx="3"/>
          </p:cNvCxnSpPr>
          <p:nvPr/>
        </p:nvCxnSpPr>
        <p:spPr>
          <a:xfrm rot="5400000" flipH="1">
            <a:off x="5490900" y="1544100"/>
            <a:ext cx="348600" cy="5901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0"/>
          <p:cNvCxnSpPr>
            <a:stCxn id="247" idx="0"/>
            <a:endCxn id="230" idx="1"/>
          </p:cNvCxnSpPr>
          <p:nvPr/>
        </p:nvCxnSpPr>
        <p:spPr>
          <a:xfrm rot="5400000" flipH="1">
            <a:off x="1653019" y="2363951"/>
            <a:ext cx="1410600" cy="1105200"/>
          </a:xfrm>
          <a:prstGeom prst="bentConnector4">
            <a:avLst>
              <a:gd name="adj1" fmla="val 22241"/>
              <a:gd name="adj2" fmla="val 121541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20"/>
          <p:cNvCxnSpPr>
            <a:stCxn id="239" idx="0"/>
            <a:endCxn id="245" idx="3"/>
          </p:cNvCxnSpPr>
          <p:nvPr/>
        </p:nvCxnSpPr>
        <p:spPr>
          <a:xfrm rot="5400000" flipH="1">
            <a:off x="4120959" y="798464"/>
            <a:ext cx="935700" cy="3324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20"/>
          <p:cNvCxnSpPr>
            <a:stCxn id="248" idx="3"/>
            <a:endCxn id="242" idx="3"/>
          </p:cNvCxnSpPr>
          <p:nvPr/>
        </p:nvCxnSpPr>
        <p:spPr>
          <a:xfrm rot="10800000" flipH="1">
            <a:off x="6226854" y="2219201"/>
            <a:ext cx="1513500" cy="1647000"/>
          </a:xfrm>
          <a:prstGeom prst="bentConnector3">
            <a:avLst>
              <a:gd name="adj1" fmla="val 11574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20"/>
          <p:cNvCxnSpPr>
            <a:stCxn id="237" idx="3"/>
            <a:endCxn id="238" idx="1"/>
          </p:cNvCxnSpPr>
          <p:nvPr/>
        </p:nvCxnSpPr>
        <p:spPr>
          <a:xfrm>
            <a:off x="3681450" y="2649625"/>
            <a:ext cx="471900" cy="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" name="Соединительная линия уступом 4"/>
          <p:cNvCxnSpPr>
            <a:stCxn id="236" idx="1"/>
            <a:endCxn id="237" idx="1"/>
          </p:cNvCxnSpPr>
          <p:nvPr/>
        </p:nvCxnSpPr>
        <p:spPr>
          <a:xfrm rot="10800000" flipV="1">
            <a:off x="2166451" y="1664357"/>
            <a:ext cx="41839" cy="985267"/>
          </a:xfrm>
          <a:prstGeom prst="bentConnector3">
            <a:avLst>
              <a:gd name="adj1" fmla="val 646380"/>
            </a:avLst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 l="18882" t="10719" r="16051" b="18100"/>
          <a:stretch/>
        </p:blipFill>
        <p:spPr>
          <a:xfrm>
            <a:off x="8368150" y="4300275"/>
            <a:ext cx="72455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/>
          <p:nvPr/>
        </p:nvSpPr>
        <p:spPr>
          <a:xfrm>
            <a:off x="2169675" y="2021250"/>
            <a:ext cx="3373500" cy="730800"/>
          </a:xfrm>
          <a:prstGeom prst="rightArrow">
            <a:avLst>
              <a:gd name="adj1" fmla="val 50000"/>
              <a:gd name="adj2" fmla="val 48846"/>
            </a:avLst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51675" y="2106000"/>
            <a:ext cx="1793100" cy="561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Тестирование по готовым тестам</a:t>
            </a:r>
            <a:endParaRPr b="1"/>
          </a:p>
        </p:txBody>
      </p:sp>
      <p:sp>
        <p:nvSpPr>
          <p:cNvPr id="268" name="Google Shape;268;p21"/>
          <p:cNvSpPr/>
          <p:nvPr/>
        </p:nvSpPr>
        <p:spPr>
          <a:xfrm>
            <a:off x="6039500" y="2055900"/>
            <a:ext cx="1573200" cy="66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выбор оптимального покрытия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2271000" y="9466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2271000" y="22080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Текущие задачи</a:t>
            </a:r>
            <a:endParaRPr/>
          </a:p>
        </p:txBody>
      </p:sp>
      <p:cxnSp>
        <p:nvCxnSpPr>
          <p:cNvPr id="271" name="Google Shape;271;p21"/>
          <p:cNvCxnSpPr>
            <a:stCxn id="269" idx="0"/>
            <a:endCxn id="270" idx="2"/>
          </p:cNvCxnSpPr>
          <p:nvPr/>
        </p:nvCxnSpPr>
        <p:spPr>
          <a:xfrm rot="10800000">
            <a:off x="2983050" y="640350"/>
            <a:ext cx="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1"/>
          <p:cNvCxnSpPr>
            <a:stCxn id="267" idx="0"/>
            <a:endCxn id="269" idx="2"/>
          </p:cNvCxnSpPr>
          <p:nvPr/>
        </p:nvCxnSpPr>
        <p:spPr>
          <a:xfrm rot="-5400000">
            <a:off x="1645675" y="768750"/>
            <a:ext cx="739800" cy="19347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53150"/>
            <a:ext cx="1431350" cy="8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/>
          <p:nvPr/>
        </p:nvSpPr>
        <p:spPr>
          <a:xfrm>
            <a:off x="888900" y="3573800"/>
            <a:ext cx="1694100" cy="56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Декомпозиция</a:t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6360450" y="3573800"/>
            <a:ext cx="1793100" cy="1066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Мышление (логическое, критическое, аналитическое, интуитивное)</a:t>
            </a:r>
            <a:endParaRPr/>
          </a:p>
        </p:txBody>
      </p:sp>
      <p:cxnSp>
        <p:nvCxnSpPr>
          <p:cNvPr id="276" name="Google Shape;276;p21"/>
          <p:cNvCxnSpPr>
            <a:stCxn id="267" idx="2"/>
            <a:endCxn id="274" idx="0"/>
          </p:cNvCxnSpPr>
          <p:nvPr/>
        </p:nvCxnSpPr>
        <p:spPr>
          <a:xfrm rot="-5400000" flipH="1">
            <a:off x="938575" y="2776650"/>
            <a:ext cx="906900" cy="6876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1"/>
          <p:cNvCxnSpPr>
            <a:stCxn id="267" idx="2"/>
            <a:endCxn id="275" idx="0"/>
          </p:cNvCxnSpPr>
          <p:nvPr/>
        </p:nvCxnSpPr>
        <p:spPr>
          <a:xfrm rot="-5400000" flipH="1">
            <a:off x="3699175" y="16050"/>
            <a:ext cx="906900" cy="6208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21"/>
          <p:cNvSpPr/>
          <p:nvPr/>
        </p:nvSpPr>
        <p:spPr>
          <a:xfrm>
            <a:off x="4118050" y="946650"/>
            <a:ext cx="12378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База знаний</a:t>
            </a:r>
            <a:endParaRPr/>
          </a:p>
        </p:txBody>
      </p:sp>
      <p:cxnSp>
        <p:nvCxnSpPr>
          <p:cNvPr id="279" name="Google Shape;279;p21"/>
          <p:cNvCxnSpPr>
            <a:stCxn id="267" idx="0"/>
            <a:endCxn id="278" idx="2"/>
          </p:cNvCxnSpPr>
          <p:nvPr/>
        </p:nvCxnSpPr>
        <p:spPr>
          <a:xfrm rot="-5400000">
            <a:off x="2522725" y="-108300"/>
            <a:ext cx="739800" cy="36888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21"/>
          <p:cNvSpPr/>
          <p:nvPr/>
        </p:nvSpPr>
        <p:spPr>
          <a:xfrm>
            <a:off x="495750" y="946650"/>
            <a:ext cx="1424100" cy="419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Ментор</a:t>
            </a:r>
            <a:endParaRPr/>
          </a:p>
        </p:txBody>
      </p:sp>
      <p:cxnSp>
        <p:nvCxnSpPr>
          <p:cNvPr id="281" name="Google Shape;281;p21"/>
          <p:cNvCxnSpPr>
            <a:stCxn id="267" idx="0"/>
            <a:endCxn id="280" idx="2"/>
          </p:cNvCxnSpPr>
          <p:nvPr/>
        </p:nvCxnSpPr>
        <p:spPr>
          <a:xfrm rot="-5400000">
            <a:off x="758125" y="1656300"/>
            <a:ext cx="739800" cy="159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21"/>
          <p:cNvSpPr/>
          <p:nvPr/>
        </p:nvSpPr>
        <p:spPr>
          <a:xfrm>
            <a:off x="2812963" y="3573800"/>
            <a:ext cx="1694100" cy="56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Поиск информации</a:t>
            </a:r>
            <a:endParaRPr/>
          </a:p>
        </p:txBody>
      </p:sp>
      <p:cxnSp>
        <p:nvCxnSpPr>
          <p:cNvPr id="283" name="Google Shape;283;p21"/>
          <p:cNvCxnSpPr>
            <a:stCxn id="267" idx="2"/>
            <a:endCxn id="282" idx="0"/>
          </p:cNvCxnSpPr>
          <p:nvPr/>
        </p:nvCxnSpPr>
        <p:spPr>
          <a:xfrm rot="-5400000" flipH="1">
            <a:off x="1900675" y="1814550"/>
            <a:ext cx="906900" cy="2611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21"/>
          <p:cNvSpPr/>
          <p:nvPr/>
        </p:nvSpPr>
        <p:spPr>
          <a:xfrm>
            <a:off x="4586713" y="3573800"/>
            <a:ext cx="1694100" cy="5610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Аура тестировщика</a:t>
            </a:r>
            <a:endParaRPr/>
          </a:p>
        </p:txBody>
      </p:sp>
      <p:cxnSp>
        <p:nvCxnSpPr>
          <p:cNvPr id="285" name="Google Shape;285;p21"/>
          <p:cNvCxnSpPr>
            <a:stCxn id="267" idx="2"/>
            <a:endCxn id="284" idx="0"/>
          </p:cNvCxnSpPr>
          <p:nvPr/>
        </p:nvCxnSpPr>
        <p:spPr>
          <a:xfrm rot="-5400000" flipH="1">
            <a:off x="2787475" y="927750"/>
            <a:ext cx="906900" cy="43854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499</Words>
  <Application>Microsoft Office PowerPoint</Application>
  <PresentationFormat>Экран (16:9)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Verdana</vt:lpstr>
      <vt:lpstr>Arial</vt:lpstr>
      <vt:lpstr>Open Sans ExtraBold</vt:lpstr>
      <vt:lpstr>Roboto</vt:lpstr>
      <vt:lpstr>Simple Light</vt:lpstr>
      <vt:lpstr>В погоне за  навыками</vt:lpstr>
      <vt:lpstr>Презентация PowerPoint</vt:lpstr>
      <vt:lpstr>Этапы процесса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Картографы присоединяйтесь ...</vt:lpstr>
      <vt:lpstr>Обратная связь и вопросы ...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погоне за  навыками</dc:title>
  <dc:creator>Андрей Бельких</dc:creator>
  <cp:lastModifiedBy>Андрей Бельких</cp:lastModifiedBy>
  <cp:revision>9</cp:revision>
  <dcterms:modified xsi:type="dcterms:W3CDTF">2021-04-15T21:20:51Z</dcterms:modified>
</cp:coreProperties>
</file>