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3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3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8" r:id="rId39"/>
    <p:sldId id="297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AFF228-BB86-4A0C-8862-3A4F17DE2EA1}">
          <p14:sldIdLst>
            <p14:sldId id="256"/>
            <p14:sldId id="257"/>
            <p14:sldId id="258"/>
            <p14:sldId id="259"/>
            <p14:sldId id="260"/>
            <p14:sldId id="262"/>
            <p14:sldId id="263"/>
            <p14:sldId id="264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8"/>
            <p14:sldId id="29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4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119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3" autoAdjust="0"/>
    <p:restoredTop sz="94530" autoAdjust="0"/>
  </p:normalViewPr>
  <p:slideViewPr>
    <p:cSldViewPr>
      <p:cViewPr>
        <p:scale>
          <a:sx n="91" d="100"/>
          <a:sy n="91" d="100"/>
        </p:scale>
        <p:origin x="-2214" y="-636"/>
      </p:cViewPr>
      <p:guideLst>
        <p:guide orient="horz" pos="34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3" d="100"/>
          <a:sy n="123" d="100"/>
        </p:scale>
        <p:origin x="-48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34ABE-8BEA-4546-B13F-9D1EC7341FC9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E89B0-56CE-4B8D-9E34-DA22EBC4E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541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7D362-30E8-4F43-9DA5-8865EF177EF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1321B-4BEE-4578-B9A5-7B86CB583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194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VCON"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59993" y="1988842"/>
            <a:ext cx="3424014" cy="5847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ctr">
              <a:buNone/>
              <a:defRPr sz="38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Presentation Name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21798" y="2948949"/>
            <a:ext cx="1500411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Presentation Details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212931" y="4101077"/>
            <a:ext cx="718145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John Doe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156890" y="4485118"/>
            <a:ext cx="830227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Employee Title</a:t>
            </a:r>
          </a:p>
        </p:txBody>
      </p:sp>
    </p:spTree>
    <p:extLst>
      <p:ext uri="{BB962C8B-B14F-4D97-AF65-F5344CB8AC3E}">
        <p14:creationId xmlns:p14="http://schemas.microsoft.com/office/powerpoint/2010/main" val="1223264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79512" y="6536940"/>
            <a:ext cx="7056784" cy="276999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Presentation Name</a:t>
            </a:r>
            <a:endParaRPr lang="ru-RU" dirty="0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7596336" y="6492876"/>
            <a:ext cx="10904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4F049A54-9FE3-4CFF-A04D-3E138EBC555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692278" y="548220"/>
            <a:ext cx="1674689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 b="1">
                <a:solidFill>
                  <a:srgbClr val="CC00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1692275" y="1246619"/>
            <a:ext cx="5760640" cy="50201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Click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138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693133" y="548220"/>
            <a:ext cx="1674689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 b="1">
                <a:solidFill>
                  <a:srgbClr val="CC00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691923" y="1246619"/>
            <a:ext cx="237591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Clr>
                <a:schemeClr val="accent4"/>
              </a:buClr>
              <a:buFont typeface="Wingdings" panose="05000000000000000000" pitchFamily="2" charset="2"/>
              <a:buNone/>
              <a:defRPr sz="1400" baseline="0"/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8" name="Content Placeholder 12"/>
          <p:cNvSpPr>
            <a:spLocks noGrp="1"/>
          </p:cNvSpPr>
          <p:nvPr>
            <p:ph sz="quarter" idx="19" hasCustomPrompt="1"/>
          </p:nvPr>
        </p:nvSpPr>
        <p:spPr>
          <a:xfrm>
            <a:off x="4283968" y="1247181"/>
            <a:ext cx="4536504" cy="51332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 smtClean="0"/>
              <a:t>Click to add Content</a:t>
            </a:r>
          </a:p>
        </p:txBody>
      </p:sp>
      <p:sp>
        <p:nvSpPr>
          <p:cNvPr id="9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79512" y="6536940"/>
            <a:ext cx="7056784" cy="276999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Presentation Name</a:t>
            </a:r>
            <a:endParaRPr lang="ru-RU" dirty="0"/>
          </a:p>
        </p:txBody>
      </p:sp>
      <p:sp>
        <p:nvSpPr>
          <p:cNvPr id="10" name="Slide Number Placeholder 15"/>
          <p:cNvSpPr>
            <a:spLocks noGrp="1"/>
          </p:cNvSpPr>
          <p:nvPr>
            <p:ph type="sldNum" sz="quarter" idx="20"/>
          </p:nvPr>
        </p:nvSpPr>
        <p:spPr>
          <a:xfrm>
            <a:off x="7596336" y="6492876"/>
            <a:ext cx="10904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4F049A54-9FE3-4CFF-A04D-3E138EBC55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2382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79512" y="6536940"/>
            <a:ext cx="7056784" cy="276999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Presentation Name</a:t>
            </a:r>
            <a:endParaRPr lang="ru-RU" dirty="0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20"/>
          </p:nvPr>
        </p:nvSpPr>
        <p:spPr>
          <a:xfrm>
            <a:off x="7596336" y="6492876"/>
            <a:ext cx="10904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4F049A54-9FE3-4CFF-A04D-3E138EBC555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692278" y="548220"/>
            <a:ext cx="1674689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 b="1">
                <a:solidFill>
                  <a:srgbClr val="CC00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9" name="Content Placeholder 12"/>
          <p:cNvSpPr>
            <a:spLocks noGrp="1"/>
          </p:cNvSpPr>
          <p:nvPr>
            <p:ph sz="quarter" idx="19" hasCustomPrompt="1"/>
          </p:nvPr>
        </p:nvSpPr>
        <p:spPr>
          <a:xfrm>
            <a:off x="1690726" y="1247181"/>
            <a:ext cx="7018937" cy="5112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 smtClean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15286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79512" y="6536940"/>
            <a:ext cx="7056784" cy="276999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Presentation Name</a:t>
            </a:r>
            <a:endParaRPr lang="ru-RU" dirty="0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20"/>
          </p:nvPr>
        </p:nvSpPr>
        <p:spPr>
          <a:xfrm>
            <a:off x="7596336" y="6492876"/>
            <a:ext cx="10904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4F049A54-9FE3-4CFF-A04D-3E138EBC55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19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619481" y="1988842"/>
            <a:ext cx="3905043" cy="5847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ctr">
              <a:buNone/>
              <a:defRPr sz="38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Presentation End Text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781795" y="3919215"/>
            <a:ext cx="718145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John Doe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669713" y="4303256"/>
            <a:ext cx="830227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Employee Title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643953" y="3919213"/>
            <a:ext cx="856004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l">
              <a:buNone/>
              <a:defRPr sz="120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2520894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91680" y="548682"/>
            <a:ext cx="141981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 b="1">
                <a:solidFill>
                  <a:srgbClr val="CC00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Overview Title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691680" y="1247081"/>
            <a:ext cx="1138132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177800" indent="-177800">
              <a:buClr>
                <a:schemeClr val="accent4"/>
              </a:buClr>
              <a:buFont typeface="Wingdings" panose="05000000000000000000" pitchFamily="2" charset="2"/>
              <a:buChar char="§"/>
              <a:defRPr sz="140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Chapter Name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7596336" y="6492876"/>
            <a:ext cx="10904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4F049A54-9FE3-4CFF-A04D-3E138EBC555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79512" y="6536940"/>
            <a:ext cx="7056784" cy="276999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Presentation Name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487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opic Section"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931269" y="1988842"/>
            <a:ext cx="3281475" cy="5847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ctr">
              <a:buNone/>
              <a:defRPr sz="38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New Topic Section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603346" y="2948949"/>
            <a:ext cx="1937325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ctr"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New Topic Section Details</a:t>
            </a:r>
          </a:p>
        </p:txBody>
      </p:sp>
    </p:spTree>
    <p:extLst>
      <p:ext uri="{BB962C8B-B14F-4D97-AF65-F5344CB8AC3E}">
        <p14:creationId xmlns:p14="http://schemas.microsoft.com/office/powerpoint/2010/main" val="1959494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79512" y="6536940"/>
            <a:ext cx="7056784" cy="276999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Presentation Name</a:t>
            </a:r>
            <a:endParaRPr lang="ru-RU" dirty="0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7596336" y="6492876"/>
            <a:ext cx="10904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4F049A54-9FE3-4CFF-A04D-3E138EBC555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692278" y="553842"/>
            <a:ext cx="1674689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 b="1">
                <a:solidFill>
                  <a:srgbClr val="CC00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1687664" y="1796819"/>
            <a:ext cx="71294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Clr>
                <a:schemeClr val="accent4"/>
              </a:buClr>
              <a:buFont typeface="Wingdings" panose="05000000000000000000" pitchFamily="2" charset="2"/>
              <a:buNone/>
              <a:defRPr sz="1400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692278" y="1249784"/>
            <a:ext cx="1420261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400" b="1">
                <a:solidFill>
                  <a:srgbClr val="CC00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557373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79512" y="6536940"/>
            <a:ext cx="7056784" cy="276999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Presentation Name</a:t>
            </a:r>
            <a:endParaRPr lang="ru-RU" dirty="0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7596336" y="6492876"/>
            <a:ext cx="10904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4F049A54-9FE3-4CFF-A04D-3E138EBC555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692278" y="547492"/>
            <a:ext cx="1674689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 b="1">
                <a:solidFill>
                  <a:srgbClr val="CC00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1691068" y="1245891"/>
            <a:ext cx="43931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Clr>
                <a:schemeClr val="accent4"/>
              </a:buClr>
              <a:buFont typeface="Wingdings" panose="05000000000000000000" pitchFamily="2" charset="2"/>
              <a:buNone/>
              <a:defRPr sz="1400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6228184" y="1245891"/>
            <a:ext cx="2468423" cy="50634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9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79512" y="6536940"/>
            <a:ext cx="7056784" cy="276999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Presentation Name</a:t>
            </a:r>
            <a:endParaRPr lang="ru-RU" dirty="0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7596336" y="6492876"/>
            <a:ext cx="10904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4F049A54-9FE3-4CFF-A04D-3E138EBC555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692278" y="548220"/>
            <a:ext cx="1674689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 b="1">
                <a:solidFill>
                  <a:srgbClr val="CC00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1691068" y="1246619"/>
            <a:ext cx="34560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Clr>
                <a:schemeClr val="accent4"/>
              </a:buClr>
              <a:buFont typeface="Wingdings" panose="05000000000000000000" pitchFamily="2" charset="2"/>
              <a:buNone/>
              <a:defRPr sz="1400" baseline="0"/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5291122" y="1246620"/>
            <a:ext cx="3385334" cy="29501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Click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835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79512" y="6536940"/>
            <a:ext cx="7056784" cy="276999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Presentation Name</a:t>
            </a:r>
            <a:endParaRPr lang="ru-RU" dirty="0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7596336" y="6492876"/>
            <a:ext cx="10904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4F049A54-9FE3-4CFF-A04D-3E138EBC555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692278" y="548220"/>
            <a:ext cx="1674689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 b="1">
                <a:solidFill>
                  <a:srgbClr val="CC00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1691068" y="1246619"/>
            <a:ext cx="39610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Clr>
                <a:schemeClr val="accent4"/>
              </a:buClr>
              <a:buFont typeface="Wingdings" panose="05000000000000000000" pitchFamily="2" charset="2"/>
              <a:buNone/>
              <a:defRPr sz="1400" baseline="0"/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5822286" y="1246619"/>
            <a:ext cx="2864514" cy="2496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Click to add Picture</a:t>
            </a:r>
            <a:endParaRPr lang="ru-RU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9" hasCustomPrompt="1"/>
          </p:nvPr>
        </p:nvSpPr>
        <p:spPr>
          <a:xfrm>
            <a:off x="5822286" y="3857492"/>
            <a:ext cx="2864514" cy="2496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Click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16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79512" y="6536940"/>
            <a:ext cx="7056784" cy="276999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Presentation Name</a:t>
            </a:r>
            <a:endParaRPr lang="ru-RU" dirty="0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7596336" y="6492876"/>
            <a:ext cx="10904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4F049A54-9FE3-4CFF-A04D-3E138EBC555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692278" y="548220"/>
            <a:ext cx="1674689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 b="1">
                <a:solidFill>
                  <a:srgbClr val="CC00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1691068" y="1246617"/>
            <a:ext cx="39610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Clr>
                <a:schemeClr val="accent4"/>
              </a:buClr>
              <a:buFont typeface="Wingdings" panose="05000000000000000000" pitchFamily="2" charset="2"/>
              <a:buNone/>
              <a:defRPr sz="1400" baseline="0"/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5838998" y="1246619"/>
            <a:ext cx="2864514" cy="2496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Click to add Picture</a:t>
            </a:r>
            <a:endParaRPr lang="ru-RU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0" hasCustomPrompt="1"/>
          </p:nvPr>
        </p:nvSpPr>
        <p:spPr>
          <a:xfrm>
            <a:off x="5834236" y="3851040"/>
            <a:ext cx="1402060" cy="2562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Click to add Picture</a:t>
            </a:r>
            <a:endParaRPr lang="ru-RU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21" hasCustomPrompt="1"/>
          </p:nvPr>
        </p:nvSpPr>
        <p:spPr>
          <a:xfrm>
            <a:off x="7301452" y="3851040"/>
            <a:ext cx="1402060" cy="2562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Click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871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4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692278" y="548220"/>
            <a:ext cx="1674689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 b="1">
                <a:solidFill>
                  <a:srgbClr val="CC00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691068" y="1246619"/>
            <a:ext cx="2160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Clr>
                <a:schemeClr val="accent4"/>
              </a:buClr>
              <a:buFont typeface="Wingdings" panose="05000000000000000000" pitchFamily="2" charset="2"/>
              <a:buNone/>
              <a:defRPr sz="1400" baseline="0"/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3928693" y="1246619"/>
            <a:ext cx="3214879" cy="2498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Click to add Picture</a:t>
            </a:r>
            <a:endParaRPr lang="ru-RU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0" hasCustomPrompt="1"/>
          </p:nvPr>
        </p:nvSpPr>
        <p:spPr>
          <a:xfrm>
            <a:off x="7235340" y="1246620"/>
            <a:ext cx="1518137" cy="2474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Click to add Picture</a:t>
            </a:r>
            <a:endParaRPr lang="ru-RU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21" hasCustomPrompt="1"/>
          </p:nvPr>
        </p:nvSpPr>
        <p:spPr>
          <a:xfrm>
            <a:off x="3923931" y="3851145"/>
            <a:ext cx="3214879" cy="2498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Click to add Picture</a:t>
            </a:r>
            <a:endParaRPr lang="ru-RU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2" hasCustomPrompt="1"/>
          </p:nvPr>
        </p:nvSpPr>
        <p:spPr>
          <a:xfrm>
            <a:off x="7230578" y="3851144"/>
            <a:ext cx="1518137" cy="2474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Click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862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F4BEF-4F3D-4A71-8262-C45349205150}" type="datetime1">
              <a:rPr lang="ru-RU" smtClean="0"/>
              <a:t>02.10.2014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Presentation Name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49A54-9FE3-4CFF-A04D-3E138EBC5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40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73" r:id="rId3"/>
    <p:sldLayoutId id="2147483651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7761" y="1988842"/>
            <a:ext cx="8268481" cy="492443"/>
          </a:xfrm>
        </p:spPr>
        <p:txBody>
          <a:bodyPr/>
          <a:lstStyle/>
          <a:p>
            <a:r>
              <a:rPr lang="en-US" sz="3200" smtClean="0"/>
              <a:t>How </a:t>
            </a:r>
            <a:r>
              <a:rPr lang="en-US" sz="3200" dirty="0"/>
              <a:t>Methods of Natural Sciences Can Help in Testing</a:t>
            </a:r>
            <a:endParaRPr lang="ru-RU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76837" y="2948949"/>
            <a:ext cx="3390352" cy="246221"/>
          </a:xfrm>
        </p:spPr>
        <p:txBody>
          <a:bodyPr/>
          <a:lstStyle/>
          <a:p>
            <a:r>
              <a:rPr lang="en-US" dirty="0" smtClean="0"/>
              <a:t>Some notes on how to become a better tester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685550" y="4101077"/>
            <a:ext cx="1772921" cy="246221"/>
          </a:xfrm>
        </p:spPr>
        <p:txBody>
          <a:bodyPr/>
          <a:lstStyle/>
          <a:p>
            <a:r>
              <a:rPr lang="en-US" dirty="0" smtClean="0"/>
              <a:t>Aliaksandr Martsinovich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13187" y="4485118"/>
            <a:ext cx="717633" cy="184666"/>
          </a:xfrm>
        </p:spPr>
        <p:txBody>
          <a:bodyPr/>
          <a:lstStyle/>
          <a:p>
            <a:r>
              <a:rPr lang="en-US" dirty="0" smtClean="0"/>
              <a:t>QA Engineer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40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9A54-9FE3-4CFF-A04D-3E138EBC555D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771800" y="548680"/>
            <a:ext cx="3589124" cy="307777"/>
          </a:xfrm>
        </p:spPr>
        <p:txBody>
          <a:bodyPr/>
          <a:lstStyle/>
          <a:p>
            <a:r>
              <a:rPr lang="ru-RU" dirty="0" err="1">
                <a:latin typeface="Arial"/>
              </a:rPr>
              <a:t>Sir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Charles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Scott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Sherrington</a:t>
            </a:r>
            <a:endParaRPr lang="ru-RU" dirty="0"/>
          </a:p>
        </p:txBody>
      </p:sp>
      <p:pic>
        <p:nvPicPr>
          <p:cNvPr id="6" name="Picture Placeholder 5"/>
          <p:cNvPicPr preferRelativeResize="0"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214" y="1268760"/>
            <a:ext cx="3333970" cy="4320480"/>
          </a:xfrm>
        </p:spPr>
      </p:pic>
    </p:spTree>
    <p:extLst>
      <p:ext uri="{BB962C8B-B14F-4D97-AF65-F5344CB8AC3E}">
        <p14:creationId xmlns:p14="http://schemas.microsoft.com/office/powerpoint/2010/main" val="268940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049A54-9FE3-4CFF-A04D-3E138EBC555D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85439" y="2717629"/>
            <a:ext cx="5384808" cy="67710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800" dirty="0" smtClean="0"/>
              <a:t>Phenomenon: </a:t>
            </a:r>
            <a:r>
              <a:rPr lang="en-US" sz="3800" b="1" dirty="0" smtClean="0"/>
              <a:t>Sense Fusion</a:t>
            </a: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56570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691680" y="548682"/>
            <a:ext cx="3427220" cy="369332"/>
          </a:xfrm>
        </p:spPr>
        <p:txBody>
          <a:bodyPr/>
          <a:lstStyle/>
          <a:p>
            <a:r>
              <a:rPr lang="en-US" sz="2400" dirty="0" smtClean="0"/>
              <a:t>Stage 1: Isolate and Simplify</a:t>
            </a:r>
            <a:endParaRPr lang="ru-R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9A54-9FE3-4CFF-A04D-3E138EBC555D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2284718" cy="14790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59" y="3141625"/>
            <a:ext cx="1019317" cy="1019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10" y="5236998"/>
            <a:ext cx="1557165" cy="6521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268760"/>
            <a:ext cx="1086247" cy="14790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2681888"/>
            <a:ext cx="1086247" cy="1479054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3563888" y="2008287"/>
            <a:ext cx="2664296" cy="0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563888" y="3421415"/>
            <a:ext cx="2664296" cy="0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563888" y="5549050"/>
            <a:ext cx="2664296" cy="0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25270" y="4216064"/>
            <a:ext cx="562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ru-RU" sz="3600" dirty="0"/>
          </a:p>
        </p:txBody>
      </p:sp>
      <p:sp>
        <p:nvSpPr>
          <p:cNvPr id="17" name="Oval 16"/>
          <p:cNvSpPr/>
          <p:nvPr/>
        </p:nvSpPr>
        <p:spPr>
          <a:xfrm>
            <a:off x="6921813" y="5255060"/>
            <a:ext cx="587980" cy="587980"/>
          </a:xfrm>
          <a:prstGeom prst="ellipse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91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94939" y="2717629"/>
            <a:ext cx="6367449" cy="67710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800" dirty="0"/>
              <a:t>Lesson 1: </a:t>
            </a:r>
            <a:r>
              <a:rPr lang="en-US" sz="3800" dirty="0" smtClean="0"/>
              <a:t>Decompose Everything</a:t>
            </a: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139506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2717629"/>
            <a:ext cx="5161991" cy="67710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800" dirty="0"/>
              <a:t>Lesson </a:t>
            </a:r>
            <a:r>
              <a:rPr lang="en-US" sz="3800" dirty="0" smtClean="0"/>
              <a:t>1.1: </a:t>
            </a:r>
            <a:r>
              <a:rPr lang="en-US" sz="3800" b="1" dirty="0" smtClean="0"/>
              <a:t>Read the Code</a:t>
            </a:r>
            <a:endParaRPr lang="ru-RU" sz="3800" b="1" dirty="0"/>
          </a:p>
        </p:txBody>
      </p:sp>
    </p:spTree>
    <p:extLst>
      <p:ext uri="{BB962C8B-B14F-4D97-AF65-F5344CB8AC3E}">
        <p14:creationId xmlns:p14="http://schemas.microsoft.com/office/powerpoint/2010/main" val="10456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9A54-9FE3-4CFF-A04D-3E138EBC555D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692278" y="553842"/>
            <a:ext cx="2148024" cy="369332"/>
          </a:xfrm>
        </p:spPr>
        <p:txBody>
          <a:bodyPr/>
          <a:lstStyle/>
          <a:p>
            <a:r>
              <a:rPr lang="en-US" sz="2400" dirty="0" smtClean="0"/>
              <a:t>Reading the Code</a:t>
            </a:r>
            <a:endParaRPr lang="ru-RU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916832"/>
            <a:ext cx="2857500" cy="2524125"/>
          </a:xfrm>
          <a:prstGeom prst="rect">
            <a:avLst/>
          </a:prstGeom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1714500" y="4869160"/>
            <a:ext cx="43931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anose="05000000000000000000" pitchFamily="2" charset="2"/>
              <a:buNone/>
              <a:defRPr sz="1400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Neither should you.</a:t>
            </a:r>
            <a:endParaRPr lang="ru-RU" sz="2000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711512" y="1268760"/>
            <a:ext cx="4393100" cy="307777"/>
          </a:xfrm>
        </p:spPr>
        <p:txBody>
          <a:bodyPr/>
          <a:lstStyle/>
          <a:p>
            <a:r>
              <a:rPr lang="en-US" sz="2000" dirty="0" smtClean="0"/>
              <a:t>Scientists won’t have mercy upon black boxes.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302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9A54-9FE3-4CFF-A04D-3E138EBC555D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692278" y="547492"/>
            <a:ext cx="2487861" cy="369332"/>
          </a:xfrm>
        </p:spPr>
        <p:txBody>
          <a:bodyPr/>
          <a:lstStyle/>
          <a:p>
            <a:r>
              <a:rPr lang="en-US" sz="2400" dirty="0" smtClean="0"/>
              <a:t>Stage 2: Draw a Plan</a:t>
            </a:r>
            <a:endParaRPr lang="ru-RU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88840"/>
            <a:ext cx="3381847" cy="148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2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691680" y="548682"/>
            <a:ext cx="1348126" cy="369332"/>
          </a:xfrm>
        </p:spPr>
        <p:txBody>
          <a:bodyPr/>
          <a:lstStyle/>
          <a:p>
            <a:r>
              <a:rPr lang="en-US" sz="2400" dirty="0" smtClean="0"/>
              <a:t>More Plans</a:t>
            </a:r>
            <a:endParaRPr lang="ru-R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9A54-9FE3-4CFF-A04D-3E138EBC555D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42774"/>
            <a:ext cx="3362795" cy="15337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754193"/>
            <a:ext cx="3334216" cy="14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3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691680" y="548682"/>
            <a:ext cx="2045881" cy="369332"/>
          </a:xfrm>
        </p:spPr>
        <p:txBody>
          <a:bodyPr/>
          <a:lstStyle/>
          <a:p>
            <a:r>
              <a:rPr lang="en-US" sz="2400" dirty="0" smtClean="0"/>
              <a:t>TONS OF PLANS</a:t>
            </a:r>
            <a:endParaRPr lang="ru-R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9A54-9FE3-4CFF-A04D-3E138EBC555D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87917"/>
            <a:ext cx="2457133" cy="1132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492" y="1287917"/>
            <a:ext cx="2475907" cy="11324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708920"/>
            <a:ext cx="2457133" cy="11270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492" y="2708920"/>
            <a:ext cx="2475907" cy="11705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49080"/>
            <a:ext cx="2457132" cy="11181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99588">
            <a:off x="4865586" y="1870603"/>
            <a:ext cx="4610744" cy="16766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432" y="4149081"/>
            <a:ext cx="3207295" cy="1296144"/>
          </a:xfrm>
          <a:prstGeom prst="rect">
            <a:avLst/>
          </a:prstGeom>
        </p:spPr>
      </p:pic>
      <p:sp>
        <p:nvSpPr>
          <p:cNvPr id="13" name="Arc 12"/>
          <p:cNvSpPr/>
          <p:nvPr/>
        </p:nvSpPr>
        <p:spPr>
          <a:xfrm rot="4200045">
            <a:off x="6306862" y="4197853"/>
            <a:ext cx="1728192" cy="1368152"/>
          </a:xfrm>
          <a:prstGeom prst="arc">
            <a:avLst/>
          </a:prstGeom>
          <a:noFill/>
          <a:ln w="31750">
            <a:solidFill>
              <a:schemeClr val="tx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660232" y="5927877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Just to make sure </a:t>
            </a:r>
            <a:r>
              <a:rPr lang="en-US" dirty="0" err="1" smtClean="0"/>
              <a:t>lol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13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9A54-9FE3-4CFF-A04D-3E138EBC555D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76956" y="2717629"/>
            <a:ext cx="6779420" cy="67710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800" dirty="0"/>
              <a:t>Lesson </a:t>
            </a:r>
            <a:r>
              <a:rPr lang="en-US" sz="3800" dirty="0" smtClean="0"/>
              <a:t>2: </a:t>
            </a:r>
            <a:r>
              <a:rPr lang="en-US" sz="3800" b="1" dirty="0" smtClean="0"/>
              <a:t>Do Thought Experiments</a:t>
            </a:r>
            <a:endParaRPr lang="ru-RU" sz="3800" b="1" dirty="0"/>
          </a:p>
        </p:txBody>
      </p:sp>
    </p:spTree>
    <p:extLst>
      <p:ext uri="{BB962C8B-B14F-4D97-AF65-F5344CB8AC3E}">
        <p14:creationId xmlns:p14="http://schemas.microsoft.com/office/powerpoint/2010/main" val="89373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607274" y="1988842"/>
            <a:ext cx="5929508" cy="1169551"/>
          </a:xfrm>
        </p:spPr>
        <p:txBody>
          <a:bodyPr/>
          <a:lstStyle/>
          <a:p>
            <a:r>
              <a:rPr lang="en-US" dirty="0" smtClean="0"/>
              <a:t>How is software testing similar to</a:t>
            </a:r>
            <a:br>
              <a:rPr lang="en-US" dirty="0" smtClean="0"/>
            </a:br>
            <a:r>
              <a:rPr lang="en-US" dirty="0" smtClean="0"/>
              <a:t> experimental science?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537325"/>
            <a:ext cx="7056438" cy="276225"/>
          </a:xfrm>
        </p:spPr>
        <p:txBody>
          <a:bodyPr/>
          <a:lstStyle/>
          <a:p>
            <a:r>
              <a:rPr lang="en-US" smtClean="0"/>
              <a:t>Presentation Name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53388" y="6492875"/>
            <a:ext cx="1090612" cy="365125"/>
          </a:xfrm>
        </p:spPr>
        <p:txBody>
          <a:bodyPr/>
          <a:lstStyle/>
          <a:p>
            <a:fld id="{4F049A54-9FE3-4CFF-A04D-3E138EBC555D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325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691680" y="548682"/>
            <a:ext cx="2593659" cy="369332"/>
          </a:xfrm>
        </p:spPr>
        <p:txBody>
          <a:bodyPr/>
          <a:lstStyle/>
          <a:p>
            <a:r>
              <a:rPr lang="en-US" sz="2400" dirty="0" smtClean="0"/>
              <a:t>Thought Experiments</a:t>
            </a:r>
            <a:endParaRPr lang="ru-RU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691680" y="1247081"/>
            <a:ext cx="2559547" cy="1415772"/>
          </a:xfrm>
        </p:spPr>
        <p:txBody>
          <a:bodyPr/>
          <a:lstStyle/>
          <a:p>
            <a:r>
              <a:rPr lang="en-US" sz="2000" dirty="0" smtClean="0"/>
              <a:t>Working test environment</a:t>
            </a:r>
          </a:p>
          <a:p>
            <a:r>
              <a:rPr lang="en-US" sz="2000" dirty="0" smtClean="0"/>
              <a:t>Working software</a:t>
            </a:r>
          </a:p>
          <a:p>
            <a:r>
              <a:rPr lang="en-US" sz="2000" dirty="0" smtClean="0"/>
              <a:t>Test data</a:t>
            </a:r>
          </a:p>
          <a:p>
            <a:r>
              <a:rPr lang="en-US" sz="2000" dirty="0" smtClean="0"/>
              <a:t>Courage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9A54-9FE3-4CFF-A04D-3E138EBC555D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3068960"/>
            <a:ext cx="505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need nothing of the above to do thought experiments!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08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9A54-9FE3-4CFF-A04D-3E138EBC555D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1692278" y="553842"/>
            <a:ext cx="3452868" cy="369332"/>
          </a:xfrm>
        </p:spPr>
        <p:txBody>
          <a:bodyPr/>
          <a:lstStyle/>
          <a:p>
            <a:r>
              <a:rPr lang="en-US" sz="2400" dirty="0" smtClean="0"/>
              <a:t>Stage 3: Set Up a Laboratory</a:t>
            </a:r>
            <a:endParaRPr lang="ru-RU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691680" y="1268760"/>
            <a:ext cx="7129404" cy="615553"/>
          </a:xfrm>
        </p:spPr>
        <p:txBody>
          <a:bodyPr/>
          <a:lstStyle/>
          <a:p>
            <a:r>
              <a:rPr lang="en-US" sz="2000" dirty="0">
                <a:latin typeface="Arial"/>
              </a:rPr>
              <a:t>So sir Sherrington needs to send some visual images to the very identical areas </a:t>
            </a:r>
            <a:r>
              <a:rPr lang="en-US" sz="2000" dirty="0" smtClean="0">
                <a:latin typeface="Arial"/>
              </a:rPr>
              <a:t>of the </a:t>
            </a:r>
            <a:r>
              <a:rPr lang="en-US" sz="2000" dirty="0">
                <a:latin typeface="Arial"/>
              </a:rPr>
              <a:t>eyes' retina...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113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049A54-9FE3-4CFF-A04D-3E138EBC555D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6632"/>
            <a:ext cx="7544366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4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049A54-9FE3-4CFF-A04D-3E138EBC555D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01783" y="2717056"/>
            <a:ext cx="6126614" cy="67710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800" dirty="0"/>
              <a:t>Lesson </a:t>
            </a:r>
            <a:r>
              <a:rPr lang="en-US" sz="3800" dirty="0" smtClean="0"/>
              <a:t>3: </a:t>
            </a:r>
            <a:r>
              <a:rPr lang="en-US" sz="3800" b="1" dirty="0" smtClean="0"/>
              <a:t>Build Your Own Tools</a:t>
            </a:r>
            <a:endParaRPr lang="ru-RU" sz="3800" b="1" dirty="0"/>
          </a:p>
        </p:txBody>
      </p:sp>
    </p:spTree>
    <p:extLst>
      <p:ext uri="{BB962C8B-B14F-4D97-AF65-F5344CB8AC3E}">
        <p14:creationId xmlns:p14="http://schemas.microsoft.com/office/powerpoint/2010/main" val="288557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049A54-9FE3-4CFF-A04D-3E138EBC555D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210" y="1988840"/>
            <a:ext cx="4095878" cy="385908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043608" y="1124744"/>
            <a:ext cx="2520280" cy="1584176"/>
          </a:xfrm>
          <a:prstGeom prst="wedgeRoundRectCallout">
            <a:avLst>
              <a:gd name="adj1" fmla="val 78173"/>
              <a:gd name="adj2" fmla="val 93806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 you </a:t>
            </a:r>
            <a:r>
              <a:rPr lang="en-US" dirty="0" err="1" smtClean="0"/>
              <a:t>pls</a:t>
            </a:r>
            <a:r>
              <a:rPr lang="en-US" dirty="0" smtClean="0"/>
              <a:t> write a script for us?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39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9A54-9FE3-4CFF-A04D-3E138EBC555D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692278" y="548220"/>
            <a:ext cx="1481944" cy="369332"/>
          </a:xfrm>
        </p:spPr>
        <p:txBody>
          <a:bodyPr/>
          <a:lstStyle/>
          <a:p>
            <a:r>
              <a:rPr lang="en-US" sz="2400" dirty="0" smtClean="0"/>
              <a:t>Tools Matter</a:t>
            </a:r>
            <a:endParaRPr lang="ru-RU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691068" y="1246618"/>
            <a:ext cx="2880932" cy="307777"/>
          </a:xfrm>
        </p:spPr>
        <p:txBody>
          <a:bodyPr/>
          <a:lstStyle/>
          <a:p>
            <a:r>
              <a:rPr lang="en-US" sz="2000" dirty="0" smtClean="0"/>
              <a:t>Join QA Automation Order</a:t>
            </a:r>
            <a:endParaRPr lang="ru-RU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48680"/>
            <a:ext cx="4114808" cy="578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049A54-9FE3-4CFF-A04D-3E138EBC555D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94939" y="2717629"/>
            <a:ext cx="5607625" cy="67710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800" dirty="0" smtClean="0"/>
              <a:t>Stage 4: Run an Experiment…</a:t>
            </a:r>
            <a:endParaRPr lang="ru-RU" sz="3800" b="1" dirty="0"/>
          </a:p>
        </p:txBody>
      </p:sp>
    </p:spTree>
    <p:extLst>
      <p:ext uri="{BB962C8B-B14F-4D97-AF65-F5344CB8AC3E}">
        <p14:creationId xmlns:p14="http://schemas.microsoft.com/office/powerpoint/2010/main" val="241555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049A54-9FE3-4CFF-A04D-3E138EBC555D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04645" y="2717629"/>
            <a:ext cx="1141659" cy="67710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800" dirty="0" smtClean="0"/>
              <a:t>Done</a:t>
            </a:r>
            <a:endParaRPr lang="ru-RU" sz="3800" b="1" dirty="0"/>
          </a:p>
        </p:txBody>
      </p:sp>
    </p:spTree>
    <p:extLst>
      <p:ext uri="{BB962C8B-B14F-4D97-AF65-F5344CB8AC3E}">
        <p14:creationId xmlns:p14="http://schemas.microsoft.com/office/powerpoint/2010/main" val="54421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9A54-9FE3-4CFF-A04D-3E138EBC555D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692278" y="548220"/>
            <a:ext cx="1965282" cy="369332"/>
          </a:xfrm>
        </p:spPr>
        <p:txBody>
          <a:bodyPr/>
          <a:lstStyle/>
          <a:p>
            <a:r>
              <a:rPr lang="en-US" sz="2400" dirty="0" smtClean="0"/>
              <a:t>Stage 5: Publish</a:t>
            </a:r>
            <a:endParaRPr lang="ru-RU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691068" y="1246619"/>
            <a:ext cx="3456038" cy="615553"/>
          </a:xfrm>
        </p:spPr>
        <p:txBody>
          <a:bodyPr/>
          <a:lstStyle/>
          <a:p>
            <a:r>
              <a:rPr lang="en-US" sz="2000" dirty="0" smtClean="0">
                <a:latin typeface="Arial"/>
              </a:rPr>
              <a:t>And sir </a:t>
            </a:r>
            <a:r>
              <a:rPr lang="en-US" sz="2000" dirty="0">
                <a:latin typeface="Arial"/>
              </a:rPr>
              <a:t>Sherrington </a:t>
            </a:r>
            <a:r>
              <a:rPr lang="en-US" sz="2000" dirty="0" smtClean="0">
                <a:latin typeface="Arial"/>
              </a:rPr>
              <a:t>presents </a:t>
            </a:r>
            <a:r>
              <a:rPr lang="en-US" sz="2000" dirty="0">
                <a:latin typeface="Arial"/>
              </a:rPr>
              <a:t>his results to the </a:t>
            </a:r>
            <a:r>
              <a:rPr lang="en-US" sz="2000" dirty="0" smtClean="0">
                <a:latin typeface="Arial"/>
              </a:rPr>
              <a:t>world.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789" y="1277469"/>
            <a:ext cx="3096344" cy="4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1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049A54-9FE3-4CFF-A04D-3E138EBC555D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1066" y="2717629"/>
            <a:ext cx="6293711" cy="67710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800" dirty="0"/>
              <a:t>Lesson 4</a:t>
            </a:r>
            <a:r>
              <a:rPr lang="en-US" sz="3800" dirty="0" smtClean="0"/>
              <a:t>: </a:t>
            </a:r>
            <a:r>
              <a:rPr lang="en-US" sz="3800" b="1" dirty="0" smtClean="0"/>
              <a:t>Share with Colleagues</a:t>
            </a:r>
            <a:endParaRPr lang="ru-RU" sz="3800" b="1" dirty="0"/>
          </a:p>
        </p:txBody>
      </p:sp>
    </p:spTree>
    <p:extLst>
      <p:ext uri="{BB962C8B-B14F-4D97-AF65-F5344CB8AC3E}">
        <p14:creationId xmlns:p14="http://schemas.microsoft.com/office/powerpoint/2010/main" val="37633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7600" y="2713428"/>
            <a:ext cx="57647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/>
              <a:t>How to become a better tester?</a:t>
            </a: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33090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9A54-9FE3-4CFF-A04D-3E138EBC555D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692278" y="547492"/>
            <a:ext cx="939360" cy="369332"/>
          </a:xfrm>
        </p:spPr>
        <p:txBody>
          <a:bodyPr/>
          <a:lstStyle/>
          <a:p>
            <a:r>
              <a:rPr lang="en-US" sz="2400" dirty="0" smtClean="0"/>
              <a:t>Sharing</a:t>
            </a:r>
            <a:endParaRPr lang="ru-RU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691068" y="1245891"/>
            <a:ext cx="4393100" cy="615553"/>
          </a:xfrm>
        </p:spPr>
        <p:txBody>
          <a:bodyPr/>
          <a:lstStyle/>
          <a:p>
            <a:r>
              <a:rPr lang="en-US" sz="2000" dirty="0">
                <a:latin typeface="Arial"/>
              </a:rPr>
              <a:t>Make a </a:t>
            </a:r>
            <a:r>
              <a:rPr lang="en-US" sz="2000" dirty="0" smtClean="0">
                <a:latin typeface="Arial"/>
              </a:rPr>
              <a:t>15-minute </a:t>
            </a:r>
            <a:r>
              <a:rPr lang="en-US" sz="2000" dirty="0">
                <a:latin typeface="Arial"/>
              </a:rPr>
              <a:t>speech of how your well-tested feature </a:t>
            </a:r>
            <a:r>
              <a:rPr lang="en-US" sz="2000" dirty="0" smtClean="0">
                <a:latin typeface="Arial"/>
              </a:rPr>
              <a:t>works.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88840"/>
            <a:ext cx="4208636" cy="2955000"/>
          </a:xfrm>
          <a:prstGeom prst="rect">
            <a:avLst/>
          </a:prstGeom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1691680" y="5157192"/>
            <a:ext cx="43931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anose="05000000000000000000" pitchFamily="2" charset="2"/>
              <a:buNone/>
              <a:defRPr sz="1400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rial"/>
              </a:rPr>
              <a:t>And let your </a:t>
            </a:r>
            <a:r>
              <a:rPr lang="en-US" sz="2000" dirty="0" smtClean="0">
                <a:latin typeface="Arial"/>
              </a:rPr>
              <a:t>mates </a:t>
            </a:r>
            <a:r>
              <a:rPr lang="en-US" sz="2000" dirty="0">
                <a:latin typeface="Arial"/>
              </a:rPr>
              <a:t>prove you </a:t>
            </a:r>
            <a:r>
              <a:rPr lang="en-US" sz="2000" dirty="0" smtClean="0">
                <a:latin typeface="Arial"/>
              </a:rPr>
              <a:t>wrong.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463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9A54-9FE3-4CFF-A04D-3E138EBC555D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692278" y="553842"/>
            <a:ext cx="2965555" cy="369332"/>
          </a:xfrm>
        </p:spPr>
        <p:txBody>
          <a:bodyPr/>
          <a:lstStyle/>
          <a:p>
            <a:r>
              <a:rPr lang="en-US" sz="2400" dirty="0" smtClean="0"/>
              <a:t>Inevitable </a:t>
            </a:r>
            <a:r>
              <a:rPr lang="en-US" sz="2400" dirty="0"/>
              <a:t>Consequence </a:t>
            </a:r>
            <a:endParaRPr lang="ru-RU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691680" y="1268760"/>
            <a:ext cx="7129404" cy="307777"/>
          </a:xfrm>
        </p:spPr>
        <p:txBody>
          <a:bodyPr/>
          <a:lstStyle/>
          <a:p>
            <a:r>
              <a:rPr lang="en-US" sz="2000" dirty="0" smtClean="0"/>
              <a:t>One day you’ll start to hear voices.</a:t>
            </a:r>
            <a:endParaRPr lang="ru-RU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52600"/>
            <a:ext cx="5688632" cy="3128748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678908" y="5085184"/>
            <a:ext cx="7129404" cy="307777"/>
          </a:xfrm>
        </p:spPr>
        <p:txBody>
          <a:bodyPr/>
          <a:lstStyle/>
          <a:p>
            <a:r>
              <a:rPr lang="en-US" sz="2000" dirty="0" smtClean="0"/>
              <a:t>Voices of your friends inside.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6887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70474" y="1988842"/>
            <a:ext cx="4203075" cy="584775"/>
          </a:xfrm>
        </p:spPr>
        <p:txBody>
          <a:bodyPr/>
          <a:lstStyle/>
          <a:p>
            <a:r>
              <a:rPr lang="en-US" dirty="0" smtClean="0"/>
              <a:t>What have we learned?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006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9A54-9FE3-4CFF-A04D-3E138EBC555D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692278" y="547492"/>
            <a:ext cx="1096454" cy="369332"/>
          </a:xfrm>
        </p:spPr>
        <p:txBody>
          <a:bodyPr/>
          <a:lstStyle/>
          <a:p>
            <a:r>
              <a:rPr lang="en-US" sz="2400" dirty="0" smtClean="0"/>
              <a:t>Lesson 1</a:t>
            </a:r>
            <a:endParaRPr lang="ru-RU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691680" y="5301208"/>
            <a:ext cx="4393100" cy="307777"/>
          </a:xfrm>
        </p:spPr>
        <p:txBody>
          <a:bodyPr/>
          <a:lstStyle/>
          <a:p>
            <a:r>
              <a:rPr lang="en-US" sz="2000" dirty="0" smtClean="0"/>
              <a:t>(because no one loves black boxes)</a:t>
            </a:r>
            <a:endParaRPr lang="ru-RU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68760"/>
            <a:ext cx="3848637" cy="38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8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9A54-9FE3-4CFF-A04D-3E138EBC555D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692278" y="547492"/>
            <a:ext cx="1096454" cy="369332"/>
          </a:xfrm>
        </p:spPr>
        <p:txBody>
          <a:bodyPr/>
          <a:lstStyle/>
          <a:p>
            <a:r>
              <a:rPr lang="en-US" sz="2400" dirty="0" smtClean="0"/>
              <a:t>Lesson 2</a:t>
            </a:r>
            <a:endParaRPr lang="ru-RU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691068" y="1245891"/>
            <a:ext cx="4393100" cy="307777"/>
          </a:xfrm>
        </p:spPr>
        <p:txBody>
          <a:bodyPr/>
          <a:lstStyle/>
          <a:p>
            <a:r>
              <a:rPr lang="en-US" sz="2000" dirty="0" smtClean="0"/>
              <a:t>Imagine your test before you actually test</a:t>
            </a:r>
            <a:endParaRPr lang="ru-RU" sz="2000" dirty="0"/>
          </a:p>
        </p:txBody>
      </p:sp>
      <p:pic>
        <p:nvPicPr>
          <p:cNvPr id="1026" name="Picture 2" descr="http://img1.wikia.nocookie.net/__cb20140908000844/creepypasta/images/e/ee/Spongebob-imagin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3810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1691680" y="5244313"/>
            <a:ext cx="43931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anose="05000000000000000000" pitchFamily="2" charset="2"/>
              <a:buNone/>
              <a:defRPr sz="1400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(because thought experiments are dirt cheap)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2328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9A54-9FE3-4CFF-A04D-3E138EBC555D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692278" y="547492"/>
            <a:ext cx="1096454" cy="369332"/>
          </a:xfrm>
        </p:spPr>
        <p:txBody>
          <a:bodyPr/>
          <a:lstStyle/>
          <a:p>
            <a:r>
              <a:rPr lang="en-US" sz="2400" dirty="0" smtClean="0"/>
              <a:t>Lesson 3</a:t>
            </a:r>
            <a:endParaRPr lang="ru-RU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691068" y="1245891"/>
            <a:ext cx="4393100" cy="307777"/>
          </a:xfrm>
        </p:spPr>
        <p:txBody>
          <a:bodyPr/>
          <a:lstStyle/>
          <a:p>
            <a:r>
              <a:rPr lang="en-US" sz="2000" dirty="0" smtClean="0"/>
              <a:t>Set up your very own testing laboratory</a:t>
            </a:r>
            <a:endParaRPr lang="ru-RU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72816"/>
            <a:ext cx="4320480" cy="3240360"/>
          </a:xfrm>
          <a:prstGeom prst="rect">
            <a:avLst/>
          </a:prstGeom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1691680" y="5301208"/>
            <a:ext cx="43931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anose="05000000000000000000" pitchFamily="2" charset="2"/>
              <a:buNone/>
              <a:defRPr sz="1400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(because tools matter)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392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9A54-9FE3-4CFF-A04D-3E138EBC555D}" type="slidenum">
              <a:rPr lang="ru-RU" smtClean="0"/>
              <a:pPr/>
              <a:t>36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692278" y="547492"/>
            <a:ext cx="1096454" cy="369332"/>
          </a:xfrm>
        </p:spPr>
        <p:txBody>
          <a:bodyPr/>
          <a:lstStyle/>
          <a:p>
            <a:r>
              <a:rPr lang="en-US" sz="2400" dirty="0" smtClean="0"/>
              <a:t>Lesson 4</a:t>
            </a:r>
            <a:endParaRPr lang="ru-RU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691068" y="1245891"/>
            <a:ext cx="4393100" cy="307777"/>
          </a:xfrm>
        </p:spPr>
        <p:txBody>
          <a:bodyPr/>
          <a:lstStyle/>
          <a:p>
            <a:r>
              <a:rPr lang="en-US" sz="2000" dirty="0" smtClean="0"/>
              <a:t>Provoke your fellow colleagues to criticize</a:t>
            </a:r>
            <a:endParaRPr lang="ru-RU" sz="2000" dirty="0"/>
          </a:p>
        </p:txBody>
      </p:sp>
      <p:pic>
        <p:nvPicPr>
          <p:cNvPr id="2050" name="Picture 2" descr="http://www.josephbwalker.com/wp-content/uploads/2014/01/russell-cr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08820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1691680" y="5281463"/>
            <a:ext cx="43931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anose="05000000000000000000" pitchFamily="2" charset="2"/>
              <a:buNone/>
              <a:defRPr sz="1400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(to make a better job and absorb their power)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5222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9A54-9FE3-4CFF-A04D-3E138EBC555D}" type="slidenum">
              <a:rPr lang="ru-RU" smtClean="0"/>
              <a:pPr/>
              <a:t>37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692278" y="553842"/>
            <a:ext cx="1686359" cy="369332"/>
          </a:xfrm>
        </p:spPr>
        <p:txBody>
          <a:bodyPr/>
          <a:lstStyle/>
          <a:p>
            <a:r>
              <a:rPr lang="en-US" sz="2400" dirty="0" smtClean="0"/>
              <a:t>Used Sources</a:t>
            </a:r>
            <a:endParaRPr lang="ru-RU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692278" y="1268760"/>
            <a:ext cx="4319882" cy="615553"/>
          </a:xfrm>
        </p:spPr>
        <p:txBody>
          <a:bodyPr/>
          <a:lstStyle/>
          <a:p>
            <a:pPr algn="r"/>
            <a:r>
              <a:rPr lang="en-US" sz="2000" dirty="0" smtClean="0"/>
              <a:t>C.S Sherrington </a:t>
            </a:r>
            <a:r>
              <a:rPr lang="en-US" sz="2000" i="1" dirty="0" smtClean="0"/>
              <a:t>The integrative action of the nervous system</a:t>
            </a:r>
            <a:endParaRPr lang="en-US" sz="20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98" y="1252289"/>
            <a:ext cx="1872208" cy="3011813"/>
          </a:xfrm>
          <a:prstGeom prst="rect">
            <a:avLst/>
          </a:prstGeom>
        </p:spPr>
      </p:pic>
      <p:pic>
        <p:nvPicPr>
          <p:cNvPr id="1026" name="Picture 2" descr="1505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062" y="3286618"/>
            <a:ext cx="2014842" cy="302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852219" y="5373216"/>
            <a:ext cx="4319882" cy="923330"/>
          </a:xfrm>
        </p:spPr>
        <p:txBody>
          <a:bodyPr/>
          <a:lstStyle/>
          <a:p>
            <a:r>
              <a:rPr lang="en-US" sz="2000" dirty="0"/>
              <a:t> </a:t>
            </a:r>
            <a:r>
              <a:rPr lang="en-US" sz="2000" dirty="0" err="1"/>
              <a:t>Imre</a:t>
            </a:r>
            <a:r>
              <a:rPr lang="en-US" sz="2000" dirty="0"/>
              <a:t> </a:t>
            </a:r>
            <a:r>
              <a:rPr lang="en-US" sz="2000" dirty="0" err="1" smtClean="0"/>
              <a:t>Lakatos</a:t>
            </a:r>
            <a:r>
              <a:rPr lang="en-US" sz="2000" i="1" dirty="0"/>
              <a:t> Philosophical Papers, Volume 1: The Methodology of Scientific Research </a:t>
            </a:r>
            <a:r>
              <a:rPr lang="en-US" sz="2000" i="1" dirty="0" err="1" smtClean="0"/>
              <a:t>Programmes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67261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9A54-9FE3-4CFF-A04D-3E138EBC555D}" type="slidenum">
              <a:rPr lang="ru-RU" smtClean="0"/>
              <a:pPr/>
              <a:t>38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1692278" y="547492"/>
            <a:ext cx="2878993" cy="369332"/>
          </a:xfrm>
        </p:spPr>
        <p:txBody>
          <a:bodyPr/>
          <a:lstStyle/>
          <a:p>
            <a:r>
              <a:rPr lang="en-US" sz="2400" dirty="0" smtClean="0"/>
              <a:t>Recommended Sources</a:t>
            </a:r>
            <a:endParaRPr lang="ru-RU" sz="2400" dirty="0"/>
          </a:p>
        </p:txBody>
      </p:sp>
      <p:pic>
        <p:nvPicPr>
          <p:cNvPr id="2050" name="Picture 2" descr="20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1"/>
            <a:ext cx="2160240" cy="324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2845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40968"/>
            <a:ext cx="2180260" cy="324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020" y="1258267"/>
            <a:ext cx="2250480" cy="3247196"/>
          </a:xfrm>
          <a:prstGeom prst="rect">
            <a:avLst/>
          </a:prstGeom>
        </p:spPr>
      </p:pic>
      <p:pic>
        <p:nvPicPr>
          <p:cNvPr id="2054" name="Picture 6" descr="55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500" y="3119426"/>
            <a:ext cx="2124680" cy="326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0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82169" y="1988842"/>
            <a:ext cx="5379679" cy="584775"/>
          </a:xfrm>
        </p:spPr>
        <p:txBody>
          <a:bodyPr/>
          <a:lstStyle/>
          <a:p>
            <a:r>
              <a:rPr lang="en-US" dirty="0" smtClean="0"/>
              <a:t>Thanks for testing these slides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727019" y="3919215"/>
            <a:ext cx="1772921" cy="246221"/>
          </a:xfrm>
        </p:spPr>
        <p:txBody>
          <a:bodyPr/>
          <a:lstStyle/>
          <a:p>
            <a:r>
              <a:rPr lang="en-US" dirty="0" smtClean="0"/>
              <a:t>Aliaksandr Martsinovich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782308" y="4303256"/>
            <a:ext cx="717632" cy="184666"/>
          </a:xfrm>
        </p:spPr>
        <p:txBody>
          <a:bodyPr/>
          <a:lstStyle/>
          <a:p>
            <a:r>
              <a:rPr lang="en-US" dirty="0" smtClean="0"/>
              <a:t>QA Engineer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643953" y="3919213"/>
            <a:ext cx="1806585" cy="184666"/>
          </a:xfrm>
        </p:spPr>
        <p:txBody>
          <a:bodyPr/>
          <a:lstStyle/>
          <a:p>
            <a:r>
              <a:rPr lang="en-US" dirty="0" smtClean="0"/>
              <a:t>a_martsinovich@wargaming.net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0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049A54-9FE3-4CFF-A04D-3E138EBC555D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74697" y="2728817"/>
            <a:ext cx="4799198" cy="67710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800" dirty="0" smtClean="0"/>
              <a:t>Let’s learn from scientists!</a:t>
            </a: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24148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9A54-9FE3-4CFF-A04D-3E138EBC555D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692278" y="548220"/>
            <a:ext cx="4624664" cy="369332"/>
          </a:xfrm>
        </p:spPr>
        <p:txBody>
          <a:bodyPr/>
          <a:lstStyle/>
          <a:p>
            <a:r>
              <a:rPr lang="en-US" sz="2400" dirty="0" smtClean="0"/>
              <a:t>Because we have so much in common</a:t>
            </a:r>
            <a:endParaRPr lang="ru-RU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1772815"/>
            <a:ext cx="2376265" cy="3079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5"/>
            <a:ext cx="2376264" cy="307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049A54-9FE3-4CFF-A04D-3E138EBC555D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48680"/>
            <a:ext cx="1872208" cy="2426187"/>
          </a:xfrm>
          <a:prstGeom prst="rect">
            <a:avLst/>
          </a:prstGeom>
          <a:ln w="31750">
            <a:noFill/>
          </a:ln>
        </p:spPr>
      </p:pic>
      <p:sp>
        <p:nvSpPr>
          <p:cNvPr id="5" name="Rectangle 4"/>
          <p:cNvSpPr/>
          <p:nvPr/>
        </p:nvSpPr>
        <p:spPr>
          <a:xfrm>
            <a:off x="971600" y="4149080"/>
            <a:ext cx="2160240" cy="1440160"/>
          </a:xfrm>
          <a:prstGeom prst="rect">
            <a:avLst/>
          </a:prstGeom>
          <a:solidFill>
            <a:schemeClr val="tx2">
              <a:alpha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Phenomenon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6012160" y="4149080"/>
            <a:ext cx="2160240" cy="1440160"/>
          </a:xfrm>
          <a:prstGeom prst="rect">
            <a:avLst/>
          </a:prstGeom>
          <a:solidFill>
            <a:schemeClr val="tx2">
              <a:alpha val="50000"/>
            </a:schemeClr>
          </a:solidFill>
          <a:ln w="31750" cmpd="sng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Hypothesis</a:t>
            </a:r>
            <a:endParaRPr lang="ru-RU" dirty="0"/>
          </a:p>
        </p:txBody>
      </p:sp>
      <p:cxnSp>
        <p:nvCxnSpPr>
          <p:cNvPr id="8" name="Curved Connector 7"/>
          <p:cNvCxnSpPr>
            <a:stCxn id="4" idx="3"/>
            <a:endCxn id="6" idx="0"/>
          </p:cNvCxnSpPr>
          <p:nvPr/>
        </p:nvCxnSpPr>
        <p:spPr>
          <a:xfrm>
            <a:off x="5508104" y="1761774"/>
            <a:ext cx="1584176" cy="2387306"/>
          </a:xfrm>
          <a:prstGeom prst="curvedConnector2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stCxn id="6" idx="1"/>
            <a:endCxn id="5" idx="3"/>
          </p:cNvCxnSpPr>
          <p:nvPr/>
        </p:nvCxnSpPr>
        <p:spPr>
          <a:xfrm flipH="1">
            <a:off x="3131840" y="4869160"/>
            <a:ext cx="2880320" cy="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80271" y="4491192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describes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 rot="3220448">
            <a:off x="6456491" y="2166127"/>
            <a:ext cx="62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Tests</a:t>
            </a:r>
          </a:p>
        </p:txBody>
      </p:sp>
    </p:spTree>
    <p:extLst>
      <p:ext uri="{BB962C8B-B14F-4D97-AF65-F5344CB8AC3E}">
        <p14:creationId xmlns:p14="http://schemas.microsoft.com/office/powerpoint/2010/main" val="202767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049A54-9FE3-4CFF-A04D-3E138EBC555D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971600" y="4149080"/>
            <a:ext cx="2160240" cy="1440160"/>
          </a:xfrm>
          <a:prstGeom prst="rect">
            <a:avLst/>
          </a:prstGeom>
          <a:solidFill>
            <a:schemeClr val="tx2">
              <a:alpha val="50000"/>
            </a:schemeClr>
          </a:solidFill>
          <a:ln w="31750" cmpd="sng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Software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6012160" y="4149080"/>
            <a:ext cx="2160240" cy="1440160"/>
          </a:xfrm>
          <a:prstGeom prst="rect">
            <a:avLst/>
          </a:prstGeom>
          <a:solidFill>
            <a:schemeClr val="tx2">
              <a:alpha val="50000"/>
            </a:schemeClr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Requirements</a:t>
            </a:r>
            <a:endParaRPr lang="ru-RU" dirty="0"/>
          </a:p>
        </p:txBody>
      </p:sp>
      <p:cxnSp>
        <p:nvCxnSpPr>
          <p:cNvPr id="7" name="Curved Connector 6"/>
          <p:cNvCxnSpPr>
            <a:endCxn id="5" idx="0"/>
          </p:cNvCxnSpPr>
          <p:nvPr/>
        </p:nvCxnSpPr>
        <p:spPr>
          <a:xfrm rot="10800000" flipV="1">
            <a:off x="2051720" y="1761774"/>
            <a:ext cx="1584176" cy="2387306"/>
          </a:xfrm>
          <a:prstGeom prst="curvedConnector2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8"/>
          <p:cNvCxnSpPr>
            <a:stCxn id="6" idx="1"/>
            <a:endCxn id="5" idx="3"/>
          </p:cNvCxnSpPr>
          <p:nvPr/>
        </p:nvCxnSpPr>
        <p:spPr>
          <a:xfrm flipH="1">
            <a:off x="3131840" y="4869160"/>
            <a:ext cx="2880320" cy="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02839" y="4491192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describe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18449445">
            <a:off x="2075557" y="2165303"/>
            <a:ext cx="62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48680"/>
            <a:ext cx="1872207" cy="242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7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049A54-9FE3-4CFF-A04D-3E138EBC555D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49418" y="2717053"/>
            <a:ext cx="6256841" cy="126188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800" dirty="0" smtClean="0"/>
              <a:t>Both hypothesis and requirements</a:t>
            </a:r>
            <a:br>
              <a:rPr lang="en-US" sz="3800" dirty="0" smtClean="0"/>
            </a:br>
            <a:r>
              <a:rPr lang="en-US" sz="3800" dirty="0" smtClean="0"/>
              <a:t>are supposed to be </a:t>
            </a:r>
            <a:r>
              <a:rPr lang="en-US" sz="3800" b="1" dirty="0" smtClean="0"/>
              <a:t>testable</a:t>
            </a:r>
            <a:r>
              <a:rPr lang="en-US" sz="3800" dirty="0" smtClean="0"/>
              <a:t>.</a:t>
            </a: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409615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12921" y="1988842"/>
            <a:ext cx="6718186" cy="584775"/>
          </a:xfrm>
        </p:spPr>
        <p:txBody>
          <a:bodyPr/>
          <a:lstStyle/>
          <a:p>
            <a:r>
              <a:rPr lang="en-US" dirty="0" smtClean="0"/>
              <a:t>Lessons learned from one experiment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21434" y="2948949"/>
            <a:ext cx="1901162" cy="246221"/>
          </a:xfrm>
        </p:spPr>
        <p:txBody>
          <a:bodyPr/>
          <a:lstStyle/>
          <a:p>
            <a:r>
              <a:rPr lang="en-US" dirty="0" smtClean="0"/>
              <a:t>of sir Charles Sherrington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93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DEVCON template">
  <a:themeElements>
    <a:clrScheme name="WG_base_main">
      <a:dk1>
        <a:srgbClr val="000000"/>
      </a:dk1>
      <a:lt1>
        <a:srgbClr val="FFFFFF"/>
      </a:lt1>
      <a:dk2>
        <a:srgbClr val="CC0000"/>
      </a:dk2>
      <a:lt2>
        <a:srgbClr val="FFFFFF"/>
      </a:lt2>
      <a:accent1>
        <a:srgbClr val="B2B2B2"/>
      </a:accent1>
      <a:accent2>
        <a:srgbClr val="0C0C0C"/>
      </a:accent2>
      <a:accent3>
        <a:srgbClr val="CC0000"/>
      </a:accent3>
      <a:accent4>
        <a:srgbClr val="D8D8D8"/>
      </a:accent4>
      <a:accent5>
        <a:srgbClr val="7F7F7F"/>
      </a:accent5>
      <a:accent6>
        <a:srgbClr val="FF0000"/>
      </a:accent6>
      <a:hlink>
        <a:srgbClr val="0070C0"/>
      </a:hlink>
      <a:folHlink>
        <a:srgbClr val="7030A0"/>
      </a:folHlink>
    </a:clrScheme>
    <a:fontScheme name="DEVC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FA32437325D0458A83A71CA4375117" ma:contentTypeVersion="1" ma:contentTypeDescription="Create a new document." ma:contentTypeScope="" ma:versionID="8170589b4e01dd532392dac1264f3fa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83D2256-C5D9-499E-8227-4AB6036F6488}"/>
</file>

<file path=customXml/itemProps2.xml><?xml version="1.0" encoding="utf-8"?>
<ds:datastoreItem xmlns:ds="http://schemas.openxmlformats.org/officeDocument/2006/customXml" ds:itemID="{024EF4CB-0F17-48BE-858D-794D9963C8C2}"/>
</file>

<file path=customXml/itemProps3.xml><?xml version="1.0" encoding="utf-8"?>
<ds:datastoreItem xmlns:ds="http://schemas.openxmlformats.org/officeDocument/2006/customXml" ds:itemID="{764F817A-3BFB-4F82-B3A1-8695BE799F63}"/>
</file>

<file path=docProps/app.xml><?xml version="1.0" encoding="utf-8"?>
<Properties xmlns="http://schemas.openxmlformats.org/officeDocument/2006/extended-properties" xmlns:vt="http://schemas.openxmlformats.org/officeDocument/2006/docPropsVTypes">
  <Template>Presentation_DEVCON template</Template>
  <TotalTime>1683</TotalTime>
  <Words>402</Words>
  <Application>Microsoft Office PowerPoint</Application>
  <PresentationFormat>On-screen Show (4:3)</PresentationFormat>
  <Paragraphs>109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Presentation_DEVCON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Nadezhda Petrushina</dc:creator>
  <cp:lastModifiedBy>Zoya Shcheglova</cp:lastModifiedBy>
  <cp:revision>35</cp:revision>
  <dcterms:created xsi:type="dcterms:W3CDTF">2014-07-29T08:13:12Z</dcterms:created>
  <dcterms:modified xsi:type="dcterms:W3CDTF">2014-10-02T10:53:03Z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0x01010093FA32437325D0458A83A71CA4375117</vt:lpwstr>
  </property>
</Properties>
</file>