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302" r:id="rId2"/>
    <p:sldId id="314" r:id="rId3"/>
    <p:sldId id="324" r:id="rId4"/>
    <p:sldId id="312" r:id="rId5"/>
    <p:sldId id="351" r:id="rId6"/>
    <p:sldId id="322" r:id="rId7"/>
    <p:sldId id="352" r:id="rId8"/>
    <p:sldId id="319" r:id="rId9"/>
    <p:sldId id="320" r:id="rId10"/>
    <p:sldId id="325" r:id="rId11"/>
    <p:sldId id="321" r:id="rId12"/>
    <p:sldId id="323" r:id="rId13"/>
    <p:sldId id="333" r:id="rId14"/>
    <p:sldId id="310" r:id="rId15"/>
    <p:sldId id="311" r:id="rId16"/>
    <p:sldId id="309" r:id="rId17"/>
    <p:sldId id="316" r:id="rId18"/>
    <p:sldId id="317" r:id="rId19"/>
    <p:sldId id="337" r:id="rId20"/>
    <p:sldId id="326" r:id="rId21"/>
    <p:sldId id="335" r:id="rId22"/>
    <p:sldId id="343" r:id="rId23"/>
    <p:sldId id="330" r:id="rId24"/>
    <p:sldId id="332" r:id="rId25"/>
    <p:sldId id="331" r:id="rId26"/>
    <p:sldId id="329" r:id="rId27"/>
    <p:sldId id="353" r:id="rId28"/>
    <p:sldId id="327" r:id="rId29"/>
    <p:sldId id="346" r:id="rId30"/>
    <p:sldId id="348" r:id="rId31"/>
    <p:sldId id="347" r:id="rId32"/>
    <p:sldId id="349" r:id="rId33"/>
    <p:sldId id="350" r:id="rId34"/>
    <p:sldId id="342" r:id="rId35"/>
    <p:sldId id="344" r:id="rId36"/>
    <p:sldId id="345" r:id="rId37"/>
    <p:sldId id="340" r:id="rId38"/>
    <p:sldId id="341" r:id="rId39"/>
    <p:sldId id="286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32D77-7E56-4991-95D7-283B0240044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464D9-A4A3-425E-99A1-D59E636F5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60AF670-88C1-490A-B1EA-750D541BAABA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91410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Есть и другие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76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Какую инфу можно извлечь?</a:t>
            </a:r>
          </a:p>
          <a:p>
            <a:endParaRPr lang="ru-RU" dirty="0"/>
          </a:p>
          <a:p>
            <a:r>
              <a:rPr lang="ru-RU" dirty="0" smtClean="0"/>
              <a:t>Самая распространённая – фрагменты с багами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00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21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Одни пишут, другие читают ....</a:t>
            </a:r>
          </a:p>
          <a:p>
            <a:endParaRPr lang="ru-RU" sz="1800" dirty="0"/>
          </a:p>
          <a:p>
            <a:r>
              <a:rPr lang="ru-RU" sz="1800" dirty="0" smtClean="0"/>
              <a:t>Различается стиль написания кода ...</a:t>
            </a:r>
          </a:p>
          <a:p>
            <a:endParaRPr lang="ru-RU" sz="1800" dirty="0"/>
          </a:p>
          <a:p>
            <a:r>
              <a:rPr lang="ru-RU" sz="1800" dirty="0" smtClean="0"/>
              <a:t>Различие в форматировании может усложнять чтение и отладку , и сопровождение </a:t>
            </a:r>
          </a:p>
          <a:p>
            <a:endParaRPr lang="ru-RU" sz="1800" dirty="0"/>
          </a:p>
          <a:p>
            <a:r>
              <a:rPr lang="ru-RU" sz="1800" dirty="0" smtClean="0"/>
              <a:t>Скрытые проблемы</a:t>
            </a:r>
          </a:p>
          <a:p>
            <a:endParaRPr lang="ru-RU" sz="1800" dirty="0"/>
          </a:p>
          <a:p>
            <a:r>
              <a:rPr lang="ru-RU" sz="1800" dirty="0" smtClean="0"/>
              <a:t>В одиночку тоже соблюдать 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56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45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9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94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56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8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Сложно оценить качество, производительность</a:t>
            </a:r>
          </a:p>
          <a:p>
            <a:endParaRPr lang="ru-RU" dirty="0"/>
          </a:p>
          <a:p>
            <a:r>
              <a:rPr lang="ru-RU" dirty="0" smtClean="0"/>
              <a:t>Метрика ...</a:t>
            </a:r>
          </a:p>
          <a:p>
            <a:endParaRPr lang="ru-RU" dirty="0"/>
          </a:p>
          <a:p>
            <a:r>
              <a:rPr lang="ru-RU" dirty="0" smtClean="0"/>
              <a:t>Том </a:t>
            </a:r>
            <a:r>
              <a:rPr lang="ru-RU" dirty="0" err="1" smtClean="0"/>
              <a:t>деМарко</a:t>
            </a:r>
            <a:r>
              <a:rPr lang="ru-RU" dirty="0" smtClean="0"/>
              <a:t> ..</a:t>
            </a:r>
          </a:p>
          <a:p>
            <a:endParaRPr lang="ru-RU" dirty="0"/>
          </a:p>
          <a:p>
            <a:r>
              <a:rPr lang="ru-RU" dirty="0" smtClean="0"/>
              <a:t>Метрики в динамике ..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3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7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Огромный спектр, но многие не используются</a:t>
            </a:r>
          </a:p>
          <a:p>
            <a:endParaRPr lang="ru-RU" sz="1600" dirty="0"/>
          </a:p>
          <a:p>
            <a:r>
              <a:rPr lang="ru-RU" sz="1600" dirty="0" smtClean="0"/>
              <a:t>Можно группировать .... </a:t>
            </a:r>
          </a:p>
          <a:p>
            <a:endParaRPr lang="ru-RU" sz="1600" dirty="0"/>
          </a:p>
          <a:p>
            <a:r>
              <a:rPr lang="ru-RU" sz="1600" dirty="0" smtClean="0"/>
              <a:t>Количественные </a:t>
            </a:r>
          </a:p>
          <a:p>
            <a:endParaRPr lang="ru-RU" sz="1600" dirty="0"/>
          </a:p>
          <a:p>
            <a:r>
              <a:rPr lang="ru-RU" sz="1600" dirty="0" smtClean="0"/>
              <a:t>характеризующие сложность, особый интерес, важный фактор, от которого зависит прочие параметры </a:t>
            </a:r>
          </a:p>
          <a:p>
            <a:endParaRPr lang="ru-RU" sz="1600" dirty="0"/>
          </a:p>
          <a:p>
            <a:r>
              <a:rPr lang="ru-RU" sz="1600" dirty="0" smtClean="0"/>
              <a:t>ООП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03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Следует рассмотреть количественные в виду их простоты </a:t>
            </a:r>
          </a:p>
          <a:p>
            <a:endParaRPr lang="ru-RU" dirty="0"/>
          </a:p>
          <a:p>
            <a:r>
              <a:rPr lang="ru-RU" dirty="0" smtClean="0"/>
              <a:t>Самой элементарной – </a:t>
            </a:r>
            <a:r>
              <a:rPr lang="en-US" dirty="0" smtClean="0"/>
              <a:t>SLOC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9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Плотность – доля дефектов от общего, на модуль в рамках итерации</a:t>
            </a:r>
          </a:p>
          <a:p>
            <a:endParaRPr lang="ru-RU" sz="2000" dirty="0" smtClean="0"/>
          </a:p>
          <a:p>
            <a:r>
              <a:rPr lang="ru-RU" sz="2000" dirty="0" smtClean="0"/>
              <a:t>Подсветить, какая часть наиболее проблемная </a:t>
            </a:r>
          </a:p>
          <a:p>
            <a:endParaRPr lang="ru-RU" sz="2000" dirty="0"/>
          </a:p>
          <a:p>
            <a:r>
              <a:rPr lang="ru-RU" sz="2000" dirty="0" smtClean="0"/>
              <a:t>Коэффициент на что уходят усилия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36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Известным представителем сложности программного кода  – метрика </a:t>
            </a:r>
            <a:r>
              <a:rPr lang="ru-RU" dirty="0" err="1" smtClean="0"/>
              <a:t>маккейба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Считается на основе графа потока управления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44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Если нет ветвлений ЦС = 1</a:t>
            </a:r>
          </a:p>
          <a:p>
            <a:endParaRPr lang="ru-RU" sz="1600" dirty="0"/>
          </a:p>
          <a:p>
            <a:r>
              <a:rPr lang="ru-RU" sz="1600" dirty="0" smtClean="0"/>
              <a:t>Если добавить то будут расти </a:t>
            </a:r>
          </a:p>
          <a:p>
            <a:endParaRPr lang="ru-RU" sz="1600" dirty="0"/>
          </a:p>
          <a:p>
            <a:r>
              <a:rPr lang="ru-RU" sz="1600" dirty="0" smtClean="0"/>
              <a:t>Представлены фрагменты графов для конструкций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0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 посчитаем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37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У нас все здесь есть , ребра узлы, </a:t>
            </a:r>
          </a:p>
          <a:p>
            <a:endParaRPr lang="ru-RU" sz="1800" dirty="0"/>
          </a:p>
          <a:p>
            <a:r>
              <a:rPr lang="ru-RU" sz="1800" dirty="0" smtClean="0"/>
              <a:t>Что теперь с этим делать ? 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40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Повышенный показатель – не есть хорошо.</a:t>
            </a:r>
          </a:p>
          <a:p>
            <a:endParaRPr lang="ru-RU" dirty="0"/>
          </a:p>
          <a:p>
            <a:r>
              <a:rPr lang="ru-RU" dirty="0" smtClean="0"/>
              <a:t>Много ветвлений, циклов ... Усложняются понимание и отладку</a:t>
            </a:r>
          </a:p>
          <a:p>
            <a:endParaRPr lang="ru-RU" dirty="0"/>
          </a:p>
          <a:p>
            <a:r>
              <a:rPr lang="ru-RU" dirty="0" smtClean="0"/>
              <a:t>Тестирование тоже будет сложнее.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54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Однозначно сказать ничего нельзя, целый спектр мнений </a:t>
            </a:r>
          </a:p>
          <a:p>
            <a:endParaRPr lang="ru-RU" dirty="0"/>
          </a:p>
          <a:p>
            <a:r>
              <a:rPr lang="ru-RU" dirty="0" smtClean="0"/>
              <a:t>Подходить обдуманно.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6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Отойдём от классики, альтернативные применения.</a:t>
            </a:r>
          </a:p>
          <a:p>
            <a:endParaRPr lang="ru-RU" dirty="0" smtClean="0"/>
          </a:p>
          <a:p>
            <a:r>
              <a:rPr lang="ru-RU" dirty="0" smtClean="0"/>
              <a:t>Вид, выражается в </a:t>
            </a:r>
            <a:r>
              <a:rPr lang="ru-RU" dirty="0" err="1" smtClean="0"/>
              <a:t>обфускации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Запутываение</a:t>
            </a:r>
            <a:r>
              <a:rPr lang="ru-RU" dirty="0" smtClean="0"/>
              <a:t> кода</a:t>
            </a:r>
          </a:p>
          <a:p>
            <a:endParaRPr lang="ru-RU" dirty="0"/>
          </a:p>
          <a:p>
            <a:r>
              <a:rPr lang="ru-RU" dirty="0" smtClean="0"/>
              <a:t>Загадочный процесс, для защиты от злоумышленников, Не всем конечно программам нужно</a:t>
            </a:r>
          </a:p>
          <a:p>
            <a:endParaRPr lang="ru-RU" dirty="0"/>
          </a:p>
          <a:p>
            <a:r>
              <a:rPr lang="ru-RU" dirty="0" smtClean="0"/>
              <a:t>В дерево разбора а потом преобразование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6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Стат. Анализ не как о чем то узкоспециализированном, как поиск ошибок,</a:t>
            </a:r>
          </a:p>
          <a:p>
            <a:endParaRPr lang="ru-RU" sz="2000" dirty="0"/>
          </a:p>
          <a:p>
            <a:r>
              <a:rPr lang="ru-RU" sz="2000" dirty="0" err="1" smtClean="0"/>
              <a:t>Классисч</a:t>
            </a:r>
            <a:r>
              <a:rPr lang="ru-RU" sz="2000" dirty="0" smtClean="0"/>
              <a:t>. Взгляд и альтернативный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18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 подхода к запутыванию</a:t>
            </a:r>
          </a:p>
          <a:p>
            <a:endParaRPr lang="ru-RU" dirty="0"/>
          </a:p>
          <a:p>
            <a:r>
              <a:rPr lang="ru-RU" dirty="0" smtClean="0"/>
              <a:t>Простой способ,</a:t>
            </a:r>
          </a:p>
          <a:p>
            <a:endParaRPr lang="ru-RU" dirty="0"/>
          </a:p>
          <a:p>
            <a:r>
              <a:rPr lang="ru-RU" dirty="0" smtClean="0"/>
              <a:t>Затрудняет анализ для человека, но не для машины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27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Более сложный</a:t>
            </a:r>
          </a:p>
          <a:p>
            <a:endParaRPr lang="ru-RU" sz="1600" dirty="0"/>
          </a:p>
          <a:p>
            <a:r>
              <a:rPr lang="ru-RU" sz="1600" dirty="0" smtClean="0"/>
              <a:t>Нацелен на изменение логики программы с сохранением функциональности</a:t>
            </a:r>
          </a:p>
          <a:p>
            <a:endParaRPr lang="ru-RU" sz="1600" dirty="0"/>
          </a:p>
          <a:p>
            <a:r>
              <a:rPr lang="ru-RU" sz="1600" dirty="0" smtClean="0"/>
              <a:t>Добавляются лишние ветвления, циклы, </a:t>
            </a:r>
            <a:r>
              <a:rPr lang="ru-RU" sz="1600" dirty="0" err="1" smtClean="0"/>
              <a:t>фейк</a:t>
            </a:r>
            <a:r>
              <a:rPr lang="ru-RU" sz="1600" dirty="0" smtClean="0"/>
              <a:t> вызовы</a:t>
            </a:r>
          </a:p>
          <a:p>
            <a:endParaRPr lang="ru-RU" sz="1600" dirty="0"/>
          </a:p>
          <a:p>
            <a:r>
              <a:rPr lang="ru-RU" sz="1600" dirty="0" smtClean="0"/>
              <a:t>пример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964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Если информационно ориентированное приложение – то работает с данными </a:t>
            </a:r>
          </a:p>
          <a:p>
            <a:endParaRPr lang="ru-RU" sz="1800" dirty="0"/>
          </a:p>
          <a:p>
            <a:r>
              <a:rPr lang="ru-RU" sz="1800" dirty="0" smtClean="0"/>
              <a:t>Популярными форматами для этих целей - .....</a:t>
            </a:r>
          </a:p>
          <a:p>
            <a:endParaRPr lang="ru-RU" sz="1800" dirty="0"/>
          </a:p>
          <a:p>
            <a:r>
              <a:rPr lang="ru-RU" sz="1800" dirty="0" smtClean="0"/>
              <a:t>Ключевая роль – работа с ними</a:t>
            </a:r>
          </a:p>
          <a:p>
            <a:endParaRPr lang="ru-RU" sz="1800" dirty="0"/>
          </a:p>
          <a:p>
            <a:r>
              <a:rPr lang="ru-RU" sz="1800" dirty="0" smtClean="0"/>
              <a:t>Должны быть автоматически проверяемы , Чем раньше тем лучше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7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179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Ведется блог </a:t>
            </a:r>
          </a:p>
          <a:p>
            <a:endParaRPr lang="ru-RU" dirty="0"/>
          </a:p>
          <a:p>
            <a:r>
              <a:rPr lang="ru-RU" dirty="0" smtClean="0"/>
              <a:t>Делают разные люди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688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600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992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330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814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35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693229" cy="3600450"/>
          </a:xfrm>
        </p:spPr>
        <p:txBody>
          <a:bodyPr/>
          <a:lstStyle/>
          <a:p>
            <a:r>
              <a:rPr lang="ru-RU" sz="2000" dirty="0"/>
              <a:t>Группа методов, извлечение информации</a:t>
            </a:r>
          </a:p>
          <a:p>
            <a:endParaRPr lang="ru-RU" sz="2000" dirty="0"/>
          </a:p>
          <a:p>
            <a:r>
              <a:rPr lang="ru-RU" sz="2000" dirty="0"/>
              <a:t>На </a:t>
            </a:r>
            <a:r>
              <a:rPr lang="en-US" sz="2000" dirty="0"/>
              <a:t>SQA 24,</a:t>
            </a:r>
            <a:r>
              <a:rPr lang="ru-RU" sz="2000" dirty="0"/>
              <a:t> год за годом, </a:t>
            </a:r>
          </a:p>
          <a:p>
            <a:endParaRPr lang="ru-RU" sz="2000" dirty="0"/>
          </a:p>
          <a:p>
            <a:r>
              <a:rPr lang="ru-RU" sz="2000" dirty="0"/>
              <a:t>Больше чем поиск багов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74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Анализу </a:t>
            </a:r>
            <a:r>
              <a:rPr lang="ru-RU" sz="2000" dirty="0" err="1" smtClean="0"/>
              <a:t>поддвергаться</a:t>
            </a:r>
            <a:r>
              <a:rPr lang="ru-RU" sz="2000" dirty="0" smtClean="0"/>
              <a:t> могут разные данные , зависит от задач</a:t>
            </a:r>
          </a:p>
          <a:p>
            <a:endParaRPr lang="ru-RU" sz="2000" dirty="0"/>
          </a:p>
          <a:p>
            <a:r>
              <a:rPr lang="ru-RU" sz="2000" dirty="0" smtClean="0"/>
              <a:t>Например, сегодня более подробно о них и поговорим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6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Основной взгляд,</a:t>
            </a:r>
          </a:p>
          <a:p>
            <a:endParaRPr lang="ru-RU" sz="2000" dirty="0"/>
          </a:p>
          <a:p>
            <a:r>
              <a:rPr lang="ru-RU" sz="2000" dirty="0" smtClean="0"/>
              <a:t>Литература, идут в паре 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2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Множество подходов по вытаскиванию инфы</a:t>
            </a:r>
          </a:p>
          <a:p>
            <a:endParaRPr lang="ru-RU" sz="2000" dirty="0"/>
          </a:p>
          <a:p>
            <a:r>
              <a:rPr lang="ru-RU" sz="2000" dirty="0" smtClean="0"/>
              <a:t>....</a:t>
            </a:r>
          </a:p>
          <a:p>
            <a:endParaRPr lang="ru-RU" sz="2000" dirty="0"/>
          </a:p>
          <a:p>
            <a:r>
              <a:rPr lang="ru-RU" sz="2000" dirty="0" smtClean="0"/>
              <a:t>Нужно представление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84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Ориентированное дерево, в абстрактном виде синтаксическую структуру</a:t>
            </a:r>
          </a:p>
          <a:p>
            <a:endParaRPr lang="ru-RU" sz="2000" dirty="0"/>
          </a:p>
          <a:p>
            <a:r>
              <a:rPr lang="ru-RU" sz="2000" dirty="0" smtClean="0"/>
              <a:t>Создается </a:t>
            </a:r>
            <a:r>
              <a:rPr lang="ru-RU" sz="2000" dirty="0" err="1" smtClean="0"/>
              <a:t>парсером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Операторы, операнды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78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Абстрактный способ описания последовательности команд при выполнении программы </a:t>
            </a:r>
          </a:p>
          <a:p>
            <a:endParaRPr lang="ru-RU" sz="2000" dirty="0" smtClean="0"/>
          </a:p>
          <a:p>
            <a:r>
              <a:rPr lang="ru-RU" sz="2000" dirty="0" smtClean="0"/>
              <a:t>Позволяет Увидеть логику , выявить нарушение</a:t>
            </a:r>
          </a:p>
          <a:p>
            <a:endParaRPr lang="ru-RU" sz="2000" dirty="0"/>
          </a:p>
          <a:p>
            <a:r>
              <a:rPr lang="ru-RU" sz="2000" dirty="0" smtClean="0"/>
              <a:t>Прямолинейные участки, передача управления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6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0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5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1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2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7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6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5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957D-CD9D-49A2-B529-4EA98E22702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0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1" y="0"/>
            <a:ext cx="12192000" cy="2416574"/>
          </a:xfrm>
          <a:prstGeom prst="roundRect">
            <a:avLst>
              <a:gd name="adj" fmla="val 56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25281" y="230424"/>
            <a:ext cx="7130880" cy="560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altLang="ru-RU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Software</a:t>
            </a:r>
            <a:r>
              <a:rPr lang="ru-RU" alt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 </a:t>
            </a:r>
            <a:r>
              <a:rPr lang="ru-RU" altLang="ru-RU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quality</a:t>
            </a:r>
            <a:r>
              <a:rPr lang="ru-RU" alt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 </a:t>
            </a:r>
            <a:r>
              <a:rPr lang="ru-RU" altLang="ru-RU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assurance</a:t>
            </a:r>
            <a:r>
              <a:rPr lang="ru-RU" alt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 </a:t>
            </a:r>
            <a:r>
              <a:rPr lang="ru-RU" altLang="ru-RU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days</a:t>
            </a:r>
            <a:endParaRPr lang="ru-RU" altLang="ru-RU" sz="30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2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25281" y="783443"/>
            <a:ext cx="7088640" cy="885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2</a:t>
            </a:r>
            <a:r>
              <a:rPr lang="ru-RU" alt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5 </a:t>
            </a:r>
            <a:r>
              <a:rPr lang="ru-RU" alt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Международная конференция </a:t>
            </a:r>
          </a:p>
          <a:p>
            <a:pPr eaLnBrk="1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alt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по вопросам качества ПО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25281" y="1660495"/>
            <a:ext cx="2265600" cy="427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ru-RU" alt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sqadays.com</a:t>
            </a:r>
            <a:endParaRPr lang="ru-RU" altLang="ru-RU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2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" y="6270418"/>
            <a:ext cx="12192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2240" y="6368348"/>
            <a:ext cx="5891812" cy="364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altLang="ru-RU" dirty="0" smtClean="0">
                <a:solidFill>
                  <a:srgbClr val="FFFFFF"/>
                </a:solidFill>
                <a:latin typeface="Open Sans" pitchFamily="32" charset="0"/>
              </a:rPr>
              <a:t>Санкт-Петербург, 31 мая –1 июня 2019</a:t>
            </a:r>
            <a:endParaRPr lang="ru-RU" altLang="ru-RU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2500315"/>
            <a:ext cx="12192000" cy="12819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0" algn="ctr" defTabSz="449263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Расширяем идею статического анализа от проверки кода до других процессов разработки</a:t>
            </a:r>
            <a:endParaRPr lang="ru-RU" altLang="ru-RU" sz="3600" b="1" dirty="0">
              <a:solidFill>
                <a:srgbClr val="24877A"/>
              </a:solidFill>
              <a:latin typeface="Open Sans" pitchFamily="32" charset="0"/>
              <a:ea typeface="Microsoft YaHei" charset="-12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315" y="3782291"/>
            <a:ext cx="9096375" cy="2409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" y="83566"/>
            <a:ext cx="1844310" cy="114272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А также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630" y="1626841"/>
            <a:ext cx="10982739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Дерево разбора</a:t>
            </a:r>
          </a:p>
          <a:p>
            <a:r>
              <a:rPr lang="ru-RU" sz="3200" dirty="0" smtClean="0"/>
              <a:t>Абстрактный семантический граф (семантическая модель)</a:t>
            </a:r>
          </a:p>
          <a:p>
            <a:r>
              <a:rPr lang="ru-RU" sz="3200" dirty="0" smtClean="0"/>
              <a:t>…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Поиск багов, уязвимостей, узких мест</a:t>
            </a:r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854994"/>
            <a:ext cx="5715000" cy="429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Поиск багов, уязвимостей, узких мест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508" y="1325563"/>
            <a:ext cx="10851292" cy="52482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Поиск шаблона дефекта на основе </a:t>
            </a:r>
            <a:r>
              <a:rPr lang="en-US" dirty="0" smtClean="0"/>
              <a:t>AST</a:t>
            </a:r>
          </a:p>
          <a:p>
            <a:r>
              <a:rPr lang="ru-RU" dirty="0"/>
              <a:t>Поиск </a:t>
            </a:r>
            <a:r>
              <a:rPr lang="ru-RU" dirty="0" smtClean="0"/>
              <a:t>дефектов на основе семантической модели</a:t>
            </a:r>
          </a:p>
          <a:p>
            <a:r>
              <a:rPr lang="ru-RU" dirty="0" smtClean="0"/>
              <a:t>Поиск дефектов на основе анализа потока управления данными</a:t>
            </a:r>
          </a:p>
          <a:p>
            <a:r>
              <a:rPr lang="ru-RU" dirty="0" smtClean="0"/>
              <a:t>…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Более </a:t>
            </a:r>
            <a:r>
              <a:rPr lang="ru-RU" dirty="0"/>
              <a:t>подробно</a:t>
            </a:r>
            <a:r>
              <a:rPr lang="en-US" dirty="0"/>
              <a:t>: </a:t>
            </a:r>
            <a:endParaRPr lang="ru-RU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656" y="3366992"/>
            <a:ext cx="3220995" cy="3252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Форматирование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/>
              <a:t>Зачем </a:t>
            </a:r>
            <a:r>
              <a:rPr lang="ru-RU" sz="3200" i="1" dirty="0"/>
              <a:t>следить за форматированием кода </a:t>
            </a:r>
            <a:r>
              <a:rPr lang="ru-RU" sz="3200" i="1" dirty="0" smtClean="0"/>
              <a:t>?</a:t>
            </a:r>
          </a:p>
          <a:p>
            <a:pPr marL="0" indent="0">
              <a:buNone/>
            </a:pPr>
            <a:endParaRPr lang="ru-RU" sz="3200" i="1" dirty="0"/>
          </a:p>
          <a:p>
            <a:pPr lvl="1"/>
            <a:r>
              <a:rPr lang="ru-RU" sz="2800" dirty="0" smtClean="0"/>
              <a:t>Соблюдение правил кодирования в компании</a:t>
            </a:r>
          </a:p>
          <a:p>
            <a:pPr lvl="1"/>
            <a:r>
              <a:rPr lang="ru-RU" sz="2800" dirty="0" smtClean="0"/>
              <a:t>Легкость в чтении</a:t>
            </a:r>
          </a:p>
          <a:p>
            <a:pPr lvl="1"/>
            <a:r>
              <a:rPr lang="ru-RU" sz="2800" dirty="0" smtClean="0"/>
              <a:t>Легкость в поддержке и отладке</a:t>
            </a:r>
          </a:p>
          <a:p>
            <a:pPr lvl="1"/>
            <a:r>
              <a:rPr lang="ru-RU" sz="2800" dirty="0" smtClean="0"/>
              <a:t>Увеличение вероятности обнаружения дефектов </a:t>
            </a:r>
          </a:p>
          <a:p>
            <a:pPr lvl="1"/>
            <a:r>
              <a:rPr lang="ru-RU" sz="2800" dirty="0" smtClean="0"/>
              <a:t>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8" y="-19108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До форматирования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2191" y="1497542"/>
            <a:ext cx="11969809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doIfSkilledSpeaker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experience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speakers.length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Speaker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speakers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sp.getRating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()&gt;=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||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sp.getExperience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experience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sp.isGirl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LISTEN; }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doThink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 } }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GO_HOME;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8" y="-19108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До форматирования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2191" y="1497542"/>
            <a:ext cx="11969809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doIfSkilledSpeaker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experience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speakers.length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Speaker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speakers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sp.getRating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()&gt;=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||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sp.getExperience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experience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sp.isGirl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LISTEN; }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doThink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 } }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GO_HOME;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95" y="3585489"/>
            <a:ext cx="8855747" cy="2869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5552" y="1055092"/>
            <a:ext cx="11571774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getNextInterestingSpeaker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experience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speakers.length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Speaker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speakers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++];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sp.getRating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&gt;=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||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sp.getExperience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experience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sp.isGirl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doThink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GO_HOME;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8" y="-19108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После форматирования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8" y="-19108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До форматирования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04634" y="2568736"/>
            <a:ext cx="6229884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(B)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someObject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0" lang="ru-RU" alt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907242" y="2509737"/>
            <a:ext cx="6064676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oSomething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some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8" y="-19108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После форматирования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0184" y="1134480"/>
            <a:ext cx="4497058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(B)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someObj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404221">
            <a:off x="3107434" y="3178483"/>
            <a:ext cx="1524106" cy="299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ÐÐ°ÑÑÐ¸Ð½ÐºÐ¸ Ð¿Ð¾ Ð·Ð°Ð¿ÑÐ¾ÑÑ Ð¿Ð°Ð»ÐµÑ Ð²Ð²ÐµÑ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53" y="1044250"/>
            <a:ext cx="2806958" cy="288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Вычисление метрик. </a:t>
            </a:r>
            <a:br>
              <a:rPr lang="ru-RU" dirty="0" smtClean="0"/>
            </a:br>
            <a:r>
              <a:rPr lang="ru-RU" dirty="0" smtClean="0"/>
              <a:t>Зачем </a:t>
            </a:r>
            <a:r>
              <a:rPr lang="ru-RU" dirty="0"/>
              <a:t>измерять ПО?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798" y="2017773"/>
            <a:ext cx="10515600" cy="4351338"/>
          </a:xfrm>
        </p:spPr>
        <p:txBody>
          <a:bodyPr/>
          <a:lstStyle/>
          <a:p>
            <a:r>
              <a:rPr lang="ru-RU" dirty="0"/>
              <a:t>Определение качества существующего продукта или </a:t>
            </a:r>
            <a:r>
              <a:rPr lang="ru-RU" dirty="0" smtClean="0"/>
              <a:t>процесса</a:t>
            </a:r>
          </a:p>
          <a:p>
            <a:r>
              <a:rPr lang="ru-RU" dirty="0"/>
              <a:t>Прогнозирование качества продукта / процесса </a:t>
            </a:r>
            <a:endParaRPr lang="ru-RU" dirty="0" smtClean="0"/>
          </a:p>
          <a:p>
            <a:r>
              <a:rPr lang="ru-RU" dirty="0"/>
              <a:t>Улучшение качества продукта / </a:t>
            </a:r>
            <a:r>
              <a:rPr lang="ru-RU" dirty="0" smtClean="0"/>
              <a:t>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737" y="112577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О докладчике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1958" y="1330343"/>
            <a:ext cx="7469779" cy="4750825"/>
          </a:xfrm>
        </p:spPr>
        <p:txBody>
          <a:bodyPr/>
          <a:lstStyle/>
          <a:p>
            <a:r>
              <a:rPr lang="ru-RU" dirty="0"/>
              <a:t>Максим Стефанов (</a:t>
            </a:r>
            <a:r>
              <a:rPr lang="en-US" b="1" dirty="0"/>
              <a:t>stefanov@viva64.com</a:t>
            </a:r>
            <a:r>
              <a:rPr lang="ru-RU" dirty="0"/>
              <a:t>)</a:t>
            </a:r>
          </a:p>
          <a:p>
            <a:r>
              <a:rPr lang="en-US" dirty="0"/>
              <a:t>C++/Java </a:t>
            </a:r>
            <a:r>
              <a:rPr lang="ru-RU" dirty="0"/>
              <a:t>разработчик в компании </a:t>
            </a:r>
            <a:r>
              <a:rPr lang="en-US" dirty="0"/>
              <a:t>PVS-Studio</a:t>
            </a:r>
            <a:endParaRPr lang="ru-RU" dirty="0"/>
          </a:p>
          <a:p>
            <a:r>
              <a:rPr lang="ru-RU" dirty="0"/>
              <a:t>Деятельность</a:t>
            </a:r>
            <a:r>
              <a:rPr lang="en-US" dirty="0"/>
              <a:t>:</a:t>
            </a:r>
          </a:p>
          <a:p>
            <a:pPr lvl="1"/>
            <a:r>
              <a:rPr lang="ru-RU" sz="2800" dirty="0"/>
              <a:t>Участие в разработке ядра C++ анализатора</a:t>
            </a:r>
            <a:endParaRPr lang="en-US" sz="2800" dirty="0"/>
          </a:p>
          <a:p>
            <a:pPr lvl="1"/>
            <a:r>
              <a:rPr lang="ru-RU" sz="2800" dirty="0"/>
              <a:t>Участие в разработке </a:t>
            </a:r>
            <a:r>
              <a:rPr lang="en-US" sz="2800" dirty="0"/>
              <a:t>Java</a:t>
            </a:r>
            <a:r>
              <a:rPr lang="ru-RU" sz="2800" dirty="0"/>
              <a:t> анализатора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7" y="1330343"/>
            <a:ext cx="3696262" cy="5334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Вычисление метрик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435" y="1325563"/>
            <a:ext cx="10515600" cy="4351338"/>
          </a:xfrm>
        </p:spPr>
        <p:txBody>
          <a:bodyPr/>
          <a:lstStyle/>
          <a:p>
            <a:r>
              <a:rPr lang="ru-RU" dirty="0" smtClean="0"/>
              <a:t>Количественные метрики</a:t>
            </a:r>
          </a:p>
          <a:p>
            <a:r>
              <a:rPr lang="ru-RU" dirty="0" smtClean="0"/>
              <a:t>Метрики сложности программы</a:t>
            </a:r>
          </a:p>
          <a:p>
            <a:pPr lvl="1"/>
            <a:r>
              <a:rPr lang="ru-RU" dirty="0" smtClean="0"/>
              <a:t>Метрики размера программ</a:t>
            </a:r>
          </a:p>
          <a:p>
            <a:pPr lvl="1"/>
            <a:r>
              <a:rPr lang="ru-RU" dirty="0" smtClean="0"/>
              <a:t>Метрики сложности потока управления программы</a:t>
            </a:r>
          </a:p>
          <a:p>
            <a:pPr lvl="1"/>
            <a:r>
              <a:rPr lang="ru-RU" dirty="0" smtClean="0"/>
              <a:t>Метрики сложности потока данных</a:t>
            </a:r>
            <a:endParaRPr lang="ru-RU" dirty="0"/>
          </a:p>
          <a:p>
            <a:r>
              <a:rPr lang="ru-RU" dirty="0" smtClean="0"/>
              <a:t>Объектно-ориентированные метрики</a:t>
            </a:r>
          </a:p>
          <a:p>
            <a:pPr marL="0" indent="0">
              <a:buNone/>
            </a:pPr>
            <a:r>
              <a:rPr lang="ru-RU" dirty="0" smtClean="0"/>
              <a:t>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13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Количественные метрики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Строки кода </a:t>
            </a:r>
            <a:r>
              <a:rPr lang="en-US" dirty="0" smtClean="0"/>
              <a:t>SLOC</a:t>
            </a:r>
            <a:r>
              <a:rPr lang="ru-RU" dirty="0" smtClean="0"/>
              <a:t> (физические , логические)</a:t>
            </a:r>
            <a:endParaRPr lang="en-US" dirty="0" smtClean="0"/>
          </a:p>
          <a:p>
            <a:r>
              <a:rPr lang="ru-RU" dirty="0" smtClean="0"/>
              <a:t>Количество комментариев, процент комментариев</a:t>
            </a:r>
          </a:p>
          <a:p>
            <a:r>
              <a:rPr lang="ru-RU" dirty="0" smtClean="0"/>
              <a:t>Среднее </a:t>
            </a:r>
            <a:r>
              <a:rPr lang="ru-RU" dirty="0"/>
              <a:t>число строк для функций (классов, файлов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Процент дублирования кода</a:t>
            </a:r>
          </a:p>
          <a:p>
            <a:r>
              <a:rPr lang="ru-RU" dirty="0" smtClean="0"/>
              <a:t>...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13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Количественные метрики</a:t>
            </a:r>
            <a:r>
              <a:rPr lang="en-US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метрика по дефектам в коде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649" y="1825625"/>
            <a:ext cx="11750467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/>
              <a:t>Плотность </a:t>
            </a:r>
            <a:r>
              <a:rPr lang="ru-RU" sz="2400" b="1" dirty="0" smtClean="0"/>
              <a:t>дефектов</a:t>
            </a:r>
            <a:r>
              <a:rPr lang="en-US" sz="2400" b="1" dirty="0" smtClean="0"/>
              <a:t>:</a:t>
            </a:r>
          </a:p>
          <a:p>
            <a:pPr>
              <a:lnSpc>
                <a:spcPct val="100000"/>
              </a:lnSpc>
            </a:pPr>
            <a:endParaRPr lang="ru-RU" sz="2400" b="1" dirty="0" smtClean="0"/>
          </a:p>
          <a:p>
            <a:pPr marL="0" indent="0" algn="ctr">
              <a:lnSpc>
                <a:spcPct val="50000"/>
              </a:lnSpc>
              <a:spcBef>
                <a:spcPts val="0"/>
              </a:spcBef>
              <a:buNone/>
            </a:pPr>
            <a:r>
              <a:rPr lang="ru-RU" sz="2400" dirty="0" smtClean="0"/>
              <a:t>«Количество дефектов в отдельном модуле»</a:t>
            </a:r>
          </a:p>
          <a:p>
            <a:pPr marL="0" indent="0" algn="ctr">
              <a:lnSpc>
                <a:spcPct val="50000"/>
              </a:lnSpc>
              <a:spcBef>
                <a:spcPts val="0"/>
              </a:spcBef>
              <a:buNone/>
            </a:pPr>
            <a:r>
              <a:rPr lang="ru-RU" sz="2400" dirty="0" smtClean="0"/>
              <a:t>--------------------------------------------------------------</a:t>
            </a:r>
            <a:endParaRPr lang="ru-RU" sz="2400" dirty="0"/>
          </a:p>
          <a:p>
            <a:pPr marL="0" indent="0" algn="ctr">
              <a:lnSpc>
                <a:spcPct val="50000"/>
              </a:lnSpc>
              <a:spcBef>
                <a:spcPts val="0"/>
              </a:spcBef>
              <a:buNone/>
            </a:pPr>
            <a:r>
              <a:rPr lang="ru-RU" sz="2400" dirty="0" smtClean="0"/>
              <a:t>«Общее количество дефектов в ПО» </a:t>
            </a:r>
          </a:p>
          <a:p>
            <a:r>
              <a:rPr lang="ru-RU" sz="2400" b="1" dirty="0" smtClean="0"/>
              <a:t>Коэффициент регрессии</a:t>
            </a:r>
            <a:r>
              <a:rPr lang="en-US" sz="2400" b="1" dirty="0" smtClean="0"/>
              <a:t>:</a:t>
            </a:r>
          </a:p>
          <a:p>
            <a:endParaRPr lang="ru-RU" sz="2400" b="1" dirty="0" smtClean="0"/>
          </a:p>
          <a:p>
            <a:pPr marL="0" indent="0" algn="ctr">
              <a:lnSpc>
                <a:spcPct val="50000"/>
              </a:lnSpc>
              <a:spcBef>
                <a:spcPts val="300"/>
              </a:spcBef>
              <a:buNone/>
            </a:pPr>
            <a:r>
              <a:rPr lang="ru-RU" sz="2400" dirty="0" smtClean="0"/>
              <a:t>«Количество дефектов в старом функционале»</a:t>
            </a:r>
          </a:p>
          <a:p>
            <a:pPr marL="0" indent="0" algn="ctr">
              <a:lnSpc>
                <a:spcPct val="50000"/>
              </a:lnSpc>
              <a:spcBef>
                <a:spcPts val="300"/>
              </a:spcBef>
              <a:buNone/>
            </a:pPr>
            <a:r>
              <a:rPr lang="ru-RU" sz="2400" dirty="0" smtClean="0"/>
              <a:t>-------------------------------------------------------------------------------------</a:t>
            </a:r>
          </a:p>
          <a:p>
            <a:pPr marL="0" indent="0" algn="ctr">
              <a:lnSpc>
                <a:spcPct val="50000"/>
              </a:lnSpc>
              <a:spcBef>
                <a:spcPts val="300"/>
              </a:spcBef>
              <a:buNone/>
            </a:pPr>
            <a:r>
              <a:rPr lang="ru-RU" sz="2400" dirty="0" smtClean="0"/>
              <a:t>«Общее количество дефектов, включая новый функционал»</a:t>
            </a:r>
            <a:endParaRPr lang="ru-RU" sz="24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Метрика </a:t>
            </a:r>
            <a:r>
              <a:rPr lang="ru-RU" dirty="0" err="1" smtClean="0"/>
              <a:t>Маккейба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ru-RU" dirty="0" smtClean="0"/>
              <a:t>Цикломатическая сложность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1078" y="1325563"/>
            <a:ext cx="11189869" cy="52677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i="1" dirty="0"/>
              <a:t>M</a:t>
            </a:r>
            <a:r>
              <a:rPr lang="en-US" sz="3900" dirty="0"/>
              <a:t> = </a:t>
            </a:r>
            <a:r>
              <a:rPr lang="en-US" sz="3900" i="1" dirty="0"/>
              <a:t>E</a:t>
            </a:r>
            <a:r>
              <a:rPr lang="en-US" sz="3900" dirty="0"/>
              <a:t> − </a:t>
            </a:r>
            <a:r>
              <a:rPr lang="en-US" sz="3900" i="1" dirty="0"/>
              <a:t>N</a:t>
            </a:r>
            <a:r>
              <a:rPr lang="en-US" sz="3900" dirty="0"/>
              <a:t> + </a:t>
            </a:r>
            <a:r>
              <a:rPr lang="en-US" sz="3900" dirty="0" smtClean="0"/>
              <a:t>2</a:t>
            </a:r>
            <a:r>
              <a:rPr lang="en-US" sz="3900" i="1" dirty="0" smtClean="0"/>
              <a:t>P</a:t>
            </a:r>
            <a:endParaRPr lang="ru-RU" sz="3900" i="1" dirty="0" smtClean="0"/>
          </a:p>
          <a:p>
            <a:pPr marL="0" indent="0" algn="just">
              <a:buNone/>
            </a:pPr>
            <a:r>
              <a:rPr lang="ru-RU" dirty="0"/>
              <a:t>где:</a:t>
            </a:r>
          </a:p>
          <a:p>
            <a:pPr marL="0" indent="0" algn="just">
              <a:buNone/>
            </a:pPr>
            <a:r>
              <a:rPr lang="ru-RU" dirty="0" smtClean="0"/>
              <a:t>     M - </a:t>
            </a:r>
            <a:r>
              <a:rPr lang="ru-RU" dirty="0"/>
              <a:t>цикломатическая сложность,</a:t>
            </a:r>
          </a:p>
          <a:p>
            <a:pPr marL="0" indent="0" algn="just">
              <a:buNone/>
            </a:pPr>
            <a:r>
              <a:rPr lang="ru-RU" dirty="0" smtClean="0"/>
              <a:t>     E - </a:t>
            </a:r>
            <a:r>
              <a:rPr lang="ru-RU" dirty="0"/>
              <a:t>количество рёбер в графе,</a:t>
            </a:r>
          </a:p>
          <a:p>
            <a:pPr marL="0" indent="0" algn="just">
              <a:buNone/>
            </a:pPr>
            <a:r>
              <a:rPr lang="ru-RU" dirty="0" smtClean="0"/>
              <a:t>     N - </a:t>
            </a:r>
            <a:r>
              <a:rPr lang="ru-RU" dirty="0"/>
              <a:t>количество узлов в графе,</a:t>
            </a:r>
          </a:p>
          <a:p>
            <a:pPr marL="0" indent="0" algn="just">
              <a:buNone/>
            </a:pPr>
            <a:r>
              <a:rPr lang="ru-RU" dirty="0" smtClean="0"/>
              <a:t>     P - </a:t>
            </a:r>
            <a:r>
              <a:rPr lang="ru-RU" dirty="0"/>
              <a:t>количество компонент связности</a:t>
            </a:r>
            <a:r>
              <a:rPr lang="ru-RU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107" y="2135091"/>
            <a:ext cx="9531786" cy="325505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1734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 smtClean="0"/>
          </a:p>
          <a:p>
            <a:pPr algn="ctr"/>
            <a:r>
              <a:rPr lang="ru-RU" dirty="0" smtClean="0"/>
              <a:t>Цикломатическая сложность</a:t>
            </a:r>
          </a:p>
          <a:p>
            <a:pPr algn="ctr"/>
            <a:r>
              <a:rPr lang="ru-RU" sz="3500" dirty="0"/>
              <a:t>Представление некоторых конструкций языка в виде </a:t>
            </a:r>
            <a:r>
              <a:rPr lang="ru-RU" sz="3500" dirty="0" smtClean="0"/>
              <a:t>графа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Цикломатическая сложность</a:t>
            </a:r>
            <a:r>
              <a:rPr lang="en-US" dirty="0" smtClean="0"/>
              <a:t> :</a:t>
            </a:r>
            <a:r>
              <a:rPr lang="ru-RU" dirty="0" smtClean="0"/>
              <a:t> пример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016524" y="1258163"/>
            <a:ext cx="6041877" cy="5355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someMethod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(...){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1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n -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)/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Цикломатическая сложность</a:t>
            </a:r>
            <a:r>
              <a:rPr lang="en-US" dirty="0" smtClean="0"/>
              <a:t>: </a:t>
            </a:r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82552" y="1800560"/>
            <a:ext cx="2992354" cy="34757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 = 14</a:t>
            </a:r>
          </a:p>
          <a:p>
            <a:pPr marL="0" indent="0">
              <a:buNone/>
            </a:pPr>
            <a:r>
              <a:rPr lang="en-US" dirty="0" smtClean="0"/>
              <a:t>N = 12</a:t>
            </a:r>
          </a:p>
          <a:p>
            <a:pPr marL="0" indent="0">
              <a:buNone/>
            </a:pPr>
            <a:r>
              <a:rPr lang="en-US" dirty="0" smtClean="0"/>
              <a:t>P = 1</a:t>
            </a:r>
          </a:p>
          <a:p>
            <a:pPr marL="0" indent="0">
              <a:buNone/>
            </a:pPr>
            <a:r>
              <a:rPr lang="en-US" dirty="0" smtClean="0"/>
              <a:t>M </a:t>
            </a:r>
            <a:r>
              <a:rPr lang="en-US" dirty="0"/>
              <a:t>= 14–12 + (2*1</a:t>
            </a:r>
            <a:r>
              <a:rPr lang="en-US" dirty="0" smtClean="0"/>
              <a:t>) </a:t>
            </a:r>
            <a:endParaRPr lang="ru-RU" dirty="0" smtClean="0"/>
          </a:p>
          <a:p>
            <a:pPr marL="0" indent="0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= 4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6" y="1014497"/>
            <a:ext cx="8530835" cy="5691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Цикломатическая сложность</a:t>
            </a:r>
            <a:r>
              <a:rPr lang="en-US" dirty="0" smtClean="0"/>
              <a:t>:</a:t>
            </a:r>
            <a:r>
              <a:rPr lang="ru-RU" dirty="0"/>
              <a:t> </a:t>
            </a:r>
            <a:r>
              <a:rPr lang="ru-RU" dirty="0" smtClean="0"/>
              <a:t>зачем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10746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Повышенный показатель цикломатической сложности приводит к сложности</a:t>
            </a:r>
            <a:r>
              <a:rPr lang="en-US" sz="3200" dirty="0" smtClean="0"/>
              <a:t>:</a:t>
            </a:r>
          </a:p>
          <a:p>
            <a:r>
              <a:rPr lang="ru-RU" sz="3200" dirty="0" smtClean="0"/>
              <a:t>понимания, поддержк</a:t>
            </a:r>
            <a:r>
              <a:rPr lang="ru-RU" sz="3200" dirty="0"/>
              <a:t>и</a:t>
            </a:r>
            <a:r>
              <a:rPr lang="ru-RU" sz="3200" dirty="0" smtClean="0"/>
              <a:t> и отладки кода,</a:t>
            </a:r>
          </a:p>
          <a:p>
            <a:r>
              <a:rPr lang="ru-RU" sz="3200" dirty="0" smtClean="0"/>
              <a:t>тестирования.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Подытожим о метриках. Примечание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r>
              <a:rPr lang="ru-RU" dirty="0"/>
              <a:t>метрик в </a:t>
            </a:r>
            <a:r>
              <a:rPr lang="ru-RU" dirty="0" err="1"/>
              <a:t>наказательных</a:t>
            </a:r>
            <a:r>
              <a:rPr lang="ru-RU" dirty="0"/>
              <a:t> целях — </a:t>
            </a:r>
            <a:r>
              <a:rPr lang="ru-RU" dirty="0" smtClean="0"/>
              <a:t>опасно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метрик в информационно-вспомогательных целях — </a:t>
            </a:r>
            <a:r>
              <a:rPr lang="ru-RU" dirty="0" smtClean="0"/>
              <a:t>полезно</a:t>
            </a:r>
          </a:p>
          <a:p>
            <a:r>
              <a:rPr lang="ru-RU" dirty="0"/>
              <a:t>Метрики использовать лучше в динамике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73" y="0"/>
            <a:ext cx="11807687" cy="1325563"/>
          </a:xfrm>
        </p:spPr>
        <p:txBody>
          <a:bodyPr/>
          <a:lstStyle/>
          <a:p>
            <a:pPr algn="ctr"/>
            <a:r>
              <a:rPr lang="ru-RU" dirty="0" err="1" smtClean="0"/>
              <a:t>Обфускация</a:t>
            </a:r>
            <a:r>
              <a:rPr lang="ru-RU" dirty="0" smtClean="0"/>
              <a:t> </a:t>
            </a:r>
            <a:r>
              <a:rPr lang="ru-RU" dirty="0"/>
              <a:t>/ </a:t>
            </a:r>
            <a:r>
              <a:rPr lang="ru-RU" dirty="0" err="1" smtClean="0"/>
              <a:t>деобфускация</a:t>
            </a:r>
            <a:r>
              <a:rPr lang="ru-RU" dirty="0" smtClean="0"/>
              <a:t> исходного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087" y="1878634"/>
            <a:ext cx="114233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Необходимость защиты</a:t>
            </a:r>
            <a:r>
              <a:rPr lang="en-US" sz="3200" dirty="0" smtClean="0"/>
              <a:t> </a:t>
            </a:r>
            <a:r>
              <a:rPr lang="ru-RU" sz="3200" dirty="0" smtClean="0"/>
              <a:t>от анализа, </a:t>
            </a:r>
            <a:r>
              <a:rPr lang="ru-RU" sz="3200" dirty="0"/>
              <a:t>выполняемого как человеком, так и </a:t>
            </a:r>
            <a:r>
              <a:rPr lang="ru-RU" sz="3200" dirty="0" smtClean="0"/>
              <a:t>машиной, а также ПО с повышенными требованиями </a:t>
            </a:r>
            <a:r>
              <a:rPr lang="ru-RU" sz="3200" dirty="0" err="1" smtClean="0"/>
              <a:t>взломостойкости</a:t>
            </a:r>
            <a:r>
              <a:rPr lang="ru-RU" sz="3200" dirty="0" smtClean="0"/>
              <a:t>, например</a:t>
            </a:r>
            <a:r>
              <a:rPr lang="en-US" sz="3200" dirty="0" smtClean="0"/>
              <a:t>:</a:t>
            </a:r>
          </a:p>
          <a:p>
            <a:r>
              <a:rPr lang="ru-RU" sz="3200" dirty="0"/>
              <a:t>защита ключей </a:t>
            </a:r>
            <a:r>
              <a:rPr lang="en-US" sz="3200" dirty="0" smtClean="0"/>
              <a:t>DRM</a:t>
            </a:r>
          </a:p>
          <a:p>
            <a:r>
              <a:rPr lang="ru-RU" sz="3200" dirty="0"/>
              <a:t>защита игр от внедрения постороннего кода (</a:t>
            </a:r>
            <a:r>
              <a:rPr lang="ru-RU" sz="3200" dirty="0" err="1"/>
              <a:t>читов</a:t>
            </a:r>
            <a:r>
              <a:rPr lang="ru-RU" sz="3200" dirty="0"/>
              <a:t> и ботов) </a:t>
            </a:r>
            <a:endParaRPr lang="en-US" sz="3200" dirty="0" smtClean="0"/>
          </a:p>
          <a:p>
            <a:r>
              <a:rPr lang="ru-RU" sz="3200" dirty="0"/>
              <a:t>защита исходников при </a:t>
            </a:r>
            <a:r>
              <a:rPr lang="ru-RU" sz="3200" dirty="0" smtClean="0"/>
              <a:t>передаче/продаже</a:t>
            </a:r>
            <a:endParaRPr lang="en-US" sz="3200" dirty="0" smtClean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Общее представление о статическом анализе</a:t>
            </a:r>
          </a:p>
          <a:p>
            <a:r>
              <a:rPr lang="ru-RU" sz="3600" dirty="0" smtClean="0"/>
              <a:t>Классический взгляд</a:t>
            </a:r>
          </a:p>
          <a:p>
            <a:r>
              <a:rPr lang="ru-RU" sz="3600" dirty="0" smtClean="0"/>
              <a:t>Альтернативный взгляд</a:t>
            </a:r>
          </a:p>
          <a:p>
            <a:r>
              <a:rPr lang="ru-RU" sz="3600" dirty="0" smtClean="0"/>
              <a:t>Выводы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73" y="0"/>
            <a:ext cx="11807687" cy="1325563"/>
          </a:xfrm>
        </p:spPr>
        <p:txBody>
          <a:bodyPr/>
          <a:lstStyle/>
          <a:p>
            <a:pPr algn="ctr"/>
            <a:r>
              <a:rPr lang="ru-RU" dirty="0" err="1" smtClean="0"/>
              <a:t>Обфускация</a:t>
            </a:r>
            <a:r>
              <a:rPr lang="ru-RU" dirty="0" smtClean="0"/>
              <a:t> </a:t>
            </a:r>
            <a:r>
              <a:rPr lang="ru-RU" dirty="0"/>
              <a:t>/ </a:t>
            </a:r>
            <a:r>
              <a:rPr lang="ru-RU" dirty="0" err="1" smtClean="0"/>
              <a:t>деобфускация</a:t>
            </a:r>
            <a:r>
              <a:rPr lang="ru-RU" dirty="0" smtClean="0"/>
              <a:t> </a:t>
            </a:r>
            <a:r>
              <a:rPr lang="ru-RU" dirty="0"/>
              <a:t>исходного кода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2857" y="1631866"/>
            <a:ext cx="8663609" cy="28427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 = 100;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float TAX_RATE = 0.2;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tax[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orig_price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* TAX_RATE;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price[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orig_price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+ tax[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155" y="1625396"/>
            <a:ext cx="624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</a:t>
            </a:r>
            <a:r>
              <a:rPr lang="en-US" sz="2400" dirty="0" smtClean="0"/>
              <a:t>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3155" y="4897522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После</a:t>
            </a:r>
            <a:r>
              <a:rPr lang="en-US" sz="2400" dirty="0" smtClean="0"/>
              <a:t>:</a:t>
            </a:r>
            <a:endParaRPr lang="ru-RU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633061" y="5128356"/>
            <a:ext cx="7184186" cy="7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3061" y="4897523"/>
            <a:ext cx="995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a=0;a&lt;100;a++){b[a]=c[a]*0.2;d[a]=c[a]+b[a];}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73" y="0"/>
            <a:ext cx="11807687" cy="1325563"/>
          </a:xfrm>
        </p:spPr>
        <p:txBody>
          <a:bodyPr/>
          <a:lstStyle/>
          <a:p>
            <a:pPr algn="ctr"/>
            <a:r>
              <a:rPr lang="ru-RU" dirty="0" err="1" smtClean="0"/>
              <a:t>Обфускация</a:t>
            </a:r>
            <a:r>
              <a:rPr lang="ru-RU" dirty="0" smtClean="0"/>
              <a:t> </a:t>
            </a:r>
            <a:r>
              <a:rPr lang="ru-RU" dirty="0"/>
              <a:t>/ </a:t>
            </a:r>
            <a:r>
              <a:rPr lang="ru-RU" dirty="0" err="1" smtClean="0"/>
              <a:t>деобфускация</a:t>
            </a:r>
            <a:r>
              <a:rPr lang="ru-RU" dirty="0" smtClean="0"/>
              <a:t> </a:t>
            </a:r>
            <a:r>
              <a:rPr lang="ru-RU" dirty="0"/>
              <a:t>исходного кода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809" y="1325563"/>
            <a:ext cx="6573076" cy="5324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Проверка на </a:t>
            </a:r>
            <a:r>
              <a:rPr lang="ru-RU" dirty="0" err="1" smtClean="0"/>
              <a:t>валидность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313" y="1375397"/>
            <a:ext cx="1096948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Известные форматы для передачи данных</a:t>
            </a:r>
            <a:r>
              <a:rPr lang="en-US" dirty="0" smtClean="0"/>
              <a:t>: </a:t>
            </a:r>
            <a:r>
              <a:rPr lang="en-US" b="1" dirty="0" smtClean="0"/>
              <a:t>JSON, XML, YAML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Соответствующие инструменты</a:t>
            </a:r>
            <a:r>
              <a:rPr lang="en-US" dirty="0" smtClean="0"/>
              <a:t>: </a:t>
            </a:r>
            <a:r>
              <a:rPr lang="en-US" b="1" dirty="0" err="1" smtClean="0"/>
              <a:t>JSONLint</a:t>
            </a:r>
            <a:r>
              <a:rPr lang="en-US" b="1" dirty="0" smtClean="0"/>
              <a:t>, </a:t>
            </a:r>
            <a:r>
              <a:rPr lang="en-US" b="1" dirty="0" err="1" smtClean="0"/>
              <a:t>XMLLint</a:t>
            </a:r>
            <a:r>
              <a:rPr lang="en-US" b="1" dirty="0" smtClean="0"/>
              <a:t>, </a:t>
            </a:r>
            <a:r>
              <a:rPr lang="en-US" b="1" dirty="0" err="1" smtClean="0"/>
              <a:t>YAMLLint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производят анализ и выявляют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Синтаксические ошибки</a:t>
            </a:r>
          </a:p>
          <a:p>
            <a:pPr lvl="1"/>
            <a:r>
              <a:rPr lang="ru-RU" dirty="0" smtClean="0"/>
              <a:t>Лишние запятые, скобки, пробелы, …</a:t>
            </a:r>
          </a:p>
          <a:p>
            <a:pPr lvl="1"/>
            <a:r>
              <a:rPr lang="ru-RU" dirty="0" err="1" smtClean="0"/>
              <a:t>Дубликации</a:t>
            </a:r>
            <a:r>
              <a:rPr lang="ru-RU" dirty="0" smtClean="0"/>
              <a:t> ключей</a:t>
            </a:r>
          </a:p>
          <a:p>
            <a:pPr lvl="1"/>
            <a:r>
              <a:rPr lang="ru-RU" dirty="0" smtClean="0"/>
              <a:t>Порядок определения ключей</a:t>
            </a:r>
          </a:p>
          <a:p>
            <a:pPr lvl="1"/>
            <a:r>
              <a:rPr lang="ru-RU" dirty="0" smtClean="0"/>
              <a:t>…</a:t>
            </a:r>
          </a:p>
          <a:p>
            <a:pPr lvl="1"/>
            <a:endParaRPr lang="ru-RU" dirty="0" smtClean="0"/>
          </a:p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Проверка на </a:t>
            </a:r>
            <a:r>
              <a:rPr lang="ru-RU" dirty="0" err="1" smtClean="0"/>
              <a:t>валидность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08455" y="1554499"/>
            <a:ext cx="11417642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warnings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[{</a:t>
            </a:r>
            <a:b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Some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"V6050"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cwe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level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Some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2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kumimoji="0" lang="ru-RU" altLang="ru-RU" sz="2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Duplicate</a:t>
            </a:r>
            <a:r>
              <a:rPr kumimoji="0" lang="ru-RU" altLang="ru-RU" sz="2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kumimoji="0" lang="ru-RU" altLang="ru-RU" sz="2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kumimoji="0" lang="ru-RU" altLang="ru-RU" sz="26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ru-RU" altLang="ru-RU" sz="2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ru-RU" altLang="ru-RU" sz="2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falseAlarm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ru-RU" altLang="ru-RU" sz="2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}]</a:t>
            </a:r>
            <a:b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178011" y="2570205"/>
            <a:ext cx="378940" cy="17134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Публикатор</a:t>
            </a:r>
            <a:r>
              <a:rPr lang="en-US" dirty="0" smtClean="0"/>
              <a:t>: </a:t>
            </a:r>
            <a:r>
              <a:rPr lang="ru-RU" dirty="0" smtClean="0"/>
              <a:t>внутренняя разработка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Задача</a:t>
            </a:r>
            <a:r>
              <a:rPr lang="en-US" b="1" dirty="0" smtClean="0"/>
              <a:t>: </a:t>
            </a:r>
            <a:r>
              <a:rPr lang="ru-RU" dirty="0" smtClean="0"/>
              <a:t>проверка статей и документации на корректность </a:t>
            </a:r>
          </a:p>
          <a:p>
            <a:pPr marL="0" indent="0">
              <a:buNone/>
            </a:pPr>
            <a:r>
              <a:rPr lang="ru-RU" b="1" dirty="0" smtClean="0"/>
              <a:t>Входные данные</a:t>
            </a:r>
            <a:r>
              <a:rPr lang="en-US" b="1" dirty="0" smtClean="0"/>
              <a:t>: </a:t>
            </a:r>
            <a:r>
              <a:rPr lang="ru-RU" dirty="0" smtClean="0"/>
              <a:t>документация, статьи.</a:t>
            </a:r>
          </a:p>
          <a:p>
            <a:pPr marL="0" indent="0">
              <a:buNone/>
            </a:pPr>
            <a:r>
              <a:rPr lang="ru-RU" b="1" dirty="0" smtClean="0"/>
              <a:t>Выходные данные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ru-RU" sz="2800" dirty="0" smtClean="0"/>
              <a:t>Список ошибок</a:t>
            </a:r>
            <a:r>
              <a:rPr lang="en-US" sz="2800" dirty="0" smtClean="0"/>
              <a:t>:</a:t>
            </a:r>
          </a:p>
          <a:p>
            <a:pPr lvl="2"/>
            <a:r>
              <a:rPr lang="ru-RU" sz="2400" dirty="0" smtClean="0"/>
              <a:t>Соответствие ссылок</a:t>
            </a:r>
          </a:p>
          <a:p>
            <a:pPr lvl="2"/>
            <a:r>
              <a:rPr lang="ru-RU" sz="2400" dirty="0" smtClean="0"/>
              <a:t>Проверка картинок</a:t>
            </a:r>
          </a:p>
          <a:p>
            <a:pPr lvl="2"/>
            <a:r>
              <a:rPr lang="ru-RU" sz="2400" dirty="0" smtClean="0"/>
              <a:t>Корректность фрагментов кода</a:t>
            </a:r>
          </a:p>
          <a:p>
            <a:pPr lvl="2"/>
            <a:r>
              <a:rPr lang="ru-RU" sz="2400" dirty="0" smtClean="0"/>
              <a:t>Проверка наличия даты и авторов документации</a:t>
            </a:r>
            <a:r>
              <a:rPr lang="en-US" sz="2400" dirty="0" smtClean="0"/>
              <a:t>/</a:t>
            </a:r>
            <a:r>
              <a:rPr lang="ru-RU" sz="2400" dirty="0" smtClean="0"/>
              <a:t>статьи</a:t>
            </a:r>
          </a:p>
          <a:p>
            <a:pPr lvl="2"/>
            <a:r>
              <a:rPr lang="ru-RU" sz="2400" dirty="0" smtClean="0"/>
              <a:t>...</a:t>
            </a:r>
          </a:p>
          <a:p>
            <a:pPr marL="914400" lvl="2" indent="0">
              <a:buNone/>
            </a:pPr>
            <a:endParaRPr lang="ru-RU" dirty="0" smtClean="0"/>
          </a:p>
          <a:p>
            <a:pPr marL="457200" lvl="1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9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проверка картинок на наличие </a:t>
            </a:r>
            <a:r>
              <a:rPr lang="en-US" dirty="0" smtClean="0"/>
              <a:t>alpha-</a:t>
            </a:r>
            <a:r>
              <a:rPr lang="ru-RU" dirty="0" smtClean="0"/>
              <a:t>каналов</a:t>
            </a:r>
            <a:endParaRPr lang="ru-RU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21" y="1756150"/>
            <a:ext cx="3478137" cy="3771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42" y="1756150"/>
            <a:ext cx="3500686" cy="37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47532" y="5576798"/>
            <a:ext cx="241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Ожидание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304670" y="5696670"/>
            <a:ext cx="1907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Реальность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Пример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проверка корректности ссылок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41" y="2025695"/>
            <a:ext cx="5836033" cy="2414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014" y="1885038"/>
            <a:ext cx="4757365" cy="2696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2556235" y="5281395"/>
            <a:ext cx="7182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Ошибка в том, что в документации на русском языке </a:t>
            </a:r>
          </a:p>
          <a:p>
            <a:r>
              <a:rPr lang="ru-RU" sz="2400" dirty="0" smtClean="0"/>
              <a:t>используется ссылка на англоязычный источник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КОМПАС-Эксперт</a:t>
            </a:r>
            <a:r>
              <a:rPr lang="en-US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вдохновение статическим анализом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Входные данные</a:t>
            </a:r>
            <a:r>
              <a:rPr lang="en-US" sz="3200" b="1" dirty="0" smtClean="0"/>
              <a:t>: </a:t>
            </a:r>
            <a:r>
              <a:rPr lang="ru-RU" sz="3200" dirty="0"/>
              <a:t>ч</a:t>
            </a:r>
            <a:r>
              <a:rPr lang="ru-RU" sz="3200" dirty="0" smtClean="0"/>
              <a:t>ертеж </a:t>
            </a:r>
            <a:r>
              <a:rPr lang="ru-RU" sz="3200" dirty="0"/>
              <a:t>или 3</a:t>
            </a:r>
            <a:r>
              <a:rPr lang="en-US" sz="3200" dirty="0"/>
              <a:t>D-</a:t>
            </a:r>
            <a:r>
              <a:rPr lang="ru-RU" sz="3200" dirty="0" smtClean="0"/>
              <a:t>модель</a:t>
            </a:r>
            <a:endParaRPr lang="en-US" sz="3200" dirty="0"/>
          </a:p>
          <a:p>
            <a:r>
              <a:rPr lang="ru-RU" sz="3200" b="1" dirty="0" smtClean="0"/>
              <a:t>Выходные данные</a:t>
            </a:r>
            <a:r>
              <a:rPr lang="en-US" sz="3200" b="1" dirty="0" smtClean="0"/>
              <a:t>: </a:t>
            </a:r>
          </a:p>
          <a:p>
            <a:pPr marL="0" indent="0">
              <a:buNone/>
            </a:pPr>
            <a:r>
              <a:rPr lang="en-US" sz="3200" dirty="0" smtClean="0"/>
              <a:t>        </a:t>
            </a:r>
            <a:r>
              <a:rPr lang="ru-RU" sz="3200" dirty="0" smtClean="0"/>
              <a:t>Список ошибок</a:t>
            </a:r>
            <a:r>
              <a:rPr lang="en-US" sz="3200" dirty="0" smtClean="0"/>
              <a:t>:</a:t>
            </a:r>
          </a:p>
          <a:p>
            <a:pPr lvl="2"/>
            <a:r>
              <a:rPr lang="ru-RU" sz="2400" dirty="0" smtClean="0"/>
              <a:t>соответствие </a:t>
            </a:r>
            <a:r>
              <a:rPr lang="ru-RU" sz="2400" dirty="0"/>
              <a:t>стандартам </a:t>
            </a:r>
            <a:r>
              <a:rPr lang="ru-RU" sz="2400" dirty="0" smtClean="0"/>
              <a:t>оформления</a:t>
            </a:r>
            <a:endParaRPr lang="en-US" sz="2400" dirty="0" smtClean="0"/>
          </a:p>
          <a:p>
            <a:pPr lvl="2"/>
            <a:r>
              <a:rPr lang="ru-RU" sz="2400" dirty="0" smtClean="0"/>
              <a:t>соответствие </a:t>
            </a:r>
            <a:r>
              <a:rPr lang="ru-RU" sz="2400" dirty="0"/>
              <a:t>ограничительным перечням </a:t>
            </a:r>
            <a:r>
              <a:rPr lang="ru-RU" sz="2400" dirty="0" smtClean="0"/>
              <a:t>предприятия</a:t>
            </a:r>
            <a:endParaRPr lang="en-US" sz="2400" dirty="0" smtClean="0"/>
          </a:p>
          <a:p>
            <a:pPr lvl="2"/>
            <a:r>
              <a:rPr lang="ru-RU" sz="2400" dirty="0" smtClean="0"/>
              <a:t>соответствие </a:t>
            </a:r>
            <a:r>
              <a:rPr lang="ru-RU" sz="2400" dirty="0"/>
              <a:t>правилам работы в КОМПАС-3D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КОМПАС-Эксперт</a:t>
            </a:r>
            <a:r>
              <a:rPr lang="en-US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вдохновение статическим анализом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6752" y="1690991"/>
            <a:ext cx="9047882" cy="4084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002" y="38160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последние годы статический анализ набирает обороты</a:t>
            </a:r>
          </a:p>
          <a:p>
            <a:r>
              <a:rPr lang="ru-RU" dirty="0" smtClean="0"/>
              <a:t>Велика вероятность, что в ближайшее время области применения будут только расти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395" y="1057987"/>
            <a:ext cx="10896711" cy="55564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654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Статический анализ – это ...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Входные данные для статического анализа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Программный </a:t>
            </a:r>
            <a:r>
              <a:rPr lang="ru-RU" dirty="0" smtClean="0"/>
              <a:t>код</a:t>
            </a:r>
            <a:endParaRPr lang="en-US" dirty="0" smtClean="0"/>
          </a:p>
          <a:p>
            <a:r>
              <a:rPr lang="ru-RU" dirty="0"/>
              <a:t>Данные в формате </a:t>
            </a:r>
            <a:r>
              <a:rPr lang="en-US" dirty="0"/>
              <a:t>JSON, YAML, XML</a:t>
            </a:r>
          </a:p>
          <a:p>
            <a:r>
              <a:rPr lang="ru-RU" dirty="0" smtClean="0"/>
              <a:t>Документация </a:t>
            </a:r>
            <a:r>
              <a:rPr lang="ru-RU" dirty="0" smtClean="0"/>
              <a:t>/ статья</a:t>
            </a:r>
          </a:p>
          <a:p>
            <a:r>
              <a:rPr lang="ru-RU" dirty="0" smtClean="0"/>
              <a:t>Чертеж</a:t>
            </a:r>
            <a:r>
              <a:rPr lang="ru-RU" dirty="0" smtClean="0"/>
              <a:t>, 3</a:t>
            </a:r>
            <a:r>
              <a:rPr lang="en-US" dirty="0" smtClean="0"/>
              <a:t>D</a:t>
            </a:r>
            <a:r>
              <a:rPr lang="ru-RU" dirty="0" smtClean="0"/>
              <a:t> модель (в проектировании)</a:t>
            </a:r>
          </a:p>
          <a:p>
            <a:r>
              <a:rPr lang="ru-RU" dirty="0" smtClean="0"/>
              <a:t>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484" y="0"/>
            <a:ext cx="10610316" cy="1325563"/>
          </a:xfrm>
        </p:spPr>
        <p:txBody>
          <a:bodyPr/>
          <a:lstStyle/>
          <a:p>
            <a:r>
              <a:rPr lang="ru-RU" dirty="0" smtClean="0"/>
              <a:t>Классический взгляд</a:t>
            </a:r>
            <a:r>
              <a:rPr lang="en-US" dirty="0" smtClean="0"/>
              <a:t>: </a:t>
            </a:r>
            <a:r>
              <a:rPr lang="ru-RU" dirty="0"/>
              <a:t>анализ кодовой базы</a:t>
            </a:r>
          </a:p>
        </p:txBody>
      </p:sp>
      <p:pic>
        <p:nvPicPr>
          <p:cNvPr id="1026" name="Picture 2" descr="ÐÐ°ÑÑÐ¸Ð½ÐºÐ¸ Ð¿Ð¾ Ð·Ð°Ð¿ÑÐ¾ÑÑ Ð¿ÑÐ¾Ð³ÑÐ°Ð¼Ð¼Ð½ÑÐ¹ ÐºÐ¾Ð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00" y="1117016"/>
            <a:ext cx="8050084" cy="5373432"/>
          </a:xfrm>
          <a:prstGeom prst="ellipse">
            <a:avLst/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Анализ кода нужен для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Поиска </a:t>
            </a:r>
            <a:r>
              <a:rPr lang="ru-RU" dirty="0"/>
              <a:t>багов, уязвимостей, узких </a:t>
            </a:r>
            <a:r>
              <a:rPr lang="ru-RU" dirty="0" smtClean="0"/>
              <a:t>мест</a:t>
            </a:r>
          </a:p>
          <a:p>
            <a:r>
              <a:rPr lang="ru-RU" dirty="0" smtClean="0"/>
              <a:t>Форматирования кода</a:t>
            </a:r>
          </a:p>
          <a:p>
            <a:r>
              <a:rPr lang="ru-RU" dirty="0" smtClean="0"/>
              <a:t>Вычисления различных метрик</a:t>
            </a:r>
          </a:p>
          <a:p>
            <a:r>
              <a:rPr lang="ru-RU" dirty="0" smtClean="0"/>
              <a:t>Проверки соответствия документации кода</a:t>
            </a:r>
          </a:p>
          <a:p>
            <a:r>
              <a:rPr lang="ru-RU" dirty="0" smtClean="0"/>
              <a:t>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62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Абстрактное синтаксическое дерево</a:t>
            </a:r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21492" y="1860896"/>
            <a:ext cx="4670853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 !=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 &gt; b)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a = a - b;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b - a;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a;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s://upload.wikimedia.org/wikipedia/commons/thumb/c/c7/Abstract_syntax_tree_for_Euclidean_algorithm.svg/800px-Abstract_syntax_tree_for_Euclidean_algorithm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91" y="1125854"/>
            <a:ext cx="7105069" cy="52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588754" y="3589456"/>
            <a:ext cx="687214" cy="260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7" y="5905171"/>
            <a:ext cx="1425829" cy="8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Граф </a:t>
            </a:r>
            <a:r>
              <a:rPr lang="ru-RU" dirty="0"/>
              <a:t>потока управления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5926" y="1325563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ru-RU" altLang="ru-RU" sz="24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hile</a:t>
            </a:r>
            <a:r>
              <a:rPr lang="en-US" altLang="ru-RU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 50)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ru-RU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 / b &gt; 5)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 = a - b;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altLang="ru-RU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{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b = b - a;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(6)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x++;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(7)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4200" y="981610"/>
            <a:ext cx="3231852" cy="5164627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979209" y="3563924"/>
            <a:ext cx="954991" cy="321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2" y="5521998"/>
            <a:ext cx="1844310" cy="11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6359</TotalTime>
  <Words>1222</Words>
  <Application>Microsoft Office PowerPoint</Application>
  <PresentationFormat>Широкоэкранный</PresentationFormat>
  <Paragraphs>366</Paragraphs>
  <Slides>39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Microsoft YaHei</vt:lpstr>
      <vt:lpstr>Arial</vt:lpstr>
      <vt:lpstr>Calibri</vt:lpstr>
      <vt:lpstr>Calibri Light</vt:lpstr>
      <vt:lpstr>Courier New</vt:lpstr>
      <vt:lpstr>Open Sans</vt:lpstr>
      <vt:lpstr>Times New Roman</vt:lpstr>
      <vt:lpstr>Тема Office</vt:lpstr>
      <vt:lpstr>Презентация PowerPoint</vt:lpstr>
      <vt:lpstr>О докладчике</vt:lpstr>
      <vt:lpstr>Содержание</vt:lpstr>
      <vt:lpstr>Статический анализ – это ...</vt:lpstr>
      <vt:lpstr>Входные данные для статического анализа</vt:lpstr>
      <vt:lpstr>Классический взгляд: анализ кодовой базы</vt:lpstr>
      <vt:lpstr>Анализ кода нужен для …</vt:lpstr>
      <vt:lpstr>Абстрактное синтаксическое дерево</vt:lpstr>
      <vt:lpstr>Граф потока управления</vt:lpstr>
      <vt:lpstr>А также …</vt:lpstr>
      <vt:lpstr>Поиск багов, уязвимостей, узких мест</vt:lpstr>
      <vt:lpstr>Поиск багов, уязвимостей, узких мест</vt:lpstr>
      <vt:lpstr>Форматирование кода</vt:lpstr>
      <vt:lpstr>До форматирования</vt:lpstr>
      <vt:lpstr>До форматирования</vt:lpstr>
      <vt:lpstr>После форматирования</vt:lpstr>
      <vt:lpstr>До форматирования</vt:lpstr>
      <vt:lpstr>После форматирования</vt:lpstr>
      <vt:lpstr>Вычисление метрик.  Зачем измерять ПО? </vt:lpstr>
      <vt:lpstr>Вычисление метрик</vt:lpstr>
      <vt:lpstr>Количественные метрики</vt:lpstr>
      <vt:lpstr>Количественные метрики:  метрика по дефектам в коде</vt:lpstr>
      <vt:lpstr>Метрика Маккейба: Цикломатическая сложность</vt:lpstr>
      <vt:lpstr>Презентация PowerPoint</vt:lpstr>
      <vt:lpstr>Цикломатическая сложность : пример </vt:lpstr>
      <vt:lpstr>Цикломатическая сложность: пример</vt:lpstr>
      <vt:lpstr>Цикломатическая сложность: зачем</vt:lpstr>
      <vt:lpstr>Подытожим о метриках. Примечание </vt:lpstr>
      <vt:lpstr>Обфускация / деобфускация исходного кода</vt:lpstr>
      <vt:lpstr>Обфускация / деобфускация исходного кода</vt:lpstr>
      <vt:lpstr>Обфускация / деобфускация исходного кода</vt:lpstr>
      <vt:lpstr>Проверка на валидность</vt:lpstr>
      <vt:lpstr>Проверка на валидность</vt:lpstr>
      <vt:lpstr>Публикатор: внутренняя разработка</vt:lpstr>
      <vt:lpstr>Пример:  проверка картинок на наличие alpha-каналов</vt:lpstr>
      <vt:lpstr>Пример:  проверка корректности ссылок</vt:lpstr>
      <vt:lpstr>КОМПАС-Эксперт:  вдохновение статическим анализом</vt:lpstr>
      <vt:lpstr>КОМПАС-Эксперт:  вдохновение статическим анализом</vt:lpstr>
      <vt:lpstr>Выводы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Стефанов</dc:creator>
  <cp:lastModifiedBy>Максим Стефанов</cp:lastModifiedBy>
  <cp:revision>182</cp:revision>
  <dcterms:created xsi:type="dcterms:W3CDTF">2018-10-25T09:26:06Z</dcterms:created>
  <dcterms:modified xsi:type="dcterms:W3CDTF">2019-05-30T07:14:34Z</dcterms:modified>
</cp:coreProperties>
</file>