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sldIdLst>
    <p:sldId id="266" r:id="rId5"/>
    <p:sldId id="329" r:id="rId6"/>
    <p:sldId id="305" r:id="rId7"/>
    <p:sldId id="306" r:id="rId8"/>
    <p:sldId id="307" r:id="rId9"/>
    <p:sldId id="308" r:id="rId10"/>
    <p:sldId id="309" r:id="rId11"/>
    <p:sldId id="330" r:id="rId12"/>
    <p:sldId id="310" r:id="rId13"/>
    <p:sldId id="311" r:id="rId14"/>
    <p:sldId id="312" r:id="rId15"/>
    <p:sldId id="313" r:id="rId16"/>
    <p:sldId id="314" r:id="rId17"/>
    <p:sldId id="315" r:id="rId18"/>
    <p:sldId id="331" r:id="rId19"/>
    <p:sldId id="316" r:id="rId20"/>
    <p:sldId id="317" r:id="rId21"/>
    <p:sldId id="318" r:id="rId22"/>
    <p:sldId id="332" r:id="rId23"/>
    <p:sldId id="319" r:id="rId24"/>
    <p:sldId id="320" r:id="rId25"/>
    <p:sldId id="321" r:id="rId26"/>
    <p:sldId id="333" r:id="rId27"/>
    <p:sldId id="322" r:id="rId28"/>
    <p:sldId id="323" r:id="rId29"/>
    <p:sldId id="324" r:id="rId30"/>
    <p:sldId id="334" r:id="rId31"/>
    <p:sldId id="325" r:id="rId32"/>
    <p:sldId id="335" r:id="rId33"/>
    <p:sldId id="326" r:id="rId34"/>
  </p:sldIdLst>
  <p:sldSz cx="9145588" cy="6859588"/>
  <p:notesSz cx="6858000" cy="9144000"/>
  <p:defaultTextStyle>
    <a:defPPr>
      <a:defRPr lang="nb-NO"/>
    </a:defPPr>
    <a:lvl1pPr marL="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1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1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8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D7090C"/>
    <a:srgbClr val="414042"/>
    <a:srgbClr val="D2232A"/>
    <a:srgbClr val="ED16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17" autoAdjust="0"/>
  </p:normalViewPr>
  <p:slideViewPr>
    <p:cSldViewPr>
      <p:cViewPr varScale="1">
        <p:scale>
          <a:sx n="64" d="100"/>
          <a:sy n="64" d="100"/>
        </p:scale>
        <p:origin x="1566" y="60"/>
      </p:cViewPr>
      <p:guideLst>
        <p:guide orient="horz" pos="216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7B13A-6ABC-47D4-93BD-BF23B45D06C1}" type="datetimeFigureOut">
              <a:rPr lang="nb-NO" smtClean="0"/>
              <a:t>31.01.2014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C823-BF0F-4549-9BDA-054C6B7D12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784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1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34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21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08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Pre-requisites</a:t>
            </a:r>
            <a:r>
              <a:rPr lang="ru-RU" dirty="0" smtClean="0"/>
              <a:t> (Арсенал) </a:t>
            </a:r>
            <a:endParaRPr lang="en-US" dirty="0" smtClean="0"/>
          </a:p>
          <a:p>
            <a:r>
              <a:rPr lang="ru-RU" dirty="0" smtClean="0"/>
              <a:t>Перед</a:t>
            </a:r>
            <a:r>
              <a:rPr lang="ru-RU" baseline="0" dirty="0" smtClean="0"/>
              <a:t> методиками (без названий), в общем</a:t>
            </a:r>
          </a:p>
          <a:p>
            <a:r>
              <a:rPr lang="en-US" baseline="0" dirty="0" smtClean="0"/>
              <a:t>Tools – </a:t>
            </a:r>
            <a:r>
              <a:rPr lang="ru-RU" baseline="0" dirty="0" smtClean="0"/>
              <a:t>конкретные тулы, в конце, в процессе объяснения методики упоминать какие тулы юзать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AC823-BF0F-4549-9BDA-054C6B7D12CD}" type="slidenum">
              <a:rPr lang="nb-NO" smtClean="0"/>
              <a:t>28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839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265827" y="265843"/>
            <a:ext cx="8612808" cy="5676377"/>
          </a:xfrm>
          <a:prstGeom prst="rect">
            <a:avLst/>
          </a:prstGeom>
          <a:solidFill>
            <a:srgbClr val="D7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94" tIns="32146" rIns="64294" bIns="32146"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919" y="2296861"/>
            <a:ext cx="7773750" cy="1385120"/>
          </a:xfrm>
        </p:spPr>
        <p:txBody>
          <a:bodyPr>
            <a:normAutofit/>
          </a:bodyPr>
          <a:lstStyle>
            <a:lvl1pPr algn="ctr">
              <a:defRPr sz="4200" b="0" u="none" cap="all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117" y="1526285"/>
            <a:ext cx="7774819" cy="741684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cap="all" baseline="0">
                <a:solidFill>
                  <a:schemeClr val="bg1"/>
                </a:solidFill>
              </a:defRPr>
            </a:lvl1pPr>
            <a:lvl2pPr marL="45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4"/>
          </p:nvPr>
        </p:nvSpPr>
        <p:spPr>
          <a:xfrm>
            <a:off x="685385" y="3843865"/>
            <a:ext cx="7774819" cy="760316"/>
          </a:xfrm>
        </p:spPr>
        <p:txBody>
          <a:bodyPr>
            <a:normAutofit/>
          </a:bodyPr>
          <a:lstStyle>
            <a:lvl1pPr marL="0" indent="0" algn="ctr"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54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1655" y="1481124"/>
            <a:ext cx="3924119" cy="639910"/>
          </a:xfrm>
        </p:spPr>
        <p:txBody>
          <a:bodyPr anchor="b">
            <a:noAutofit/>
          </a:bodyPr>
          <a:lstStyle>
            <a:lvl1pPr marL="0" indent="0">
              <a:buNone/>
              <a:defRPr sz="2300" b="1"/>
            </a:lvl1pPr>
            <a:lvl2pPr marL="457187" indent="0">
              <a:buNone/>
              <a:defRPr sz="2000" b="1"/>
            </a:lvl2pPr>
            <a:lvl3pPr marL="914373" indent="0">
              <a:buNone/>
              <a:defRPr sz="1800" b="1"/>
            </a:lvl3pPr>
            <a:lvl4pPr marL="1371561" indent="0">
              <a:buNone/>
              <a:defRPr sz="1600" b="1"/>
            </a:lvl4pPr>
            <a:lvl5pPr marL="1828747" indent="0">
              <a:buNone/>
              <a:defRPr sz="1600" b="1"/>
            </a:lvl5pPr>
            <a:lvl6pPr marL="2285934" indent="0">
              <a:buNone/>
              <a:defRPr sz="1600" b="1"/>
            </a:lvl6pPr>
            <a:lvl7pPr marL="2743121" indent="0">
              <a:buNone/>
              <a:defRPr sz="1600" b="1"/>
            </a:lvl7pPr>
            <a:lvl8pPr marL="3200308" indent="0">
              <a:buNone/>
              <a:defRPr sz="1600" b="1"/>
            </a:lvl8pPr>
            <a:lvl9pPr marL="365749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716538" y="1481124"/>
            <a:ext cx="3924119" cy="639910"/>
          </a:xfrm>
        </p:spPr>
        <p:txBody>
          <a:bodyPr anchor="b">
            <a:noAutofit/>
          </a:bodyPr>
          <a:lstStyle>
            <a:lvl1pPr marL="0" indent="0">
              <a:buNone/>
              <a:defRPr sz="2300" b="1"/>
            </a:lvl1pPr>
            <a:lvl2pPr marL="457187" indent="0">
              <a:buNone/>
              <a:defRPr sz="2000" b="1"/>
            </a:lvl2pPr>
            <a:lvl3pPr marL="914373" indent="0">
              <a:buNone/>
              <a:defRPr sz="1800" b="1"/>
            </a:lvl3pPr>
            <a:lvl4pPr marL="1371561" indent="0">
              <a:buNone/>
              <a:defRPr sz="1600" b="1"/>
            </a:lvl4pPr>
            <a:lvl5pPr marL="1828747" indent="0">
              <a:buNone/>
              <a:defRPr sz="1600" b="1"/>
            </a:lvl5pPr>
            <a:lvl6pPr marL="2285934" indent="0">
              <a:buNone/>
              <a:defRPr sz="1600" b="1"/>
            </a:lvl6pPr>
            <a:lvl7pPr marL="2743121" indent="0">
              <a:buNone/>
              <a:defRPr sz="1600" b="1"/>
            </a:lvl7pPr>
            <a:lvl8pPr marL="3200308" indent="0">
              <a:buNone/>
              <a:defRPr sz="1600" b="1"/>
            </a:lvl8pPr>
            <a:lvl9pPr marL="365749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3"/>
          </p:nvPr>
        </p:nvSpPr>
        <p:spPr>
          <a:xfrm>
            <a:off x="531655" y="2113093"/>
            <a:ext cx="3924119" cy="38367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4"/>
          </p:nvPr>
        </p:nvSpPr>
        <p:spPr>
          <a:xfrm>
            <a:off x="4715781" y="2113093"/>
            <a:ext cx="3924119" cy="38367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11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14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8271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461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81957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3404" cy="685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8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B">
    <p:bg>
      <p:bgPr>
        <a:solidFill>
          <a:srgbClr val="D709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3404" cy="685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589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C">
    <p:bg>
      <p:bgPr>
        <a:solidFill>
          <a:srgbClr val="4140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3404" cy="685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9513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265827" y="265843"/>
            <a:ext cx="8612808" cy="5676377"/>
          </a:xfrm>
          <a:prstGeom prst="rect">
            <a:avLst/>
          </a:prstGeom>
          <a:solidFill>
            <a:srgbClr val="41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94" tIns="32146" rIns="64294" bIns="32146"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919" y="2296861"/>
            <a:ext cx="7773750" cy="1385120"/>
          </a:xfrm>
        </p:spPr>
        <p:txBody>
          <a:bodyPr>
            <a:normAutofit/>
          </a:bodyPr>
          <a:lstStyle>
            <a:lvl1pPr algn="ctr">
              <a:defRPr sz="4200" b="0" u="none" cap="all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117" y="1526285"/>
            <a:ext cx="7774819" cy="741684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cap="all" baseline="0">
                <a:solidFill>
                  <a:schemeClr val="bg1"/>
                </a:solidFill>
              </a:defRPr>
            </a:lvl1pPr>
            <a:lvl2pPr marL="45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4"/>
          </p:nvPr>
        </p:nvSpPr>
        <p:spPr>
          <a:xfrm>
            <a:off x="685385" y="3843865"/>
            <a:ext cx="7774819" cy="760316"/>
          </a:xfrm>
        </p:spPr>
        <p:txBody>
          <a:bodyPr>
            <a:normAutofit/>
          </a:bodyPr>
          <a:lstStyle>
            <a:lvl1pPr marL="0" indent="0" algn="ctr"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21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739481" y="1481124"/>
            <a:ext cx="2898785" cy="4468691"/>
          </a:xfrm>
          <a:solidFill>
            <a:schemeClr val="bg1">
              <a:lumMod val="95000"/>
            </a:schemeClr>
          </a:solidFill>
        </p:spPr>
        <p:txBody>
          <a:bodyPr tIns="1645290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"/>
          </p:nvPr>
        </p:nvSpPr>
        <p:spPr>
          <a:xfrm>
            <a:off x="531655" y="1481124"/>
            <a:ext cx="5025404" cy="44686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2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445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265827" y="265843"/>
            <a:ext cx="8612808" cy="5676377"/>
          </a:xfrm>
          <a:prstGeom prst="rect">
            <a:avLst/>
          </a:prstGeom>
          <a:solidFill>
            <a:srgbClr val="D7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94" tIns="32146" rIns="64294" bIns="32146"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5827" y="265843"/>
            <a:ext cx="8612808" cy="5676377"/>
          </a:xfrm>
        </p:spPr>
        <p:txBody>
          <a:bodyPr anchor="ctr">
            <a:normAutofit/>
          </a:bodyPr>
          <a:lstStyle>
            <a:lvl1pPr algn="ctr">
              <a:defRPr sz="2800" b="1" u="none" cap="all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4264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265827" y="265843"/>
            <a:ext cx="8612808" cy="5676377"/>
          </a:xfrm>
          <a:prstGeom prst="rect">
            <a:avLst/>
          </a:prstGeom>
          <a:solidFill>
            <a:srgbClr val="41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94" tIns="32146" rIns="64294" bIns="32146"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5827" y="265843"/>
            <a:ext cx="8612808" cy="5676377"/>
          </a:xfrm>
        </p:spPr>
        <p:txBody>
          <a:bodyPr anchor="ctr">
            <a:normAutofit/>
          </a:bodyPr>
          <a:lstStyle>
            <a:lvl1pPr algn="ctr">
              <a:defRPr sz="2800" b="1" u="none" cap="all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0257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31655" y="1481124"/>
            <a:ext cx="8101407" cy="4468691"/>
          </a:xfrm>
          <a:solidFill>
            <a:schemeClr val="bg1">
              <a:lumMod val="95000"/>
            </a:schemeClr>
          </a:solidFill>
        </p:spPr>
        <p:txBody>
          <a:bodyPr tIns="1645290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4487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- ute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31655" y="455730"/>
            <a:ext cx="8101407" cy="5486489"/>
          </a:xfrm>
          <a:solidFill>
            <a:schemeClr val="bg1">
              <a:lumMod val="95000"/>
            </a:schemeClr>
          </a:solidFill>
        </p:spPr>
        <p:txBody>
          <a:bodyPr tIns="2252783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1786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11" name="Plassholder for innhold 2"/>
          <p:cNvSpPr>
            <a:spLocks noGrp="1"/>
          </p:cNvSpPr>
          <p:nvPr>
            <p:ph idx="1"/>
          </p:nvPr>
        </p:nvSpPr>
        <p:spPr>
          <a:xfrm>
            <a:off x="531655" y="1481124"/>
            <a:ext cx="3924119" cy="44686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2" name="Plassholder for innhold 2"/>
          <p:cNvSpPr>
            <a:spLocks noGrp="1"/>
          </p:cNvSpPr>
          <p:nvPr>
            <p:ph idx="13"/>
          </p:nvPr>
        </p:nvSpPr>
        <p:spPr>
          <a:xfrm>
            <a:off x="4715781" y="1481124"/>
            <a:ext cx="3924119" cy="44686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2390" y="6440400"/>
            <a:ext cx="624662" cy="223714"/>
          </a:xfrm>
        </p:spPr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50028" y="6440400"/>
            <a:ext cx="5887447" cy="222802"/>
          </a:xfrm>
        </p:spPr>
        <p:txBody>
          <a:bodyPr/>
          <a:lstStyle/>
          <a:p>
            <a:r>
              <a:rPr lang="nb-NO" dirty="0" err="1" smtClean="0"/>
              <a:t>Footer</a:t>
            </a:r>
            <a:r>
              <a:rPr lang="nb-NO" dirty="0" smtClean="0"/>
              <a:t>    /</a:t>
            </a:r>
            <a:endParaRPr lang="nb-NO" dirty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9191" y="6441769"/>
            <a:ext cx="434175" cy="223200"/>
          </a:xfrm>
        </p:spPr>
        <p:txBody>
          <a:bodyPr/>
          <a:lstStyle/>
          <a:p>
            <a:r>
              <a:rPr lang="nb-NO" dirty="0" smtClean="0"/>
              <a:t>/      </a:t>
            </a:r>
            <a:fld id="{D6197CBF-E606-4ECF-84A1-A353AC3F455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466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31655" y="239326"/>
            <a:ext cx="8101407" cy="912659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1655" y="1481124"/>
            <a:ext cx="8101407" cy="446869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565880" y="6439936"/>
            <a:ext cx="821860" cy="22371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fld id="{44947D7F-B7CC-461E-A474-F243F9BC87F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643010" y="6440463"/>
            <a:ext cx="5887447" cy="2228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cap="all" baseline="0">
                <a:solidFill>
                  <a:srgbClr val="414042"/>
                </a:solidFill>
              </a:defRPr>
            </a:lvl1pPr>
          </a:lstStyle>
          <a:p>
            <a:r>
              <a:rPr lang="nb-NO" smtClean="0"/>
              <a:t>Footer    /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419191" y="6441769"/>
            <a:ext cx="434175" cy="223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fld id="{D6197CBF-E606-4ECF-84A1-A353AC3F4555}" type="slidenum">
              <a:rPr lang="nb-NO" smtClean="0"/>
              <a:pPr/>
              <a:t>‹#›</a:t>
            </a:fld>
            <a:r>
              <a:rPr lang="nb-NO" smtClean="0"/>
              <a:t> </a:t>
            </a:r>
            <a:endParaRPr lang="nb-NO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6436"/>
            <a:ext cx="1277527" cy="82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6" r:id="rId4"/>
    <p:sldLayoutId id="2147483651" r:id="rId5"/>
    <p:sldLayoutId id="2147483668" r:id="rId6"/>
    <p:sldLayoutId id="2147483657" r:id="rId7"/>
    <p:sldLayoutId id="2147483658" r:id="rId8"/>
    <p:sldLayoutId id="2147483652" r:id="rId9"/>
    <p:sldLayoutId id="2147483653" r:id="rId10"/>
    <p:sldLayoutId id="2147483654" r:id="rId11"/>
    <p:sldLayoutId id="2147483655" r:id="rId12"/>
    <p:sldLayoutId id="2147483665" r:id="rId13"/>
    <p:sldLayoutId id="2147483666" r:id="rId14"/>
    <p:sldLayoutId id="2147483667" r:id="rId15"/>
  </p:sldLayoutIdLst>
  <p:hf hdr="0" ftr="0"/>
  <p:txStyles>
    <p:titleStyle>
      <a:lvl1pPr algn="l" defTabSz="914373" rtl="0" eaLnBrk="1" latinLnBrk="0" hangingPunct="1">
        <a:spcBef>
          <a:spcPct val="0"/>
        </a:spcBef>
        <a:buNone/>
        <a:defRPr sz="2800" b="1" u="none" kern="1200" cap="none" baseline="0">
          <a:solidFill>
            <a:srgbClr val="D7090C"/>
          </a:solidFill>
          <a:latin typeface="+mj-lt"/>
          <a:ea typeface="+mj-ea"/>
          <a:cs typeface="+mj-cs"/>
        </a:defRPr>
      </a:lvl1pPr>
    </p:titleStyle>
    <p:bodyStyle>
      <a:lvl1pPr marL="265655" indent="-265655" algn="l" defTabSz="91437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2883" indent="-317000" algn="l" defTabSz="91437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377" indent="-254492" algn="l" defTabSz="91437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559" indent="-295793" algn="l" defTabSz="91437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1696" indent="-264540" algn="l" defTabSz="914373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27" indent="-228593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15" indent="-228593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01" indent="-228593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88" indent="-228593" algn="l" defTabSz="91437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7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3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1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7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34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1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08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94" algn="l" defTabSz="91437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4362" y="2277666"/>
            <a:ext cx="7773750" cy="1385120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Безопасность </a:t>
            </a:r>
            <a:r>
              <a:rPr lang="ru-RU" sz="3200" b="1" dirty="0" smtClean="0"/>
              <a:t>сессий в веб-приложении</a:t>
            </a:r>
            <a:r>
              <a:rPr lang="en-US" sz="3200" b="1" dirty="0" smtClean="0"/>
              <a:t>: </a:t>
            </a:r>
            <a:r>
              <a:rPr lang="ru-RU" sz="3200" b="1" dirty="0"/>
              <a:t>практическое применение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761212" y="537401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Автор: Катерина Овеченко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6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Session Hijacking. </a:t>
            </a:r>
            <a:r>
              <a:rPr lang="ru-RU" dirty="0" smtClean="0"/>
              <a:t>Предсказуемые токены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Описание нескольких возможностей предсказания уникальных идентификаторов сессии и как обнаружить, что идентификаторы вашей сессии могут быть предугаданы (инструменты анализа).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99785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Атака </a:t>
            </a:r>
            <a:r>
              <a:rPr lang="en-US" dirty="0" smtClean="0"/>
              <a:t>‘Man in the middle’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Принцип атаки</a:t>
            </a:r>
          </a:p>
          <a:p>
            <a:r>
              <a:rPr lang="ru-RU" dirty="0" smtClean="0"/>
              <a:t>Когда используется</a:t>
            </a:r>
          </a:p>
          <a:p>
            <a:r>
              <a:rPr lang="ru-RU" dirty="0" smtClean="0"/>
              <a:t>Необходимые условия для успешной атаки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91740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Атака клиентской части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XSS </a:t>
            </a:r>
            <a:r>
              <a:rPr lang="ru-RU" dirty="0" smtClean="0"/>
              <a:t>(кратно) </a:t>
            </a:r>
          </a:p>
          <a:p>
            <a:r>
              <a:rPr lang="ru-RU" dirty="0" smtClean="0"/>
              <a:t>Необходимые условия успешной атаки</a:t>
            </a:r>
          </a:p>
          <a:p>
            <a:r>
              <a:rPr lang="ru-RU" dirty="0" smtClean="0"/>
              <a:t>К чему приводит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91690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Hijacking. </a:t>
            </a:r>
            <a:r>
              <a:rPr lang="ru-RU" dirty="0" smtClean="0"/>
              <a:t>Примеры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Видео</a:t>
            </a:r>
          </a:p>
          <a:p>
            <a:pPr marL="0" indent="0">
              <a:buNone/>
            </a:pPr>
            <a:r>
              <a:rPr lang="ru-RU" dirty="0" smtClean="0"/>
              <a:t>ИЛИ</a:t>
            </a:r>
          </a:p>
          <a:p>
            <a:r>
              <a:rPr lang="ru-RU" dirty="0" smtClean="0"/>
              <a:t>Демонстрация примеры на мастер-классе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9358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Session Hijacking. </a:t>
            </a:r>
            <a:r>
              <a:rPr lang="ru-RU" dirty="0" smtClean="0"/>
              <a:t>Контрмеры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Logout and close the browser should expire session</a:t>
            </a:r>
          </a:p>
          <a:p>
            <a:pPr lvl="0"/>
            <a:r>
              <a:rPr lang="en-US" dirty="0"/>
              <a:t>Use cookie to store session ID instead of GET request data</a:t>
            </a:r>
          </a:p>
          <a:p>
            <a:pPr lvl="0"/>
            <a:r>
              <a:rPr lang="en-US" dirty="0"/>
              <a:t>Additional identifier: browser fingerprint (hashed user-agent) or unique token</a:t>
            </a:r>
          </a:p>
          <a:p>
            <a:pPr lvl="0"/>
            <a:r>
              <a:rPr lang="en-US" dirty="0"/>
              <a:t>Additional identifiers should be propagated in another way than session ID</a:t>
            </a:r>
          </a:p>
          <a:p>
            <a:pPr lvl="0"/>
            <a:r>
              <a:rPr lang="en-US" dirty="0"/>
              <a:t>Disable simultaneous logon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i="1" dirty="0" smtClean="0"/>
              <a:t>Текст будет переведен на русский</a:t>
            </a:r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4083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Session Fixation 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Cross-Site Request Forgery </a:t>
            </a:r>
            <a:r>
              <a:rPr lang="ru-RU" dirty="0" smtClean="0"/>
              <a:t>(Подделка </a:t>
            </a:r>
            <a:r>
              <a:rPr lang="ru-RU" dirty="0"/>
              <a:t>межсайтовых </a:t>
            </a:r>
            <a:r>
              <a:rPr lang="ru-RU" dirty="0" smtClean="0"/>
              <a:t>запросов)</a:t>
            </a:r>
          </a:p>
          <a:p>
            <a:pPr marL="342900" indent="-342900">
              <a:buAutoNum type="arabicPeriod"/>
            </a:pPr>
            <a:r>
              <a:rPr lang="en-US" dirty="0" smtClean="0"/>
              <a:t>Phishing (</a:t>
            </a:r>
            <a:r>
              <a:rPr lang="ru-RU" dirty="0" smtClean="0"/>
              <a:t>Фишинг</a:t>
            </a:r>
            <a:r>
              <a:rPr lang="en-US" dirty="0" smtClean="0"/>
              <a:t>)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0760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Session Fixation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55" y="1481124"/>
            <a:ext cx="3681099" cy="4468691"/>
          </a:xfrm>
        </p:spPr>
        <p:txBody>
          <a:bodyPr/>
          <a:lstStyle/>
          <a:p>
            <a:r>
              <a:rPr lang="en-US" dirty="0"/>
              <a:t>Apart from stealing a user's session id, the attacker may fix a session id known to him. This is called session fixation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b="1" i="1" dirty="0" smtClean="0"/>
              <a:t>Текст будет переведен на русский</a:t>
            </a:r>
            <a:endParaRPr lang="en-US" b="1" i="1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16</a:t>
            </a:fld>
            <a:endParaRPr lang="nb-N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716" y="1529481"/>
            <a:ext cx="5581650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862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Session Fixation. </a:t>
            </a:r>
            <a:r>
              <a:rPr lang="ru-RU" dirty="0" smtClean="0"/>
              <a:t>Примеры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17</a:t>
            </a:fld>
            <a:endParaRPr lang="nb-NO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Видео</a:t>
            </a:r>
          </a:p>
          <a:p>
            <a:pPr marL="0" indent="0">
              <a:buNone/>
            </a:pPr>
            <a:r>
              <a:rPr lang="ru-RU" dirty="0" smtClean="0"/>
              <a:t>ИЛИ</a:t>
            </a:r>
          </a:p>
          <a:p>
            <a:r>
              <a:rPr lang="ru-RU" dirty="0" smtClean="0"/>
              <a:t>Демонстрация примеры на мастер-классе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49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Session Fixation. </a:t>
            </a:r>
            <a:r>
              <a:rPr lang="ru-RU" dirty="0" smtClean="0"/>
              <a:t>Контрмеры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Assign new session ID after login</a:t>
            </a:r>
          </a:p>
          <a:p>
            <a:pPr lvl="0"/>
            <a:r>
              <a:rPr lang="en-US" dirty="0"/>
              <a:t>Check user-specific properties in the session (IP or User-agent)</a:t>
            </a:r>
          </a:p>
          <a:p>
            <a:pPr lvl="0"/>
            <a:r>
              <a:rPr lang="en-US" dirty="0"/>
              <a:t>Hard-predictable session IDs</a:t>
            </a:r>
          </a:p>
          <a:p>
            <a:pPr lvl="0"/>
            <a:r>
              <a:rPr lang="en-US" dirty="0"/>
              <a:t>Request authentication when user's privilege level changes </a:t>
            </a:r>
          </a:p>
          <a:p>
            <a:pPr lvl="0"/>
            <a:r>
              <a:rPr lang="en-US" dirty="0"/>
              <a:t>Disable simultaneous logon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i="1" dirty="0"/>
              <a:t>Текст будет переведен на русский</a:t>
            </a:r>
            <a:endParaRPr lang="en-US" b="1" i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3527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Cross-Site Request Forgery 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(Подделка 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межсайтовых 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запросов)</a:t>
            </a:r>
          </a:p>
          <a:p>
            <a:pPr marL="342900" indent="-342900">
              <a:buAutoNum type="arabicPeriod"/>
            </a:pPr>
            <a:r>
              <a:rPr lang="en-US" dirty="0" smtClean="0"/>
              <a:t>Phishing (</a:t>
            </a:r>
            <a:r>
              <a:rPr lang="ru-RU" dirty="0" smtClean="0"/>
              <a:t>Фишинг</a:t>
            </a:r>
            <a:r>
              <a:rPr lang="en-US" dirty="0" smtClean="0"/>
              <a:t>)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19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506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Cross-Site Request Forgery </a:t>
            </a:r>
            <a:r>
              <a:rPr lang="ru-RU" dirty="0" smtClean="0"/>
              <a:t>(Подделка </a:t>
            </a:r>
            <a:r>
              <a:rPr lang="ru-RU" dirty="0"/>
              <a:t>межсайтовых </a:t>
            </a:r>
            <a:r>
              <a:rPr lang="ru-RU" dirty="0" smtClean="0"/>
              <a:t>запросов)</a:t>
            </a:r>
          </a:p>
          <a:p>
            <a:pPr marL="342900" indent="-342900">
              <a:buAutoNum type="arabicPeriod"/>
            </a:pPr>
            <a:r>
              <a:rPr lang="en-US" dirty="0" smtClean="0"/>
              <a:t>Phishing (</a:t>
            </a:r>
            <a:r>
              <a:rPr lang="ru-RU" dirty="0" smtClean="0"/>
              <a:t>Фишинг</a:t>
            </a:r>
            <a:r>
              <a:rPr lang="en-US" dirty="0" smtClean="0"/>
              <a:t>)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82216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Cross-Site Request Forgery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20</a:t>
            </a:fld>
            <a:endParaRPr lang="nb-N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516" y="1691018"/>
            <a:ext cx="5276850" cy="461962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1655" y="1718336"/>
            <a:ext cx="3249051" cy="4030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Cross-Site Request Forgery </a:t>
            </a:r>
            <a:r>
              <a:rPr lang="ru-RU" dirty="0"/>
              <a:t>(</a:t>
            </a:r>
            <a:r>
              <a:rPr lang="en-US" dirty="0"/>
              <a:t>CSRF) is </a:t>
            </a:r>
            <a:r>
              <a:rPr lang="en-US" b="1" dirty="0"/>
              <a:t>#8</a:t>
            </a:r>
            <a:r>
              <a:rPr lang="en-US" dirty="0"/>
              <a:t> in OWASP top-10 vulnerabilities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nb-NO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attack </a:t>
            </a:r>
            <a:r>
              <a:rPr lang="en-US" dirty="0" smtClean="0"/>
              <a:t>succeeds if and only if </a:t>
            </a:r>
            <a:r>
              <a:rPr lang="en-US" dirty="0"/>
              <a:t>the user is </a:t>
            </a:r>
            <a:r>
              <a:rPr lang="en-US" dirty="0" smtClean="0"/>
              <a:t>authenticated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Текст будет переведен на русский</a:t>
            </a:r>
            <a:endParaRPr lang="en-US" b="1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269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CSRF. </a:t>
            </a:r>
            <a:r>
              <a:rPr lang="ru-RU" dirty="0" smtClean="0"/>
              <a:t>Примеры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21</a:t>
            </a:fld>
            <a:endParaRPr lang="nb-NO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Видео</a:t>
            </a:r>
          </a:p>
          <a:p>
            <a:pPr marL="0" indent="0">
              <a:buNone/>
            </a:pPr>
            <a:r>
              <a:rPr lang="ru-RU" dirty="0" smtClean="0"/>
              <a:t>ИЛИ</a:t>
            </a:r>
          </a:p>
          <a:p>
            <a:r>
              <a:rPr lang="ru-RU" dirty="0" smtClean="0"/>
              <a:t>Демонстрация примеры на мастер-классе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72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CSRF. </a:t>
            </a:r>
            <a:r>
              <a:rPr lang="ru-RU" dirty="0" smtClean="0"/>
              <a:t>Контрмеры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 POST instead of GET</a:t>
            </a:r>
          </a:p>
          <a:p>
            <a:pPr lvl="0"/>
            <a:r>
              <a:rPr lang="en-US" dirty="0"/>
              <a:t>Request authentication for critical actions</a:t>
            </a:r>
          </a:p>
          <a:p>
            <a:pPr lvl="0"/>
            <a:r>
              <a:rPr lang="en-US" dirty="0"/>
              <a:t>Using anti-CSRF </a:t>
            </a:r>
            <a:r>
              <a:rPr lang="en-US" dirty="0" smtClean="0"/>
              <a:t>token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b="1" i="1" dirty="0"/>
          </a:p>
          <a:p>
            <a:pPr marL="0" lvl="0" indent="0">
              <a:buNone/>
            </a:pPr>
            <a:r>
              <a:rPr lang="ru-RU" b="1" i="1" dirty="0" smtClean="0"/>
              <a:t>Текст будет переведен на русский</a:t>
            </a:r>
            <a:endParaRPr lang="en-US" b="1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8813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/>
              <a:t>Cross-Site Request Forgery </a:t>
            </a:r>
            <a:r>
              <a:rPr lang="ru-RU" dirty="0"/>
              <a:t>(Подделка межсайтовых запросов)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Phishing (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Фишинг</a:t>
            </a: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)</a:t>
            </a:r>
            <a:endParaRPr lang="ru-RU" sz="2000" b="1" dirty="0">
              <a:solidFill>
                <a:srgbClr val="D7090C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AutoNum type="arabicPeriod"/>
            </a:pPr>
            <a:r>
              <a:rPr lang="ru-RU" dirty="0" smtClean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4880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Принцип атаки</a:t>
            </a:r>
          </a:p>
          <a:p>
            <a:pPr marL="0" indent="0">
              <a:buNone/>
            </a:pPr>
            <a:r>
              <a:rPr lang="ru-RU" dirty="0" smtClean="0"/>
              <a:t>Необходимые условия для успешной атаки</a:t>
            </a:r>
          </a:p>
          <a:p>
            <a:pPr marL="0" indent="0">
              <a:buNone/>
            </a:pPr>
            <a:r>
              <a:rPr lang="ru-RU" dirty="0" smtClean="0"/>
              <a:t>Инструменты, которые можно использовать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51622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Phishing. </a:t>
            </a:r>
            <a:r>
              <a:rPr lang="ru-RU" dirty="0" smtClean="0"/>
              <a:t>Примеры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25</a:t>
            </a:fld>
            <a:endParaRPr lang="nb-NO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1655" y="1481124"/>
            <a:ext cx="8101407" cy="4468691"/>
          </a:xfrm>
        </p:spPr>
        <p:txBody>
          <a:bodyPr/>
          <a:lstStyle/>
          <a:p>
            <a:r>
              <a:rPr lang="ru-RU" dirty="0" smtClean="0"/>
              <a:t>Видео</a:t>
            </a:r>
          </a:p>
          <a:p>
            <a:pPr marL="0" indent="0">
              <a:buNone/>
            </a:pPr>
            <a:r>
              <a:rPr lang="ru-RU" dirty="0" smtClean="0"/>
              <a:t>ИЛИ</a:t>
            </a:r>
          </a:p>
          <a:p>
            <a:r>
              <a:rPr lang="ru-RU" dirty="0" smtClean="0"/>
              <a:t>Демонстрация примеры на мастер-классе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604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Phishing. </a:t>
            </a:r>
            <a:r>
              <a:rPr lang="ru-RU" dirty="0" smtClean="0"/>
              <a:t>Контрмеры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Способы избежать атаки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7666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/>
              <a:t>Cross-Site Request Forgery </a:t>
            </a:r>
            <a:r>
              <a:rPr lang="ru-RU" dirty="0"/>
              <a:t>(Подделка межсайтовых запросов)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dirty="0"/>
              <a:t>Phishing (</a:t>
            </a:r>
            <a:r>
              <a:rPr lang="ru-RU" dirty="0"/>
              <a:t>Фишинг</a:t>
            </a:r>
            <a:r>
              <a:rPr lang="en-US" dirty="0"/>
              <a:t>)</a:t>
            </a:r>
            <a:endParaRPr lang="ru-RU" dirty="0"/>
          </a:p>
          <a:p>
            <a:pPr marL="342900" indent="-342900">
              <a:buFont typeface="Arial" pitchFamily="34" charset="0"/>
              <a:buAutoNum type="arabicPeriod"/>
            </a:pP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48460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Инструменты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Перечень инструментов, которые могут понадобиться при тестировании веб-сессиий:</a:t>
            </a:r>
          </a:p>
          <a:p>
            <a:pPr marL="0" indent="0">
              <a:buNone/>
            </a:pPr>
            <a:r>
              <a:rPr lang="ru-RU" dirty="0" smtClean="0"/>
              <a:t>Плагины в браузерах для работы с </a:t>
            </a:r>
            <a:r>
              <a:rPr lang="en-US" dirty="0" smtClean="0"/>
              <a:t>cookies</a:t>
            </a:r>
          </a:p>
          <a:p>
            <a:pPr marL="0" indent="0">
              <a:buNone/>
            </a:pPr>
            <a:r>
              <a:rPr lang="ru-RU" dirty="0" smtClean="0"/>
              <a:t>Перехватчики (</a:t>
            </a:r>
            <a:r>
              <a:rPr lang="en-US" dirty="0" err="1" smtClean="0"/>
              <a:t>WebScarab</a:t>
            </a:r>
            <a:r>
              <a:rPr lang="en-US" dirty="0" smtClean="0"/>
              <a:t>, Fiddler)</a:t>
            </a:r>
          </a:p>
          <a:p>
            <a:pPr marL="0" indent="0">
              <a:buNone/>
            </a:pPr>
            <a:r>
              <a:rPr lang="ru-RU" dirty="0" smtClean="0"/>
              <a:t>Анализаторы </a:t>
            </a:r>
            <a:r>
              <a:rPr lang="en-US" dirty="0" smtClean="0"/>
              <a:t>session tokens (Burp)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Инструменты для Фишинг атаки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26151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Hijacking (</a:t>
            </a:r>
            <a:r>
              <a:rPr lang="ru-RU" dirty="0" smtClean="0"/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/>
              <a:t>Cross-Site Request Forgery </a:t>
            </a:r>
            <a:r>
              <a:rPr lang="ru-RU" dirty="0"/>
              <a:t>(Подделка межсайтовых запросов)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dirty="0"/>
              <a:t>Phishing (</a:t>
            </a:r>
            <a:r>
              <a:rPr lang="ru-RU" dirty="0"/>
              <a:t>Фишинг</a:t>
            </a:r>
            <a:r>
              <a:rPr lang="en-US" dirty="0"/>
              <a:t>)</a:t>
            </a:r>
            <a:endParaRPr lang="ru-RU" dirty="0"/>
          </a:p>
          <a:p>
            <a:pPr marL="342900" indent="-342900">
              <a:buFont typeface="Arial" pitchFamily="34" charset="0"/>
              <a:buAutoNum type="arabicPeriod"/>
            </a:pPr>
            <a:r>
              <a:rPr lang="ru-RU" dirty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Заключение</a:t>
            </a: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 </a:t>
            </a:r>
            <a:endParaRPr lang="en-US" sz="2000" b="1" dirty="0">
              <a:solidFill>
                <a:srgbClr val="D7090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29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9983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веб-сессия?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Определение веб-сесиии</a:t>
            </a:r>
          </a:p>
          <a:p>
            <a:r>
              <a:rPr lang="ru-RU" dirty="0" smtClean="0"/>
              <a:t>Ее основное назначение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i="1" dirty="0"/>
              <a:t>“HTTP is a stateless protocol. Sessions make it </a:t>
            </a:r>
            <a:r>
              <a:rPr lang="en-US" i="1" dirty="0" err="1"/>
              <a:t>stateful</a:t>
            </a:r>
            <a:r>
              <a:rPr lang="en-US" i="1" dirty="0"/>
              <a:t>.”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0319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узнали</a:t>
            </a:r>
            <a:r>
              <a:rPr lang="en-US" dirty="0"/>
              <a:t> - Summary</a:t>
            </a:r>
            <a:endParaRPr lang="ru-RU" dirty="0" smtClean="0"/>
          </a:p>
          <a:p>
            <a:r>
              <a:rPr lang="ru-RU" dirty="0" smtClean="0"/>
              <a:t>Следующие шаги (что почитать, где попробовать)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30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6963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Атрибуты сессии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4</a:t>
            </a:fld>
            <a:endParaRPr lang="nb-NO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GET</a:t>
            </a:r>
            <a:r>
              <a:rPr lang="en-US" sz="1200" dirty="0"/>
              <a:t> http://linzmarket.com.ua:80/linza-contaktnie.html </a:t>
            </a:r>
            <a:r>
              <a:rPr lang="en-US" sz="1200" dirty="0" smtClean="0"/>
              <a:t>HTTP/1.1</a:t>
            </a:r>
            <a:endParaRPr lang="ru-RU" sz="1200" dirty="0" smtClean="0"/>
          </a:p>
          <a:p>
            <a:endParaRPr lang="en-US" sz="1200" dirty="0"/>
          </a:p>
          <a:p>
            <a:r>
              <a:rPr lang="en-US" sz="1200" b="1" dirty="0"/>
              <a:t>Host</a:t>
            </a:r>
            <a:r>
              <a:rPr lang="en-US" sz="1200" dirty="0"/>
              <a:t>: linzmarket.com.ua</a:t>
            </a:r>
          </a:p>
          <a:p>
            <a:r>
              <a:rPr lang="en-US" sz="1200" b="1" dirty="0"/>
              <a:t>User-Agent</a:t>
            </a:r>
            <a:r>
              <a:rPr lang="en-US" sz="1200" dirty="0"/>
              <a:t>: Mozilla/5.0 (Windows NT 6.2; WOW64; rv:24.0) Gecko/20100101 Firefox/24.0</a:t>
            </a:r>
          </a:p>
          <a:p>
            <a:r>
              <a:rPr lang="en-US" sz="1200" b="1" dirty="0"/>
              <a:t>Accept</a:t>
            </a:r>
            <a:r>
              <a:rPr lang="en-US" sz="1200" dirty="0"/>
              <a:t>: text/</a:t>
            </a:r>
            <a:r>
              <a:rPr lang="en-US" sz="1200" dirty="0" err="1"/>
              <a:t>html,application</a:t>
            </a:r>
            <a:r>
              <a:rPr lang="en-US" sz="1200" dirty="0"/>
              <a:t>/</a:t>
            </a:r>
            <a:r>
              <a:rPr lang="en-US" sz="1200" dirty="0" err="1"/>
              <a:t>xhtml+xml,application</a:t>
            </a:r>
            <a:r>
              <a:rPr lang="en-US" sz="1200" dirty="0"/>
              <a:t>/</a:t>
            </a:r>
            <a:r>
              <a:rPr lang="en-US" sz="1200" dirty="0" err="1"/>
              <a:t>xml;q</a:t>
            </a:r>
            <a:r>
              <a:rPr lang="en-US" sz="1200" dirty="0"/>
              <a:t>=0.9,*/*;q=0.8</a:t>
            </a:r>
          </a:p>
          <a:p>
            <a:r>
              <a:rPr lang="en-US" sz="1200" b="1" dirty="0"/>
              <a:t>Accept-Language</a:t>
            </a:r>
            <a:r>
              <a:rPr lang="en-US" sz="1200" dirty="0"/>
              <a:t>: </a:t>
            </a:r>
            <a:r>
              <a:rPr lang="en-US" sz="1200" dirty="0" err="1"/>
              <a:t>en-US,en;q</a:t>
            </a:r>
            <a:r>
              <a:rPr lang="en-US" sz="1200" dirty="0"/>
              <a:t>=0.5</a:t>
            </a:r>
          </a:p>
          <a:p>
            <a:r>
              <a:rPr lang="en-US" sz="1200" b="1" dirty="0"/>
              <a:t>Accept-Encoding</a:t>
            </a:r>
            <a:r>
              <a:rPr lang="en-US" sz="1200" dirty="0"/>
              <a:t>: </a:t>
            </a:r>
            <a:r>
              <a:rPr lang="en-US" sz="1200" dirty="0" err="1"/>
              <a:t>gzip</a:t>
            </a:r>
            <a:r>
              <a:rPr lang="en-US" sz="1200" dirty="0"/>
              <a:t>, deflate</a:t>
            </a:r>
          </a:p>
          <a:p>
            <a:r>
              <a:rPr lang="en-US" sz="1200" b="1" dirty="0" err="1" smtClean="0"/>
              <a:t>Referer</a:t>
            </a:r>
            <a:r>
              <a:rPr lang="en-US" sz="1200" dirty="0" smtClean="0"/>
              <a:t>: </a:t>
            </a:r>
            <a:r>
              <a:rPr lang="en-US" sz="1200" dirty="0"/>
              <a:t>http://linzmarket.com.ua/index.php?user_details=yes</a:t>
            </a:r>
          </a:p>
          <a:p>
            <a:endParaRPr lang="ru-RU" sz="1200" b="1" dirty="0" smtClean="0"/>
          </a:p>
          <a:p>
            <a:r>
              <a:rPr lang="en-US" sz="1200" b="1" dirty="0" smtClean="0"/>
              <a:t>Cookie</a:t>
            </a:r>
            <a:r>
              <a:rPr lang="en-US" sz="1200" dirty="0"/>
              <a:t>: </a:t>
            </a:r>
            <a:r>
              <a:rPr lang="en-US" sz="1200" b="1" dirty="0">
                <a:solidFill>
                  <a:schemeClr val="accent1"/>
                </a:solidFill>
              </a:rPr>
              <a:t>PHPSESSID=a2pdlk7jreml0u1m3bccd12551</a:t>
            </a:r>
            <a:r>
              <a:rPr lang="en-US" sz="1200" dirty="0"/>
              <a:t>; __</a:t>
            </a:r>
            <a:r>
              <a:rPr lang="en-US" sz="1200" dirty="0" err="1"/>
              <a:t>utma</a:t>
            </a:r>
            <a:r>
              <a:rPr lang="en-US" sz="1200" dirty="0"/>
              <a:t>=146251049.781661005.1386340773.1386340773.1386340773.1; __</a:t>
            </a:r>
            <a:r>
              <a:rPr lang="en-US" sz="1200" dirty="0" err="1"/>
              <a:t>utmb</a:t>
            </a:r>
            <a:r>
              <a:rPr lang="en-US" sz="1200" dirty="0"/>
              <a:t>=146251049.4.10.1386340773; __</a:t>
            </a:r>
            <a:r>
              <a:rPr lang="en-US" sz="1200" dirty="0" err="1"/>
              <a:t>utmc</a:t>
            </a:r>
            <a:r>
              <a:rPr lang="en-US" sz="1200" dirty="0"/>
              <a:t>=146251049; __</a:t>
            </a:r>
            <a:r>
              <a:rPr lang="en-US" sz="1200" dirty="0" err="1"/>
              <a:t>utmz</a:t>
            </a:r>
            <a:r>
              <a:rPr lang="en-US" sz="1200" dirty="0"/>
              <a:t>=146251049.1386340773.1.1.utmcsr=(direct)|</a:t>
            </a:r>
            <a:r>
              <a:rPr lang="en-US" sz="1200" dirty="0" err="1"/>
              <a:t>utmccn</a:t>
            </a:r>
            <a:r>
              <a:rPr lang="en-US" sz="1200" dirty="0"/>
              <a:t>=(direct)|</a:t>
            </a:r>
            <a:r>
              <a:rPr lang="en-US" sz="1200" dirty="0" err="1"/>
              <a:t>utmcmd</a:t>
            </a:r>
            <a:r>
              <a:rPr lang="en-US" sz="1200" dirty="0"/>
              <a:t>=(none)</a:t>
            </a:r>
          </a:p>
          <a:p>
            <a:endParaRPr lang="ru-RU" sz="1200" b="1" dirty="0" smtClean="0"/>
          </a:p>
          <a:p>
            <a:r>
              <a:rPr lang="en-US" sz="1200" b="1" dirty="0" smtClean="0"/>
              <a:t>Connection</a:t>
            </a:r>
            <a:r>
              <a:rPr lang="en-US" sz="1200" dirty="0"/>
              <a:t>: keep-alive</a:t>
            </a:r>
          </a:p>
          <a:p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7318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Сессия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ru-RU" dirty="0" smtClean="0"/>
              <a:t>куки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Разница между </a:t>
            </a:r>
            <a:r>
              <a:rPr lang="en-US" dirty="0" smtClean="0"/>
              <a:t>cookies </a:t>
            </a:r>
            <a:r>
              <a:rPr lang="ru-RU" dirty="0" smtClean="0"/>
              <a:t>и </a:t>
            </a:r>
            <a:r>
              <a:rPr lang="en-US" dirty="0" smtClean="0"/>
              <a:t>session, </a:t>
            </a:r>
            <a:r>
              <a:rPr lang="ru-RU" dirty="0" smtClean="0"/>
              <a:t>какую информацию хранит каждый из них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370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Механизмы сессии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55" y="3501802"/>
            <a:ext cx="8101407" cy="244801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Перевод таблички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6</a:t>
            </a:fld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41" y="1485578"/>
            <a:ext cx="839152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97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Немного статистики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Статистика по уязвимостям веб-приложений</a:t>
            </a:r>
            <a:endParaRPr lang="en-US" dirty="0" smtClean="0"/>
          </a:p>
          <a:p>
            <a:r>
              <a:rPr lang="ru-RU" dirty="0" smtClean="0"/>
              <a:t>Статистика по уязвимостям в веб-сессиях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3438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AutoNum type="arabicPeriod"/>
            </a:pPr>
            <a:r>
              <a:rPr lang="ru-RU" dirty="0"/>
              <a:t>Теория веб-сессий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Session Hijacking (</a:t>
            </a:r>
            <a:r>
              <a:rPr lang="ru-RU" sz="2000" b="1" dirty="0">
                <a:solidFill>
                  <a:srgbClr val="D7090C"/>
                </a:solidFill>
                <a:latin typeface="+mj-lt"/>
                <a:ea typeface="+mj-ea"/>
                <a:cs typeface="+mj-cs"/>
              </a:rPr>
              <a:t>Перехват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Session Fixation </a:t>
            </a:r>
            <a:r>
              <a:rPr lang="ru-RU" dirty="0" smtClean="0"/>
              <a:t>(Фиксирование сессии)</a:t>
            </a:r>
          </a:p>
          <a:p>
            <a:pPr marL="342900" indent="-342900">
              <a:buAutoNum type="arabicPeriod"/>
            </a:pPr>
            <a:r>
              <a:rPr lang="en-US" dirty="0" smtClean="0"/>
              <a:t>Cross-Site Request Forgery </a:t>
            </a:r>
            <a:r>
              <a:rPr lang="ru-RU" dirty="0" smtClean="0"/>
              <a:t>(Подделка </a:t>
            </a:r>
            <a:r>
              <a:rPr lang="ru-RU" dirty="0"/>
              <a:t>межсайтовых </a:t>
            </a:r>
            <a:r>
              <a:rPr lang="ru-RU" dirty="0" smtClean="0"/>
              <a:t>запросов)</a:t>
            </a:r>
          </a:p>
          <a:p>
            <a:pPr marL="342900" indent="-342900">
              <a:buAutoNum type="arabicPeriod"/>
            </a:pPr>
            <a:r>
              <a:rPr lang="en-US" dirty="0" smtClean="0"/>
              <a:t>Phishing (</a:t>
            </a:r>
            <a:r>
              <a:rPr lang="ru-RU" dirty="0" smtClean="0"/>
              <a:t>Фишинг</a:t>
            </a:r>
            <a:r>
              <a:rPr lang="en-US" dirty="0" smtClean="0"/>
              <a:t>)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Инструменты</a:t>
            </a:r>
          </a:p>
          <a:p>
            <a:pPr marL="342900" indent="-342900">
              <a:buAutoNum type="arabicPeriod"/>
            </a:pPr>
            <a:r>
              <a:rPr lang="ru-RU" dirty="0" smtClean="0"/>
              <a:t>Заключение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910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Session Hijacking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6862-8BBD-4F40-93B7-5CDE03FCB88E}" type="datetime1">
              <a:rPr lang="nb-NO" smtClean="0"/>
              <a:t>31.01.2014</a:t>
            </a:fld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9</a:t>
            </a:fld>
            <a:endParaRPr lang="nb-N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450" y="1557586"/>
            <a:ext cx="5184576" cy="2952159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1655" y="4509745"/>
            <a:ext cx="8101407" cy="1440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Есть несколько способов получения уникального идентификатора сессии:</a:t>
            </a:r>
          </a:p>
          <a:p>
            <a:r>
              <a:rPr lang="ru-RU" dirty="0" smtClean="0"/>
              <a:t>Предсказание идентификатора</a:t>
            </a:r>
            <a:endParaRPr lang="en-US" dirty="0"/>
          </a:p>
          <a:p>
            <a:r>
              <a:rPr lang="ru-RU" dirty="0" smtClean="0"/>
              <a:t>Атака «</a:t>
            </a:r>
            <a:r>
              <a:rPr lang="en-US" dirty="0" smtClean="0"/>
              <a:t>Man in the middle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r>
              <a:rPr lang="ru-RU" dirty="0" smtClean="0"/>
              <a:t>(«Человек посередине»)</a:t>
            </a:r>
            <a:r>
              <a:rPr lang="en-US" dirty="0" smtClean="0"/>
              <a:t>; </a:t>
            </a:r>
            <a:endParaRPr lang="en-US" dirty="0"/>
          </a:p>
          <a:p>
            <a:r>
              <a:rPr lang="ru-RU" dirty="0" smtClean="0"/>
              <a:t>Атака клиентской части </a:t>
            </a:r>
            <a:r>
              <a:rPr lang="en-US" dirty="0" smtClean="0"/>
              <a:t>(XSS</a:t>
            </a:r>
            <a:r>
              <a:rPr lang="en-US" dirty="0"/>
              <a:t>, </a:t>
            </a:r>
            <a:r>
              <a:rPr lang="ru-RU" dirty="0" smtClean="0"/>
              <a:t>вредоносный </a:t>
            </a:r>
            <a:r>
              <a:rPr lang="en-US" dirty="0" smtClean="0"/>
              <a:t>JavaScript </a:t>
            </a:r>
            <a:r>
              <a:rPr lang="ru-RU" dirty="0" smtClean="0"/>
              <a:t>код</a:t>
            </a:r>
            <a:r>
              <a:rPr lang="en-US" dirty="0" smtClean="0"/>
              <a:t>, </a:t>
            </a:r>
            <a:r>
              <a:rPr lang="ru-RU" dirty="0" smtClean="0"/>
              <a:t>трояны</a:t>
            </a:r>
            <a:r>
              <a:rPr lang="en-US" dirty="0" smtClean="0"/>
              <a:t>, </a:t>
            </a:r>
            <a:r>
              <a:rPr lang="en-US" dirty="0" err="1"/>
              <a:t>etc</a:t>
            </a:r>
            <a:r>
              <a:rPr lang="en-US" dirty="0"/>
              <a:t>);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55411318"/>
      </p:ext>
    </p:extLst>
  </p:cSld>
  <p:clrMapOvr>
    <a:masterClrMapping/>
  </p:clrMapOvr>
</p:sld>
</file>

<file path=ppt/theme/theme1.xml><?xml version="1.0" encoding="utf-8"?>
<a:theme xmlns:a="http://schemas.openxmlformats.org/drawingml/2006/main" name="Itera_TPL_Presentation">
  <a:themeElements>
    <a:clrScheme name="Itera">
      <a:dk1>
        <a:sysClr val="windowText" lastClr="000000"/>
      </a:dk1>
      <a:lt1>
        <a:sysClr val="window" lastClr="FFFFFF"/>
      </a:lt1>
      <a:dk2>
        <a:srgbClr val="D7090C"/>
      </a:dk2>
      <a:lt2>
        <a:srgbClr val="E6E6E6"/>
      </a:lt2>
      <a:accent1>
        <a:srgbClr val="D7090C"/>
      </a:accent1>
      <a:accent2>
        <a:srgbClr val="414042"/>
      </a:accent2>
      <a:accent3>
        <a:srgbClr val="696A6D"/>
      </a:accent3>
      <a:accent4>
        <a:srgbClr val="8C8E91"/>
      </a:accent4>
      <a:accent5>
        <a:srgbClr val="AFB1B4"/>
      </a:accent5>
      <a:accent6>
        <a:srgbClr val="D5D6D8"/>
      </a:accent6>
      <a:hlink>
        <a:srgbClr val="0000FF"/>
      </a:hlink>
      <a:folHlink>
        <a:srgbClr val="800080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D1C2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ED1C2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30A1D526788F46953735B9BA7F2810" ma:contentTypeVersion="10" ma:contentTypeDescription="Create a new document." ma:contentTypeScope="" ma:versionID="28a4a885bae5ccc2cd422424f2665c6f">
  <xsd:schema xmlns:xsd="http://www.w3.org/2001/XMLSchema" xmlns:xs="http://www.w3.org/2001/XMLSchema" xmlns:p="http://schemas.microsoft.com/office/2006/metadata/properties" xmlns:ns2="721c647d-0c17-4469-8e08-f3976404b1eb" targetNamespace="http://schemas.microsoft.com/office/2006/metadata/properties" ma:root="true" ma:fieldsID="8afddaa33133277fd8a0d61b9db65552" ns2:_="">
    <xsd:import namespace="721c647d-0c17-4469-8e08-f3976404b1eb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Subjected" minOccurs="0"/>
                <xsd:element ref="ns2:Scope" minOccurs="0"/>
                <xsd:element ref="ns2:Category" minOccurs="0"/>
                <xsd:element ref="ns2:Status" minOccurs="0"/>
                <xsd:element ref="ns2:Responsib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c647d-0c17-4469-8e08-f3976404b1eb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Short description of the standard (content, destination)" ma:internalName="Description0">
      <xsd:simpleType>
        <xsd:restriction base="dms:Text">
          <xsd:maxLength value="255"/>
        </xsd:restriction>
      </xsd:simpleType>
    </xsd:element>
    <xsd:element name="Subjected" ma:index="9" nillable="true" ma:displayName="Subjected" ma:default="ALL" ma:description="Audience, subjected by standard (who should use/follow it)" ma:internalName="Subjected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MNGT"/>
                    <xsd:enumeration value="ED"/>
                    <xsd:enumeration value="QA"/>
                    <xsd:enumeration value="SO"/>
                    <xsd:enumeration value="HR"/>
                    <xsd:enumeration value="FIN"/>
                  </xsd:restriction>
                </xsd:simpleType>
              </xsd:element>
            </xsd:sequence>
          </xsd:extension>
        </xsd:complexContent>
      </xsd:complexType>
    </xsd:element>
    <xsd:element name="Scope" ma:index="10" nillable="true" ma:displayName="Scope" ma:default="General" ma:description="Area, standard is used in (job, type of project, etc)" ma:format="Dropdown" ma:internalName="Scope">
      <xsd:simpleType>
        <xsd:restriction base="dms:Choice">
          <xsd:enumeration value="General"/>
          <xsd:enumeration value="Sales"/>
          <xsd:enumeration value="Projects"/>
          <xsd:enumeration value="Finances"/>
          <xsd:enumeration value="HR"/>
          <xsd:enumeration value="Business Trips"/>
          <xsd:enumeration value="System Administration"/>
          <xsd:enumeration value="Maconomy"/>
          <xsd:enumeration value="Profile/Brand"/>
        </xsd:restriction>
      </xsd:simpleType>
    </xsd:element>
    <xsd:element name="Category" ma:index="11" nillable="true" ma:displayName="Category" ma:default="Policy/Regulation" ma:description="Category of the standard" ma:format="Dropdown" ma:internalName="Category">
      <xsd:simpleType>
        <xsd:restriction base="dms:Choice">
          <xsd:enumeration value="Policy/Regulation"/>
          <xsd:enumeration value="Process"/>
          <xsd:enumeration value="Procedure"/>
          <xsd:enumeration value="Template"/>
          <xsd:enumeration value="List"/>
          <xsd:enumeration value="Logo/Picture"/>
        </xsd:restriction>
      </xsd:simpleType>
    </xsd:element>
    <xsd:element name="Status" ma:index="12" nillable="true" ma:displayName="Status" ma:default="Scheduled" ma:description="Standard’s status, for Contributors&#10;• Scheduled – planned document&#10;• Draft – new, under construction&#10;• Approved (final, published) &#10;• Under Change – being changed (if was published before)&#10;• Archive – not relevant document" ma:format="Dropdown" ma:internalName="Status">
      <xsd:simpleType>
        <xsd:restriction base="dms:Choice">
          <xsd:enumeration value="Scheduled"/>
          <xsd:enumeration value="Draft"/>
          <xsd:enumeration value="Approved"/>
          <xsd:enumeration value="Under Change"/>
          <xsd:enumeration value="Archive"/>
        </xsd:restriction>
      </xsd:simpleType>
    </xsd:element>
    <xsd:element name="Responsible" ma:index="14" nillable="true" ma:displayName="Owner" ma:description="Who is responsible for document?" ma:list="UserInfo" ma:SharePointGroup="0" ma:internalName="Responsible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721c647d-0c17-4469-8e08-f3976404b1eb">Itera Presentation Template (new red design)</Description0>
    <Category xmlns="721c647d-0c17-4469-8e08-f3976404b1eb">Template</Category>
    <Subjected xmlns="721c647d-0c17-4469-8e08-f3976404b1eb">
      <Value>ALL</Value>
    </Subjected>
    <Status xmlns="721c647d-0c17-4469-8e08-f3976404b1eb">Approved</Status>
    <Responsible xmlns="721c647d-0c17-4469-8e08-f3976404b1eb">
      <UserInfo>
        <DisplayName>Olga Zhestkova</DisplayName>
        <AccountId>370</AccountId>
        <AccountType/>
      </UserInfo>
    </Responsible>
    <Scope xmlns="721c647d-0c17-4469-8e08-f3976404b1eb">General</Scope>
  </documentManagement>
</p:properties>
</file>

<file path=customXml/itemProps1.xml><?xml version="1.0" encoding="utf-8"?>
<ds:datastoreItem xmlns:ds="http://schemas.openxmlformats.org/officeDocument/2006/customXml" ds:itemID="{26551ACF-364E-4986-B076-54835927C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1c647d-0c17-4469-8e08-f3976404b1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E87E78-6348-4B1F-B9BD-657B9B8B46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8F54DE-A33C-4B4B-9363-8EDCBD7D1C4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721c647d-0c17-4469-8e08-f3976404b1e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Itera_TPL_Presentation</Template>
  <TotalTime>12134</TotalTime>
  <Words>834</Words>
  <Application>Microsoft Office PowerPoint</Application>
  <PresentationFormat>Custom</PresentationFormat>
  <Paragraphs>231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Arial Black</vt:lpstr>
      <vt:lpstr>Calibri</vt:lpstr>
      <vt:lpstr>Itera_TPL_Presentation</vt:lpstr>
      <vt:lpstr>Безопасность сессий в веб-приложении: практическое применение</vt:lpstr>
      <vt:lpstr>Содержание</vt:lpstr>
      <vt:lpstr>Что такое веб-сессия?</vt:lpstr>
      <vt:lpstr>Атрибуты сессии</vt:lpstr>
      <vt:lpstr>Сессия vs куки</vt:lpstr>
      <vt:lpstr>Механизмы сессии</vt:lpstr>
      <vt:lpstr>Немного статистики…</vt:lpstr>
      <vt:lpstr>Содержание</vt:lpstr>
      <vt:lpstr>Session Hijacking</vt:lpstr>
      <vt:lpstr>Session Hijacking. Предсказуемые токены</vt:lpstr>
      <vt:lpstr>Атака ‘Man in the middle’</vt:lpstr>
      <vt:lpstr>Атака клиентской части </vt:lpstr>
      <vt:lpstr>Session Hijacking. Примеры</vt:lpstr>
      <vt:lpstr>Session Hijacking. Контрмеры</vt:lpstr>
      <vt:lpstr>Содержание</vt:lpstr>
      <vt:lpstr>Session Fixation</vt:lpstr>
      <vt:lpstr>Session Fixation. Примеры</vt:lpstr>
      <vt:lpstr>Session Fixation. Контрмеры</vt:lpstr>
      <vt:lpstr>Содержание</vt:lpstr>
      <vt:lpstr>Cross-Site Request Forgery</vt:lpstr>
      <vt:lpstr>CSRF. Примеры</vt:lpstr>
      <vt:lpstr>CSRF. Контрмеры</vt:lpstr>
      <vt:lpstr>Содержание</vt:lpstr>
      <vt:lpstr>Phishing</vt:lpstr>
      <vt:lpstr>Phishing. Примеры</vt:lpstr>
      <vt:lpstr>Phishing. Контрмеры</vt:lpstr>
      <vt:lpstr>Содержание</vt:lpstr>
      <vt:lpstr>Инструменты</vt:lpstr>
      <vt:lpstr>Содержание</vt:lpstr>
      <vt:lpstr>Заключение</vt:lpstr>
    </vt:vector>
  </TitlesOfParts>
  <Company>Itera Consulting Ukraine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Oleksandr  Marushko</dc:creator>
  <dc:description>Template by addpoint.no</dc:description>
  <cp:lastModifiedBy>Kateryna Ovechenko</cp:lastModifiedBy>
  <cp:revision>110</cp:revision>
  <dcterms:created xsi:type="dcterms:W3CDTF">2013-10-28T14:54:51Z</dcterms:created>
  <dcterms:modified xsi:type="dcterms:W3CDTF">2014-01-31T10:00:49Z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addpoint.no</vt:lpwstr>
  </property>
  <property fmtid="{D5CDD505-2E9C-101B-9397-08002B2CF9AE}" pid="3" name="ContentTypeId">
    <vt:lpwstr>0x010100AF30A1D526788F46953735B9BA7F2810</vt:lpwstr>
  </property>
</Properties>
</file>