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1069" r:id="rId2"/>
    <p:sldId id="1066" r:id="rId3"/>
    <p:sldId id="1037" r:id="rId4"/>
    <p:sldId id="1067" r:id="rId5"/>
    <p:sldId id="1070" r:id="rId6"/>
    <p:sldId id="1071" r:id="rId7"/>
    <p:sldId id="1072" r:id="rId8"/>
    <p:sldId id="1040" r:id="rId9"/>
    <p:sldId id="1073" r:id="rId10"/>
    <p:sldId id="1039" r:id="rId11"/>
    <p:sldId id="1043" r:id="rId12"/>
    <p:sldId id="1041" r:id="rId13"/>
    <p:sldId id="1046" r:id="rId14"/>
    <p:sldId id="1045" r:id="rId15"/>
    <p:sldId id="1047" r:id="rId16"/>
    <p:sldId id="1048" r:id="rId17"/>
    <p:sldId id="1049" r:id="rId18"/>
    <p:sldId id="1050" r:id="rId19"/>
    <p:sldId id="1051" r:id="rId20"/>
    <p:sldId id="1076" r:id="rId21"/>
    <p:sldId id="1059" r:id="rId22"/>
    <p:sldId id="1061" r:id="rId23"/>
    <p:sldId id="1062" r:id="rId24"/>
    <p:sldId id="1054" r:id="rId25"/>
    <p:sldId id="1055" r:id="rId26"/>
    <p:sldId id="1074" r:id="rId27"/>
    <p:sldId id="1058" r:id="rId28"/>
    <p:sldId id="107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5EA0"/>
    <a:srgbClr val="E52000"/>
    <a:srgbClr val="E9E8E8"/>
    <a:srgbClr val="99F4F9"/>
    <a:srgbClr val="BE6640"/>
    <a:srgbClr val="92E7DD"/>
    <a:srgbClr val="97E7C6"/>
    <a:srgbClr val="AAE7E6"/>
    <a:srgbClr val="282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0814" autoAdjust="0"/>
  </p:normalViewPr>
  <p:slideViewPr>
    <p:cSldViewPr snapToGrid="0" snapToObjects="1">
      <p:cViewPr varScale="1">
        <p:scale>
          <a:sx n="70" d="100"/>
          <a:sy n="70" d="100"/>
        </p:scale>
        <p:origin x="21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01B2F-9185-4400-85EC-A6DAA8F5928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AA4FE-823E-4EA6-8E7F-62F5CE13774F}">
      <dgm:prSet phldrT="[Text]"/>
      <dgm:spPr>
        <a:solidFill>
          <a:srgbClr val="005EA0"/>
        </a:solidFill>
      </dgm:spPr>
      <dgm:t>
        <a:bodyPr/>
        <a:lstStyle/>
        <a:p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6585C-1CF5-430C-8098-CE76D0E0631F}" type="parTrans" cxnId="{66D7B849-DDDC-411E-BDF1-D7DA94AE8C5D}">
      <dgm:prSet/>
      <dgm:spPr/>
      <dgm:t>
        <a:bodyPr/>
        <a:lstStyle/>
        <a:p>
          <a:endParaRPr lang="en-US"/>
        </a:p>
      </dgm:t>
    </dgm:pt>
    <dgm:pt modelId="{86075A16-4BFF-4E2B-A944-8E632E76827E}" type="sibTrans" cxnId="{66D7B849-DDDC-411E-BDF1-D7DA94AE8C5D}">
      <dgm:prSet/>
      <dgm:spPr/>
      <dgm:t>
        <a:bodyPr/>
        <a:lstStyle/>
        <a:p>
          <a:endParaRPr lang="en-US"/>
        </a:p>
      </dgm:t>
    </dgm:pt>
    <dgm:pt modelId="{97022D4B-3C9A-4193-8AA1-171D0187763D}">
      <dgm:prSet phldrT="[Text]"/>
      <dgm:spPr>
        <a:solidFill>
          <a:srgbClr val="005EA0"/>
        </a:solidFill>
      </dgm:spPr>
      <dgm:t>
        <a:bodyPr/>
        <a:lstStyle/>
        <a:p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6154CA-ED90-4607-A2A6-13AEF6660177}" type="parTrans" cxnId="{FB3134BA-DE63-4CE6-B647-6063C97C0DAF}">
      <dgm:prSet/>
      <dgm:spPr/>
      <dgm:t>
        <a:bodyPr/>
        <a:lstStyle/>
        <a:p>
          <a:endParaRPr lang="en-US"/>
        </a:p>
      </dgm:t>
    </dgm:pt>
    <dgm:pt modelId="{704D0E50-74EB-4A8B-8CD9-0668A172C941}" type="sibTrans" cxnId="{FB3134BA-DE63-4CE6-B647-6063C97C0DAF}">
      <dgm:prSet/>
      <dgm:spPr/>
      <dgm:t>
        <a:bodyPr/>
        <a:lstStyle/>
        <a:p>
          <a:endParaRPr lang="en-US"/>
        </a:p>
      </dgm:t>
    </dgm:pt>
    <dgm:pt modelId="{BEF2BC24-B26A-44BF-8CC9-7A7508C6BDCB}">
      <dgm:prSet phldrT="[Text]"/>
      <dgm:spPr>
        <a:solidFill>
          <a:srgbClr val="005EA0"/>
        </a:solidFill>
      </dgm:spPr>
      <dgm:t>
        <a:bodyPr/>
        <a:lstStyle/>
        <a:p>
          <a:endParaRPr lang="en-US" dirty="0"/>
        </a:p>
      </dgm:t>
    </dgm:pt>
    <dgm:pt modelId="{36329D73-AB8E-42C7-8011-F583682E3CEF}" type="parTrans" cxnId="{F59DC9CA-809B-4210-BE6D-2282428D583B}">
      <dgm:prSet/>
      <dgm:spPr/>
      <dgm:t>
        <a:bodyPr/>
        <a:lstStyle/>
        <a:p>
          <a:endParaRPr lang="en-US"/>
        </a:p>
      </dgm:t>
    </dgm:pt>
    <dgm:pt modelId="{73D39F50-0836-4B38-8129-460E17D80FA5}" type="sibTrans" cxnId="{F59DC9CA-809B-4210-BE6D-2282428D583B}">
      <dgm:prSet/>
      <dgm:spPr/>
      <dgm:t>
        <a:bodyPr/>
        <a:lstStyle/>
        <a:p>
          <a:endParaRPr lang="en-US"/>
        </a:p>
      </dgm:t>
    </dgm:pt>
    <dgm:pt modelId="{5E9FCC13-DC6B-4573-8D9D-05CFD261E41D}">
      <dgm:prSet phldrT="[Text]"/>
      <dgm:spPr>
        <a:solidFill>
          <a:srgbClr val="005EA0"/>
        </a:solidFill>
      </dgm:spPr>
      <dgm:t>
        <a:bodyPr/>
        <a:lstStyle/>
        <a:p>
          <a:endParaRPr lang="en-US" dirty="0"/>
        </a:p>
      </dgm:t>
    </dgm:pt>
    <dgm:pt modelId="{A67989A1-B22F-404C-9D7A-44200ADBCFF0}" type="parTrans" cxnId="{8B0A82F5-8508-4B86-8971-D4EB3D12B718}">
      <dgm:prSet/>
      <dgm:spPr/>
      <dgm:t>
        <a:bodyPr/>
        <a:lstStyle/>
        <a:p>
          <a:endParaRPr lang="en-US"/>
        </a:p>
      </dgm:t>
    </dgm:pt>
    <dgm:pt modelId="{5B5C4BC0-00F7-4EDB-BD59-92F39C13BB10}" type="sibTrans" cxnId="{8B0A82F5-8508-4B86-8971-D4EB3D12B718}">
      <dgm:prSet/>
      <dgm:spPr/>
      <dgm:t>
        <a:bodyPr/>
        <a:lstStyle/>
        <a:p>
          <a:endParaRPr lang="en-US"/>
        </a:p>
      </dgm:t>
    </dgm:pt>
    <dgm:pt modelId="{3C1BD8E6-7047-46FD-8061-84B5538FEA12}">
      <dgm:prSet phldrT="[Text]"/>
      <dgm:spPr>
        <a:solidFill>
          <a:srgbClr val="005EA0"/>
        </a:solidFill>
      </dgm:spPr>
      <dgm:t>
        <a:bodyPr/>
        <a:lstStyle/>
        <a:p>
          <a:endParaRPr lang="en-US" dirty="0"/>
        </a:p>
      </dgm:t>
    </dgm:pt>
    <dgm:pt modelId="{DB2A7E7D-EF25-437F-890B-6D2778D95170}" type="parTrans" cxnId="{FA14A3B7-CC58-40D7-8A79-2C882AAB1013}">
      <dgm:prSet/>
      <dgm:spPr/>
      <dgm:t>
        <a:bodyPr/>
        <a:lstStyle/>
        <a:p>
          <a:endParaRPr lang="en-US"/>
        </a:p>
      </dgm:t>
    </dgm:pt>
    <dgm:pt modelId="{5FA13392-C007-41D9-94F5-C1AFC32915A2}" type="sibTrans" cxnId="{FA14A3B7-CC58-40D7-8A79-2C882AAB1013}">
      <dgm:prSet/>
      <dgm:spPr/>
      <dgm:t>
        <a:bodyPr/>
        <a:lstStyle/>
        <a:p>
          <a:endParaRPr lang="en-US"/>
        </a:p>
      </dgm:t>
    </dgm:pt>
    <dgm:pt modelId="{225F07B5-573B-4865-BD81-8AACD91EA1BA}" type="pres">
      <dgm:prSet presAssocID="{92101B2F-9185-4400-85EC-A6DAA8F592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F79DCA-3D96-46F3-9AD4-3D49EC2F1B95}" type="pres">
      <dgm:prSet presAssocID="{A33AA4FE-823E-4EA6-8E7F-62F5CE1377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1BD32-1C2B-4C98-8A15-F6AEF06F9870}" type="pres">
      <dgm:prSet presAssocID="{A33AA4FE-823E-4EA6-8E7F-62F5CE13774F}" presName="spNode" presStyleCnt="0"/>
      <dgm:spPr/>
    </dgm:pt>
    <dgm:pt modelId="{F17F18EC-04A2-42D8-9AFE-327B8EC3546D}" type="pres">
      <dgm:prSet presAssocID="{86075A16-4BFF-4E2B-A944-8E632E76827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D872EB6-444A-47FE-A522-3C8C6689D734}" type="pres">
      <dgm:prSet presAssocID="{97022D4B-3C9A-4193-8AA1-171D0187763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DC970-4933-49B9-B250-F0D4DE884D0A}" type="pres">
      <dgm:prSet presAssocID="{97022D4B-3C9A-4193-8AA1-171D0187763D}" presName="spNode" presStyleCnt="0"/>
      <dgm:spPr/>
    </dgm:pt>
    <dgm:pt modelId="{FB72E2F5-0662-42AB-9BF1-0BAE2E9B1CAB}" type="pres">
      <dgm:prSet presAssocID="{704D0E50-74EB-4A8B-8CD9-0668A172C94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58E5A87-CCA8-4538-B3B6-178F0CCF6405}" type="pres">
      <dgm:prSet presAssocID="{BEF2BC24-B26A-44BF-8CC9-7A7508C6BD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7FEED-15A9-46C2-9327-2A5068495E87}" type="pres">
      <dgm:prSet presAssocID="{BEF2BC24-B26A-44BF-8CC9-7A7508C6BDCB}" presName="spNode" presStyleCnt="0"/>
      <dgm:spPr/>
    </dgm:pt>
    <dgm:pt modelId="{58144CBD-75C5-47C7-A744-91F8ECEFFDE6}" type="pres">
      <dgm:prSet presAssocID="{73D39F50-0836-4B38-8129-460E17D80FA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99BA790-4F79-4095-A4A3-C2E157761D26}" type="pres">
      <dgm:prSet presAssocID="{5E9FCC13-DC6B-4573-8D9D-05CFD261E41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A7091-D803-49BE-A777-E8160086A4E5}" type="pres">
      <dgm:prSet presAssocID="{5E9FCC13-DC6B-4573-8D9D-05CFD261E41D}" presName="spNode" presStyleCnt="0"/>
      <dgm:spPr/>
    </dgm:pt>
    <dgm:pt modelId="{BE141EEB-A556-4208-9373-94DAC286DF2B}" type="pres">
      <dgm:prSet presAssocID="{5B5C4BC0-00F7-4EDB-BD59-92F39C13BB1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B2F2CBD-B9ED-406E-9A75-F710495798DC}" type="pres">
      <dgm:prSet presAssocID="{3C1BD8E6-7047-46FD-8061-84B5538FEA1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714B5-B197-4750-9158-8CFB82CDE83F}" type="pres">
      <dgm:prSet presAssocID="{3C1BD8E6-7047-46FD-8061-84B5538FEA12}" presName="spNode" presStyleCnt="0"/>
      <dgm:spPr/>
    </dgm:pt>
    <dgm:pt modelId="{EF37C1E2-2CCA-484A-8DCD-690C588A3E35}" type="pres">
      <dgm:prSet presAssocID="{5FA13392-C007-41D9-94F5-C1AFC32915A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A14A3B7-CC58-40D7-8A79-2C882AAB1013}" srcId="{92101B2F-9185-4400-85EC-A6DAA8F5928D}" destId="{3C1BD8E6-7047-46FD-8061-84B5538FEA12}" srcOrd="4" destOrd="0" parTransId="{DB2A7E7D-EF25-437F-890B-6D2778D95170}" sibTransId="{5FA13392-C007-41D9-94F5-C1AFC32915A2}"/>
    <dgm:cxn modelId="{66D7B849-DDDC-411E-BDF1-D7DA94AE8C5D}" srcId="{92101B2F-9185-4400-85EC-A6DAA8F5928D}" destId="{A33AA4FE-823E-4EA6-8E7F-62F5CE13774F}" srcOrd="0" destOrd="0" parTransId="{1416585C-1CF5-430C-8098-CE76D0E0631F}" sibTransId="{86075A16-4BFF-4E2B-A944-8E632E76827E}"/>
    <dgm:cxn modelId="{6358A128-1067-4631-95B8-950B6D57E7A4}" type="presOf" srcId="{5FA13392-C007-41D9-94F5-C1AFC32915A2}" destId="{EF37C1E2-2CCA-484A-8DCD-690C588A3E35}" srcOrd="0" destOrd="0" presId="urn:microsoft.com/office/officeart/2005/8/layout/cycle6"/>
    <dgm:cxn modelId="{3BDEF9DD-3F21-4DEA-BB9F-30D57EDCA354}" type="presOf" srcId="{73D39F50-0836-4B38-8129-460E17D80FA5}" destId="{58144CBD-75C5-47C7-A744-91F8ECEFFDE6}" srcOrd="0" destOrd="0" presId="urn:microsoft.com/office/officeart/2005/8/layout/cycle6"/>
    <dgm:cxn modelId="{F59DC9CA-809B-4210-BE6D-2282428D583B}" srcId="{92101B2F-9185-4400-85EC-A6DAA8F5928D}" destId="{BEF2BC24-B26A-44BF-8CC9-7A7508C6BDCB}" srcOrd="2" destOrd="0" parTransId="{36329D73-AB8E-42C7-8011-F583682E3CEF}" sibTransId="{73D39F50-0836-4B38-8129-460E17D80FA5}"/>
    <dgm:cxn modelId="{104CE481-EA99-482B-B3DF-4E57FF353185}" type="presOf" srcId="{5B5C4BC0-00F7-4EDB-BD59-92F39C13BB10}" destId="{BE141EEB-A556-4208-9373-94DAC286DF2B}" srcOrd="0" destOrd="0" presId="urn:microsoft.com/office/officeart/2005/8/layout/cycle6"/>
    <dgm:cxn modelId="{E01D986F-011F-466D-AEE1-D2E107838E46}" type="presOf" srcId="{86075A16-4BFF-4E2B-A944-8E632E76827E}" destId="{F17F18EC-04A2-42D8-9AFE-327B8EC3546D}" srcOrd="0" destOrd="0" presId="urn:microsoft.com/office/officeart/2005/8/layout/cycle6"/>
    <dgm:cxn modelId="{77A5BDB2-CE50-4F34-9753-3D2B17391BF1}" type="presOf" srcId="{A33AA4FE-823E-4EA6-8E7F-62F5CE13774F}" destId="{7CF79DCA-3D96-46F3-9AD4-3D49EC2F1B95}" srcOrd="0" destOrd="0" presId="urn:microsoft.com/office/officeart/2005/8/layout/cycle6"/>
    <dgm:cxn modelId="{BB4B4D81-4E1E-4B36-9C65-4AF42DFC2D87}" type="presOf" srcId="{5E9FCC13-DC6B-4573-8D9D-05CFD261E41D}" destId="{699BA790-4F79-4095-A4A3-C2E157761D26}" srcOrd="0" destOrd="0" presId="urn:microsoft.com/office/officeart/2005/8/layout/cycle6"/>
    <dgm:cxn modelId="{8B0A82F5-8508-4B86-8971-D4EB3D12B718}" srcId="{92101B2F-9185-4400-85EC-A6DAA8F5928D}" destId="{5E9FCC13-DC6B-4573-8D9D-05CFD261E41D}" srcOrd="3" destOrd="0" parTransId="{A67989A1-B22F-404C-9D7A-44200ADBCFF0}" sibTransId="{5B5C4BC0-00F7-4EDB-BD59-92F39C13BB10}"/>
    <dgm:cxn modelId="{8E5B1AFD-28CC-4DBD-BDEE-B952B3EE8633}" type="presOf" srcId="{3C1BD8E6-7047-46FD-8061-84B5538FEA12}" destId="{0B2F2CBD-B9ED-406E-9A75-F710495798DC}" srcOrd="0" destOrd="0" presId="urn:microsoft.com/office/officeart/2005/8/layout/cycle6"/>
    <dgm:cxn modelId="{FB3134BA-DE63-4CE6-B647-6063C97C0DAF}" srcId="{92101B2F-9185-4400-85EC-A6DAA8F5928D}" destId="{97022D4B-3C9A-4193-8AA1-171D0187763D}" srcOrd="1" destOrd="0" parTransId="{D96154CA-ED90-4607-A2A6-13AEF6660177}" sibTransId="{704D0E50-74EB-4A8B-8CD9-0668A172C941}"/>
    <dgm:cxn modelId="{D3C9C33C-737D-4384-BC88-324F21E6C80D}" type="presOf" srcId="{BEF2BC24-B26A-44BF-8CC9-7A7508C6BDCB}" destId="{158E5A87-CCA8-4538-B3B6-178F0CCF6405}" srcOrd="0" destOrd="0" presId="urn:microsoft.com/office/officeart/2005/8/layout/cycle6"/>
    <dgm:cxn modelId="{8432C4A5-D2F2-4765-882A-7429DD2608C5}" type="presOf" srcId="{704D0E50-74EB-4A8B-8CD9-0668A172C941}" destId="{FB72E2F5-0662-42AB-9BF1-0BAE2E9B1CAB}" srcOrd="0" destOrd="0" presId="urn:microsoft.com/office/officeart/2005/8/layout/cycle6"/>
    <dgm:cxn modelId="{DFE6E8A1-C39B-4CF7-ACFE-CEB6DCA4F377}" type="presOf" srcId="{92101B2F-9185-4400-85EC-A6DAA8F5928D}" destId="{225F07B5-573B-4865-BD81-8AACD91EA1BA}" srcOrd="0" destOrd="0" presId="urn:microsoft.com/office/officeart/2005/8/layout/cycle6"/>
    <dgm:cxn modelId="{0BF20724-B372-4EF6-94EA-40FDF4D29672}" type="presOf" srcId="{97022D4B-3C9A-4193-8AA1-171D0187763D}" destId="{5D872EB6-444A-47FE-A522-3C8C6689D734}" srcOrd="0" destOrd="0" presId="urn:microsoft.com/office/officeart/2005/8/layout/cycle6"/>
    <dgm:cxn modelId="{54431FF6-967F-446E-928D-227DF45F1D22}" type="presParOf" srcId="{225F07B5-573B-4865-BD81-8AACD91EA1BA}" destId="{7CF79DCA-3D96-46F3-9AD4-3D49EC2F1B95}" srcOrd="0" destOrd="0" presId="urn:microsoft.com/office/officeart/2005/8/layout/cycle6"/>
    <dgm:cxn modelId="{AAD8E4D6-CB9A-415A-8B6D-E75FB49A94E5}" type="presParOf" srcId="{225F07B5-573B-4865-BD81-8AACD91EA1BA}" destId="{2351BD32-1C2B-4C98-8A15-F6AEF06F9870}" srcOrd="1" destOrd="0" presId="urn:microsoft.com/office/officeart/2005/8/layout/cycle6"/>
    <dgm:cxn modelId="{D7B1D7DF-FA87-42CA-8A3D-049F0E5C575A}" type="presParOf" srcId="{225F07B5-573B-4865-BD81-8AACD91EA1BA}" destId="{F17F18EC-04A2-42D8-9AFE-327B8EC3546D}" srcOrd="2" destOrd="0" presId="urn:microsoft.com/office/officeart/2005/8/layout/cycle6"/>
    <dgm:cxn modelId="{F797EA9C-AA30-4E47-B9FA-4E0A3B9085C4}" type="presParOf" srcId="{225F07B5-573B-4865-BD81-8AACD91EA1BA}" destId="{5D872EB6-444A-47FE-A522-3C8C6689D734}" srcOrd="3" destOrd="0" presId="urn:microsoft.com/office/officeart/2005/8/layout/cycle6"/>
    <dgm:cxn modelId="{08A5515F-C2D9-4954-AD08-487A7AED0E2C}" type="presParOf" srcId="{225F07B5-573B-4865-BD81-8AACD91EA1BA}" destId="{847DC970-4933-49B9-B250-F0D4DE884D0A}" srcOrd="4" destOrd="0" presId="urn:microsoft.com/office/officeart/2005/8/layout/cycle6"/>
    <dgm:cxn modelId="{394745E4-3549-45EE-8174-8130A1F89275}" type="presParOf" srcId="{225F07B5-573B-4865-BD81-8AACD91EA1BA}" destId="{FB72E2F5-0662-42AB-9BF1-0BAE2E9B1CAB}" srcOrd="5" destOrd="0" presId="urn:microsoft.com/office/officeart/2005/8/layout/cycle6"/>
    <dgm:cxn modelId="{ED64BC3B-7734-4D33-B2CE-6FBD804376E5}" type="presParOf" srcId="{225F07B5-573B-4865-BD81-8AACD91EA1BA}" destId="{158E5A87-CCA8-4538-B3B6-178F0CCF6405}" srcOrd="6" destOrd="0" presId="urn:microsoft.com/office/officeart/2005/8/layout/cycle6"/>
    <dgm:cxn modelId="{51797BBB-0A98-472B-AF7A-55F5F977BD68}" type="presParOf" srcId="{225F07B5-573B-4865-BD81-8AACD91EA1BA}" destId="{1F97FEED-15A9-46C2-9327-2A5068495E87}" srcOrd="7" destOrd="0" presId="urn:microsoft.com/office/officeart/2005/8/layout/cycle6"/>
    <dgm:cxn modelId="{F5412E52-7B53-4DF3-A374-6AA322783052}" type="presParOf" srcId="{225F07B5-573B-4865-BD81-8AACD91EA1BA}" destId="{58144CBD-75C5-47C7-A744-91F8ECEFFDE6}" srcOrd="8" destOrd="0" presId="urn:microsoft.com/office/officeart/2005/8/layout/cycle6"/>
    <dgm:cxn modelId="{8F4BC6B6-88B5-4FEE-B117-80E93E2BA48F}" type="presParOf" srcId="{225F07B5-573B-4865-BD81-8AACD91EA1BA}" destId="{699BA790-4F79-4095-A4A3-C2E157761D26}" srcOrd="9" destOrd="0" presId="urn:microsoft.com/office/officeart/2005/8/layout/cycle6"/>
    <dgm:cxn modelId="{B75ED0DE-8C57-490E-B9E5-44E7A7C37CA4}" type="presParOf" srcId="{225F07B5-573B-4865-BD81-8AACD91EA1BA}" destId="{A2EA7091-D803-49BE-A777-E8160086A4E5}" srcOrd="10" destOrd="0" presId="urn:microsoft.com/office/officeart/2005/8/layout/cycle6"/>
    <dgm:cxn modelId="{B5A103F6-6229-48DD-9393-79A4917B58B3}" type="presParOf" srcId="{225F07B5-573B-4865-BD81-8AACD91EA1BA}" destId="{BE141EEB-A556-4208-9373-94DAC286DF2B}" srcOrd="11" destOrd="0" presId="urn:microsoft.com/office/officeart/2005/8/layout/cycle6"/>
    <dgm:cxn modelId="{72138A26-85B8-4B8D-A1D9-5BF08049760D}" type="presParOf" srcId="{225F07B5-573B-4865-BD81-8AACD91EA1BA}" destId="{0B2F2CBD-B9ED-406E-9A75-F710495798DC}" srcOrd="12" destOrd="0" presId="urn:microsoft.com/office/officeart/2005/8/layout/cycle6"/>
    <dgm:cxn modelId="{F4C33776-BA04-4D6A-9732-3EA8F64D40E1}" type="presParOf" srcId="{225F07B5-573B-4865-BD81-8AACD91EA1BA}" destId="{DC2714B5-B197-4750-9158-8CFB82CDE83F}" srcOrd="13" destOrd="0" presId="urn:microsoft.com/office/officeart/2005/8/layout/cycle6"/>
    <dgm:cxn modelId="{E6B6D5DD-6ADA-4D3C-A38C-298C9BB02AA1}" type="presParOf" srcId="{225F07B5-573B-4865-BD81-8AACD91EA1BA}" destId="{EF37C1E2-2CCA-484A-8DCD-690C588A3E3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79DCA-3D96-46F3-9AD4-3D49EC2F1B95}">
      <dsp:nvSpPr>
        <dsp:cNvPr id="0" name=""/>
        <dsp:cNvSpPr/>
      </dsp:nvSpPr>
      <dsp:spPr>
        <a:xfrm>
          <a:off x="2541375" y="2530"/>
          <a:ext cx="1425204" cy="926382"/>
        </a:xfrm>
        <a:prstGeom prst="roundRect">
          <a:avLst/>
        </a:prstGeom>
        <a:solidFill>
          <a:srgbClr val="005E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6597" y="47752"/>
        <a:ext cx="1334760" cy="835938"/>
      </dsp:txXfrm>
    </dsp:sp>
    <dsp:sp modelId="{F17F18EC-04A2-42D8-9AFE-327B8EC3546D}">
      <dsp:nvSpPr>
        <dsp:cNvPr id="0" name=""/>
        <dsp:cNvSpPr/>
      </dsp:nvSpPr>
      <dsp:spPr>
        <a:xfrm>
          <a:off x="1404297" y="465722"/>
          <a:ext cx="3699359" cy="3699359"/>
        </a:xfrm>
        <a:custGeom>
          <a:avLst/>
          <a:gdLst/>
          <a:ahLst/>
          <a:cxnLst/>
          <a:rect l="0" t="0" r="0" b="0"/>
          <a:pathLst>
            <a:path>
              <a:moveTo>
                <a:pt x="2572058" y="146892"/>
              </a:moveTo>
              <a:arcTo wR="1849679" hR="1849679" stAng="17579295" swAng="1959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72EB6-444A-47FE-A522-3C8C6689D734}">
      <dsp:nvSpPr>
        <dsp:cNvPr id="0" name=""/>
        <dsp:cNvSpPr/>
      </dsp:nvSpPr>
      <dsp:spPr>
        <a:xfrm>
          <a:off x="4300525" y="1280628"/>
          <a:ext cx="1425204" cy="926382"/>
        </a:xfrm>
        <a:prstGeom prst="roundRect">
          <a:avLst/>
        </a:prstGeom>
        <a:solidFill>
          <a:srgbClr val="005E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5747" y="1325850"/>
        <a:ext cx="1334760" cy="835938"/>
      </dsp:txXfrm>
    </dsp:sp>
    <dsp:sp modelId="{FB72E2F5-0662-42AB-9BF1-0BAE2E9B1CAB}">
      <dsp:nvSpPr>
        <dsp:cNvPr id="0" name=""/>
        <dsp:cNvSpPr/>
      </dsp:nvSpPr>
      <dsp:spPr>
        <a:xfrm>
          <a:off x="1404297" y="465722"/>
          <a:ext cx="3699359" cy="3699359"/>
        </a:xfrm>
        <a:custGeom>
          <a:avLst/>
          <a:gdLst/>
          <a:ahLst/>
          <a:cxnLst/>
          <a:rect l="0" t="0" r="0" b="0"/>
          <a:pathLst>
            <a:path>
              <a:moveTo>
                <a:pt x="3696836" y="1753106"/>
              </a:moveTo>
              <a:arcTo wR="1849679" hR="1849679" stAng="21420430" swAng="21951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E5A87-CCA8-4538-B3B6-178F0CCF6405}">
      <dsp:nvSpPr>
        <dsp:cNvPr id="0" name=""/>
        <dsp:cNvSpPr/>
      </dsp:nvSpPr>
      <dsp:spPr>
        <a:xfrm>
          <a:off x="3628589" y="3348632"/>
          <a:ext cx="1425204" cy="926382"/>
        </a:xfrm>
        <a:prstGeom prst="roundRect">
          <a:avLst/>
        </a:prstGeom>
        <a:solidFill>
          <a:srgbClr val="005E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3673811" y="3393854"/>
        <a:ext cx="1334760" cy="835938"/>
      </dsp:txXfrm>
    </dsp:sp>
    <dsp:sp modelId="{58144CBD-75C5-47C7-A744-91F8ECEFFDE6}">
      <dsp:nvSpPr>
        <dsp:cNvPr id="0" name=""/>
        <dsp:cNvSpPr/>
      </dsp:nvSpPr>
      <dsp:spPr>
        <a:xfrm>
          <a:off x="1404297" y="465722"/>
          <a:ext cx="3699359" cy="3699359"/>
        </a:xfrm>
        <a:custGeom>
          <a:avLst/>
          <a:gdLst/>
          <a:ahLst/>
          <a:cxnLst/>
          <a:rect l="0" t="0" r="0" b="0"/>
          <a:pathLst>
            <a:path>
              <a:moveTo>
                <a:pt x="2216952" y="3662529"/>
              </a:moveTo>
              <a:arcTo wR="1849679" hR="1849679" stAng="4712834" swAng="13743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BA790-4F79-4095-A4A3-C2E157761D26}">
      <dsp:nvSpPr>
        <dsp:cNvPr id="0" name=""/>
        <dsp:cNvSpPr/>
      </dsp:nvSpPr>
      <dsp:spPr>
        <a:xfrm>
          <a:off x="1454161" y="3348632"/>
          <a:ext cx="1425204" cy="926382"/>
        </a:xfrm>
        <a:prstGeom prst="roundRect">
          <a:avLst/>
        </a:prstGeom>
        <a:solidFill>
          <a:srgbClr val="005E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1499383" y="3393854"/>
        <a:ext cx="1334760" cy="835938"/>
      </dsp:txXfrm>
    </dsp:sp>
    <dsp:sp modelId="{BE141EEB-A556-4208-9373-94DAC286DF2B}">
      <dsp:nvSpPr>
        <dsp:cNvPr id="0" name=""/>
        <dsp:cNvSpPr/>
      </dsp:nvSpPr>
      <dsp:spPr>
        <a:xfrm>
          <a:off x="1404297" y="465722"/>
          <a:ext cx="3699359" cy="3699359"/>
        </a:xfrm>
        <a:custGeom>
          <a:avLst/>
          <a:gdLst/>
          <a:ahLst/>
          <a:cxnLst/>
          <a:rect l="0" t="0" r="0" b="0"/>
          <a:pathLst>
            <a:path>
              <a:moveTo>
                <a:pt x="308906" y="2873072"/>
              </a:moveTo>
              <a:arcTo wR="1849679" hR="1849679" stAng="8784456" swAng="21951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F2CBD-B9ED-406E-9A75-F710495798DC}">
      <dsp:nvSpPr>
        <dsp:cNvPr id="0" name=""/>
        <dsp:cNvSpPr/>
      </dsp:nvSpPr>
      <dsp:spPr>
        <a:xfrm>
          <a:off x="782225" y="1280628"/>
          <a:ext cx="1425204" cy="926382"/>
        </a:xfrm>
        <a:prstGeom prst="roundRect">
          <a:avLst/>
        </a:prstGeom>
        <a:solidFill>
          <a:srgbClr val="005E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827447" y="1325850"/>
        <a:ext cx="1334760" cy="835938"/>
      </dsp:txXfrm>
    </dsp:sp>
    <dsp:sp modelId="{EF37C1E2-2CCA-484A-8DCD-690C588A3E35}">
      <dsp:nvSpPr>
        <dsp:cNvPr id="0" name=""/>
        <dsp:cNvSpPr/>
      </dsp:nvSpPr>
      <dsp:spPr>
        <a:xfrm>
          <a:off x="1404297" y="465722"/>
          <a:ext cx="3699359" cy="3699359"/>
        </a:xfrm>
        <a:custGeom>
          <a:avLst/>
          <a:gdLst/>
          <a:ahLst/>
          <a:cxnLst/>
          <a:rect l="0" t="0" r="0" b="0"/>
          <a:pathLst>
            <a:path>
              <a:moveTo>
                <a:pt x="322485" y="806131"/>
              </a:moveTo>
              <a:arcTo wR="1849679" hR="1849679" stAng="12860714" swAng="1959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13511-5548-F144-8EED-59AF3C25CF9A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08447-2ADB-F640-96B6-298DF6B7C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3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Поехали!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 добрый день, меня зовут Дарья Манухина я QA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Калуга Астрал, и сегодня я хочу вам рассказать о нашей истории становления процесса тестирования  в нашей компании и нашем регионе.</a:t>
            </a:r>
            <a:endParaRPr lang="ru-RU" b="0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8447-2ADB-F640-96B6-298DF6B7C5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48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чему все это привело в рамках тестирования?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то что понимание тестирования, его значимости в процессе создания продукта, роли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тестировщиков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было определено.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это приводило к обесцениванию значимости тестирования, что влекло неизбежное снижение качество конечного продукта.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61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было исправлять сложившуюся ситуацию.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чего начали: мы решили навести порядок в работе с багами на текущем проекте:</a:t>
            </a:r>
            <a:endParaRPr lang="ru-RU" b="0" dirty="0" smtClean="0">
              <a:effectLst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отдельный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трекер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багов,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стандартизированный ЖЦ бага,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Контроль потока ошибок от ТП группой тестирования.</a:t>
            </a: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мы получили: понимание состояния проекта, его  прозрачность.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Параллельно у нас шло внедрение тестирования в более ранние этапы создания продукта, более тесное взаимодействие с менеджерами проектов, группой аналитики, начали зарождаться первые DOD.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цель была уменьшить поток ошибок от клиентов. тем самым повысив их лояльность. У нас уже начал качественно изменяться не только процесс но и продукт. 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49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Следующий шаг: оптимизация процесса разработки. Как вы уже догадались к нам пришел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Аджаил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 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Первые шаги- это формирование продуктовых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Scrum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команд, частью которых являлись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Тестирование стало интегрироваться уже в другие проекты компании.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тестирование как процесс начал развиваться.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Необходимо было развитию задать нужное направление!</a:t>
            </a:r>
          </a:p>
          <a:p>
            <a:pPr rtl="0"/>
            <a:endParaRPr lang="ru-RU" b="0" dirty="0" smtClean="0">
              <a:effectLst/>
            </a:endParaRP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 перед тем понять что нужно улучшать нужно не только стандартизировать  текущий процесс, но и сделать его прозрачным для всех. 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15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нас хорошим катализатором такой стандартизации послужила дальнейшая оптимизации работы с багами. Что было сделано на текущем проекте: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стандартизировали процесс работы с багами на текущем проекте и  поделились им не только со всеми продуктовыми командами, но со смежными сервисами, например  отделом техподдержки.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 добавив процессу прозрачности и явных правил мы начали улучшать работу смежных подразделений.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40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Ок. Идем дальше.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Аджайл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-трансформация шла полным ходом и начали появляться различные проблемы.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сотрудники перестали понимать свои новые роли, свои обязанности.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 все эти проблемы мы пытались решать, но наши действия не приводили к устранению, они возникали все снова и снова.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проблем накопилось очень много, но никто уже на захотел их решать, вся команда просто ушли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кодинг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90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46e77c8cf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46e77c8cf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данную ситуацию мы приняли решение внедрить систематический подход к решению проблем.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провела исследование существующих подходов и остановилась на  PDCA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8D.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метод позволяет от первичного восприятия проблемы, перейти к ее детальному рассмотрению, и нахождению и устранению корневой причины ее возникновения через корректирующие действия.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не только снизить вероятность возникновения проблемы в будущем, но и интегрировать свои решения в другие сервисы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8D был адаптирован под наш контекст,  он расширяется использованием таких методов как 5W2H,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FishBone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5Why, техникой увеличения вероятности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инсайтов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 разобрав первую хорошо известную проблему “слишком медленное тестирования” (да, она была и у нас) мы смогли найти ее природу возникновения, команде стало очевидно, что проблема в самом процессе, и что поиск виновных не приведет к их сдерживанию, а тем более устранению. Это методика нам позволила в конечном итоге улучшать не только продукты и процессы но и повысить лояльность наших клиентов, оптимизировать и улучшать их CJM в рамках нашей компании.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1762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самое главное достижение заключалось в том, что у команд и компании стало меняться отношение, меняться видение процесса тестирования: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 значимости, его сущности, его ценности.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начали трансформироваться от банального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чекерства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обеспечения качества как сервиса.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66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Хорошо с тестирование уже есть улучшения, а какие проблемы у нас возникали параллельно.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я сказала в начале: это отдел тестирования из 4х человек на одном проекте, потом проектов становилось больше.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 нужны новые кадры!!!!</a:t>
            </a:r>
            <a:endParaRPr lang="ru-RU" b="0" dirty="0" smtClean="0">
              <a:effectLst/>
            </a:endParaRP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вспомним северное море, про него говорят: там рыбы нет. У нас не только не было рыбы, но и не было понимания как эта рыба должна выглядеть. Т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е. что такое тестирование и кто такой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нашем городе знали единицы, а кто и знал то их представление не соответствовало действительности. У нас было 2 варианта для набора новых сотрудников. </a:t>
            </a:r>
            <a:endParaRPr lang="ru-RU" b="0" dirty="0" smtClean="0">
              <a:effectLst/>
            </a:endParaRPr>
          </a:p>
          <a:p>
            <a:pPr rtl="0" fontAlgn="base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это миграция внутри компании, и это в своем большинстве люди из ТП, у которые уже были в контексте нашей работы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другой- это набор сотрудников во вне. </a:t>
            </a: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рассмотрим 2ой вариант: что мы имеем? Двумя основными кузницами кадров ИТ индустрии в регионе являются два ВУЗа. Один из них филиал МГТУ им. Баумана, а второй  - это региональный университет КГУ.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понимали, что без текучки не обойтись, и что это нормальный процесс. Срок жизни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джуна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нашей компании около года.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можете сказать: Дарья, набирайте сотрудников с более высокой квалификацией, но в наших реалиях это не представляется возможным. За последние три года у нас не было ни одного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мидла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собеседовании!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87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как прогнозировался большой поток именно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ентри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 следовало разработать ряд стратегий от отсева незаинтересованных лиц до развития сотрудника в компании.</a:t>
            </a:r>
            <a:endParaRPr lang="ru-RU" b="0" dirty="0" smtClean="0">
              <a:effectLst/>
            </a:endParaRP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начали с разработки входного универсального тестового задания, затем в результате проб и ошибок у нас появился рецепт проведения собеседования таких кандидатов, который встретил широкую поддержку в мировом тестовом сообществе.  </a:t>
            </a:r>
            <a:endParaRPr lang="ru-RU" b="0" dirty="0" smtClean="0">
              <a:effectLst/>
            </a:endParaRP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5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чего была разработана стратегия обучения тестированию и одновременному погружения человека в боевой проект, основанную на самостоятельном поиске знаний по заданным направлениям, работе с куратором. сессии парного тестирования с разным составом пар.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она нам это дало: мы получаем начинающих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тестировщиков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прогнозируемыми знаниями и готовностью дальнейшего развития и работы в продуктовых командах.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люди не уходили, нам необходимо их развивать, для этого индивидуально для каждого сотрудника строим дерево целей на ближайший год с учетом контекста проекта, пожеланий и  поехали.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нашей стороны: это обеспечение комфортной среды для развития, всесторонняя помощь, основанная на циклах обратной связи. Наша задача предотвратить выгорание и предложить решение нестандартных задач. Это внутренние тренинги,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воркшопы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семинары, сессии парного тестирования, туристические туры в другой проект.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Да у нас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Скрам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Канбан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отдел тестирования как гильдия у нас сохранилась.</a:t>
            </a:r>
          </a:p>
          <a:p>
            <a:pPr rtl="0"/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как развивать сотрудников, которые являются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мидлами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сначала это было развитие их на других проектах компании, в которых было не только строить процесс тестирования, но это тестирование обеспечивать. Когда наши проекты закончились, то мы стали привносить наши методы наши практики в дружественный отдел разработки.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1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Представьте компанию, где нет проблем в построении процессов создания ПО, где все знают и понимают что такое тестирование, осознают его значимость, его вклад в процесс создания нового продукта.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 нет никаких заблуждений, где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не являются узким горлышком и ответственность за качество лежит на всей команде.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Представили?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я хочу рассказать о нашем пути к этой цели.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37A93-5FAE-4614-8759-D05AD78B1B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9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было одно но. Зачастую сотрудники уходили из компании или переходили в другое подразделение. Нужно было что-то с этим делать. Мы решили что необходимо рассказывать о тестировании не только в рамках компании, но и в рамках региона. Выходим из комфортной среды- идем в регион. </a:t>
            </a:r>
            <a:endParaRPr lang="ru-RU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3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 нехватки кадров в ИТ-инфраструктуре всем известная и одна из самых больных тем. в рамках предприятия с 2013 года функционирует ИТ-школа.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 подразделение запустило ее рамках курс по изучению основ в области тестирования ПО!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Это был задел на будущее, но не решало проблему где получать кадров прямо сейчас.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0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Следующий этап - это работа с МГТУ. Сейчас курсы по тестированию читаются на базе нашей организации и студенты проходят у нас производственную практику. Уже лучше!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00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Идем дальше! 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текущем году у нас продолжение истории ИТ- школы: Тестирование идет в общеобразовательные школы! Тестирование как дисциплина факультативного характера в ИТ-лицее!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73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 давайте осознаем масштаб улучшений: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тестирования- как узкого горлышка процесса  до тестирования как факультатива в школе.</a:t>
            </a:r>
            <a:endParaRPr lang="ru-RU" b="0" dirty="0" smtClean="0">
              <a:effectLst/>
            </a:endParaRPr>
          </a:p>
          <a:p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9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Подведем итоги:</a:t>
            </a:r>
            <a:endParaRPr lang="ru-RU" b="0" dirty="0" smtClean="0">
              <a:effectLst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на рынке труда нет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тестировщиков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ситуация кажется просто безвыходной! Не Отчаивайтесь! Все можно изменить! Наша трансформация заняла около 3х лет!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этого достичь, необходимо не только говорить больше о тестировании на уровне вашей компании, но 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коммуницировать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другими компаниями и мировым сообществом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9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Максимально популяризировать тестирование на всех уровнях!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2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Бояться. Нет ничего невозможного. С помощью тестирования можно изменить мир!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02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80BDC27-F504-4F83-8354-9C4D024B2D6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7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план на сегодня : </a:t>
            </a:r>
            <a:endParaRPr lang="ru-RU" b="0" dirty="0" smtClean="0">
              <a:effectLst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история становления и развития тестирования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кадрового вопроса, становление кадровой политики,  развитие команды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популяризация тестирования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6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чего все начиналось</a:t>
            </a:r>
            <a:endParaRPr lang="ru-RU" b="0" dirty="0" smtClean="0">
              <a:effectLst/>
            </a:endParaRP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Изначально в организации не было отдела тестирования, как такого, было только 4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за своими плечами имели опыт работы в службе тех поддержки нашей компании.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 е они владели не только знаниями о продукте, но и реальных проблемах наших клиентов. 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Сервис технической  поддержки предоставлялся по всем продуктам, тестирование проводилось только одного флагманского продукта для сдачи отчетности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3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Зачастую это было регрессионное тестирование новых версий продукта, к сожалению,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приложение могло рассылаться клиентам с блокирующими ошибками в основных сценариях.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1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пострелиз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сопровождался последующим  набором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хотфиксов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возвращали продукту работоспособность.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 крупного релиза кол-во таких обновлений могло достигать десятка в день!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7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было связано с тем, что роль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тестировщиков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была определена в общем процессе поставки ценности клиенту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не был выстроен процесс тестирования.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Вы можете удивиться, но не было даже отдельного баг-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трекера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 как найденные ошибки заводились комментариями в реализованным требованиям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трекере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60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что же было с ошибками от клиентов? Ошибки, приходящие от клиентов через службу тех поддержки  сразу же попадали в отдел разработки. Причем по разным каналам связи: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Разработчики тратили время не только на их локализацию и исправление, но и пониманию сути ошибок, решали сами проблемы нехватки каких-либо данных. 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2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же был построен процесс разработки: Это был “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фичеводопад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Менеджер приходил с идеей в отдел разработки, разработчики ее воплощали в жизнь.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постоянный поток новых идей, изменений, релизов и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хотфиксов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 которых, зачастую не был информирован отдел тестирования.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F38B4-C86A-7945-8EBF-A6BA8283B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083B55-4AF0-BE48-8840-808DFCF3E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A5020-429E-4649-A10C-252C9F07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62D996-B577-6546-9F23-55FA3DAD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74FCC-0203-544C-972D-968BAAAB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5E4E9-D3A5-AB4F-8A83-C4A93534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8624EC-FCD2-804F-8A1D-799532A7E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4299D-FBAA-CE4D-89F7-36CFCF39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D13B0A-745B-AC4B-84C5-993E13B9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9BCC54-39AC-2447-AA73-0D4008CD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1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06515A-F5C2-0641-A46B-B7A3BD992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EA6C2F-6E15-604B-98D7-37C2BAF3C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22DA4-B6E4-034E-93C6-32DB2E46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5F0D4E-D566-3E48-A390-5D5FA315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5411A-889A-CB41-AB02-804B128F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9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5">
            <a:extLst>
              <a:ext uri="{FF2B5EF4-FFF2-40B4-BE49-F238E27FC236}">
                <a16:creationId xmlns:a16="http://schemas.microsoft.com/office/drawing/2014/main" id="{3343E81B-CE21-45CD-99C1-B478BB9F57E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894686" y="-7938"/>
            <a:ext cx="7424314" cy="6858000"/>
          </a:xfrm>
          <a:custGeom>
            <a:avLst/>
            <a:gdLst>
              <a:gd name="T0" fmla="*/ 24494 w 24494"/>
              <a:gd name="T1" fmla="*/ 0 h 21600"/>
              <a:gd name="T2" fmla="*/ 24112 w 24494"/>
              <a:gd name="T3" fmla="*/ 404 h 21600"/>
              <a:gd name="T4" fmla="*/ 23744 w 24494"/>
              <a:gd name="T5" fmla="*/ 821 h 21600"/>
              <a:gd name="T6" fmla="*/ 23391 w 24494"/>
              <a:gd name="T7" fmla="*/ 1250 h 21600"/>
              <a:gd name="T8" fmla="*/ 23054 w 24494"/>
              <a:gd name="T9" fmla="*/ 1690 h 21600"/>
              <a:gd name="T10" fmla="*/ 22733 w 24494"/>
              <a:gd name="T11" fmla="*/ 2142 h 21600"/>
              <a:gd name="T12" fmla="*/ 22427 w 24494"/>
              <a:gd name="T13" fmla="*/ 2604 h 21600"/>
              <a:gd name="T14" fmla="*/ 22137 w 24494"/>
              <a:gd name="T15" fmla="*/ 3078 h 21600"/>
              <a:gd name="T16" fmla="*/ 21865 w 24494"/>
              <a:gd name="T17" fmla="*/ 3561 h 21600"/>
              <a:gd name="T18" fmla="*/ 21611 w 24494"/>
              <a:gd name="T19" fmla="*/ 4055 h 21600"/>
              <a:gd name="T20" fmla="*/ 21374 w 24494"/>
              <a:gd name="T21" fmla="*/ 4558 h 21600"/>
              <a:gd name="T22" fmla="*/ 21154 w 24494"/>
              <a:gd name="T23" fmla="*/ 5069 h 21600"/>
              <a:gd name="T24" fmla="*/ 20953 w 24494"/>
              <a:gd name="T25" fmla="*/ 5590 h 21600"/>
              <a:gd name="T26" fmla="*/ 20770 w 24494"/>
              <a:gd name="T27" fmla="*/ 6120 h 21600"/>
              <a:gd name="T28" fmla="*/ 20607 w 24494"/>
              <a:gd name="T29" fmla="*/ 6656 h 21600"/>
              <a:gd name="T30" fmla="*/ 20464 w 24494"/>
              <a:gd name="T31" fmla="*/ 7201 h 21600"/>
              <a:gd name="T32" fmla="*/ 20340 w 24494"/>
              <a:gd name="T33" fmla="*/ 7753 h 21600"/>
              <a:gd name="T34" fmla="*/ 20236 w 24494"/>
              <a:gd name="T35" fmla="*/ 8312 h 21600"/>
              <a:gd name="T36" fmla="*/ 20153 w 24494"/>
              <a:gd name="T37" fmla="*/ 8877 h 21600"/>
              <a:gd name="T38" fmla="*/ 20092 w 24494"/>
              <a:gd name="T39" fmla="*/ 9449 h 21600"/>
              <a:gd name="T40" fmla="*/ 20051 w 24494"/>
              <a:gd name="T41" fmla="*/ 10027 h 21600"/>
              <a:gd name="T42" fmla="*/ 20033 w 24494"/>
              <a:gd name="T43" fmla="*/ 10609 h 21600"/>
              <a:gd name="T44" fmla="*/ 20033 w 24494"/>
              <a:gd name="T45" fmla="*/ 11000 h 21600"/>
              <a:gd name="T46" fmla="*/ 20051 w 24494"/>
              <a:gd name="T47" fmla="*/ 11583 h 21600"/>
              <a:gd name="T48" fmla="*/ 20092 w 24494"/>
              <a:gd name="T49" fmla="*/ 12159 h 21600"/>
              <a:gd name="T50" fmla="*/ 20153 w 24494"/>
              <a:gd name="T51" fmla="*/ 12731 h 21600"/>
              <a:gd name="T52" fmla="*/ 20236 w 24494"/>
              <a:gd name="T53" fmla="*/ 13296 h 21600"/>
              <a:gd name="T54" fmla="*/ 20339 w 24494"/>
              <a:gd name="T55" fmla="*/ 13854 h 21600"/>
              <a:gd name="T56" fmla="*/ 20462 w 24494"/>
              <a:gd name="T57" fmla="*/ 14405 h 21600"/>
              <a:gd name="T58" fmla="*/ 20606 w 24494"/>
              <a:gd name="T59" fmla="*/ 14949 h 21600"/>
              <a:gd name="T60" fmla="*/ 20768 w 24494"/>
              <a:gd name="T61" fmla="*/ 15485 h 21600"/>
              <a:gd name="T62" fmla="*/ 20950 w 24494"/>
              <a:gd name="T63" fmla="*/ 16014 h 21600"/>
              <a:gd name="T64" fmla="*/ 21151 w 24494"/>
              <a:gd name="T65" fmla="*/ 16534 h 21600"/>
              <a:gd name="T66" fmla="*/ 21370 w 24494"/>
              <a:gd name="T67" fmla="*/ 17045 h 21600"/>
              <a:gd name="T68" fmla="*/ 21607 w 24494"/>
              <a:gd name="T69" fmla="*/ 17547 h 21600"/>
              <a:gd name="T70" fmla="*/ 21861 w 24494"/>
              <a:gd name="T71" fmla="*/ 18041 h 21600"/>
              <a:gd name="T72" fmla="*/ 22132 w 24494"/>
              <a:gd name="T73" fmla="*/ 18524 h 21600"/>
              <a:gd name="T74" fmla="*/ 22421 w 24494"/>
              <a:gd name="T75" fmla="*/ 18997 h 21600"/>
              <a:gd name="T76" fmla="*/ 22726 w 24494"/>
              <a:gd name="T77" fmla="*/ 19459 h 21600"/>
              <a:gd name="T78" fmla="*/ 23047 w 24494"/>
              <a:gd name="T79" fmla="*/ 19910 h 21600"/>
              <a:gd name="T80" fmla="*/ 23384 w 24494"/>
              <a:gd name="T81" fmla="*/ 20350 h 21600"/>
              <a:gd name="T82" fmla="*/ 23735 w 24494"/>
              <a:gd name="T83" fmla="*/ 20779 h 21600"/>
              <a:gd name="T84" fmla="*/ 24102 w 24494"/>
              <a:gd name="T85" fmla="*/ 21195 h 21600"/>
              <a:gd name="T86" fmla="*/ 24484 w 24494"/>
              <a:gd name="T8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94" h="21600">
                <a:moveTo>
                  <a:pt x="0" y="0"/>
                </a:moveTo>
                <a:lnTo>
                  <a:pt x="24494" y="0"/>
                </a:lnTo>
                <a:lnTo>
                  <a:pt x="24494" y="0"/>
                </a:lnTo>
                <a:lnTo>
                  <a:pt x="24365" y="133"/>
                </a:lnTo>
                <a:lnTo>
                  <a:pt x="24238" y="268"/>
                </a:lnTo>
                <a:lnTo>
                  <a:pt x="24112" y="404"/>
                </a:lnTo>
                <a:lnTo>
                  <a:pt x="23987" y="542"/>
                </a:lnTo>
                <a:lnTo>
                  <a:pt x="23865" y="680"/>
                </a:lnTo>
                <a:lnTo>
                  <a:pt x="23744" y="821"/>
                </a:lnTo>
                <a:lnTo>
                  <a:pt x="23625" y="963"/>
                </a:lnTo>
                <a:lnTo>
                  <a:pt x="23508" y="1105"/>
                </a:lnTo>
                <a:lnTo>
                  <a:pt x="23391" y="1250"/>
                </a:lnTo>
                <a:lnTo>
                  <a:pt x="23277" y="1395"/>
                </a:lnTo>
                <a:lnTo>
                  <a:pt x="23165" y="1542"/>
                </a:lnTo>
                <a:lnTo>
                  <a:pt x="23054" y="1690"/>
                </a:lnTo>
                <a:lnTo>
                  <a:pt x="22945" y="1839"/>
                </a:lnTo>
                <a:lnTo>
                  <a:pt x="22837" y="1990"/>
                </a:lnTo>
                <a:lnTo>
                  <a:pt x="22733" y="2142"/>
                </a:lnTo>
                <a:lnTo>
                  <a:pt x="22629" y="2296"/>
                </a:lnTo>
                <a:lnTo>
                  <a:pt x="22527" y="2449"/>
                </a:lnTo>
                <a:lnTo>
                  <a:pt x="22427" y="2604"/>
                </a:lnTo>
                <a:lnTo>
                  <a:pt x="22329" y="2761"/>
                </a:lnTo>
                <a:lnTo>
                  <a:pt x="22232" y="2919"/>
                </a:lnTo>
                <a:lnTo>
                  <a:pt x="22137" y="3078"/>
                </a:lnTo>
                <a:lnTo>
                  <a:pt x="22045" y="3238"/>
                </a:lnTo>
                <a:lnTo>
                  <a:pt x="21954" y="3399"/>
                </a:lnTo>
                <a:lnTo>
                  <a:pt x="21865" y="3561"/>
                </a:lnTo>
                <a:lnTo>
                  <a:pt x="21779" y="3725"/>
                </a:lnTo>
                <a:lnTo>
                  <a:pt x="21694" y="3889"/>
                </a:lnTo>
                <a:lnTo>
                  <a:pt x="21611" y="4055"/>
                </a:lnTo>
                <a:lnTo>
                  <a:pt x="21529" y="4222"/>
                </a:lnTo>
                <a:lnTo>
                  <a:pt x="21450" y="4389"/>
                </a:lnTo>
                <a:lnTo>
                  <a:pt x="21374" y="4558"/>
                </a:lnTo>
                <a:lnTo>
                  <a:pt x="21298" y="4727"/>
                </a:lnTo>
                <a:lnTo>
                  <a:pt x="21225" y="4898"/>
                </a:lnTo>
                <a:lnTo>
                  <a:pt x="21154" y="5069"/>
                </a:lnTo>
                <a:lnTo>
                  <a:pt x="21085" y="5242"/>
                </a:lnTo>
                <a:lnTo>
                  <a:pt x="21017" y="5415"/>
                </a:lnTo>
                <a:lnTo>
                  <a:pt x="20953" y="5590"/>
                </a:lnTo>
                <a:lnTo>
                  <a:pt x="20889" y="5765"/>
                </a:lnTo>
                <a:lnTo>
                  <a:pt x="20829" y="5942"/>
                </a:lnTo>
                <a:lnTo>
                  <a:pt x="20770" y="6120"/>
                </a:lnTo>
                <a:lnTo>
                  <a:pt x="20714" y="6298"/>
                </a:lnTo>
                <a:lnTo>
                  <a:pt x="20659" y="6476"/>
                </a:lnTo>
                <a:lnTo>
                  <a:pt x="20607" y="6656"/>
                </a:lnTo>
                <a:lnTo>
                  <a:pt x="20557" y="6838"/>
                </a:lnTo>
                <a:lnTo>
                  <a:pt x="20509" y="7018"/>
                </a:lnTo>
                <a:lnTo>
                  <a:pt x="20464" y="7201"/>
                </a:lnTo>
                <a:lnTo>
                  <a:pt x="20420" y="7384"/>
                </a:lnTo>
                <a:lnTo>
                  <a:pt x="20378" y="7568"/>
                </a:lnTo>
                <a:lnTo>
                  <a:pt x="20340" y="7753"/>
                </a:lnTo>
                <a:lnTo>
                  <a:pt x="20303" y="7939"/>
                </a:lnTo>
                <a:lnTo>
                  <a:pt x="20268" y="8125"/>
                </a:lnTo>
                <a:lnTo>
                  <a:pt x="20236" y="8312"/>
                </a:lnTo>
                <a:lnTo>
                  <a:pt x="20206" y="8500"/>
                </a:lnTo>
                <a:lnTo>
                  <a:pt x="20178" y="8688"/>
                </a:lnTo>
                <a:lnTo>
                  <a:pt x="20153" y="8877"/>
                </a:lnTo>
                <a:lnTo>
                  <a:pt x="20130" y="9067"/>
                </a:lnTo>
                <a:lnTo>
                  <a:pt x="20110" y="9258"/>
                </a:lnTo>
                <a:lnTo>
                  <a:pt x="20092" y="9449"/>
                </a:lnTo>
                <a:lnTo>
                  <a:pt x="20076" y="9641"/>
                </a:lnTo>
                <a:lnTo>
                  <a:pt x="20062" y="9834"/>
                </a:lnTo>
                <a:lnTo>
                  <a:pt x="20051" y="10027"/>
                </a:lnTo>
                <a:lnTo>
                  <a:pt x="20043" y="10220"/>
                </a:lnTo>
                <a:lnTo>
                  <a:pt x="20037" y="10415"/>
                </a:lnTo>
                <a:lnTo>
                  <a:pt x="20033" y="10609"/>
                </a:lnTo>
                <a:lnTo>
                  <a:pt x="20032" y="10805"/>
                </a:lnTo>
                <a:lnTo>
                  <a:pt x="20032" y="10805"/>
                </a:lnTo>
                <a:lnTo>
                  <a:pt x="20033" y="11000"/>
                </a:lnTo>
                <a:lnTo>
                  <a:pt x="20037" y="11194"/>
                </a:lnTo>
                <a:lnTo>
                  <a:pt x="20043" y="11389"/>
                </a:lnTo>
                <a:lnTo>
                  <a:pt x="20051" y="11583"/>
                </a:lnTo>
                <a:lnTo>
                  <a:pt x="20062" y="11775"/>
                </a:lnTo>
                <a:lnTo>
                  <a:pt x="20076" y="11967"/>
                </a:lnTo>
                <a:lnTo>
                  <a:pt x="20092" y="12159"/>
                </a:lnTo>
                <a:lnTo>
                  <a:pt x="20110" y="12350"/>
                </a:lnTo>
                <a:lnTo>
                  <a:pt x="20130" y="12541"/>
                </a:lnTo>
                <a:lnTo>
                  <a:pt x="20153" y="12731"/>
                </a:lnTo>
                <a:lnTo>
                  <a:pt x="20178" y="12920"/>
                </a:lnTo>
                <a:lnTo>
                  <a:pt x="20206" y="13107"/>
                </a:lnTo>
                <a:lnTo>
                  <a:pt x="20236" y="13296"/>
                </a:lnTo>
                <a:lnTo>
                  <a:pt x="20268" y="13482"/>
                </a:lnTo>
                <a:lnTo>
                  <a:pt x="20302" y="13668"/>
                </a:lnTo>
                <a:lnTo>
                  <a:pt x="20339" y="13854"/>
                </a:lnTo>
                <a:lnTo>
                  <a:pt x="20377" y="14038"/>
                </a:lnTo>
                <a:lnTo>
                  <a:pt x="20419" y="14222"/>
                </a:lnTo>
                <a:lnTo>
                  <a:pt x="20462" y="14405"/>
                </a:lnTo>
                <a:lnTo>
                  <a:pt x="20508" y="14587"/>
                </a:lnTo>
                <a:lnTo>
                  <a:pt x="20556" y="14768"/>
                </a:lnTo>
                <a:lnTo>
                  <a:pt x="20606" y="14949"/>
                </a:lnTo>
                <a:lnTo>
                  <a:pt x="20658" y="15128"/>
                </a:lnTo>
                <a:lnTo>
                  <a:pt x="20712" y="15308"/>
                </a:lnTo>
                <a:lnTo>
                  <a:pt x="20768" y="15485"/>
                </a:lnTo>
                <a:lnTo>
                  <a:pt x="20827" y="15662"/>
                </a:lnTo>
                <a:lnTo>
                  <a:pt x="20888" y="15838"/>
                </a:lnTo>
                <a:lnTo>
                  <a:pt x="20950" y="16014"/>
                </a:lnTo>
                <a:lnTo>
                  <a:pt x="21015" y="16188"/>
                </a:lnTo>
                <a:lnTo>
                  <a:pt x="21082" y="16362"/>
                </a:lnTo>
                <a:lnTo>
                  <a:pt x="21151" y="16534"/>
                </a:lnTo>
                <a:lnTo>
                  <a:pt x="21221" y="16706"/>
                </a:lnTo>
                <a:lnTo>
                  <a:pt x="21294" y="16876"/>
                </a:lnTo>
                <a:lnTo>
                  <a:pt x="21370" y="17045"/>
                </a:lnTo>
                <a:lnTo>
                  <a:pt x="21447" y="17213"/>
                </a:lnTo>
                <a:lnTo>
                  <a:pt x="21526" y="17382"/>
                </a:lnTo>
                <a:lnTo>
                  <a:pt x="21607" y="17547"/>
                </a:lnTo>
                <a:lnTo>
                  <a:pt x="21690" y="17713"/>
                </a:lnTo>
                <a:lnTo>
                  <a:pt x="21774" y="17878"/>
                </a:lnTo>
                <a:lnTo>
                  <a:pt x="21861" y="18041"/>
                </a:lnTo>
                <a:lnTo>
                  <a:pt x="21950" y="18202"/>
                </a:lnTo>
                <a:lnTo>
                  <a:pt x="22040" y="18364"/>
                </a:lnTo>
                <a:lnTo>
                  <a:pt x="22132" y="18524"/>
                </a:lnTo>
                <a:lnTo>
                  <a:pt x="22227" y="18683"/>
                </a:lnTo>
                <a:lnTo>
                  <a:pt x="22323" y="18840"/>
                </a:lnTo>
                <a:lnTo>
                  <a:pt x="22421" y="18997"/>
                </a:lnTo>
                <a:lnTo>
                  <a:pt x="22521" y="19152"/>
                </a:lnTo>
                <a:lnTo>
                  <a:pt x="22623" y="19306"/>
                </a:lnTo>
                <a:lnTo>
                  <a:pt x="22726" y="19459"/>
                </a:lnTo>
                <a:lnTo>
                  <a:pt x="22831" y="19611"/>
                </a:lnTo>
                <a:lnTo>
                  <a:pt x="22938" y="19762"/>
                </a:lnTo>
                <a:lnTo>
                  <a:pt x="23047" y="19910"/>
                </a:lnTo>
                <a:lnTo>
                  <a:pt x="23158" y="20059"/>
                </a:lnTo>
                <a:lnTo>
                  <a:pt x="23270" y="20205"/>
                </a:lnTo>
                <a:lnTo>
                  <a:pt x="23384" y="20350"/>
                </a:lnTo>
                <a:lnTo>
                  <a:pt x="23499" y="20495"/>
                </a:lnTo>
                <a:lnTo>
                  <a:pt x="23617" y="20637"/>
                </a:lnTo>
                <a:lnTo>
                  <a:pt x="23735" y="20779"/>
                </a:lnTo>
                <a:lnTo>
                  <a:pt x="23856" y="20920"/>
                </a:lnTo>
                <a:lnTo>
                  <a:pt x="23979" y="21058"/>
                </a:lnTo>
                <a:lnTo>
                  <a:pt x="24102" y="21195"/>
                </a:lnTo>
                <a:lnTo>
                  <a:pt x="24228" y="21332"/>
                </a:lnTo>
                <a:lnTo>
                  <a:pt x="24355" y="21466"/>
                </a:lnTo>
                <a:lnTo>
                  <a:pt x="24484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5EA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3343E81B-CE21-45CD-99C1-B478BB9F57E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599286" y="-7938"/>
            <a:ext cx="7424314" cy="6858000"/>
          </a:xfrm>
          <a:custGeom>
            <a:avLst/>
            <a:gdLst>
              <a:gd name="T0" fmla="*/ 24494 w 24494"/>
              <a:gd name="T1" fmla="*/ 0 h 21600"/>
              <a:gd name="T2" fmla="*/ 24112 w 24494"/>
              <a:gd name="T3" fmla="*/ 404 h 21600"/>
              <a:gd name="T4" fmla="*/ 23744 w 24494"/>
              <a:gd name="T5" fmla="*/ 821 h 21600"/>
              <a:gd name="T6" fmla="*/ 23391 w 24494"/>
              <a:gd name="T7" fmla="*/ 1250 h 21600"/>
              <a:gd name="T8" fmla="*/ 23054 w 24494"/>
              <a:gd name="T9" fmla="*/ 1690 h 21600"/>
              <a:gd name="T10" fmla="*/ 22733 w 24494"/>
              <a:gd name="T11" fmla="*/ 2142 h 21600"/>
              <a:gd name="T12" fmla="*/ 22427 w 24494"/>
              <a:gd name="T13" fmla="*/ 2604 h 21600"/>
              <a:gd name="T14" fmla="*/ 22137 w 24494"/>
              <a:gd name="T15" fmla="*/ 3078 h 21600"/>
              <a:gd name="T16" fmla="*/ 21865 w 24494"/>
              <a:gd name="T17" fmla="*/ 3561 h 21600"/>
              <a:gd name="T18" fmla="*/ 21611 w 24494"/>
              <a:gd name="T19" fmla="*/ 4055 h 21600"/>
              <a:gd name="T20" fmla="*/ 21374 w 24494"/>
              <a:gd name="T21" fmla="*/ 4558 h 21600"/>
              <a:gd name="T22" fmla="*/ 21154 w 24494"/>
              <a:gd name="T23" fmla="*/ 5069 h 21600"/>
              <a:gd name="T24" fmla="*/ 20953 w 24494"/>
              <a:gd name="T25" fmla="*/ 5590 h 21600"/>
              <a:gd name="T26" fmla="*/ 20770 w 24494"/>
              <a:gd name="T27" fmla="*/ 6120 h 21600"/>
              <a:gd name="T28" fmla="*/ 20607 w 24494"/>
              <a:gd name="T29" fmla="*/ 6656 h 21600"/>
              <a:gd name="T30" fmla="*/ 20464 w 24494"/>
              <a:gd name="T31" fmla="*/ 7201 h 21600"/>
              <a:gd name="T32" fmla="*/ 20340 w 24494"/>
              <a:gd name="T33" fmla="*/ 7753 h 21600"/>
              <a:gd name="T34" fmla="*/ 20236 w 24494"/>
              <a:gd name="T35" fmla="*/ 8312 h 21600"/>
              <a:gd name="T36" fmla="*/ 20153 w 24494"/>
              <a:gd name="T37" fmla="*/ 8877 h 21600"/>
              <a:gd name="T38" fmla="*/ 20092 w 24494"/>
              <a:gd name="T39" fmla="*/ 9449 h 21600"/>
              <a:gd name="T40" fmla="*/ 20051 w 24494"/>
              <a:gd name="T41" fmla="*/ 10027 h 21600"/>
              <a:gd name="T42" fmla="*/ 20033 w 24494"/>
              <a:gd name="T43" fmla="*/ 10609 h 21600"/>
              <a:gd name="T44" fmla="*/ 20033 w 24494"/>
              <a:gd name="T45" fmla="*/ 11000 h 21600"/>
              <a:gd name="T46" fmla="*/ 20051 w 24494"/>
              <a:gd name="T47" fmla="*/ 11583 h 21600"/>
              <a:gd name="T48" fmla="*/ 20092 w 24494"/>
              <a:gd name="T49" fmla="*/ 12159 h 21600"/>
              <a:gd name="T50" fmla="*/ 20153 w 24494"/>
              <a:gd name="T51" fmla="*/ 12731 h 21600"/>
              <a:gd name="T52" fmla="*/ 20236 w 24494"/>
              <a:gd name="T53" fmla="*/ 13296 h 21600"/>
              <a:gd name="T54" fmla="*/ 20339 w 24494"/>
              <a:gd name="T55" fmla="*/ 13854 h 21600"/>
              <a:gd name="T56" fmla="*/ 20462 w 24494"/>
              <a:gd name="T57" fmla="*/ 14405 h 21600"/>
              <a:gd name="T58" fmla="*/ 20606 w 24494"/>
              <a:gd name="T59" fmla="*/ 14949 h 21600"/>
              <a:gd name="T60" fmla="*/ 20768 w 24494"/>
              <a:gd name="T61" fmla="*/ 15485 h 21600"/>
              <a:gd name="T62" fmla="*/ 20950 w 24494"/>
              <a:gd name="T63" fmla="*/ 16014 h 21600"/>
              <a:gd name="T64" fmla="*/ 21151 w 24494"/>
              <a:gd name="T65" fmla="*/ 16534 h 21600"/>
              <a:gd name="T66" fmla="*/ 21370 w 24494"/>
              <a:gd name="T67" fmla="*/ 17045 h 21600"/>
              <a:gd name="T68" fmla="*/ 21607 w 24494"/>
              <a:gd name="T69" fmla="*/ 17547 h 21600"/>
              <a:gd name="T70" fmla="*/ 21861 w 24494"/>
              <a:gd name="T71" fmla="*/ 18041 h 21600"/>
              <a:gd name="T72" fmla="*/ 22132 w 24494"/>
              <a:gd name="T73" fmla="*/ 18524 h 21600"/>
              <a:gd name="T74" fmla="*/ 22421 w 24494"/>
              <a:gd name="T75" fmla="*/ 18997 h 21600"/>
              <a:gd name="T76" fmla="*/ 22726 w 24494"/>
              <a:gd name="T77" fmla="*/ 19459 h 21600"/>
              <a:gd name="T78" fmla="*/ 23047 w 24494"/>
              <a:gd name="T79" fmla="*/ 19910 h 21600"/>
              <a:gd name="T80" fmla="*/ 23384 w 24494"/>
              <a:gd name="T81" fmla="*/ 20350 h 21600"/>
              <a:gd name="T82" fmla="*/ 23735 w 24494"/>
              <a:gd name="T83" fmla="*/ 20779 h 21600"/>
              <a:gd name="T84" fmla="*/ 24102 w 24494"/>
              <a:gd name="T85" fmla="*/ 21195 h 21600"/>
              <a:gd name="T86" fmla="*/ 24484 w 24494"/>
              <a:gd name="T8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94" h="21600">
                <a:moveTo>
                  <a:pt x="0" y="0"/>
                </a:moveTo>
                <a:lnTo>
                  <a:pt x="24494" y="0"/>
                </a:lnTo>
                <a:lnTo>
                  <a:pt x="24494" y="0"/>
                </a:lnTo>
                <a:lnTo>
                  <a:pt x="24365" y="133"/>
                </a:lnTo>
                <a:lnTo>
                  <a:pt x="24238" y="268"/>
                </a:lnTo>
                <a:lnTo>
                  <a:pt x="24112" y="404"/>
                </a:lnTo>
                <a:lnTo>
                  <a:pt x="23987" y="542"/>
                </a:lnTo>
                <a:lnTo>
                  <a:pt x="23865" y="680"/>
                </a:lnTo>
                <a:lnTo>
                  <a:pt x="23744" y="821"/>
                </a:lnTo>
                <a:lnTo>
                  <a:pt x="23625" y="963"/>
                </a:lnTo>
                <a:lnTo>
                  <a:pt x="23508" y="1105"/>
                </a:lnTo>
                <a:lnTo>
                  <a:pt x="23391" y="1250"/>
                </a:lnTo>
                <a:lnTo>
                  <a:pt x="23277" y="1395"/>
                </a:lnTo>
                <a:lnTo>
                  <a:pt x="23165" y="1542"/>
                </a:lnTo>
                <a:lnTo>
                  <a:pt x="23054" y="1690"/>
                </a:lnTo>
                <a:lnTo>
                  <a:pt x="22945" y="1839"/>
                </a:lnTo>
                <a:lnTo>
                  <a:pt x="22837" y="1990"/>
                </a:lnTo>
                <a:lnTo>
                  <a:pt x="22733" y="2142"/>
                </a:lnTo>
                <a:lnTo>
                  <a:pt x="22629" y="2296"/>
                </a:lnTo>
                <a:lnTo>
                  <a:pt x="22527" y="2449"/>
                </a:lnTo>
                <a:lnTo>
                  <a:pt x="22427" y="2604"/>
                </a:lnTo>
                <a:lnTo>
                  <a:pt x="22329" y="2761"/>
                </a:lnTo>
                <a:lnTo>
                  <a:pt x="22232" y="2919"/>
                </a:lnTo>
                <a:lnTo>
                  <a:pt x="22137" y="3078"/>
                </a:lnTo>
                <a:lnTo>
                  <a:pt x="22045" y="3238"/>
                </a:lnTo>
                <a:lnTo>
                  <a:pt x="21954" y="3399"/>
                </a:lnTo>
                <a:lnTo>
                  <a:pt x="21865" y="3561"/>
                </a:lnTo>
                <a:lnTo>
                  <a:pt x="21779" y="3725"/>
                </a:lnTo>
                <a:lnTo>
                  <a:pt x="21694" y="3889"/>
                </a:lnTo>
                <a:lnTo>
                  <a:pt x="21611" y="4055"/>
                </a:lnTo>
                <a:lnTo>
                  <a:pt x="21529" y="4222"/>
                </a:lnTo>
                <a:lnTo>
                  <a:pt x="21450" y="4389"/>
                </a:lnTo>
                <a:lnTo>
                  <a:pt x="21374" y="4558"/>
                </a:lnTo>
                <a:lnTo>
                  <a:pt x="21298" y="4727"/>
                </a:lnTo>
                <a:lnTo>
                  <a:pt x="21225" y="4898"/>
                </a:lnTo>
                <a:lnTo>
                  <a:pt x="21154" y="5069"/>
                </a:lnTo>
                <a:lnTo>
                  <a:pt x="21085" y="5242"/>
                </a:lnTo>
                <a:lnTo>
                  <a:pt x="21017" y="5415"/>
                </a:lnTo>
                <a:lnTo>
                  <a:pt x="20953" y="5590"/>
                </a:lnTo>
                <a:lnTo>
                  <a:pt x="20889" y="5765"/>
                </a:lnTo>
                <a:lnTo>
                  <a:pt x="20829" y="5942"/>
                </a:lnTo>
                <a:lnTo>
                  <a:pt x="20770" y="6120"/>
                </a:lnTo>
                <a:lnTo>
                  <a:pt x="20714" y="6298"/>
                </a:lnTo>
                <a:lnTo>
                  <a:pt x="20659" y="6476"/>
                </a:lnTo>
                <a:lnTo>
                  <a:pt x="20607" y="6656"/>
                </a:lnTo>
                <a:lnTo>
                  <a:pt x="20557" y="6838"/>
                </a:lnTo>
                <a:lnTo>
                  <a:pt x="20509" y="7018"/>
                </a:lnTo>
                <a:lnTo>
                  <a:pt x="20464" y="7201"/>
                </a:lnTo>
                <a:lnTo>
                  <a:pt x="20420" y="7384"/>
                </a:lnTo>
                <a:lnTo>
                  <a:pt x="20378" y="7568"/>
                </a:lnTo>
                <a:lnTo>
                  <a:pt x="20340" y="7753"/>
                </a:lnTo>
                <a:lnTo>
                  <a:pt x="20303" y="7939"/>
                </a:lnTo>
                <a:lnTo>
                  <a:pt x="20268" y="8125"/>
                </a:lnTo>
                <a:lnTo>
                  <a:pt x="20236" y="8312"/>
                </a:lnTo>
                <a:lnTo>
                  <a:pt x="20206" y="8500"/>
                </a:lnTo>
                <a:lnTo>
                  <a:pt x="20178" y="8688"/>
                </a:lnTo>
                <a:lnTo>
                  <a:pt x="20153" y="8877"/>
                </a:lnTo>
                <a:lnTo>
                  <a:pt x="20130" y="9067"/>
                </a:lnTo>
                <a:lnTo>
                  <a:pt x="20110" y="9258"/>
                </a:lnTo>
                <a:lnTo>
                  <a:pt x="20092" y="9449"/>
                </a:lnTo>
                <a:lnTo>
                  <a:pt x="20076" y="9641"/>
                </a:lnTo>
                <a:lnTo>
                  <a:pt x="20062" y="9834"/>
                </a:lnTo>
                <a:lnTo>
                  <a:pt x="20051" y="10027"/>
                </a:lnTo>
                <a:lnTo>
                  <a:pt x="20043" y="10220"/>
                </a:lnTo>
                <a:lnTo>
                  <a:pt x="20037" y="10415"/>
                </a:lnTo>
                <a:lnTo>
                  <a:pt x="20033" y="10609"/>
                </a:lnTo>
                <a:lnTo>
                  <a:pt x="20032" y="10805"/>
                </a:lnTo>
                <a:lnTo>
                  <a:pt x="20032" y="10805"/>
                </a:lnTo>
                <a:lnTo>
                  <a:pt x="20033" y="11000"/>
                </a:lnTo>
                <a:lnTo>
                  <a:pt x="20037" y="11194"/>
                </a:lnTo>
                <a:lnTo>
                  <a:pt x="20043" y="11389"/>
                </a:lnTo>
                <a:lnTo>
                  <a:pt x="20051" y="11583"/>
                </a:lnTo>
                <a:lnTo>
                  <a:pt x="20062" y="11775"/>
                </a:lnTo>
                <a:lnTo>
                  <a:pt x="20076" y="11967"/>
                </a:lnTo>
                <a:lnTo>
                  <a:pt x="20092" y="12159"/>
                </a:lnTo>
                <a:lnTo>
                  <a:pt x="20110" y="12350"/>
                </a:lnTo>
                <a:lnTo>
                  <a:pt x="20130" y="12541"/>
                </a:lnTo>
                <a:lnTo>
                  <a:pt x="20153" y="12731"/>
                </a:lnTo>
                <a:lnTo>
                  <a:pt x="20178" y="12920"/>
                </a:lnTo>
                <a:lnTo>
                  <a:pt x="20206" y="13107"/>
                </a:lnTo>
                <a:lnTo>
                  <a:pt x="20236" y="13296"/>
                </a:lnTo>
                <a:lnTo>
                  <a:pt x="20268" y="13482"/>
                </a:lnTo>
                <a:lnTo>
                  <a:pt x="20302" y="13668"/>
                </a:lnTo>
                <a:lnTo>
                  <a:pt x="20339" y="13854"/>
                </a:lnTo>
                <a:lnTo>
                  <a:pt x="20377" y="14038"/>
                </a:lnTo>
                <a:lnTo>
                  <a:pt x="20419" y="14222"/>
                </a:lnTo>
                <a:lnTo>
                  <a:pt x="20462" y="14405"/>
                </a:lnTo>
                <a:lnTo>
                  <a:pt x="20508" y="14587"/>
                </a:lnTo>
                <a:lnTo>
                  <a:pt x="20556" y="14768"/>
                </a:lnTo>
                <a:lnTo>
                  <a:pt x="20606" y="14949"/>
                </a:lnTo>
                <a:lnTo>
                  <a:pt x="20658" y="15128"/>
                </a:lnTo>
                <a:lnTo>
                  <a:pt x="20712" y="15308"/>
                </a:lnTo>
                <a:lnTo>
                  <a:pt x="20768" y="15485"/>
                </a:lnTo>
                <a:lnTo>
                  <a:pt x="20827" y="15662"/>
                </a:lnTo>
                <a:lnTo>
                  <a:pt x="20888" y="15838"/>
                </a:lnTo>
                <a:lnTo>
                  <a:pt x="20950" y="16014"/>
                </a:lnTo>
                <a:lnTo>
                  <a:pt x="21015" y="16188"/>
                </a:lnTo>
                <a:lnTo>
                  <a:pt x="21082" y="16362"/>
                </a:lnTo>
                <a:lnTo>
                  <a:pt x="21151" y="16534"/>
                </a:lnTo>
                <a:lnTo>
                  <a:pt x="21221" y="16706"/>
                </a:lnTo>
                <a:lnTo>
                  <a:pt x="21294" y="16876"/>
                </a:lnTo>
                <a:lnTo>
                  <a:pt x="21370" y="17045"/>
                </a:lnTo>
                <a:lnTo>
                  <a:pt x="21447" y="17213"/>
                </a:lnTo>
                <a:lnTo>
                  <a:pt x="21526" y="17382"/>
                </a:lnTo>
                <a:lnTo>
                  <a:pt x="21607" y="17547"/>
                </a:lnTo>
                <a:lnTo>
                  <a:pt x="21690" y="17713"/>
                </a:lnTo>
                <a:lnTo>
                  <a:pt x="21774" y="17878"/>
                </a:lnTo>
                <a:lnTo>
                  <a:pt x="21861" y="18041"/>
                </a:lnTo>
                <a:lnTo>
                  <a:pt x="21950" y="18202"/>
                </a:lnTo>
                <a:lnTo>
                  <a:pt x="22040" y="18364"/>
                </a:lnTo>
                <a:lnTo>
                  <a:pt x="22132" y="18524"/>
                </a:lnTo>
                <a:lnTo>
                  <a:pt x="22227" y="18683"/>
                </a:lnTo>
                <a:lnTo>
                  <a:pt x="22323" y="18840"/>
                </a:lnTo>
                <a:lnTo>
                  <a:pt x="22421" y="18997"/>
                </a:lnTo>
                <a:lnTo>
                  <a:pt x="22521" y="19152"/>
                </a:lnTo>
                <a:lnTo>
                  <a:pt x="22623" y="19306"/>
                </a:lnTo>
                <a:lnTo>
                  <a:pt x="22726" y="19459"/>
                </a:lnTo>
                <a:lnTo>
                  <a:pt x="22831" y="19611"/>
                </a:lnTo>
                <a:lnTo>
                  <a:pt x="22938" y="19762"/>
                </a:lnTo>
                <a:lnTo>
                  <a:pt x="23047" y="19910"/>
                </a:lnTo>
                <a:lnTo>
                  <a:pt x="23158" y="20059"/>
                </a:lnTo>
                <a:lnTo>
                  <a:pt x="23270" y="20205"/>
                </a:lnTo>
                <a:lnTo>
                  <a:pt x="23384" y="20350"/>
                </a:lnTo>
                <a:lnTo>
                  <a:pt x="23499" y="20495"/>
                </a:lnTo>
                <a:lnTo>
                  <a:pt x="23617" y="20637"/>
                </a:lnTo>
                <a:lnTo>
                  <a:pt x="23735" y="20779"/>
                </a:lnTo>
                <a:lnTo>
                  <a:pt x="23856" y="20920"/>
                </a:lnTo>
                <a:lnTo>
                  <a:pt x="23979" y="21058"/>
                </a:lnTo>
                <a:lnTo>
                  <a:pt x="24102" y="21195"/>
                </a:lnTo>
                <a:lnTo>
                  <a:pt x="24228" y="21332"/>
                </a:lnTo>
                <a:lnTo>
                  <a:pt x="24355" y="21466"/>
                </a:lnTo>
                <a:lnTo>
                  <a:pt x="24484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5EA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EE2A1-D06C-47E6-83F1-C8FBE1CF8D5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-7266" y="2189955"/>
            <a:ext cx="2485069" cy="2474913"/>
          </a:xfrm>
        </p:spPr>
        <p:txBody>
          <a:bodyPr anchor="ctr">
            <a:no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1C76B-62EE-48BD-94AC-FE824D4A68F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671154" y="6101542"/>
            <a:ext cx="5128328" cy="6199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BC1DE27-8DBF-4801-89EB-6F2524CD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154" y="514351"/>
            <a:ext cx="4682646" cy="545066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3" name="Рисунок 2">
            <a:extLst>
              <a:ext uri="{FF2B5EF4-FFF2-40B4-BE49-F238E27FC236}">
                <a16:creationId xmlns:a16="http://schemas.microsoft.com/office/drawing/2014/main" id="{E5F89803-3BF0-C04F-B3D0-A3CE0F0F68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479" y="230188"/>
            <a:ext cx="902796" cy="5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ABCBF0E-7278-EA4B-BAA1-FFCC9AB38E63}"/>
              </a:ext>
            </a:extLst>
          </p:cNvPr>
          <p:cNvSpPr txBox="1">
            <a:spLocks/>
          </p:cNvSpPr>
          <p:nvPr userDrawn="1"/>
        </p:nvSpPr>
        <p:spPr>
          <a:xfrm>
            <a:off x="6972300" y="6077744"/>
            <a:ext cx="475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lnSpc>
                <a:spcPct val="113000"/>
              </a:lnSpc>
              <a:spcAft>
                <a:spcPct val="0"/>
              </a:spcAft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 smtClean="0">
                <a:solidFill>
                  <a:schemeClr val="bg1"/>
                </a:solidFill>
                <a:latin typeface="Open Sans" panose="020B0606030504020204" pitchFamily="34" charset="0"/>
              </a:rPr>
              <a:t>Тестированию в регионах быть</a:t>
            </a:r>
            <a:endParaRPr lang="ru-RU" altLang="ru-RU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3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">
  <p:cSld name="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575734" y="548216"/>
            <a:ext cx="11040533" cy="96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6B2"/>
              </a:buClr>
              <a:buSzPts val="3300"/>
              <a:buFont typeface="Source Sans Pro"/>
              <a:buNone/>
              <a:defRPr sz="4400" b="1" i="0" u="none" strike="noStrike" cap="none">
                <a:solidFill>
                  <a:srgbClr val="0076B2"/>
                </a:solidFill>
                <a:latin typeface="+mj-lt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 dirty="0"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585646" y="1748367"/>
            <a:ext cx="11030621" cy="431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marR="0" lvl="0" indent="-482588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6B2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219170" marR="0" lvl="1" indent="-457189" algn="l" rtl="0">
              <a:lnSpc>
                <a:spcPct val="110000"/>
              </a:lnSpc>
              <a:spcBef>
                <a:spcPts val="533"/>
              </a:spcBef>
              <a:spcAft>
                <a:spcPts val="0"/>
              </a:spcAft>
              <a:buClr>
                <a:srgbClr val="0076B2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828754" marR="0" lvl="2" indent="-431789" algn="l" rtl="0">
              <a:lnSpc>
                <a:spcPct val="110000"/>
              </a:lnSpc>
              <a:spcBef>
                <a:spcPts val="533"/>
              </a:spcBef>
              <a:spcAft>
                <a:spcPts val="0"/>
              </a:spcAft>
              <a:buClr>
                <a:srgbClr val="0076B2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438339" marR="0" lvl="3" indent="-423323" algn="l" rtl="0">
              <a:lnSpc>
                <a:spcPct val="110000"/>
              </a:lnSpc>
              <a:spcBef>
                <a:spcPts val="533"/>
              </a:spcBef>
              <a:spcAft>
                <a:spcPts val="0"/>
              </a:spcAft>
              <a:buClr>
                <a:srgbClr val="0076B2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8999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59">
          <p15:clr>
            <a:srgbClr val="FBAE40"/>
          </p15:clr>
        </p15:guide>
        <p15:guide id="4" pos="272">
          <p15:clr>
            <a:srgbClr val="FBAE40"/>
          </p15:clr>
        </p15:guide>
        <p15:guide id="5" pos="5488">
          <p15:clr>
            <a:srgbClr val="FBAE40"/>
          </p15:clr>
        </p15:guide>
        <p15:guide id="6" orient="horz" pos="713">
          <p15:clr>
            <a:srgbClr val="FBAE40"/>
          </p15:clr>
        </p15:guide>
        <p15:guide id="7" orient="horz" pos="826">
          <p15:clr>
            <a:srgbClr val="FBAE40"/>
          </p15:clr>
        </p15:guide>
        <p15:guide id="8" orient="horz" pos="2867">
          <p15:clr>
            <a:srgbClr val="FBAE40"/>
          </p15:clr>
        </p15:guide>
        <p15:guide id="9" pos="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8D3AA-069C-C54D-9091-7293B2D2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2D271-ACC6-8B43-9C92-EBB059DCA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D7D7C5-096B-7742-AE9A-13AFD097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71C180-06B8-7343-BF9D-FF3D0BC7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7C7A05-00B4-FD48-8593-B4FE37B3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6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3D10D-C087-234E-8108-1F4EBD9C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F51928-CBD6-444C-8D1C-CED16C85A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CCF8E-8C21-D548-AF14-89B9661B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1D489-E6DA-4D42-9674-D71920FCE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D25F5-EABF-454F-9F13-635C4DD0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7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5F53B-E8CC-3A45-A1CC-264587AE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2F516-CD73-6D4C-B8AE-49CCC1BA4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A4C50E-AE78-E544-B5E2-69F578B81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214717-2117-E743-BC13-7A65462C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6FB92-229B-5A4C-8418-2B5FE77F7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1B3742-AC7A-9E49-935D-2DDC2288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3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92D3D-6D93-8243-836A-A4FF5A94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37AC05-65A6-684A-B926-FD13262F8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E35B90-180E-604C-A291-7CB67B27B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E6C9F1-8B02-6F4C-8096-B6B3F5569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0FF3C-8F42-E84E-B0FC-8A9373A4A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70C4E0-DFD9-9D49-B369-D672583B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76F03C-E2E5-2E41-B38F-413C26F1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7B75BB-26FD-C941-9310-6364E26B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ABC27-E96A-1440-BE81-BC60C45D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B17341-7E7D-0244-B3F4-6496B75C7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7AA906-BD2F-0543-BE62-E565ABA5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679ECC-EE6A-824D-98B9-C0BD9F60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3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C0001F-A93A-DC41-B642-5E3BB0A6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F283EA-1523-8A43-9E57-D345C6B9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01EF9E-ADE6-5F4F-99A4-ECA7B6C7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9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BD95E-451A-554B-B455-865D91CB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EB06BC-AA59-DD43-A68A-CD432C441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84AFB4-2616-094B-8DA3-0E7BB4A9E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67D08B-6ECC-B741-A884-A09E1259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6FC2B0-8C14-3946-A76F-E752C6C58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A13A76-D383-0B4A-BF35-FD5F58A4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5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B5F4E-F97A-F046-A0A2-947700DF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3AC214-799A-004F-B24F-0B76FB004B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D3BDD-23DE-6A45-A87A-3D00D8C5F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39BA44-EC58-A24A-A5CD-159F6F4A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54BD-406B-9A47-BBED-FE082CB5120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2A11B3-D926-5049-A720-45113801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8BC08C-ECDB-6847-9EB9-4616F5E8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7511" y="6356350"/>
            <a:ext cx="3924300" cy="365125"/>
          </a:xfrm>
          <a:prstGeom prst="rect">
            <a:avLst/>
          </a:prstGeom>
        </p:spPr>
        <p:txBody>
          <a:bodyPr/>
          <a:lstStyle/>
          <a:p>
            <a:fld id="{31C1CA4F-0F7A-424A-BA02-FBEE7839D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8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2387B-10A2-BE49-A262-32B36FA4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88C4A9-F03D-3C4D-8B4A-72F80E8EE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 smtClean="0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C9A7F8-ADE4-D749-937C-535EE5F21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954BD-406B-9A47-BBED-FE082CB5120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CB82F-9A48-B342-AE8D-160379D1E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9819661" y="-1668463"/>
            <a:ext cx="2743200" cy="2743200"/>
          </a:xfrm>
          <a:prstGeom prst="ellipse">
            <a:avLst/>
          </a:prstGeom>
          <a:solidFill>
            <a:srgbClr val="005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ABCBF0E-7278-EA4B-BAA1-FFCC9AB38E63}"/>
              </a:ext>
            </a:extLst>
          </p:cNvPr>
          <p:cNvSpPr txBox="1">
            <a:spLocks/>
          </p:cNvSpPr>
          <p:nvPr userDrawn="1"/>
        </p:nvSpPr>
        <p:spPr>
          <a:xfrm>
            <a:off x="6972300" y="6077744"/>
            <a:ext cx="475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lnSpc>
                <a:spcPct val="113000"/>
              </a:lnSpc>
              <a:spcAft>
                <a:spcPct val="0"/>
              </a:spcAft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 smtClean="0">
                <a:solidFill>
                  <a:schemeClr val="tx1"/>
                </a:solidFill>
                <a:latin typeface="Open Sans" panose="020B0606030504020204" pitchFamily="34" charset="0"/>
              </a:rPr>
              <a:t>Тестированию в регионах быть</a:t>
            </a:r>
            <a:endParaRPr lang="ru-RU" altLang="ru-RU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0" y="5685312"/>
            <a:ext cx="2076450" cy="620238"/>
          </a:xfrm>
          <a:prstGeom prst="rect">
            <a:avLst/>
          </a:prstGeom>
        </p:spPr>
      </p:pic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E5F89803-3BF0-C04F-B3D0-A3CE0F0F68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479" y="230188"/>
            <a:ext cx="902796" cy="5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4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E7DD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0" y="5562600"/>
            <a:ext cx="4572000" cy="1155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E97E6-C818-754C-8315-A039087AD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561" y="4203282"/>
            <a:ext cx="9144000" cy="691040"/>
          </a:xfrm>
          <a:noFill/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Тестированию в регионах быть!</a:t>
            </a:r>
            <a:endParaRPr lang="ru-RU" sz="3600" b="1" dirty="0"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9" name="Заголовок 1">
            <a:extLst>
              <a:ext uri="{FF2B5EF4-FFF2-40B4-BE49-F238E27FC236}">
                <a16:creationId xmlns:a16="http://schemas.microsoft.com/office/drawing/2014/main" id="{57381E5A-92FC-9544-A520-8A178A898392}"/>
              </a:ext>
            </a:extLst>
          </p:cNvPr>
          <p:cNvSpPr txBox="1">
            <a:spLocks/>
          </p:cNvSpPr>
          <p:nvPr/>
        </p:nvSpPr>
        <p:spPr>
          <a:xfrm>
            <a:off x="729784" y="3855904"/>
            <a:ext cx="9878191" cy="35437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ЗАО «Калуга Астрал» Калуга, Россия </a:t>
            </a:r>
            <a:endParaRPr lang="ru-RU" sz="3600" dirty="0"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0561" y="364922"/>
            <a:ext cx="8915537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3600" b="1" dirty="0">
                <a:solidFill>
                  <a:srgbClr val="005EA0"/>
                </a:solidFill>
                <a:cs typeface="Arial" panose="020B0604020202020204" pitchFamily="34" charset="0"/>
              </a:rPr>
              <a:t>24</a:t>
            </a:r>
            <a:r>
              <a:rPr lang="ru-RU" altLang="ru-RU" sz="3600" b="1" dirty="0">
                <a:solidFill>
                  <a:srgbClr val="005EA0"/>
                </a:solidFill>
                <a:cs typeface="Arial" panose="020B0604020202020204" pitchFamily="34" charset="0"/>
              </a:rPr>
              <a:t> Международная конференция </a:t>
            </a:r>
            <a:endParaRPr lang="ru-RU" altLang="ru-RU" sz="3600" b="1" dirty="0" smtClean="0">
              <a:solidFill>
                <a:srgbClr val="005EA0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5EA0"/>
                </a:solidFill>
                <a:cs typeface="Arial" panose="020B0604020202020204" pitchFamily="34" charset="0"/>
              </a:rPr>
              <a:t>по </a:t>
            </a:r>
            <a:r>
              <a:rPr lang="ru-RU" altLang="ru-RU" sz="3600" b="1" dirty="0">
                <a:solidFill>
                  <a:srgbClr val="005EA0"/>
                </a:solidFill>
                <a:cs typeface="Arial" panose="020B0604020202020204" pitchFamily="34" charset="0"/>
              </a:rPr>
              <a:t>вопросам </a:t>
            </a:r>
            <a:r>
              <a:rPr lang="ru-RU" altLang="ru-RU" sz="3600" b="1" dirty="0" smtClean="0">
                <a:solidFill>
                  <a:srgbClr val="005EA0"/>
                </a:solidFill>
                <a:cs typeface="Arial" panose="020B0604020202020204" pitchFamily="34" charset="0"/>
              </a:rPr>
              <a:t>качества </a:t>
            </a:r>
            <a:r>
              <a:rPr lang="ru-RU" altLang="ru-RU" sz="3600" b="1" dirty="0">
                <a:solidFill>
                  <a:srgbClr val="005EA0"/>
                </a:solidFill>
                <a:cs typeface="Arial" panose="020B0604020202020204" pitchFamily="34" charset="0"/>
              </a:rPr>
              <a:t>ПО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70305" y="1762205"/>
            <a:ext cx="18732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800" u="sng" dirty="0">
                <a:solidFill>
                  <a:schemeClr val="tx1"/>
                </a:solidFill>
                <a:cs typeface="Arial" panose="020B0604020202020204" pitchFamily="34" charset="0"/>
              </a:rPr>
              <a:t>sqadays.com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0561" y="1762206"/>
            <a:ext cx="3506088" cy="379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3000"/>
              </a:lnSpc>
              <a:spcAft>
                <a:spcPct val="0"/>
              </a:spcAft>
            </a:pP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451411" y="6026974"/>
            <a:ext cx="1873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3000"/>
              </a:lnSpc>
              <a:spcAft>
                <a:spcPct val="0"/>
              </a:spcAft>
            </a:pPr>
            <a:r>
              <a:rPr lang="ru-RU" altLang="ru-RU" sz="1800" dirty="0" smtClean="0">
                <a:solidFill>
                  <a:schemeClr val="tx1"/>
                </a:solidFill>
                <a:latin typeface="Open Sans" panose="020B0606030504020204" pitchFamily="34" charset="0"/>
              </a:rPr>
              <a:t>Москва. 23–</a:t>
            </a:r>
            <a:r>
              <a:rPr lang="en-US" altLang="ru-RU" sz="1800" dirty="0" smtClean="0">
                <a:solidFill>
                  <a:schemeClr val="tx1"/>
                </a:solidFill>
                <a:latin typeface="Open Sans" panose="020B0606030504020204" pitchFamily="34" charset="0"/>
              </a:rPr>
              <a:t>2</a:t>
            </a:r>
            <a:r>
              <a:rPr lang="ru-RU" altLang="ru-RU" sz="1800" dirty="0" smtClean="0">
                <a:solidFill>
                  <a:schemeClr val="tx1"/>
                </a:solidFill>
                <a:latin typeface="Open Sans" panose="020B0606030504020204" pitchFamily="34" charset="0"/>
              </a:rPr>
              <a:t>4 ноября 2018</a:t>
            </a:r>
            <a:endParaRPr lang="ru-RU" altLang="ru-RU" sz="18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0561" y="2933317"/>
            <a:ext cx="3761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Манухина Дарья</a:t>
            </a:r>
          </a:p>
        </p:txBody>
      </p:sp>
    </p:spTree>
    <p:extLst>
      <p:ext uri="{BB962C8B-B14F-4D97-AF65-F5344CB8AC3E}">
        <p14:creationId xmlns:p14="http://schemas.microsoft.com/office/powerpoint/2010/main" val="7126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845829" y="2118038"/>
            <a:ext cx="2003145" cy="2915857"/>
          </a:xfrm>
          <a:prstGeom prst="round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6046934" y="2242608"/>
            <a:ext cx="5438775" cy="27069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</a:t>
            </a:r>
            <a:r>
              <a:rPr lang="ru-RU" sz="36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тестирование?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нам </a:t>
            </a:r>
            <a:r>
              <a:rPr lang="ru-RU" sz="3600" b="1" dirty="0" err="1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тестировщики</a:t>
            </a:r>
            <a:r>
              <a:rPr lang="ru-RU" sz="36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25" y="2287583"/>
            <a:ext cx="2712726" cy="2901702"/>
          </a:xfrm>
          <a:prstGeom prst="rect">
            <a:avLst/>
          </a:prstGeom>
        </p:spPr>
      </p:pic>
      <p:sp>
        <p:nvSpPr>
          <p:cNvPr id="41" name="Title 19"/>
          <p:cNvSpPr txBox="1">
            <a:spLocks/>
          </p:cNvSpPr>
          <p:nvPr/>
        </p:nvSpPr>
        <p:spPr>
          <a:xfrm>
            <a:off x="758712" y="3906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НАЧАЛО.ТЕСТИРОВАНИЕ.ИТОГ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592997" y="3777619"/>
            <a:ext cx="3219450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Отдельный </a:t>
            </a:r>
            <a:r>
              <a:rPr lang="ru-RU" sz="2600" b="1" dirty="0" err="1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трекер</a:t>
            </a:r>
            <a:endParaRPr lang="en-US" sz="26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43193" y="2283747"/>
            <a:ext cx="1119058" cy="1119058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3823993" y="3770661"/>
            <a:ext cx="359971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 err="1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Стандартизиро</a:t>
            </a:r>
            <a:r>
              <a:rPr lang="ru-RU" sz="26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ванный ЖЦ</a:t>
            </a:r>
          </a:p>
        </p:txBody>
      </p:sp>
      <p:sp>
        <p:nvSpPr>
          <p:cNvPr id="16" name="Овал 15"/>
          <p:cNvSpPr/>
          <p:nvPr/>
        </p:nvSpPr>
        <p:spPr>
          <a:xfrm>
            <a:off x="5064321" y="2283747"/>
            <a:ext cx="1119058" cy="1119058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7149179" y="3772627"/>
            <a:ext cx="4102002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потока</a:t>
            </a:r>
            <a:endParaRPr lang="en-US" sz="26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640651" y="2257550"/>
            <a:ext cx="1119058" cy="1119058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itle 19"/>
          <p:cNvSpPr txBox="1">
            <a:spLocks/>
          </p:cNvSpPr>
          <p:nvPr/>
        </p:nvSpPr>
        <p:spPr>
          <a:xfrm>
            <a:off x="758712" y="3906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ОШИБКИ.ИЗМЕНЕНИЯ.ШАГ 1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07" y="2575600"/>
            <a:ext cx="566773" cy="5796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762" y="2501976"/>
            <a:ext cx="574835" cy="5528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76" y="2554359"/>
            <a:ext cx="577574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12" name="Title 19"/>
          <p:cNvSpPr txBox="1">
            <a:spLocks/>
          </p:cNvSpPr>
          <p:nvPr/>
        </p:nvSpPr>
        <p:spPr>
          <a:xfrm>
            <a:off x="758712" y="3906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ПРИШЕЛ </a:t>
            </a:r>
            <a:r>
              <a:rPr lang="en-US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AGILE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14" y="1624801"/>
            <a:ext cx="4315385" cy="37711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37591" y="2887811"/>
            <a:ext cx="2517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gile</a:t>
            </a:r>
            <a:endParaRPr lang="ru-RU" sz="5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46706" y="2118039"/>
            <a:ext cx="1856232" cy="2561424"/>
          </a:xfrm>
          <a:prstGeom prst="round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6046934" y="2146903"/>
            <a:ext cx="5438775" cy="27069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делимся рецептом </a:t>
            </a:r>
            <a:r>
              <a:rPr lang="ru-RU" sz="4800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окружающими </a:t>
            </a:r>
            <a:r>
              <a:rPr lang="en-US" sz="48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</a:t>
            </a:r>
            <a:r>
              <a:rPr lang="ru-RU" sz="48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87" y="2261646"/>
            <a:ext cx="2199822" cy="2592222"/>
          </a:xfrm>
          <a:prstGeom prst="rect">
            <a:avLst/>
          </a:prstGeom>
        </p:spPr>
      </p:pic>
      <p:sp>
        <p:nvSpPr>
          <p:cNvPr id="9" name="Title 19"/>
          <p:cNvSpPr txBox="1">
            <a:spLocks/>
          </p:cNvSpPr>
          <p:nvPr/>
        </p:nvSpPr>
        <p:spPr>
          <a:xfrm>
            <a:off x="758712" y="3906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БАГИ.ИЗМЕНЕНИЯ.ШАГ 2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7218">
            <a:off x="-706017" y="-65222"/>
            <a:ext cx="4156277" cy="155549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985">
            <a:off x="-538202" y="88740"/>
            <a:ext cx="3839310" cy="1436788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795288" y="23679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4474421" y="1986308"/>
            <a:ext cx="7307390" cy="27069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  <a:r>
              <a:rPr lang="ru-RU" sz="6000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 smtClean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6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60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узкое горлышко</a:t>
            </a:r>
            <a:endParaRPr lang="ru-RU" sz="60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01" y="5723332"/>
            <a:ext cx="2115411" cy="6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Группа 128"/>
          <p:cNvGrpSpPr/>
          <p:nvPr/>
        </p:nvGrpSpPr>
        <p:grpSpPr>
          <a:xfrm>
            <a:off x="1613610" y="923289"/>
            <a:ext cx="9023910" cy="4522217"/>
            <a:chOff x="-689816" y="-709955"/>
            <a:chExt cx="11146269" cy="5585810"/>
          </a:xfrm>
        </p:grpSpPr>
        <p:sp>
          <p:nvSpPr>
            <p:cNvPr id="130" name="Овал 129"/>
            <p:cNvSpPr/>
            <p:nvPr/>
          </p:nvSpPr>
          <p:spPr>
            <a:xfrm>
              <a:off x="2307781" y="285228"/>
              <a:ext cx="4528438" cy="4590627"/>
            </a:xfrm>
            <a:prstGeom prst="ellipse">
              <a:avLst/>
            </a:prstGeom>
            <a:solidFill>
              <a:srgbClr val="005EA0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2665402" y="647760"/>
              <a:ext cx="3813196" cy="38655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3048529" y="1057071"/>
              <a:ext cx="3046942" cy="3046942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3470379" y="1478921"/>
              <a:ext cx="2203242" cy="22032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134" name="Прямая соединительная линия 133"/>
            <p:cNvCxnSpPr>
              <a:stCxn id="131" idx="0"/>
              <a:endCxn id="131" idx="4"/>
            </p:cNvCxnSpPr>
            <p:nvPr/>
          </p:nvCxnSpPr>
          <p:spPr>
            <a:xfrm>
              <a:off x="4572000" y="647760"/>
              <a:ext cx="0" cy="386556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>
              <a:stCxn id="131" idx="6"/>
              <a:endCxn id="131" idx="2"/>
            </p:cNvCxnSpPr>
            <p:nvPr/>
          </p:nvCxnSpPr>
          <p:spPr>
            <a:xfrm flipH="1">
              <a:off x="2665402" y="2580542"/>
              <a:ext cx="381319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H="1">
              <a:off x="5099051" y="901700"/>
              <a:ext cx="388948" cy="70680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>
              <a:stCxn id="131" idx="1"/>
              <a:endCxn id="133" idx="1"/>
            </p:cNvCxnSpPr>
            <p:nvPr/>
          </p:nvCxnSpPr>
          <p:spPr>
            <a:xfrm>
              <a:off x="3223832" y="1213859"/>
              <a:ext cx="569204" cy="5877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Овал 137"/>
            <p:cNvSpPr/>
            <p:nvPr/>
          </p:nvSpPr>
          <p:spPr>
            <a:xfrm>
              <a:off x="3947437" y="1955979"/>
              <a:ext cx="1249126" cy="1249126"/>
            </a:xfrm>
            <a:prstGeom prst="ellipse">
              <a:avLst/>
            </a:prstGeom>
            <a:solidFill>
              <a:srgbClr val="0061A1"/>
            </a:solidFill>
            <a:ln w="38100">
              <a:solidFill>
                <a:srgbClr val="3381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9" name="Прямая соединительная линия 138"/>
            <p:cNvCxnSpPr>
              <a:stCxn id="133" idx="3"/>
              <a:endCxn id="132" idx="3"/>
            </p:cNvCxnSpPr>
            <p:nvPr/>
          </p:nvCxnSpPr>
          <p:spPr>
            <a:xfrm flipH="1">
              <a:off x="3494743" y="3359506"/>
              <a:ext cx="298293" cy="29829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flipH="1">
              <a:off x="5551948" y="1689100"/>
              <a:ext cx="716843" cy="3566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 rot="18908202">
              <a:off x="3669960" y="1796592"/>
              <a:ext cx="610242" cy="367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b="1" dirty="0"/>
                <a:t>Plan</a:t>
              </a:r>
              <a:endParaRPr lang="ru-RU" sz="1333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 rot="2425091">
              <a:off x="4898821" y="1804788"/>
              <a:ext cx="469660" cy="367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b="1" dirty="0"/>
                <a:t>Do</a:t>
              </a:r>
              <a:endParaRPr lang="ru-RU" sz="1333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 rot="18832048">
              <a:off x="4804811" y="2984320"/>
              <a:ext cx="748843" cy="367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b="1" dirty="0"/>
                <a:t>Check</a:t>
              </a:r>
              <a:endParaRPr lang="ru-RU" sz="1333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 rot="2618118">
              <a:off x="3713505" y="2947644"/>
              <a:ext cx="519161" cy="367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b="1" dirty="0"/>
                <a:t>Act</a:t>
              </a:r>
              <a:endParaRPr lang="ru-RU" sz="1333" b="1" dirty="0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5396378" y="1546760"/>
              <a:ext cx="202590" cy="202590"/>
            </a:xfrm>
            <a:prstGeom prst="ellipse">
              <a:avLst/>
            </a:prstGeom>
            <a:solidFill>
              <a:srgbClr val="005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3" dirty="0">
                  <a:solidFill>
                    <a:schemeClr val="bg1"/>
                  </a:solidFill>
                </a:rPr>
                <a:t>4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cxnSp>
          <p:nvCxnSpPr>
            <p:cNvPr id="146" name="Прямая соединительная линия 145"/>
            <p:cNvCxnSpPr>
              <a:stCxn id="145" idx="6"/>
            </p:cNvCxnSpPr>
            <p:nvPr/>
          </p:nvCxnSpPr>
          <p:spPr>
            <a:xfrm>
              <a:off x="5598969" y="1648055"/>
              <a:ext cx="3812734" cy="0"/>
            </a:xfrm>
            <a:prstGeom prst="line">
              <a:avLst/>
            </a:prstGeom>
            <a:ln>
              <a:solidFill>
                <a:srgbClr val="005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Овал 146"/>
            <p:cNvSpPr/>
            <p:nvPr/>
          </p:nvSpPr>
          <p:spPr>
            <a:xfrm>
              <a:off x="4779035" y="1214981"/>
              <a:ext cx="202590" cy="202590"/>
            </a:xfrm>
            <a:prstGeom prst="ellipse">
              <a:avLst/>
            </a:prstGeom>
            <a:solidFill>
              <a:srgbClr val="005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3" dirty="0">
                  <a:solidFill>
                    <a:schemeClr val="bg1"/>
                  </a:solidFill>
                </a:rPr>
                <a:t>3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5730864" y="2090634"/>
              <a:ext cx="202590" cy="202590"/>
            </a:xfrm>
            <a:prstGeom prst="ellipse">
              <a:avLst/>
            </a:prstGeom>
            <a:solidFill>
              <a:srgbClr val="005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3" dirty="0">
                  <a:solidFill>
                    <a:schemeClr val="bg1"/>
                  </a:solidFill>
                </a:rPr>
                <a:t>5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cxnSp>
          <p:nvCxnSpPr>
            <p:cNvPr id="149" name="Прямая соединительная линия 148"/>
            <p:cNvCxnSpPr>
              <a:stCxn id="148" idx="6"/>
            </p:cNvCxnSpPr>
            <p:nvPr/>
          </p:nvCxnSpPr>
          <p:spPr>
            <a:xfrm flipV="1">
              <a:off x="5933454" y="2191928"/>
              <a:ext cx="4212398" cy="1"/>
            </a:xfrm>
            <a:prstGeom prst="line">
              <a:avLst/>
            </a:prstGeom>
            <a:ln>
              <a:solidFill>
                <a:srgbClr val="005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>
              <a:stCxn id="158" idx="7"/>
              <a:endCxn id="164" idx="3"/>
            </p:cNvCxnSpPr>
            <p:nvPr/>
          </p:nvCxnSpPr>
          <p:spPr>
            <a:xfrm flipV="1">
              <a:off x="5862703" y="832728"/>
              <a:ext cx="475637" cy="46502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Овал 150"/>
            <p:cNvSpPr/>
            <p:nvPr/>
          </p:nvSpPr>
          <p:spPr>
            <a:xfrm>
              <a:off x="5396378" y="3408724"/>
              <a:ext cx="202590" cy="202590"/>
            </a:xfrm>
            <a:prstGeom prst="ellipse">
              <a:avLst/>
            </a:prstGeom>
            <a:solidFill>
              <a:srgbClr val="005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3" dirty="0">
                  <a:solidFill>
                    <a:schemeClr val="bg1"/>
                  </a:solidFill>
                </a:rPr>
                <a:t>6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cxnSp>
          <p:nvCxnSpPr>
            <p:cNvPr id="152" name="Прямая соединительная линия 151"/>
            <p:cNvCxnSpPr>
              <a:stCxn id="151" idx="5"/>
              <a:endCxn id="160" idx="1"/>
            </p:cNvCxnSpPr>
            <p:nvPr/>
          </p:nvCxnSpPr>
          <p:spPr>
            <a:xfrm>
              <a:off x="5569299" y="3581645"/>
              <a:ext cx="865452" cy="747624"/>
            </a:xfrm>
            <a:prstGeom prst="line">
              <a:avLst/>
            </a:prstGeom>
            <a:ln>
              <a:solidFill>
                <a:srgbClr val="005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Овал 152"/>
            <p:cNvSpPr/>
            <p:nvPr/>
          </p:nvSpPr>
          <p:spPr>
            <a:xfrm>
              <a:off x="3954523" y="3678143"/>
              <a:ext cx="202590" cy="202590"/>
            </a:xfrm>
            <a:prstGeom prst="ellipse">
              <a:avLst/>
            </a:prstGeom>
            <a:solidFill>
              <a:srgbClr val="005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3" dirty="0">
                  <a:solidFill>
                    <a:schemeClr val="bg1"/>
                  </a:solidFill>
                </a:rPr>
                <a:t>7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3268913" y="2961138"/>
              <a:ext cx="202590" cy="202590"/>
            </a:xfrm>
            <a:prstGeom prst="ellipse">
              <a:avLst/>
            </a:prstGeom>
            <a:solidFill>
              <a:srgbClr val="005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3" dirty="0">
                  <a:solidFill>
                    <a:schemeClr val="bg1"/>
                  </a:solidFill>
                </a:rPr>
                <a:t>8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3273414" y="1994999"/>
              <a:ext cx="202590" cy="202590"/>
            </a:xfrm>
            <a:prstGeom prst="ellipse">
              <a:avLst/>
            </a:prstGeom>
            <a:solidFill>
              <a:srgbClr val="005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33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3980779" y="1268080"/>
              <a:ext cx="202590" cy="202590"/>
            </a:xfrm>
            <a:prstGeom prst="ellipse">
              <a:avLst/>
            </a:prstGeom>
            <a:solidFill>
              <a:srgbClr val="005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3" dirty="0">
                  <a:solidFill>
                    <a:schemeClr val="bg1"/>
                  </a:solidFill>
                </a:rPr>
                <a:t>2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3808674" y="856933"/>
              <a:ext cx="233707" cy="23370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3" dirty="0">
                  <a:solidFill>
                    <a:schemeClr val="bg1"/>
                  </a:solidFill>
                </a:rPr>
                <a:t>!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5689782" y="1268080"/>
              <a:ext cx="202590" cy="20259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3" dirty="0">
                  <a:solidFill>
                    <a:schemeClr val="bg1"/>
                  </a:solidFill>
                </a:rPr>
                <a:t>!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4915034" y="812931"/>
              <a:ext cx="202590" cy="20259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3" dirty="0"/>
                <a:t>!</a:t>
              </a:r>
              <a:endParaRPr lang="ru-RU" sz="933" dirty="0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6425790" y="4320308"/>
              <a:ext cx="61192" cy="61192"/>
            </a:xfrm>
            <a:prstGeom prst="ellipse">
              <a:avLst/>
            </a:prstGeom>
            <a:noFill/>
            <a:ln w="12700">
              <a:solidFill>
                <a:srgbClr val="00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161" name="Прямая соединительная линия 160"/>
            <p:cNvCxnSpPr>
              <a:stCxn id="164" idx="6"/>
            </p:cNvCxnSpPr>
            <p:nvPr/>
          </p:nvCxnSpPr>
          <p:spPr>
            <a:xfrm>
              <a:off x="6385254" y="813295"/>
              <a:ext cx="236217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>
              <a:stCxn id="165" idx="5"/>
              <a:endCxn id="157" idx="1"/>
            </p:cNvCxnSpPr>
            <p:nvPr/>
          </p:nvCxnSpPr>
          <p:spPr>
            <a:xfrm>
              <a:off x="3413554" y="279480"/>
              <a:ext cx="429346" cy="61167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>
              <a:stCxn id="160" idx="6"/>
            </p:cNvCxnSpPr>
            <p:nvPr/>
          </p:nvCxnSpPr>
          <p:spPr>
            <a:xfrm>
              <a:off x="6486982" y="4350904"/>
              <a:ext cx="1192881" cy="0"/>
            </a:xfrm>
            <a:prstGeom prst="line">
              <a:avLst/>
            </a:prstGeom>
            <a:ln>
              <a:solidFill>
                <a:srgbClr val="005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Овал 163"/>
            <p:cNvSpPr/>
            <p:nvPr/>
          </p:nvSpPr>
          <p:spPr>
            <a:xfrm>
              <a:off x="6330291" y="785813"/>
              <a:ext cx="54964" cy="54964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3365169" y="231095"/>
              <a:ext cx="56687" cy="56687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166" name="Прямая соединительная линия 165"/>
            <p:cNvCxnSpPr>
              <a:endCxn id="165" idx="2"/>
            </p:cNvCxnSpPr>
            <p:nvPr/>
          </p:nvCxnSpPr>
          <p:spPr>
            <a:xfrm>
              <a:off x="2472509" y="259439"/>
              <a:ext cx="8926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>
              <a:stCxn id="147" idx="7"/>
              <a:endCxn id="179" idx="3"/>
            </p:cNvCxnSpPr>
            <p:nvPr/>
          </p:nvCxnSpPr>
          <p:spPr>
            <a:xfrm flipV="1">
              <a:off x="4951956" y="385390"/>
              <a:ext cx="862547" cy="859260"/>
            </a:xfrm>
            <a:prstGeom prst="line">
              <a:avLst/>
            </a:prstGeom>
            <a:ln>
              <a:solidFill>
                <a:srgbClr val="005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>
              <a:stCxn id="179" idx="6"/>
            </p:cNvCxnSpPr>
            <p:nvPr/>
          </p:nvCxnSpPr>
          <p:spPr>
            <a:xfrm>
              <a:off x="5862887" y="365350"/>
              <a:ext cx="2884545" cy="0"/>
            </a:xfrm>
            <a:prstGeom prst="line">
              <a:avLst/>
            </a:prstGeom>
            <a:ln>
              <a:solidFill>
                <a:srgbClr val="005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>
              <a:endCxn id="155" idx="2"/>
            </p:cNvCxnSpPr>
            <p:nvPr/>
          </p:nvCxnSpPr>
          <p:spPr>
            <a:xfrm flipV="1">
              <a:off x="-367542" y="2096294"/>
              <a:ext cx="3640956" cy="27385"/>
            </a:xfrm>
            <a:prstGeom prst="line">
              <a:avLst/>
            </a:prstGeom>
            <a:ln>
              <a:solidFill>
                <a:srgbClr val="005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>
              <a:endCxn id="174" idx="2"/>
            </p:cNvCxnSpPr>
            <p:nvPr/>
          </p:nvCxnSpPr>
          <p:spPr>
            <a:xfrm>
              <a:off x="507790" y="4787789"/>
              <a:ext cx="2732665" cy="1"/>
            </a:xfrm>
            <a:prstGeom prst="line">
              <a:avLst/>
            </a:prstGeom>
            <a:ln>
              <a:solidFill>
                <a:srgbClr val="005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>
              <a:stCxn id="174" idx="7"/>
              <a:endCxn id="153" idx="3"/>
            </p:cNvCxnSpPr>
            <p:nvPr/>
          </p:nvCxnSpPr>
          <p:spPr>
            <a:xfrm flipV="1">
              <a:off x="3295558" y="3851064"/>
              <a:ext cx="688634" cy="913901"/>
            </a:xfrm>
            <a:prstGeom prst="line">
              <a:avLst/>
            </a:prstGeom>
            <a:ln>
              <a:solidFill>
                <a:srgbClr val="005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>
              <a:endCxn id="154" idx="2"/>
            </p:cNvCxnSpPr>
            <p:nvPr/>
          </p:nvCxnSpPr>
          <p:spPr>
            <a:xfrm flipV="1">
              <a:off x="-461638" y="3062434"/>
              <a:ext cx="3730550" cy="14689"/>
            </a:xfrm>
            <a:prstGeom prst="line">
              <a:avLst/>
            </a:prstGeom>
            <a:ln>
              <a:solidFill>
                <a:srgbClr val="005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 flipV="1">
              <a:off x="964240" y="1369375"/>
              <a:ext cx="3016539" cy="17137"/>
            </a:xfrm>
            <a:prstGeom prst="line">
              <a:avLst/>
            </a:prstGeom>
            <a:ln>
              <a:solidFill>
                <a:srgbClr val="005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Овал 173"/>
            <p:cNvSpPr/>
            <p:nvPr/>
          </p:nvSpPr>
          <p:spPr>
            <a:xfrm>
              <a:off x="3240455" y="4755511"/>
              <a:ext cx="64557" cy="64557"/>
            </a:xfrm>
            <a:prstGeom prst="ellipse">
              <a:avLst/>
            </a:prstGeom>
            <a:noFill/>
            <a:ln w="12700">
              <a:solidFill>
                <a:srgbClr val="00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cxnSp>
          <p:nvCxnSpPr>
            <p:cNvPr id="175" name="Прямая соединительная линия 174"/>
            <p:cNvCxnSpPr>
              <a:stCxn id="159" idx="0"/>
              <a:endCxn id="178" idx="3"/>
            </p:cNvCxnSpPr>
            <p:nvPr/>
          </p:nvCxnSpPr>
          <p:spPr>
            <a:xfrm flipV="1">
              <a:off x="5016329" y="-210830"/>
              <a:ext cx="552101" cy="10237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>
              <a:endCxn id="178" idx="6"/>
            </p:cNvCxnSpPr>
            <p:nvPr/>
          </p:nvCxnSpPr>
          <p:spPr>
            <a:xfrm flipH="1">
              <a:off x="5616815" y="-230871"/>
              <a:ext cx="246149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Прямоугольник 176"/>
            <p:cNvSpPr/>
            <p:nvPr/>
          </p:nvSpPr>
          <p:spPr>
            <a:xfrm>
              <a:off x="2381735" y="-117970"/>
              <a:ext cx="754783" cy="342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5W2H</a:t>
              </a:r>
              <a:endParaRPr lang="ru-RU" sz="1200" b="1" dirty="0"/>
            </a:p>
          </p:txBody>
        </p:sp>
        <p:sp>
          <p:nvSpPr>
            <p:cNvPr id="178" name="Овал 177"/>
            <p:cNvSpPr/>
            <p:nvPr/>
          </p:nvSpPr>
          <p:spPr>
            <a:xfrm>
              <a:off x="5560128" y="-259215"/>
              <a:ext cx="56687" cy="56687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sp>
          <p:nvSpPr>
            <p:cNvPr id="179" name="Овал 178"/>
            <p:cNvSpPr/>
            <p:nvPr/>
          </p:nvSpPr>
          <p:spPr>
            <a:xfrm>
              <a:off x="5806201" y="337005"/>
              <a:ext cx="56687" cy="56687"/>
            </a:xfrm>
            <a:prstGeom prst="ellipse">
              <a:avLst/>
            </a:prstGeom>
            <a:noFill/>
            <a:ln w="12700">
              <a:solidFill>
                <a:srgbClr val="005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sp>
          <p:nvSpPr>
            <p:cNvPr id="180" name="Стрелка вправо 179"/>
            <p:cNvSpPr/>
            <p:nvPr/>
          </p:nvSpPr>
          <p:spPr>
            <a:xfrm>
              <a:off x="2358115" y="2357993"/>
              <a:ext cx="1120658" cy="460950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  <p:sp>
          <p:nvSpPr>
            <p:cNvPr id="181" name="Овал 180"/>
            <p:cNvSpPr/>
            <p:nvPr/>
          </p:nvSpPr>
          <p:spPr>
            <a:xfrm>
              <a:off x="6364690" y="3359506"/>
              <a:ext cx="202590" cy="202590"/>
            </a:xfrm>
            <a:prstGeom prst="ellipse">
              <a:avLst/>
            </a:prstGeom>
            <a:solidFill>
              <a:srgbClr val="0061A1"/>
            </a:solidFill>
            <a:ln>
              <a:solidFill>
                <a:srgbClr val="0061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3" dirty="0">
                  <a:solidFill>
                    <a:schemeClr val="bg1"/>
                  </a:solidFill>
                </a:rPr>
                <a:t>!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847237" y="804684"/>
              <a:ext cx="2190375" cy="5702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5E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Детальное описание</a:t>
              </a:r>
            </a:p>
            <a:p>
              <a:r>
                <a:rPr lang="ru-RU" sz="1200" b="1" dirty="0" smtClean="0">
                  <a:solidFill>
                    <a:srgbClr val="005E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проблемы</a:t>
              </a:r>
              <a:endParaRPr lang="ru-RU" sz="12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6508600" y="3999543"/>
              <a:ext cx="1277507" cy="342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err="1" smtClean="0">
                  <a:solidFill>
                    <a:srgbClr val="005E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Валидация</a:t>
              </a:r>
              <a:endParaRPr lang="ru-RU" sz="1200" b="1" dirty="0">
                <a:solidFill>
                  <a:srgbClr val="005EA0"/>
                </a:solidFill>
              </a:endParaRP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7114390" y="1883607"/>
              <a:ext cx="3181731" cy="342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5E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Корректирующие мероприятия</a:t>
              </a:r>
              <a:endParaRPr lang="ru-RU" sz="1200" b="1" dirty="0">
                <a:solidFill>
                  <a:srgbClr val="005EA0"/>
                </a:solidFill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6803679" y="1326389"/>
              <a:ext cx="2814873" cy="342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5E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Анализ</a:t>
              </a:r>
              <a:r>
                <a:rPr lang="en-US" sz="1200" b="1" dirty="0" smtClean="0">
                  <a:solidFill>
                    <a:srgbClr val="005E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smtClean="0">
                  <a:solidFill>
                    <a:srgbClr val="005E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корневой причины</a:t>
              </a:r>
              <a:r>
                <a:rPr lang="ru-RU" sz="1200" b="1" dirty="0" smtClean="0">
                  <a:solidFill>
                    <a:srgbClr val="005EA0"/>
                  </a:solidFill>
                </a:rPr>
                <a:t> </a:t>
              </a:r>
              <a:endParaRPr lang="ru-RU" sz="1200" b="1" dirty="0">
                <a:solidFill>
                  <a:srgbClr val="005EA0"/>
                </a:solidFill>
              </a:endParaRP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6862762" y="447305"/>
              <a:ext cx="2025954" cy="342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Fishbone</a:t>
              </a:r>
              <a:r>
                <a:rPr lang="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&amp; </a:t>
              </a:r>
              <a:r>
                <a:rPr lang="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5 WHY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ru-RU" sz="1200" b="1" dirty="0"/>
            </a:p>
          </p:txBody>
        </p:sp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090" y="421957"/>
              <a:ext cx="405014" cy="405014"/>
            </a:xfrm>
            <a:prstGeom prst="rect">
              <a:avLst/>
            </a:prstGeom>
          </p:spPr>
        </p:pic>
        <p:sp>
          <p:nvSpPr>
            <p:cNvPr id="188" name="Прямоугольник 187"/>
            <p:cNvSpPr/>
            <p:nvPr/>
          </p:nvSpPr>
          <p:spPr>
            <a:xfrm>
              <a:off x="-480380" y="1340295"/>
              <a:ext cx="2983807" cy="7983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5E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команды и </a:t>
              </a:r>
            </a:p>
            <a:p>
              <a:r>
                <a:rPr lang="ru-RU" sz="1200" b="1" dirty="0" smtClean="0">
                  <a:solidFill>
                    <a:srgbClr val="005E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Первоначальное восприятие</a:t>
              </a:r>
            </a:p>
            <a:p>
              <a:r>
                <a:rPr lang="ru-RU" sz="1200" b="1" dirty="0" smtClean="0">
                  <a:solidFill>
                    <a:srgbClr val="005E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проблемы</a:t>
              </a:r>
              <a:endParaRPr lang="ru-RU" sz="12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380838" y="4217944"/>
              <a:ext cx="2791667" cy="5702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5E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и внедрение </a:t>
              </a:r>
            </a:p>
            <a:p>
              <a:r>
                <a:rPr lang="ru-RU" sz="1200" b="1" dirty="0" smtClean="0">
                  <a:solidFill>
                    <a:srgbClr val="005E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превентивных мер</a:t>
              </a:r>
              <a:endParaRPr lang="ru-RU" sz="12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Прямоугольник 189"/>
            <p:cNvSpPr/>
            <p:nvPr/>
          </p:nvSpPr>
          <p:spPr>
            <a:xfrm>
              <a:off x="5867570" y="-22539"/>
              <a:ext cx="3032675" cy="342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" sz="1200" b="1" dirty="0" smtClean="0">
                  <a:solidFill>
                    <a:srgbClr val="005E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Сд</a:t>
              </a:r>
              <a:r>
                <a:rPr lang="ru-RU" sz="1200" b="1" dirty="0" smtClean="0">
                  <a:solidFill>
                    <a:srgbClr val="005E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ер</a:t>
              </a:r>
              <a:r>
                <a:rPr lang="ru" sz="1200" b="1" dirty="0" smtClean="0">
                  <a:solidFill>
                    <a:srgbClr val="005E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живающие мероприятия</a:t>
              </a:r>
              <a:endParaRPr lang="ru-RU" sz="12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-689816" y="2642955"/>
              <a:ext cx="228178" cy="342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2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7786883" y="2638383"/>
              <a:ext cx="1553364" cy="342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Вдохновение!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3" name="Прямая соединительная линия 192"/>
            <p:cNvCxnSpPr/>
            <p:nvPr/>
          </p:nvCxnSpPr>
          <p:spPr>
            <a:xfrm>
              <a:off x="6581041" y="3452413"/>
              <a:ext cx="3564811" cy="0"/>
            </a:xfrm>
            <a:prstGeom prst="line">
              <a:avLst/>
            </a:prstGeom>
            <a:ln>
              <a:solidFill>
                <a:srgbClr val="0061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Прямоугольник 193"/>
            <p:cNvSpPr/>
            <p:nvPr/>
          </p:nvSpPr>
          <p:spPr>
            <a:xfrm>
              <a:off x="6814120" y="3115651"/>
              <a:ext cx="3642333" cy="361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300" b="1" dirty="0" smtClean="0">
                  <a:solidFill>
                    <a:srgbClr val="E52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Путь непрерывного улучшения</a:t>
              </a:r>
              <a:endParaRPr lang="ru-RU" sz="1300" b="1" dirty="0">
                <a:solidFill>
                  <a:srgbClr val="E52000"/>
                </a:solidFill>
              </a:endParaRPr>
            </a:p>
          </p:txBody>
        </p:sp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081" y="2592321"/>
              <a:ext cx="336450" cy="336450"/>
            </a:xfrm>
            <a:prstGeom prst="rect">
              <a:avLst/>
            </a:prstGeom>
          </p:spPr>
        </p:pic>
        <p:sp>
          <p:nvSpPr>
            <p:cNvPr id="196" name="Прямоугольник 195"/>
            <p:cNvSpPr/>
            <p:nvPr/>
          </p:nvSpPr>
          <p:spPr>
            <a:xfrm>
              <a:off x="5980516" y="-574575"/>
              <a:ext cx="2304345" cy="342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 останавливаемся! 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6585" y="-709955"/>
              <a:ext cx="400543" cy="400543"/>
            </a:xfrm>
            <a:prstGeom prst="rect">
              <a:avLst/>
            </a:prstGeom>
          </p:spPr>
        </p:pic>
        <p:sp>
          <p:nvSpPr>
            <p:cNvPr id="198" name="Овал 197"/>
            <p:cNvSpPr/>
            <p:nvPr/>
          </p:nvSpPr>
          <p:spPr>
            <a:xfrm>
              <a:off x="6183799" y="2297369"/>
              <a:ext cx="202590" cy="20259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33" dirty="0">
                  <a:solidFill>
                    <a:schemeClr val="bg1"/>
                  </a:solidFill>
                </a:rPr>
                <a:t>!</a:t>
              </a:r>
              <a:endParaRPr lang="ru-RU" sz="933" dirty="0">
                <a:solidFill>
                  <a:schemeClr val="bg1"/>
                </a:solidFill>
              </a:endParaRPr>
            </a:p>
          </p:txBody>
        </p:sp>
        <p:cxnSp>
          <p:nvCxnSpPr>
            <p:cNvPr id="199" name="Прямая соединительная линия 198"/>
            <p:cNvCxnSpPr>
              <a:stCxn id="201" idx="2"/>
              <a:endCxn id="198" idx="5"/>
            </p:cNvCxnSpPr>
            <p:nvPr/>
          </p:nvCxnSpPr>
          <p:spPr>
            <a:xfrm flipH="1" flipV="1">
              <a:off x="6356720" y="2470290"/>
              <a:ext cx="937644" cy="49081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/>
            <p:cNvCxnSpPr>
              <a:endCxn id="201" idx="6"/>
            </p:cNvCxnSpPr>
            <p:nvPr/>
          </p:nvCxnSpPr>
          <p:spPr>
            <a:xfrm flipH="1" flipV="1">
              <a:off x="7351051" y="2961108"/>
              <a:ext cx="1844171" cy="1942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Овал 200"/>
            <p:cNvSpPr/>
            <p:nvPr/>
          </p:nvSpPr>
          <p:spPr>
            <a:xfrm>
              <a:off x="7294364" y="2932765"/>
              <a:ext cx="56687" cy="56687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7"/>
            </a:p>
          </p:txBody>
        </p:sp>
      </p:grpSp>
      <p:sp>
        <p:nvSpPr>
          <p:cNvPr id="78" name="Title 19"/>
          <p:cNvSpPr>
            <a:spLocks noGrp="1"/>
          </p:cNvSpPr>
          <p:nvPr>
            <p:ph type="title"/>
          </p:nvPr>
        </p:nvSpPr>
        <p:spPr>
          <a:xfrm>
            <a:off x="785485" y="671758"/>
            <a:ext cx="10515600" cy="74850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PDCA+ 8D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710275" y="3511875"/>
            <a:ext cx="2366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 вклада команды </a:t>
            </a:r>
          </a:p>
          <a:p>
            <a:r>
              <a:rPr lang="ru-RU" sz="12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ее участников</a:t>
            </a:r>
            <a:endParaRPr lang="ru-RU" sz="12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1762199">
            <a:off x="2818106" y="1990023"/>
            <a:ext cx="1856232" cy="2561424"/>
          </a:xfrm>
          <a:prstGeom prst="round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6167889" y="2301987"/>
            <a:ext cx="4773466" cy="27069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понимание </a:t>
            </a:r>
            <a:r>
              <a:rPr lang="ru-RU" sz="40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значимости            и сущности </a:t>
            </a:r>
            <a:r>
              <a:rPr lang="ru-RU" sz="4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тестирования</a:t>
            </a:r>
            <a:endParaRPr lang="ru-RU" sz="40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000" dirty="0" smtClean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0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9"/>
          <p:cNvSpPr txBox="1">
            <a:spLocks/>
          </p:cNvSpPr>
          <p:nvPr/>
        </p:nvSpPr>
        <p:spPr>
          <a:xfrm>
            <a:off x="758712" y="3906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КАЧЕСТВО КАК СЕРВИС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1991098" y="1798444"/>
            <a:ext cx="2529073" cy="26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1055345" y="140329"/>
            <a:ext cx="7717650" cy="5262559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795288" y="23679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795288" y="23679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6032041" y="2364361"/>
            <a:ext cx="4587337" cy="12208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72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Кадры!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Где?</a:t>
            </a:r>
            <a:endParaRPr lang="ru-RU" sz="72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1004650" y="74356"/>
            <a:ext cx="7500626" cy="51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795288" y="3284830"/>
            <a:ext cx="378235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новых кадров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тестовое </a:t>
            </a:r>
            <a:r>
              <a:rPr lang="ru-RU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endParaRPr lang="en-US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76442" y="1864065"/>
            <a:ext cx="1119058" cy="1119058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5848872" y="3284830"/>
            <a:ext cx="4511280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тратегия собеседования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теоретические </a:t>
            </a:r>
            <a:r>
              <a:rPr lang="ru-RU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мотивационные </a:t>
            </a:r>
            <a:r>
              <a:rPr lang="ru-RU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аспекты   практическое </a:t>
            </a:r>
            <a:r>
              <a:rPr lang="ru-RU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</a:p>
          <a:p>
            <a:pPr marL="0" indent="0">
              <a:buNone/>
            </a:pPr>
            <a:endParaRPr lang="ru-RU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30026" y="1864065"/>
            <a:ext cx="1119058" cy="1119058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1015" y="2146300"/>
            <a:ext cx="520162" cy="506660"/>
          </a:xfrm>
          <a:prstGeom prst="rect">
            <a:avLst/>
          </a:prstGeom>
        </p:spPr>
      </p:pic>
      <p:sp>
        <p:nvSpPr>
          <p:cNvPr id="21" name="Title 19"/>
          <p:cNvSpPr txBox="1">
            <a:spLocks/>
          </p:cNvSpPr>
          <p:nvPr/>
        </p:nvSpPr>
        <p:spPr>
          <a:xfrm>
            <a:off x="758712" y="3906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ПРОБЛЕМЫ И ИХ РЕШЕНИЕ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66" y="2146300"/>
            <a:ext cx="638129" cy="5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795288" y="3284830"/>
            <a:ext cx="4380216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 </a:t>
            </a:r>
            <a:r>
              <a:rPr lang="ru-RU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молодого бойца, работа с </a:t>
            </a:r>
            <a:r>
              <a:rPr lang="ru-RU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куратором,</a:t>
            </a:r>
            <a:r>
              <a:rPr lang="en-US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парное </a:t>
            </a:r>
            <a:r>
              <a:rPr lang="ru-RU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</a:p>
          <a:p>
            <a:pPr marL="0" indent="0">
              <a:buNone/>
            </a:pPr>
            <a:endParaRPr lang="ru-RU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76442" y="1864065"/>
            <a:ext cx="1119058" cy="1119058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5848872" y="3284830"/>
            <a:ext cx="3907776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</a:t>
            </a:r>
            <a:r>
              <a:rPr lang="ru-RU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планы, </a:t>
            </a:r>
            <a:r>
              <a:rPr lang="ru-RU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</a:t>
            </a:r>
            <a:endParaRPr lang="ru-RU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30026" y="1864065"/>
            <a:ext cx="1119058" cy="1119058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55" y="2113260"/>
            <a:ext cx="485246" cy="62978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9"/>
          <p:cNvSpPr txBox="1">
            <a:spLocks/>
          </p:cNvSpPr>
          <p:nvPr/>
        </p:nvSpPr>
        <p:spPr>
          <a:xfrm>
            <a:off x="758712" y="3906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ПРОБЛЕМЫ И ИХ РЕШЕНИЕ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09" y="2176913"/>
            <a:ext cx="664116" cy="46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5889" y="745044"/>
            <a:ext cx="5282721" cy="1492890"/>
          </a:xfrm>
        </p:spPr>
        <p:txBody>
          <a:bodyPr/>
          <a:lstStyle/>
          <a:p>
            <a:pPr algn="l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Дарья Манухина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379" y="879271"/>
            <a:ext cx="5282721" cy="54506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QALead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ManukhinaDarya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DaryaManuhina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testerchronicles.ru</a:t>
            </a:r>
            <a:endParaRPr lang="en-US" sz="2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7" y="1549399"/>
            <a:ext cx="3168393" cy="31683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28" y="2342900"/>
            <a:ext cx="483317" cy="485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56" y="3048245"/>
            <a:ext cx="595256" cy="483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28" y="3702416"/>
            <a:ext cx="651010" cy="6261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626" y="4462194"/>
            <a:ext cx="532854" cy="5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311" y="-227194"/>
            <a:ext cx="9041103" cy="90591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1063527" y="909859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8057" y="1903852"/>
            <a:ext cx="2468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Калуга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уга 2"/>
          <p:cNvSpPr/>
          <p:nvPr/>
        </p:nvSpPr>
        <p:spPr>
          <a:xfrm rot="16376751">
            <a:off x="335670" y="2341256"/>
            <a:ext cx="4793739" cy="4793740"/>
          </a:xfrm>
          <a:prstGeom prst="arc">
            <a:avLst>
              <a:gd name="adj1" fmla="val 16200000"/>
              <a:gd name="adj2" fmla="val 2069947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7124944">
            <a:off x="3451609" y="1068343"/>
            <a:ext cx="2778075" cy="2778075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118127" y="1005545"/>
            <a:ext cx="262589" cy="2625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179153" y="2891331"/>
            <a:ext cx="262589" cy="2625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15657" y="4492337"/>
            <a:ext cx="262589" cy="2625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6868549" y="2310372"/>
            <a:ext cx="6853853" cy="27069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Идем 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регион</a:t>
            </a:r>
            <a:endParaRPr lang="ru-RU" sz="60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01" y="5730269"/>
            <a:ext cx="2000349" cy="5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1219835" y="4049111"/>
            <a:ext cx="3219450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26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endParaRPr lang="en-US" sz="26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78" y="2474977"/>
            <a:ext cx="1091186" cy="1085090"/>
          </a:xfrm>
          <a:prstGeom prst="rect">
            <a:avLst/>
          </a:prstGeom>
        </p:spPr>
      </p:pic>
      <p:sp>
        <p:nvSpPr>
          <p:cNvPr id="24" name="Title 19"/>
          <p:cNvSpPr txBox="1">
            <a:spLocks/>
          </p:cNvSpPr>
          <p:nvPr/>
        </p:nvSpPr>
        <p:spPr>
          <a:xfrm>
            <a:off x="758712" y="3906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ПОПУЛЯРИЗАЦИЯ ТЕСТИРОВАНИЯ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1219835" y="4049111"/>
            <a:ext cx="3219450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26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endParaRPr lang="en-US" sz="26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5122047" y="4086352"/>
            <a:ext cx="359971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МГТУ</a:t>
            </a:r>
            <a:endParaRPr lang="en-US" sz="26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8864" y="2851537"/>
            <a:ext cx="244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- - - - -</a:t>
            </a:r>
            <a:endParaRPr lang="ru-RU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48" y="2184121"/>
            <a:ext cx="1362170" cy="1607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78" y="2474977"/>
            <a:ext cx="1091186" cy="108509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9"/>
          <p:cNvSpPr txBox="1">
            <a:spLocks/>
          </p:cNvSpPr>
          <p:nvPr/>
        </p:nvSpPr>
        <p:spPr>
          <a:xfrm>
            <a:off x="758712" y="3906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ПОПУЛЯРИЗАЦИЯ ТЕСТИРОВАНИЯ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1219835" y="4049111"/>
            <a:ext cx="3219450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26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endParaRPr lang="en-US" sz="26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5122047" y="4086352"/>
            <a:ext cx="359971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МГТУ</a:t>
            </a:r>
            <a:endParaRPr lang="en-US" sz="26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7322411" y="4054253"/>
            <a:ext cx="4102002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6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лицей </a:t>
            </a:r>
            <a:r>
              <a:rPr lang="ru-RU" sz="2600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(общеобразовательный)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8864" y="2851537"/>
            <a:ext cx="244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- - - - -</a:t>
            </a:r>
            <a:endParaRPr lang="ru-RU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1517" y="2851536"/>
            <a:ext cx="244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- - - - -</a:t>
            </a:r>
            <a:endParaRPr lang="ru-RU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48" y="2184121"/>
            <a:ext cx="1362170" cy="1607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78" y="2474977"/>
            <a:ext cx="1091186" cy="108509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Title 19"/>
          <p:cNvSpPr txBox="1">
            <a:spLocks/>
          </p:cNvSpPr>
          <p:nvPr/>
        </p:nvSpPr>
        <p:spPr>
          <a:xfrm>
            <a:off x="758712" y="3906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ПОПУЛЯРИЗАЦИЯ ТЕСТИРОВАНИЯ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83" y="2625917"/>
            <a:ext cx="1110409" cy="9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795288" y="3284830"/>
            <a:ext cx="4380216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Узкое горлышко</a:t>
            </a:r>
            <a:endParaRPr lang="ru-RU" sz="32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76442" y="1864065"/>
            <a:ext cx="1119058" cy="1119058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5848872" y="3284830"/>
            <a:ext cx="4685016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Факультатив </a:t>
            </a:r>
            <a:r>
              <a:rPr lang="ru-RU" sz="3200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общеобразовательной школе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6030026" y="1864065"/>
            <a:ext cx="1119058" cy="1119058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itle 19"/>
          <p:cNvSpPr txBox="1">
            <a:spLocks/>
          </p:cNvSpPr>
          <p:nvPr/>
        </p:nvSpPr>
        <p:spPr>
          <a:xfrm>
            <a:off x="758712" y="3906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МАСШТАБ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93" y="2157863"/>
            <a:ext cx="740007" cy="479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60" y="2057411"/>
            <a:ext cx="337216" cy="7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671802" y="2118039"/>
            <a:ext cx="1856232" cy="2561424"/>
          </a:xfrm>
          <a:prstGeom prst="round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5770525" y="2236377"/>
            <a:ext cx="3421100" cy="13465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кадров        </a:t>
            </a:r>
            <a:r>
              <a:rPr lang="ru-RU" sz="40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является проблемой!</a:t>
            </a:r>
            <a:endParaRPr lang="ru-RU" sz="40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9"/>
          <p:cNvSpPr txBox="1">
            <a:spLocks/>
          </p:cNvSpPr>
          <p:nvPr/>
        </p:nvSpPr>
        <p:spPr>
          <a:xfrm>
            <a:off x="758712" y="3906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ПОДВЕДЕМ ИТОГИ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34" y="2230213"/>
            <a:ext cx="1798402" cy="273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744954" y="2118039"/>
            <a:ext cx="1856232" cy="2561424"/>
          </a:xfrm>
          <a:prstGeom prst="round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5774057" y="2449499"/>
            <a:ext cx="5557558" cy="14367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 </a:t>
            </a:r>
            <a:r>
              <a:rPr lang="ru-RU" sz="40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популяризируем тестирование</a:t>
            </a:r>
            <a:endParaRPr lang="ru-RU" sz="40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Title 19"/>
          <p:cNvSpPr txBox="1">
            <a:spLocks/>
          </p:cNvSpPr>
          <p:nvPr/>
        </p:nvSpPr>
        <p:spPr>
          <a:xfrm>
            <a:off x="758712" y="3906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ПОДВЕДЕМ ИТОГИ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13" y="2306624"/>
            <a:ext cx="2814609" cy="214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644370" y="2054031"/>
            <a:ext cx="1856232" cy="2561424"/>
          </a:xfrm>
          <a:prstGeom prst="round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5789575" y="2581729"/>
            <a:ext cx="7084945" cy="13465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меняет мир! </a:t>
            </a:r>
            <a:endParaRPr lang="ru-RU" sz="48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9"/>
          <p:cNvSpPr txBox="1">
            <a:spLocks/>
          </p:cNvSpPr>
          <p:nvPr/>
        </p:nvSpPr>
        <p:spPr>
          <a:xfrm>
            <a:off x="758712" y="3906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ПОДВЕДЕМ ИТОГИ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88" y="2322575"/>
            <a:ext cx="2157125" cy="21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0888" y="1773463"/>
            <a:ext cx="10515600" cy="2314575"/>
          </a:xfrm>
        </p:spPr>
        <p:txBody>
          <a:bodyPr anchor="ctr">
            <a:normAutofit/>
          </a:bodyPr>
          <a:lstStyle/>
          <a:p>
            <a:r>
              <a:rPr lang="ru-RU" sz="44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4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7381E5A-92FC-9544-A520-8A178A898392}"/>
              </a:ext>
            </a:extLst>
          </p:cNvPr>
          <p:cNvSpPr txBox="1">
            <a:spLocks/>
          </p:cNvSpPr>
          <p:nvPr/>
        </p:nvSpPr>
        <p:spPr>
          <a:xfrm>
            <a:off x="749163" y="3440924"/>
            <a:ext cx="9144000" cy="84406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3000"/>
              </a:lnSpc>
              <a:buClr>
                <a:srgbClr val="000000"/>
              </a:buClr>
              <a:buSzPct val="100000"/>
            </a:pPr>
            <a:r>
              <a:rPr lang="ru-RU" altLang="ru-RU" sz="2400" b="1" dirty="0" smtClean="0">
                <a:solidFill>
                  <a:srgbClr val="000000"/>
                </a:solidFill>
                <a:latin typeface="+mn-lt"/>
              </a:rPr>
              <a:t>Манухина Дарья</a:t>
            </a:r>
            <a:endParaRPr lang="en-US" altLang="ru-RU" sz="2400" b="1" dirty="0" smtClean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Россия, Калуга, ЗАО «Калуга Астрал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51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762141" y="387345"/>
            <a:ext cx="10515600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ПЛАН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802707" y="3321780"/>
            <a:ext cx="3157408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тестирования до обеспечения </a:t>
            </a:r>
            <a:r>
              <a:rPr lang="ru-RU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как сервиса</a:t>
            </a:r>
            <a:endParaRPr lang="en-US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07482" y="1769397"/>
            <a:ext cx="1119058" cy="1119058"/>
          </a:xfrm>
          <a:prstGeom prst="ellipse">
            <a:avLst/>
          </a:prstGeom>
          <a:noFill/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39887" y="1974983"/>
            <a:ext cx="45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4477737" y="3321780"/>
            <a:ext cx="3625752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</a:t>
            </a:r>
            <a:r>
              <a:rPr lang="ru-RU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кадрового </a:t>
            </a:r>
            <a:r>
              <a:rPr lang="ru-RU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 </a:t>
            </a:r>
            <a:r>
              <a:rPr lang="ru-RU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становление </a:t>
            </a:r>
            <a:r>
              <a:rPr lang="ru-RU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кадровой политики</a:t>
            </a:r>
            <a:endParaRPr lang="en-US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582512" y="1769397"/>
            <a:ext cx="1119058" cy="1119058"/>
          </a:xfrm>
          <a:prstGeom prst="ellipse">
            <a:avLst/>
          </a:prstGeom>
          <a:noFill/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914917" y="1974983"/>
            <a:ext cx="45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8343090" y="3323015"/>
            <a:ext cx="4102002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</a:t>
            </a:r>
            <a:r>
              <a:rPr lang="ru-RU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тестирования</a:t>
            </a:r>
            <a:endParaRPr lang="en-US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447865" y="1770632"/>
            <a:ext cx="1119058" cy="1119058"/>
          </a:xfrm>
          <a:prstGeom prst="ellipse">
            <a:avLst/>
          </a:prstGeom>
          <a:noFill/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780270" y="1976218"/>
            <a:ext cx="45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619602" y="2439167"/>
            <a:ext cx="1281664" cy="1281664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758712" y="390678"/>
            <a:ext cx="10515600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НАЧАЛО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823828" y="3850881"/>
            <a:ext cx="3157408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тестирования </a:t>
            </a:r>
            <a:endParaRPr lang="ru-RU" sz="2400" b="1" dirty="0" smtClean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человека </a:t>
            </a:r>
            <a:r>
              <a:rPr lang="ru-RU" sz="2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для одного </a:t>
            </a:r>
            <a:r>
              <a:rPr lang="ru-RU" sz="2000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продукта)</a:t>
            </a:r>
          </a:p>
        </p:txBody>
      </p:sp>
      <p:sp>
        <p:nvSpPr>
          <p:cNvPr id="13" name="Овал 12"/>
          <p:cNvSpPr/>
          <p:nvPr/>
        </p:nvSpPr>
        <p:spPr>
          <a:xfrm>
            <a:off x="571543" y="2380319"/>
            <a:ext cx="1353680" cy="1423400"/>
          </a:xfrm>
          <a:prstGeom prst="ellipse">
            <a:avLst/>
          </a:prstGeom>
          <a:noFill/>
          <a:ln w="50800">
            <a:solidFill>
              <a:srgbClr val="005EA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2778719" y="1582128"/>
            <a:ext cx="3361735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Серьезные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ошибки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рассылке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985408" y="2756328"/>
            <a:ext cx="671382" cy="67138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rgbClr val="E9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146773" y="2756328"/>
            <a:ext cx="671382" cy="67138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rgbClr val="E9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201453" y="2756328"/>
            <a:ext cx="671382" cy="67138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rgbClr val="E9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428925" y="2756328"/>
            <a:ext cx="671382" cy="67138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rgbClr val="E9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78849" y="2872181"/>
            <a:ext cx="809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         - - - - - - - -         - - - - - - -          - - - - - - - -</a:t>
            </a:r>
            <a:endParaRPr lang="ru-RU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5148741" y="3870495"/>
            <a:ext cx="300221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Хотфиксы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7080085" y="1595736"/>
            <a:ext cx="300221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Тестирование?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9370950" y="3850881"/>
            <a:ext cx="212184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Фиче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-водопад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23" y="2950365"/>
            <a:ext cx="480678" cy="276958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50" y="2895276"/>
            <a:ext cx="367634" cy="360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18" y="2849213"/>
            <a:ext cx="337881" cy="468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3" y="2877376"/>
            <a:ext cx="289661" cy="412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606" y="2880746"/>
            <a:ext cx="425210" cy="40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928818" y="2756328"/>
            <a:ext cx="671382" cy="671382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680267" y="2462181"/>
            <a:ext cx="1281664" cy="1281664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758712" y="390678"/>
            <a:ext cx="10515600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НАЧАЛО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823828" y="3850881"/>
            <a:ext cx="3157408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тестирования </a:t>
            </a:r>
            <a:endParaRPr lang="ru-RU" sz="2400" b="1" dirty="0" smtClean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человека </a:t>
            </a:r>
            <a:r>
              <a:rPr lang="ru-RU" sz="2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для одного </a:t>
            </a:r>
            <a:r>
              <a:rPr lang="ru-RU" sz="2000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продукта)</a:t>
            </a:r>
          </a:p>
        </p:txBody>
      </p:sp>
      <p:sp>
        <p:nvSpPr>
          <p:cNvPr id="13" name="Овал 12"/>
          <p:cNvSpPr/>
          <p:nvPr/>
        </p:nvSpPr>
        <p:spPr>
          <a:xfrm>
            <a:off x="571543" y="2380319"/>
            <a:ext cx="1353680" cy="1423400"/>
          </a:xfrm>
          <a:prstGeom prst="ellipse">
            <a:avLst/>
          </a:prstGeom>
          <a:noFill/>
          <a:ln w="50800">
            <a:solidFill>
              <a:srgbClr val="005EA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2778719" y="1582128"/>
            <a:ext cx="3361735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Серьезные </a:t>
            </a:r>
            <a:r>
              <a:rPr lang="ru-RU" sz="24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ошибки </a:t>
            </a: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рассылке</a:t>
            </a:r>
            <a:endParaRPr lang="en-US" sz="24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146773" y="2756328"/>
            <a:ext cx="671382" cy="67138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rgbClr val="E9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201453" y="2756328"/>
            <a:ext cx="671382" cy="67138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rgbClr val="E9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428925" y="2756328"/>
            <a:ext cx="671382" cy="67138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rgbClr val="E9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78849" y="2872181"/>
            <a:ext cx="809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         - - - - - - - -         - - - - - - -          - - - - - - - -</a:t>
            </a:r>
            <a:endParaRPr lang="ru-RU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5148741" y="3870495"/>
            <a:ext cx="300221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Хотфиксы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7080085" y="1595736"/>
            <a:ext cx="300221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Тестирование?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9370950" y="3850881"/>
            <a:ext cx="212184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Фиче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-водопад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23" y="2950365"/>
            <a:ext cx="480678" cy="276958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50" y="2895276"/>
            <a:ext cx="367634" cy="360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18" y="2849213"/>
            <a:ext cx="337881" cy="468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3" y="2877376"/>
            <a:ext cx="289661" cy="412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606" y="2880746"/>
            <a:ext cx="425210" cy="40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2994274" y="2747627"/>
            <a:ext cx="671382" cy="671382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928818" y="2756328"/>
            <a:ext cx="671382" cy="671382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841632" y="2442486"/>
            <a:ext cx="1281664" cy="1281664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758712" y="390678"/>
            <a:ext cx="10515600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НАЧАЛО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823828" y="3850881"/>
            <a:ext cx="3157408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тестирования </a:t>
            </a:r>
            <a:endParaRPr lang="ru-RU" sz="2400" b="1" dirty="0" smtClean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человека </a:t>
            </a:r>
            <a:r>
              <a:rPr lang="ru-RU" sz="2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для одного </a:t>
            </a:r>
            <a:r>
              <a:rPr lang="ru-RU" sz="2000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продукта)</a:t>
            </a:r>
          </a:p>
        </p:txBody>
      </p:sp>
      <p:sp>
        <p:nvSpPr>
          <p:cNvPr id="13" name="Овал 12"/>
          <p:cNvSpPr/>
          <p:nvPr/>
        </p:nvSpPr>
        <p:spPr>
          <a:xfrm>
            <a:off x="571543" y="2380319"/>
            <a:ext cx="1353680" cy="1423400"/>
          </a:xfrm>
          <a:prstGeom prst="ellipse">
            <a:avLst/>
          </a:prstGeom>
          <a:noFill/>
          <a:ln w="50800">
            <a:solidFill>
              <a:srgbClr val="005EA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2778719" y="1582128"/>
            <a:ext cx="3361735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Серьезные </a:t>
            </a:r>
            <a:r>
              <a:rPr lang="ru-RU" sz="24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ошибки </a:t>
            </a: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рассылке</a:t>
            </a:r>
            <a:endParaRPr lang="en-US" sz="24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201453" y="2756328"/>
            <a:ext cx="671382" cy="67138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rgbClr val="E9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428925" y="2756328"/>
            <a:ext cx="671382" cy="67138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rgbClr val="E9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78849" y="2872181"/>
            <a:ext cx="809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         - - - - - - - -         - - - - - - -          - - - - - - - -</a:t>
            </a:r>
            <a:endParaRPr lang="ru-RU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5148741" y="3870495"/>
            <a:ext cx="300221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err="1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Хотфиксы</a:t>
            </a:r>
            <a:endParaRPr lang="en-US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7080085" y="1595736"/>
            <a:ext cx="300221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Тестирование?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9370950" y="3850881"/>
            <a:ext cx="212184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Фиче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-водопад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23" y="2950365"/>
            <a:ext cx="480678" cy="276958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50" y="2895276"/>
            <a:ext cx="367634" cy="360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18" y="2849213"/>
            <a:ext cx="337881" cy="468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3" y="2877376"/>
            <a:ext cx="289661" cy="412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606" y="2880746"/>
            <a:ext cx="425210" cy="40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5153528" y="2740007"/>
            <a:ext cx="671382" cy="671382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994274" y="2747627"/>
            <a:ext cx="671382" cy="671382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928818" y="2756328"/>
            <a:ext cx="671382" cy="671382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896311" y="2451187"/>
            <a:ext cx="1281664" cy="1281664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758712" y="390678"/>
            <a:ext cx="10515600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НАЧАЛО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823828" y="3850881"/>
            <a:ext cx="3157408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тестирования </a:t>
            </a:r>
            <a:endParaRPr lang="ru-RU" sz="2400" b="1" dirty="0" smtClean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человека </a:t>
            </a:r>
            <a:r>
              <a:rPr lang="ru-RU" sz="2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для одного </a:t>
            </a:r>
            <a:r>
              <a:rPr lang="ru-RU" sz="2000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продукта)</a:t>
            </a:r>
          </a:p>
        </p:txBody>
      </p:sp>
      <p:sp>
        <p:nvSpPr>
          <p:cNvPr id="13" name="Овал 12"/>
          <p:cNvSpPr/>
          <p:nvPr/>
        </p:nvSpPr>
        <p:spPr>
          <a:xfrm>
            <a:off x="571543" y="2380319"/>
            <a:ext cx="1353680" cy="1423400"/>
          </a:xfrm>
          <a:prstGeom prst="ellipse">
            <a:avLst/>
          </a:prstGeom>
          <a:noFill/>
          <a:ln w="50800">
            <a:solidFill>
              <a:srgbClr val="005EA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2778719" y="1582128"/>
            <a:ext cx="3361735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Серьезные </a:t>
            </a:r>
            <a:r>
              <a:rPr lang="ru-RU" sz="24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ошибки </a:t>
            </a: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рассылке</a:t>
            </a:r>
            <a:endParaRPr lang="en-US" sz="24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9428925" y="2756328"/>
            <a:ext cx="671382" cy="67138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rgbClr val="E9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78849" y="2872181"/>
            <a:ext cx="809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         - - - - - - - -         - - - - - - -          - - - - - - - -</a:t>
            </a:r>
            <a:endParaRPr lang="ru-RU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5148741" y="3870495"/>
            <a:ext cx="300221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err="1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Хотфиксы</a:t>
            </a:r>
            <a:endParaRPr lang="en-US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7080085" y="1595736"/>
            <a:ext cx="300221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Тестирование?</a:t>
            </a:r>
            <a:endParaRPr lang="en-US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9370950" y="3850881"/>
            <a:ext cx="212184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Фиче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-водопад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23" y="2950365"/>
            <a:ext cx="480678" cy="276958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50" y="2895276"/>
            <a:ext cx="367634" cy="360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18" y="2849213"/>
            <a:ext cx="337881" cy="468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3" y="2877376"/>
            <a:ext cx="289661" cy="412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606" y="2880746"/>
            <a:ext cx="425210" cy="40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8571667" y="2542247"/>
            <a:ext cx="300221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</a:t>
            </a:r>
            <a:r>
              <a:rPr lang="ru-RU" sz="24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визит</a:t>
            </a:r>
            <a:r>
              <a:rPr lang="ru-RU" sz="2400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сотрудника </a:t>
            </a:r>
            <a:r>
              <a:rPr lang="en-US" sz="24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</a:t>
            </a:r>
            <a:endParaRPr lang="en-US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Diagram 3">
            <a:extLst>
              <a:ext uri="{FF2B5EF4-FFF2-40B4-BE49-F238E27FC236}">
                <a16:creationId xmlns:a16="http://schemas.microsoft.com/office/drawing/2014/main" id="{0FDCF4BF-8547-4042-99A9-552195B388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702736"/>
              </p:ext>
            </p:extLst>
          </p:nvPr>
        </p:nvGraphicFramePr>
        <p:xfrm>
          <a:off x="2611802" y="1167601"/>
          <a:ext cx="6507955" cy="4338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7952147" y="4747610"/>
            <a:ext cx="382966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Деловая почта </a:t>
            </a:r>
            <a:r>
              <a:rPr lang="ru-RU" sz="24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3499777" y="1432920"/>
            <a:ext cx="177001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endParaRPr lang="en-US" sz="24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440015" y="2574119"/>
            <a:ext cx="2727199" cy="1238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err="1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Редмайн</a:t>
            </a:r>
            <a:endParaRPr lang="ru-RU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1129571" y="4599059"/>
            <a:ext cx="2727199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</a:t>
            </a: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02" y="2573312"/>
            <a:ext cx="675039" cy="675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23" y="1426605"/>
            <a:ext cx="392401" cy="3650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85" y="2711755"/>
            <a:ext cx="365805" cy="4126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9191" y="4771830"/>
            <a:ext cx="482712" cy="430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09" y="4829170"/>
            <a:ext cx="510540" cy="311091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Title 19"/>
          <p:cNvSpPr txBox="1">
            <a:spLocks/>
          </p:cNvSpPr>
          <p:nvPr/>
        </p:nvSpPr>
        <p:spPr>
          <a:xfrm>
            <a:off x="758712" y="3906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БАГИ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37" y="2998778"/>
            <a:ext cx="787670" cy="7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7E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7201452" y="2738823"/>
            <a:ext cx="671382" cy="671382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153528" y="2740007"/>
            <a:ext cx="671382" cy="671382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994274" y="2747627"/>
            <a:ext cx="671382" cy="671382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928818" y="2756328"/>
            <a:ext cx="671382" cy="671382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123784" y="2434866"/>
            <a:ext cx="1281664" cy="1281664"/>
          </a:xfrm>
          <a:prstGeom prst="ellipse">
            <a:avLst/>
          </a:prstGeom>
          <a:solidFill>
            <a:srgbClr val="005EA0"/>
          </a:solidFill>
          <a:ln w="50800">
            <a:solidFill>
              <a:srgbClr val="00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758712" y="390678"/>
            <a:ext cx="10515600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НАЧАЛО</a:t>
            </a:r>
            <a:endParaRPr lang="en-US" sz="4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786CCE6-CEEF-40CB-B32E-C96A01715D3D}"/>
              </a:ext>
            </a:extLst>
          </p:cNvPr>
          <p:cNvSpPr txBox="1">
            <a:spLocks/>
          </p:cNvSpPr>
          <p:nvPr/>
        </p:nvSpPr>
        <p:spPr>
          <a:xfrm>
            <a:off x="976442" y="387345"/>
            <a:ext cx="4889338" cy="247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5EA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823828" y="3850881"/>
            <a:ext cx="3157408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тестирования </a:t>
            </a:r>
            <a:endParaRPr lang="ru-RU" sz="2400" b="1" dirty="0" smtClean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человека </a:t>
            </a:r>
            <a:r>
              <a:rPr lang="ru-RU" sz="20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для одного </a:t>
            </a:r>
            <a:r>
              <a:rPr lang="ru-RU" sz="2000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продукта)</a:t>
            </a:r>
          </a:p>
        </p:txBody>
      </p:sp>
      <p:sp>
        <p:nvSpPr>
          <p:cNvPr id="13" name="Овал 12"/>
          <p:cNvSpPr/>
          <p:nvPr/>
        </p:nvSpPr>
        <p:spPr>
          <a:xfrm>
            <a:off x="571543" y="2380319"/>
            <a:ext cx="1353680" cy="1423400"/>
          </a:xfrm>
          <a:prstGeom prst="ellipse">
            <a:avLst/>
          </a:prstGeom>
          <a:noFill/>
          <a:ln w="50800">
            <a:solidFill>
              <a:srgbClr val="005EA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2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2778719" y="1582128"/>
            <a:ext cx="3361735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Серьезные </a:t>
            </a:r>
            <a:r>
              <a:rPr lang="ru-RU" sz="24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ошибки </a:t>
            </a:r>
            <a:r>
              <a:rPr lang="ru-RU" sz="2400" b="1" dirty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рассылке</a:t>
            </a:r>
            <a:endParaRPr lang="en-US" sz="2400" b="1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8849" y="2872181"/>
            <a:ext cx="809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         - - - - - - - -         - - - - - - -          - - - - - - - -</a:t>
            </a:r>
            <a:endParaRPr lang="ru-RU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5148741" y="3870495"/>
            <a:ext cx="300221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err="1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Хотфиксы</a:t>
            </a:r>
            <a:endParaRPr lang="en-US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7080085" y="1595736"/>
            <a:ext cx="300221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Тестирование?</a:t>
            </a:r>
            <a:endParaRPr lang="en-US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41655FE-9C67-45F2-974E-7AF060D70C0B}"/>
              </a:ext>
            </a:extLst>
          </p:cNvPr>
          <p:cNvSpPr txBox="1">
            <a:spLocks/>
          </p:cNvSpPr>
          <p:nvPr/>
        </p:nvSpPr>
        <p:spPr>
          <a:xfrm>
            <a:off x="9370950" y="3850881"/>
            <a:ext cx="2121844" cy="299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err="1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Фиче</a:t>
            </a:r>
            <a:r>
              <a:rPr lang="ru-RU" sz="2400" b="1" dirty="0" smtClean="0">
                <a:solidFill>
                  <a:srgbClr val="005E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-водопад</a:t>
            </a:r>
            <a:endParaRPr lang="en-US" sz="2400" dirty="0">
              <a:solidFill>
                <a:srgbClr val="005E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23" y="2950365"/>
            <a:ext cx="480678" cy="276958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50" y="2895276"/>
            <a:ext cx="367634" cy="360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18" y="2849213"/>
            <a:ext cx="337881" cy="468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3" y="2877376"/>
            <a:ext cx="289661" cy="412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606" y="2880746"/>
            <a:ext cx="425210" cy="40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1409</Words>
  <Application>Microsoft Office PowerPoint</Application>
  <PresentationFormat>Широкоэкранный</PresentationFormat>
  <Paragraphs>302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 Unicode MS</vt:lpstr>
      <vt:lpstr>Microsoft YaHei</vt:lpstr>
      <vt:lpstr>Arial</vt:lpstr>
      <vt:lpstr>Calibri</vt:lpstr>
      <vt:lpstr>Calibri Light</vt:lpstr>
      <vt:lpstr>Courier New</vt:lpstr>
      <vt:lpstr>Noto Sans Symbols</vt:lpstr>
      <vt:lpstr>Open Sans</vt:lpstr>
      <vt:lpstr>Roboto Medium</vt:lpstr>
      <vt:lpstr>Source Sans Pro</vt:lpstr>
      <vt:lpstr>Times New Roman</vt:lpstr>
      <vt:lpstr>Тема Office</vt:lpstr>
      <vt:lpstr>Тестированию в регионах быть!</vt:lpstr>
      <vt:lpstr>Дарья Манухина</vt:lpstr>
      <vt:lpstr>ПЛАН</vt:lpstr>
      <vt:lpstr>НАЧАЛО</vt:lpstr>
      <vt:lpstr>НАЧАЛО</vt:lpstr>
      <vt:lpstr>НАЧАЛО</vt:lpstr>
      <vt:lpstr>НАЧАЛО</vt:lpstr>
      <vt:lpstr>Презентация PowerPoint</vt:lpstr>
      <vt:lpstr>НАЧАЛО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PDCA+ 8D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173</cp:revision>
  <dcterms:created xsi:type="dcterms:W3CDTF">2018-10-25T17:28:37Z</dcterms:created>
  <dcterms:modified xsi:type="dcterms:W3CDTF">2018-11-21T06:33:54Z</dcterms:modified>
</cp:coreProperties>
</file>