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744" r:id="rId2"/>
    <p:sldId id="989" r:id="rId3"/>
    <p:sldId id="993" r:id="rId4"/>
    <p:sldId id="903" r:id="rId5"/>
    <p:sldId id="745" r:id="rId6"/>
    <p:sldId id="748" r:id="rId7"/>
    <p:sldId id="904" r:id="rId8"/>
    <p:sldId id="905" r:id="rId9"/>
    <p:sldId id="915" r:id="rId10"/>
    <p:sldId id="916" r:id="rId11"/>
    <p:sldId id="917" r:id="rId12"/>
    <p:sldId id="918" r:id="rId13"/>
    <p:sldId id="927" r:id="rId14"/>
    <p:sldId id="996" r:id="rId15"/>
    <p:sldId id="923" r:id="rId16"/>
    <p:sldId id="995" r:id="rId17"/>
    <p:sldId id="951" r:id="rId18"/>
    <p:sldId id="920" r:id="rId19"/>
    <p:sldId id="997" r:id="rId20"/>
    <p:sldId id="1000" r:id="rId21"/>
    <p:sldId id="1001" r:id="rId22"/>
    <p:sldId id="957" r:id="rId23"/>
    <p:sldId id="909" r:id="rId24"/>
    <p:sldId id="952" r:id="rId25"/>
    <p:sldId id="1002" r:id="rId26"/>
    <p:sldId id="947" r:id="rId27"/>
    <p:sldId id="930" r:id="rId28"/>
    <p:sldId id="958" r:id="rId29"/>
    <p:sldId id="959" r:id="rId30"/>
    <p:sldId id="955" r:id="rId31"/>
    <p:sldId id="1003" r:id="rId32"/>
    <p:sldId id="1009" r:id="rId33"/>
    <p:sldId id="932" r:id="rId34"/>
    <p:sldId id="949" r:id="rId35"/>
    <p:sldId id="948" r:id="rId36"/>
    <p:sldId id="950" r:id="rId37"/>
    <p:sldId id="946" r:id="rId38"/>
    <p:sldId id="960" r:id="rId39"/>
    <p:sldId id="1004" r:id="rId40"/>
    <p:sldId id="1005" r:id="rId41"/>
    <p:sldId id="964" r:id="rId42"/>
    <p:sldId id="1006" r:id="rId43"/>
    <p:sldId id="1008" r:id="rId44"/>
    <p:sldId id="965" r:id="rId45"/>
    <p:sldId id="987" r:id="rId46"/>
    <p:sldId id="988" r:id="rId47"/>
    <p:sldId id="770" r:id="rId48"/>
    <p:sldId id="992" r:id="rId49"/>
    <p:sldId id="1007" r:id="rId50"/>
    <p:sldId id="1010" r:id="rId51"/>
    <p:sldId id="778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6468C5-5B46-0B4E-AAC5-A0518B0BEC4E}" v="75" dt="2021-10-28T19:23:31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5" autoAdjust="0"/>
    <p:restoredTop sz="94684"/>
  </p:normalViewPr>
  <p:slideViewPr>
    <p:cSldViewPr snapToGrid="0">
      <p:cViewPr varScale="1">
        <p:scale>
          <a:sx n="106" d="100"/>
          <a:sy n="106" d="100"/>
        </p:scale>
        <p:origin x="1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_SQA_Days_2021\_SQA%20days%20NEW\Menu%20leve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_SQA_Days_2021\_SQA%20days%20NEW\Menu%20leve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Лист2!$B$2</c:f>
              <c:strCache>
                <c:ptCount val="1"/>
                <c:pt idx="0">
                  <c:v>Total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Лист2!$C$2</c:f>
              <c:numCache>
                <c:formatCode>General</c:formatCode>
                <c:ptCount val="1"/>
                <c:pt idx="0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9-4169-B8EC-5A35494B012D}"/>
            </c:ext>
          </c:extLst>
        </c:ser>
        <c:ser>
          <c:idx val="1"/>
          <c:order val="1"/>
          <c:tx>
            <c:strRef>
              <c:f>Лист2!$B$3</c:f>
              <c:strCache>
                <c:ptCount val="1"/>
                <c:pt idx="0">
                  <c:v>Resolved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Лист2!$C$3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49-4169-B8EC-5A35494B0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014934928"/>
        <c:axId val="1014933680"/>
        <c:axId val="0"/>
      </c:bar3DChart>
      <c:catAx>
        <c:axId val="1014934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4933680"/>
        <c:crosses val="autoZero"/>
        <c:auto val="1"/>
        <c:lblAlgn val="ctr"/>
        <c:lblOffset val="100"/>
        <c:noMultiLvlLbl val="0"/>
      </c:catAx>
      <c:valAx>
        <c:axId val="101493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Лист3!$B$4</c:f>
              <c:strCache>
                <c:ptCount val="1"/>
                <c:pt idx="0">
                  <c:v>Total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Лист3!$C$4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7-4D67-AF27-9B54AEA9A04A}"/>
            </c:ext>
          </c:extLst>
        </c:ser>
        <c:ser>
          <c:idx val="1"/>
          <c:order val="1"/>
          <c:tx>
            <c:strRef>
              <c:f>Лист3!$B$5</c:f>
              <c:strCache>
                <c:ptCount val="1"/>
                <c:pt idx="0">
                  <c:v>Resolved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Лист3!$C$5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97-4D67-AF27-9B54AEA9A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014934928"/>
        <c:axId val="1014933680"/>
        <c:axId val="0"/>
      </c:bar3DChart>
      <c:catAx>
        <c:axId val="1014934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4933680"/>
        <c:crosses val="autoZero"/>
        <c:auto val="1"/>
        <c:lblAlgn val="ctr"/>
        <c:lblOffset val="100"/>
        <c:noMultiLvlLbl val="0"/>
      </c:catAx>
      <c:valAx>
        <c:axId val="101493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2FF9D-770E-45E8-A9C6-8AB9276F9E86}" type="doc">
      <dgm:prSet loTypeId="urn:microsoft.com/office/officeart/2005/8/layout/pyramid4" loCatId="pyramid" qsTypeId="urn:microsoft.com/office/officeart/2005/8/quickstyle/3d5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17B9831A-7CBB-4805-A0BC-C3427C498C21}" type="pres">
      <dgm:prSet presAssocID="{0D92FF9D-770E-45E8-A9C6-8AB9276F9E86}" presName="compositeShape" presStyleCnt="0">
        <dgm:presLayoutVars>
          <dgm:chMax val="9"/>
          <dgm:dir/>
          <dgm:resizeHandles val="exact"/>
        </dgm:presLayoutVars>
      </dgm:prSet>
      <dgm:spPr/>
    </dgm:pt>
  </dgm:ptLst>
  <dgm:cxnLst>
    <dgm:cxn modelId="{DAB50D69-01DF-4942-B1E6-4F5BABEF615C}" type="presOf" srcId="{0D92FF9D-770E-45E8-A9C6-8AB9276F9E86}" destId="{17B9831A-7CBB-4805-A0BC-C3427C498C21}" srcOrd="0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2D8A90-B55C-4D0D-8E5B-9656380A44FC}" type="doc">
      <dgm:prSet loTypeId="urn:microsoft.com/office/officeart/2005/8/layout/default" loCatId="list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F6DEE6A-E490-49E5-A3A3-CE981E3DB22A}" type="pres">
      <dgm:prSet presAssocID="{5D2D8A90-B55C-4D0D-8E5B-9656380A44FC}" presName="diagram" presStyleCnt="0">
        <dgm:presLayoutVars>
          <dgm:dir/>
          <dgm:resizeHandles val="exact"/>
        </dgm:presLayoutVars>
      </dgm:prSet>
      <dgm:spPr/>
    </dgm:pt>
  </dgm:ptLst>
  <dgm:cxnLst>
    <dgm:cxn modelId="{77F3BE62-B64C-4273-9EED-0C6111CE716A}" type="presOf" srcId="{5D2D8A90-B55C-4D0D-8E5B-9656380A44FC}" destId="{FF6DEE6A-E490-49E5-A3A3-CE981E3DB22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DA696-6ECB-40F6-9934-1C812B09B33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048AA-2887-4D16-A887-529C55395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3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57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64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857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95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26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41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17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46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71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558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5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59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25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31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78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85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005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96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859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592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78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5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65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922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3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937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77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289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593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197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2715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13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0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71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878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68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24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697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998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6754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3051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543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278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155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699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73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89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22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81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0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8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9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14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26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0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5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7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9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3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6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35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9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0661-AA4C-4EC7-AC17-281D4E49479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8767C-BFE4-40E0-9902-FAB684956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place.visualstudio.com/items?itemName=tschmiedlechner.find-similar-workitem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aderunof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oboik.ru/1680-1050-100-uploads/11_05_2013/view/201209/oboik.ru_26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2" r="1" b="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D02912-2070-4B82-85B5-AB83369A2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340" y="169334"/>
            <a:ext cx="4686300" cy="2390775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9C625B5-45C3-4A5D-8B60-07246402C586}"/>
              </a:ext>
            </a:extLst>
          </p:cNvPr>
          <p:cNvSpPr/>
          <p:nvPr/>
        </p:nvSpPr>
        <p:spPr>
          <a:xfrm>
            <a:off x="7798796" y="4390787"/>
            <a:ext cx="31627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50" dirty="0">
                <a:ln w="0"/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QA Department</a:t>
            </a:r>
          </a:p>
          <a:p>
            <a:pPr algn="ctr"/>
            <a:r>
              <a:rPr lang="ru-RU" b="1" spc="50" dirty="0">
                <a:ln w="0"/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 нуля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3E020D6-55E5-46E5-A6DD-13EE65937559}"/>
              </a:ext>
            </a:extLst>
          </p:cNvPr>
          <p:cNvSpPr/>
          <p:nvPr/>
        </p:nvSpPr>
        <p:spPr>
          <a:xfrm>
            <a:off x="5982001" y="2898367"/>
            <a:ext cx="653626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spc="50" dirty="0">
                <a:ln w="0"/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Построение эффективного взаимодействия с </a:t>
            </a:r>
            <a:r>
              <a:rPr lang="en-US" sz="3000" b="1" spc="50" dirty="0">
                <a:ln w="0"/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Client Support</a:t>
            </a:r>
          </a:p>
          <a:p>
            <a:pPr algn="ctr"/>
            <a:r>
              <a:rPr lang="ru-RU" sz="3000" b="1" spc="50" dirty="0">
                <a:ln w="0"/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 </a:t>
            </a:r>
            <a:r>
              <a:rPr lang="en-US" sz="3000" b="1" spc="50" dirty="0">
                <a:ln w="0"/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product company</a:t>
            </a:r>
            <a:endParaRPr lang="ru-RU" sz="3000" b="1" spc="50" dirty="0">
              <a:ln w="0"/>
              <a:solidFill>
                <a:schemeClr val="bg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A9BDA155-77AC-4BD4-AF9B-A25E381B5C3E}"/>
              </a:ext>
            </a:extLst>
          </p:cNvPr>
          <p:cNvSpPr txBox="1">
            <a:spLocks/>
          </p:cNvSpPr>
          <p:nvPr/>
        </p:nvSpPr>
        <p:spPr>
          <a:xfrm>
            <a:off x="464783" y="5656312"/>
            <a:ext cx="6400800" cy="1201688"/>
          </a:xfrm>
          <a:prstGeom prst="rect">
            <a:avLst/>
          </a:prstGeom>
        </p:spPr>
        <p:txBody>
          <a:bodyPr>
            <a:norm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kern="0" dirty="0">
                <a:solidFill>
                  <a:schemeClr val="bg1"/>
                </a:solidFill>
              </a:rPr>
              <a:t>Дерунов Владимир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EE79212-8407-414D-8989-BCF9F39671BC}"/>
              </a:ext>
            </a:extLst>
          </p:cNvPr>
          <p:cNvSpPr txBox="1">
            <a:spLocks/>
          </p:cNvSpPr>
          <p:nvPr/>
        </p:nvSpPr>
        <p:spPr>
          <a:xfrm>
            <a:off x="1830739" y="6240293"/>
            <a:ext cx="3881439" cy="423263"/>
          </a:xfrm>
          <a:prstGeom prst="rect">
            <a:avLst/>
          </a:prstGeom>
        </p:spPr>
        <p:txBody>
          <a:bodyPr>
            <a:norm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>
                <a:solidFill>
                  <a:schemeClr val="bg1"/>
                </a:solidFill>
              </a:rPr>
              <a:t>Grid Dynamics, </a:t>
            </a:r>
            <a:r>
              <a:rPr lang="ru-RU" sz="1600" kern="0" dirty="0">
                <a:solidFill>
                  <a:schemeClr val="bg1"/>
                </a:solidFill>
              </a:rPr>
              <a:t>Россия</a:t>
            </a:r>
            <a:r>
              <a:rPr lang="en-US" sz="1600" kern="0" dirty="0">
                <a:solidFill>
                  <a:schemeClr val="bg1"/>
                </a:solidFill>
              </a:rPr>
              <a:t>,</a:t>
            </a:r>
            <a:r>
              <a:rPr lang="ru-RU" sz="1600" kern="0" dirty="0">
                <a:solidFill>
                  <a:schemeClr val="bg1"/>
                </a:solidFill>
              </a:rPr>
              <a:t> Саратов</a:t>
            </a:r>
          </a:p>
        </p:txBody>
      </p:sp>
    </p:spTree>
    <p:extLst>
      <p:ext uri="{BB962C8B-B14F-4D97-AF65-F5344CB8AC3E}">
        <p14:creationId xmlns:p14="http://schemas.microsoft.com/office/powerpoint/2010/main" val="282111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0632C0-99D1-4E3E-BBDF-DE612E846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498" y="2046587"/>
            <a:ext cx="7353300" cy="4238625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B49E477-BB6A-4FA7-8433-399B9E30A813}"/>
              </a:ext>
            </a:extLst>
          </p:cNvPr>
          <p:cNvSpPr/>
          <p:nvPr/>
        </p:nvSpPr>
        <p:spPr>
          <a:xfrm>
            <a:off x="3580650" y="1075173"/>
            <a:ext cx="3946967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QA Department manager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920C94F-8146-4D74-B682-D3244FA78B19}"/>
              </a:ext>
            </a:extLst>
          </p:cNvPr>
          <p:cNvCxnSpPr>
            <a:cxnSpLocks/>
          </p:cNvCxnSpPr>
          <p:nvPr/>
        </p:nvCxnSpPr>
        <p:spPr>
          <a:xfrm flipV="1">
            <a:off x="2058724" y="1132304"/>
            <a:ext cx="1668683" cy="914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121A217-FC3B-477D-94F1-2BC7FEFF17FB}"/>
              </a:ext>
            </a:extLst>
          </p:cNvPr>
          <p:cNvCxnSpPr>
            <a:cxnSpLocks/>
          </p:cNvCxnSpPr>
          <p:nvPr/>
        </p:nvCxnSpPr>
        <p:spPr>
          <a:xfrm flipV="1">
            <a:off x="2799504" y="1238064"/>
            <a:ext cx="1392819" cy="865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9791E92-5234-4C4C-82B8-C575474253B1}"/>
              </a:ext>
            </a:extLst>
          </p:cNvPr>
          <p:cNvCxnSpPr>
            <a:cxnSpLocks/>
          </p:cNvCxnSpPr>
          <p:nvPr/>
        </p:nvCxnSpPr>
        <p:spPr>
          <a:xfrm flipH="1" flipV="1">
            <a:off x="4970162" y="1479881"/>
            <a:ext cx="1" cy="623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EE0865D-490F-43A0-8430-7AC08E62F0F9}"/>
              </a:ext>
            </a:extLst>
          </p:cNvPr>
          <p:cNvCxnSpPr>
            <a:cxnSpLocks/>
          </p:cNvCxnSpPr>
          <p:nvPr/>
        </p:nvCxnSpPr>
        <p:spPr>
          <a:xfrm flipH="1" flipV="1">
            <a:off x="5748001" y="1444505"/>
            <a:ext cx="1" cy="623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A6A923B-9161-4A57-9C43-AE0C315C3EE8}"/>
              </a:ext>
            </a:extLst>
          </p:cNvPr>
          <p:cNvCxnSpPr>
            <a:cxnSpLocks/>
          </p:cNvCxnSpPr>
          <p:nvPr/>
        </p:nvCxnSpPr>
        <p:spPr>
          <a:xfrm flipH="1" flipV="1">
            <a:off x="7476399" y="1422749"/>
            <a:ext cx="427540" cy="645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61E3347-E4DF-40C3-B741-3F197E326EFD}"/>
              </a:ext>
            </a:extLst>
          </p:cNvPr>
          <p:cNvCxnSpPr>
            <a:cxnSpLocks/>
          </p:cNvCxnSpPr>
          <p:nvPr/>
        </p:nvCxnSpPr>
        <p:spPr>
          <a:xfrm flipH="1" flipV="1">
            <a:off x="7476399" y="1075173"/>
            <a:ext cx="1163070" cy="971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5EA06AD-9E70-40D5-AF24-6AC3FFA8E592}"/>
              </a:ext>
            </a:extLst>
          </p:cNvPr>
          <p:cNvSpPr/>
          <p:nvPr/>
        </p:nvSpPr>
        <p:spPr>
          <a:xfrm>
            <a:off x="9068970" y="2191038"/>
            <a:ext cx="1930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Передача знаний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E32A6BA-DE72-4C23-B136-1C02A72B1D9A}"/>
              </a:ext>
            </a:extLst>
          </p:cNvPr>
          <p:cNvSpPr/>
          <p:nvPr/>
        </p:nvSpPr>
        <p:spPr>
          <a:xfrm>
            <a:off x="9068970" y="2942410"/>
            <a:ext cx="2379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Взаимозаменяемость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10E13D-004E-4276-A684-F2679FD247CB}"/>
              </a:ext>
            </a:extLst>
          </p:cNvPr>
          <p:cNvSpPr/>
          <p:nvPr/>
        </p:nvSpPr>
        <p:spPr>
          <a:xfrm>
            <a:off x="9107966" y="3585440"/>
            <a:ext cx="2417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Передача </a:t>
            </a:r>
            <a:r>
              <a:rPr lang="en-US" b="1" dirty="0"/>
              <a:t>test</a:t>
            </a:r>
          </a:p>
          <a:p>
            <a:r>
              <a:rPr lang="en-US" b="1" dirty="0"/>
              <a:t>automation</a:t>
            </a:r>
          </a:p>
          <a:p>
            <a:r>
              <a:rPr lang="ru-RU" dirty="0"/>
              <a:t>знаний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0A976DD-929E-4DBC-876D-D140DDABFB2B}"/>
              </a:ext>
            </a:extLst>
          </p:cNvPr>
          <p:cNvSpPr/>
          <p:nvPr/>
        </p:nvSpPr>
        <p:spPr>
          <a:xfrm>
            <a:off x="1851498" y="1457387"/>
            <a:ext cx="1680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FRONT FACING</a:t>
            </a:r>
          </a:p>
          <a:p>
            <a:r>
              <a:rPr lang="en-US" dirty="0"/>
              <a:t>DIVISION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34B2586-8BFA-4243-9B5E-438B02D8152A}"/>
              </a:ext>
            </a:extLst>
          </p:cNvPr>
          <p:cNvSpPr/>
          <p:nvPr/>
        </p:nvSpPr>
        <p:spPr>
          <a:xfrm>
            <a:off x="4710084" y="1444157"/>
            <a:ext cx="1516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BACK FACING</a:t>
            </a:r>
          </a:p>
          <a:p>
            <a:r>
              <a:rPr lang="en-US" dirty="0"/>
              <a:t>DIVISION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5D3D001-8255-4040-9B57-EA190394899B}"/>
              </a:ext>
            </a:extLst>
          </p:cNvPr>
          <p:cNvSpPr/>
          <p:nvPr/>
        </p:nvSpPr>
        <p:spPr>
          <a:xfrm>
            <a:off x="7660712" y="1388225"/>
            <a:ext cx="1578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AUTOMATION</a:t>
            </a:r>
          </a:p>
          <a:p>
            <a:r>
              <a:rPr lang="en-US" dirty="0"/>
              <a:t>DIVISION</a:t>
            </a:r>
            <a:endParaRPr lang="ru-RU" dirty="0"/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D3EC4D19-5A0D-4D2F-97A2-A8A0276976AE}"/>
              </a:ext>
            </a:extLst>
          </p:cNvPr>
          <p:cNvSpPr txBox="1">
            <a:spLocks/>
          </p:cNvSpPr>
          <p:nvPr/>
        </p:nvSpPr>
        <p:spPr>
          <a:xfrm>
            <a:off x="372654" y="33630"/>
            <a:ext cx="8726190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TO BE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Структура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AC5E827D-9327-4A1C-B953-B1F934EB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3">
            <a:extLst>
              <a:ext uri="{FF2B5EF4-FFF2-40B4-BE49-F238E27FC236}">
                <a16:creationId xmlns:a16="http://schemas.microsoft.com/office/drawing/2014/main" id="{F6DFEF68-CE6F-4BE9-8247-9914A544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61183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85415" y="272344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084637-D6DB-40D8-92CD-253B5D1DC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8" y="4387557"/>
            <a:ext cx="2257425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6" descr="http://i.minval.az/36881.jpg">
            <a:extLst>
              <a:ext uri="{FF2B5EF4-FFF2-40B4-BE49-F238E27FC236}">
                <a16:creationId xmlns:a16="http://schemas.microsoft.com/office/drawing/2014/main" id="{8B1CA862-45A7-4388-A99F-8E92A87D1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4" y="801089"/>
            <a:ext cx="2538802" cy="2437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i.minval.az/36881.jpg">
            <a:extLst>
              <a:ext uri="{FF2B5EF4-FFF2-40B4-BE49-F238E27FC236}">
                <a16:creationId xmlns:a16="http://schemas.microsoft.com/office/drawing/2014/main" id="{1A62EC23-E69E-4BB8-A29E-C8876611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29" y="787825"/>
            <a:ext cx="2538802" cy="2437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i.minval.az/36881.jpg">
            <a:extLst>
              <a:ext uri="{FF2B5EF4-FFF2-40B4-BE49-F238E27FC236}">
                <a16:creationId xmlns:a16="http://schemas.microsoft.com/office/drawing/2014/main" id="{3A4538E4-843C-48FA-84BC-3C5D27246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932" y="775278"/>
            <a:ext cx="2538802" cy="2437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араллелограмм 5">
            <a:extLst>
              <a:ext uri="{FF2B5EF4-FFF2-40B4-BE49-F238E27FC236}">
                <a16:creationId xmlns:a16="http://schemas.microsoft.com/office/drawing/2014/main" id="{91CBAC55-7BE4-4DA2-8FFC-A891A51E62FA}"/>
              </a:ext>
            </a:extLst>
          </p:cNvPr>
          <p:cNvSpPr/>
          <p:nvPr/>
        </p:nvSpPr>
        <p:spPr>
          <a:xfrm rot="21352848">
            <a:off x="4123231" y="3471594"/>
            <a:ext cx="5845914" cy="1263127"/>
          </a:xfrm>
          <a:prstGeom prst="parallelogram">
            <a:avLst/>
          </a:prstGeom>
          <a:solidFill>
            <a:schemeClr val="accent5">
              <a:lumMod val="50000"/>
            </a:schemeClr>
          </a:soli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PRODUCT #1</a:t>
            </a:r>
            <a:endParaRPr lang="ru-RU" sz="5400" dirty="0"/>
          </a:p>
        </p:txBody>
      </p:sp>
      <p:sp>
        <p:nvSpPr>
          <p:cNvPr id="44" name="Параллелограмм 43">
            <a:extLst>
              <a:ext uri="{FF2B5EF4-FFF2-40B4-BE49-F238E27FC236}">
                <a16:creationId xmlns:a16="http://schemas.microsoft.com/office/drawing/2014/main" id="{473156A6-1861-43C0-9A39-E33811C49014}"/>
              </a:ext>
            </a:extLst>
          </p:cNvPr>
          <p:cNvSpPr/>
          <p:nvPr/>
        </p:nvSpPr>
        <p:spPr>
          <a:xfrm rot="21352848">
            <a:off x="4123231" y="3803103"/>
            <a:ext cx="5845914" cy="1263127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PRODUCT #2</a:t>
            </a:r>
            <a:endParaRPr lang="ru-RU" sz="5400" dirty="0"/>
          </a:p>
        </p:txBody>
      </p:sp>
      <p:sp>
        <p:nvSpPr>
          <p:cNvPr id="45" name="Параллелограмм 44">
            <a:extLst>
              <a:ext uri="{FF2B5EF4-FFF2-40B4-BE49-F238E27FC236}">
                <a16:creationId xmlns:a16="http://schemas.microsoft.com/office/drawing/2014/main" id="{748A3D18-3D24-4FB6-A31C-866C4F54C59F}"/>
              </a:ext>
            </a:extLst>
          </p:cNvPr>
          <p:cNvSpPr/>
          <p:nvPr/>
        </p:nvSpPr>
        <p:spPr>
          <a:xfrm rot="21352848">
            <a:off x="4435887" y="4215792"/>
            <a:ext cx="5845914" cy="126312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PRODUCT #3</a:t>
            </a:r>
            <a:endParaRPr lang="ru-RU" sz="5400" dirty="0"/>
          </a:p>
        </p:txBody>
      </p:sp>
      <p:sp>
        <p:nvSpPr>
          <p:cNvPr id="46" name="Параллелограмм 45">
            <a:extLst>
              <a:ext uri="{FF2B5EF4-FFF2-40B4-BE49-F238E27FC236}">
                <a16:creationId xmlns:a16="http://schemas.microsoft.com/office/drawing/2014/main" id="{E5CA7A69-838D-470B-8F21-0D274A0D9846}"/>
              </a:ext>
            </a:extLst>
          </p:cNvPr>
          <p:cNvSpPr/>
          <p:nvPr/>
        </p:nvSpPr>
        <p:spPr>
          <a:xfrm rot="21352848">
            <a:off x="4937078" y="4702839"/>
            <a:ext cx="5845914" cy="1263127"/>
          </a:xfrm>
          <a:prstGeom prst="parallelogram">
            <a:avLst/>
          </a:prstGeom>
          <a:solidFill>
            <a:schemeClr val="accent2">
              <a:lumMod val="50000"/>
            </a:schemeClr>
          </a:soli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PRODUCT #N</a:t>
            </a:r>
            <a:endParaRPr lang="ru-RU" sz="5400" dirty="0"/>
          </a:p>
        </p:txBody>
      </p:sp>
      <p:sp>
        <p:nvSpPr>
          <p:cNvPr id="47" name="Стрелка: изогнутая вправо 46">
            <a:extLst>
              <a:ext uri="{FF2B5EF4-FFF2-40B4-BE49-F238E27FC236}">
                <a16:creationId xmlns:a16="http://schemas.microsoft.com/office/drawing/2014/main" id="{767B96F6-463E-40D9-92B4-6F9E44BA44A0}"/>
              </a:ext>
            </a:extLst>
          </p:cNvPr>
          <p:cNvSpPr/>
          <p:nvPr/>
        </p:nvSpPr>
        <p:spPr>
          <a:xfrm rot="20070959">
            <a:off x="2270070" y="2815089"/>
            <a:ext cx="1463151" cy="25761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Стрелка: изогнутая вправо 47">
            <a:extLst>
              <a:ext uri="{FF2B5EF4-FFF2-40B4-BE49-F238E27FC236}">
                <a16:creationId xmlns:a16="http://schemas.microsoft.com/office/drawing/2014/main" id="{33B58211-0C97-4DB4-A418-DA8699A30EF7}"/>
              </a:ext>
            </a:extLst>
          </p:cNvPr>
          <p:cNvSpPr/>
          <p:nvPr/>
        </p:nvSpPr>
        <p:spPr>
          <a:xfrm rot="20070959" flipH="1">
            <a:off x="10265070" y="2641876"/>
            <a:ext cx="1562046" cy="25761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Стрелка: изогнутая вправо 49">
            <a:extLst>
              <a:ext uri="{FF2B5EF4-FFF2-40B4-BE49-F238E27FC236}">
                <a16:creationId xmlns:a16="http://schemas.microsoft.com/office/drawing/2014/main" id="{6ACE9262-87EB-4AED-B152-81EF740CC259}"/>
              </a:ext>
            </a:extLst>
          </p:cNvPr>
          <p:cNvSpPr/>
          <p:nvPr/>
        </p:nvSpPr>
        <p:spPr>
          <a:xfrm rot="384068" flipH="1">
            <a:off x="7079012" y="1839328"/>
            <a:ext cx="1562046" cy="25761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34C3C48C-FBAB-4F55-ACEF-37FD60EAEC11}"/>
              </a:ext>
            </a:extLst>
          </p:cNvPr>
          <p:cNvSpPr txBox="1">
            <a:spLocks/>
          </p:cNvSpPr>
          <p:nvPr/>
        </p:nvSpPr>
        <p:spPr>
          <a:xfrm>
            <a:off x="372654" y="33630"/>
            <a:ext cx="8726190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TO BE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Структура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EC1D148-D118-41AF-A80B-DA2C12AE7D70}"/>
              </a:ext>
            </a:extLst>
          </p:cNvPr>
          <p:cNvSpPr/>
          <p:nvPr/>
        </p:nvSpPr>
        <p:spPr>
          <a:xfrm>
            <a:off x="492540" y="3105834"/>
            <a:ext cx="1580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FRONT FACING</a:t>
            </a:r>
          </a:p>
          <a:p>
            <a:r>
              <a:rPr lang="ru-RU" dirty="0"/>
              <a:t>ЗВЕНО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6F959A3-BCD0-4110-8314-1E890D0B808E}"/>
              </a:ext>
            </a:extLst>
          </p:cNvPr>
          <p:cNvSpPr/>
          <p:nvPr/>
        </p:nvSpPr>
        <p:spPr>
          <a:xfrm>
            <a:off x="4915463" y="2999534"/>
            <a:ext cx="1435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BACK FACING</a:t>
            </a:r>
          </a:p>
          <a:p>
            <a:r>
              <a:rPr lang="ru-RU" dirty="0"/>
              <a:t>ЗВЕНО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E640BC-91AC-49B2-9F7A-D1C5BB28DF63}"/>
              </a:ext>
            </a:extLst>
          </p:cNvPr>
          <p:cNvSpPr/>
          <p:nvPr/>
        </p:nvSpPr>
        <p:spPr>
          <a:xfrm>
            <a:off x="9512128" y="3193637"/>
            <a:ext cx="1503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AUTOMATION</a:t>
            </a:r>
          </a:p>
          <a:p>
            <a:r>
              <a:rPr lang="ru-RU" dirty="0"/>
              <a:t>ЗВЕНО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78F38CD2-B60A-4D13-A7EA-6D2A9535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3">
            <a:extLst>
              <a:ext uri="{FF2B5EF4-FFF2-40B4-BE49-F238E27FC236}">
                <a16:creationId xmlns:a16="http://schemas.microsoft.com/office/drawing/2014/main" id="{B7C770DF-B7C0-4DC3-93B7-E032F32BE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3303807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183343-2529-024A-8BB4-73D40B73366A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C1E915-1A49-4B1D-9477-B6EA6AB0D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72" y="2026155"/>
            <a:ext cx="4697880" cy="22154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2F7306-09BB-4272-ADD2-EFE11D7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216" y="1975218"/>
            <a:ext cx="5163375" cy="29934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FD744ED-5BAB-4463-A46E-CDA6183EAB99}"/>
              </a:ext>
            </a:extLst>
          </p:cNvPr>
          <p:cNvCxnSpPr/>
          <p:nvPr/>
        </p:nvCxnSpPr>
        <p:spPr>
          <a:xfrm>
            <a:off x="1329070" y="1360967"/>
            <a:ext cx="3147237" cy="326419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CD6F6C-18A1-43D9-805D-FBFCD89974A2}"/>
              </a:ext>
            </a:extLst>
          </p:cNvPr>
          <p:cNvCxnSpPr>
            <a:cxnSpLocks/>
          </p:cNvCxnSpPr>
          <p:nvPr/>
        </p:nvCxnSpPr>
        <p:spPr>
          <a:xfrm flipH="1">
            <a:off x="1552353" y="1190847"/>
            <a:ext cx="2647507" cy="36422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Улыбающееся лицо 7">
            <a:extLst>
              <a:ext uri="{FF2B5EF4-FFF2-40B4-BE49-F238E27FC236}">
                <a16:creationId xmlns:a16="http://schemas.microsoft.com/office/drawing/2014/main" id="{7DD9CD78-1A60-46EF-BFB5-37C23C2D0C42}"/>
              </a:ext>
            </a:extLst>
          </p:cNvPr>
          <p:cNvSpPr/>
          <p:nvPr/>
        </p:nvSpPr>
        <p:spPr>
          <a:xfrm>
            <a:off x="2789541" y="826378"/>
            <a:ext cx="556055" cy="389937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FA008110-05DB-479F-ABA2-699A8BFAACAE}"/>
              </a:ext>
            </a:extLst>
          </p:cNvPr>
          <p:cNvSpPr/>
          <p:nvPr/>
        </p:nvSpPr>
        <p:spPr>
          <a:xfrm>
            <a:off x="1676341" y="1411753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>
            <a:extLst>
              <a:ext uri="{FF2B5EF4-FFF2-40B4-BE49-F238E27FC236}">
                <a16:creationId xmlns:a16="http://schemas.microsoft.com/office/drawing/2014/main" id="{50843B00-5CDF-4379-A0F5-200D19AF3A40}"/>
              </a:ext>
            </a:extLst>
          </p:cNvPr>
          <p:cNvSpPr/>
          <p:nvPr/>
        </p:nvSpPr>
        <p:spPr>
          <a:xfrm>
            <a:off x="2431030" y="1412658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43FD2C34-B331-471A-B1D8-FE3D7A786D12}"/>
              </a:ext>
            </a:extLst>
          </p:cNvPr>
          <p:cNvSpPr/>
          <p:nvPr/>
        </p:nvSpPr>
        <p:spPr>
          <a:xfrm>
            <a:off x="3185719" y="1409328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7959D458-EB97-4070-A580-92A38905F464}"/>
              </a:ext>
            </a:extLst>
          </p:cNvPr>
          <p:cNvSpPr/>
          <p:nvPr/>
        </p:nvSpPr>
        <p:spPr>
          <a:xfrm>
            <a:off x="3873641" y="1393500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A1565B4-BD80-4469-9C3C-25F072175FA8}"/>
              </a:ext>
            </a:extLst>
          </p:cNvPr>
          <p:cNvCxnSpPr>
            <a:cxnSpLocks/>
            <a:stCxn id="8" idx="4"/>
            <a:endCxn id="17" idx="7"/>
          </p:cNvCxnSpPr>
          <p:nvPr/>
        </p:nvCxnSpPr>
        <p:spPr>
          <a:xfrm flipH="1">
            <a:off x="2150964" y="1216315"/>
            <a:ext cx="916605" cy="252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7756EE8-8D76-4117-88A0-D45BD8C00FCC}"/>
              </a:ext>
            </a:extLst>
          </p:cNvPr>
          <p:cNvCxnSpPr>
            <a:cxnSpLocks/>
            <a:stCxn id="8" idx="4"/>
            <a:endCxn id="18" idx="0"/>
          </p:cNvCxnSpPr>
          <p:nvPr/>
        </p:nvCxnSpPr>
        <p:spPr>
          <a:xfrm flipH="1">
            <a:off x="2709058" y="1216315"/>
            <a:ext cx="358511" cy="196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1D97733-A418-47E7-BBD4-93CD008BB552}"/>
              </a:ext>
            </a:extLst>
          </p:cNvPr>
          <p:cNvCxnSpPr>
            <a:cxnSpLocks/>
            <a:stCxn id="8" idx="4"/>
            <a:endCxn id="19" idx="0"/>
          </p:cNvCxnSpPr>
          <p:nvPr/>
        </p:nvCxnSpPr>
        <p:spPr>
          <a:xfrm>
            <a:off x="3067569" y="1216315"/>
            <a:ext cx="396178" cy="19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3444C25-C222-4114-8540-612ADEAD641B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>
          <a:xfrm>
            <a:off x="3067569" y="1216315"/>
            <a:ext cx="1084100" cy="177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Улыбающееся лицо 32">
            <a:extLst>
              <a:ext uri="{FF2B5EF4-FFF2-40B4-BE49-F238E27FC236}">
                <a16:creationId xmlns:a16="http://schemas.microsoft.com/office/drawing/2014/main" id="{5CE77B0A-E91D-44E1-BC37-68B0F3C0F69E}"/>
              </a:ext>
            </a:extLst>
          </p:cNvPr>
          <p:cNvSpPr/>
          <p:nvPr/>
        </p:nvSpPr>
        <p:spPr>
          <a:xfrm>
            <a:off x="8694099" y="796583"/>
            <a:ext cx="556055" cy="389937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лыбающееся лицо 33">
            <a:extLst>
              <a:ext uri="{FF2B5EF4-FFF2-40B4-BE49-F238E27FC236}">
                <a16:creationId xmlns:a16="http://schemas.microsoft.com/office/drawing/2014/main" id="{03A98125-1B15-45E2-A6BD-BBA16B315310}"/>
              </a:ext>
            </a:extLst>
          </p:cNvPr>
          <p:cNvSpPr/>
          <p:nvPr/>
        </p:nvSpPr>
        <p:spPr>
          <a:xfrm>
            <a:off x="7382539" y="1398726"/>
            <a:ext cx="556055" cy="38993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лыбающееся лицо 34">
            <a:extLst>
              <a:ext uri="{FF2B5EF4-FFF2-40B4-BE49-F238E27FC236}">
                <a16:creationId xmlns:a16="http://schemas.microsoft.com/office/drawing/2014/main" id="{35C027BE-2F85-4DBC-AE77-E132307DAAED}"/>
              </a:ext>
            </a:extLst>
          </p:cNvPr>
          <p:cNvSpPr/>
          <p:nvPr/>
        </p:nvSpPr>
        <p:spPr>
          <a:xfrm>
            <a:off x="7736576" y="1906222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916C2BB4-7BC0-497C-B6FF-5D2185CD9CFB}"/>
              </a:ext>
            </a:extLst>
          </p:cNvPr>
          <p:cNvCxnSpPr>
            <a:cxnSpLocks/>
            <a:stCxn id="34" idx="4"/>
            <a:endCxn id="35" idx="0"/>
          </p:cNvCxnSpPr>
          <p:nvPr/>
        </p:nvCxnSpPr>
        <p:spPr>
          <a:xfrm>
            <a:off x="7660567" y="1788663"/>
            <a:ext cx="354037" cy="1175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Улыбающееся лицо 38">
            <a:extLst>
              <a:ext uri="{FF2B5EF4-FFF2-40B4-BE49-F238E27FC236}">
                <a16:creationId xmlns:a16="http://schemas.microsoft.com/office/drawing/2014/main" id="{03C91CFB-9BAF-4C92-AA08-F6C5AF590720}"/>
              </a:ext>
            </a:extLst>
          </p:cNvPr>
          <p:cNvSpPr/>
          <p:nvPr/>
        </p:nvSpPr>
        <p:spPr>
          <a:xfrm>
            <a:off x="8345657" y="1293604"/>
            <a:ext cx="556055" cy="38993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Улыбающееся лицо 39">
            <a:extLst>
              <a:ext uri="{FF2B5EF4-FFF2-40B4-BE49-F238E27FC236}">
                <a16:creationId xmlns:a16="http://schemas.microsoft.com/office/drawing/2014/main" id="{00D65322-E859-45E9-AD0E-E5FE1A6316B3}"/>
              </a:ext>
            </a:extLst>
          </p:cNvPr>
          <p:cNvSpPr/>
          <p:nvPr/>
        </p:nvSpPr>
        <p:spPr>
          <a:xfrm>
            <a:off x="8699694" y="1801100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607D2FD9-4CBC-4E4F-A51B-504A51892F7B}"/>
              </a:ext>
            </a:extLst>
          </p:cNvPr>
          <p:cNvCxnSpPr>
            <a:cxnSpLocks/>
            <a:stCxn id="39" idx="4"/>
            <a:endCxn id="40" idx="0"/>
          </p:cNvCxnSpPr>
          <p:nvPr/>
        </p:nvCxnSpPr>
        <p:spPr>
          <a:xfrm>
            <a:off x="8623685" y="1683541"/>
            <a:ext cx="354037" cy="1175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562EE87C-B531-4C18-8EEE-B483F0AA477A}"/>
              </a:ext>
            </a:extLst>
          </p:cNvPr>
          <p:cNvCxnSpPr>
            <a:cxnSpLocks/>
            <a:stCxn id="34" idx="0"/>
            <a:endCxn id="33" idx="4"/>
          </p:cNvCxnSpPr>
          <p:nvPr/>
        </p:nvCxnSpPr>
        <p:spPr>
          <a:xfrm flipV="1">
            <a:off x="7660567" y="1186520"/>
            <a:ext cx="1311560" cy="212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FBE39ED3-9C0B-46C9-A685-7E59F65303ED}"/>
              </a:ext>
            </a:extLst>
          </p:cNvPr>
          <p:cNvCxnSpPr>
            <a:cxnSpLocks/>
            <a:stCxn id="39" idx="0"/>
            <a:endCxn id="33" idx="4"/>
          </p:cNvCxnSpPr>
          <p:nvPr/>
        </p:nvCxnSpPr>
        <p:spPr>
          <a:xfrm flipV="1">
            <a:off x="8623685" y="1186520"/>
            <a:ext cx="348442" cy="107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ашивка 4">
            <a:extLst>
              <a:ext uri="{FF2B5EF4-FFF2-40B4-BE49-F238E27FC236}">
                <a16:creationId xmlns:a16="http://schemas.microsoft.com/office/drawing/2014/main" id="{EFF8A09E-E558-4257-8779-5F1F0CA35767}"/>
              </a:ext>
            </a:extLst>
          </p:cNvPr>
          <p:cNvSpPr/>
          <p:nvPr/>
        </p:nvSpPr>
        <p:spPr>
          <a:xfrm rot="1292515">
            <a:off x="5844550" y="3008152"/>
            <a:ext cx="576064" cy="653058"/>
          </a:xfrm>
          <a:prstGeom prst="chevron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909E8B4C-0930-4373-A00F-EDCC0526307F}"/>
              </a:ext>
            </a:extLst>
          </p:cNvPr>
          <p:cNvSpPr txBox="1">
            <a:spLocks/>
          </p:cNvSpPr>
          <p:nvPr/>
        </p:nvSpPr>
        <p:spPr>
          <a:xfrm>
            <a:off x="1110900" y="4107289"/>
            <a:ext cx="3760888" cy="10480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i="1" dirty="0">
                <a:solidFill>
                  <a:schemeClr val="tx2">
                    <a:lumMod val="75000"/>
                  </a:schemeClr>
                </a:solidFill>
              </a:rPr>
              <a:t>Классический подход</a:t>
            </a:r>
            <a:endParaRPr lang="en-US" sz="3200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152B0BAA-AECC-41B8-B41B-C1E8ADCC4CB3}"/>
              </a:ext>
            </a:extLst>
          </p:cNvPr>
          <p:cNvSpPr txBox="1">
            <a:spLocks/>
          </p:cNvSpPr>
          <p:nvPr/>
        </p:nvSpPr>
        <p:spPr>
          <a:xfrm>
            <a:off x="6132584" y="4704820"/>
            <a:ext cx="5996966" cy="10480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i="1" dirty="0">
                <a:solidFill>
                  <a:schemeClr val="tx2">
                    <a:lumMod val="75000"/>
                  </a:schemeClr>
                </a:solidFill>
              </a:rPr>
              <a:t>Подход ведущий-ведомый</a:t>
            </a:r>
            <a:endParaRPr lang="en-US" sz="3200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большая эффективность </a:t>
            </a:r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performance, </a:t>
            </a:r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передаче знаний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 контроле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algn="ctr"/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8308A23A-378D-4773-B9DC-6AF8E9EAD4DB}"/>
              </a:ext>
            </a:extLst>
          </p:cNvPr>
          <p:cNvSpPr txBox="1">
            <a:spLocks/>
          </p:cNvSpPr>
          <p:nvPr/>
        </p:nvSpPr>
        <p:spPr>
          <a:xfrm>
            <a:off x="372653" y="33630"/>
            <a:ext cx="10905559" cy="5338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TO BE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Структура и Принцип Работы команд</a:t>
            </a: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D0448D4A-522A-4997-B8AF-C3A1B657987D}"/>
              </a:ext>
            </a:extLst>
          </p:cNvPr>
          <p:cNvSpPr txBox="1">
            <a:spLocks/>
          </p:cNvSpPr>
          <p:nvPr/>
        </p:nvSpPr>
        <p:spPr>
          <a:xfrm>
            <a:off x="7760452" y="563318"/>
            <a:ext cx="2423348" cy="2592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Team Lead</a:t>
            </a:r>
          </a:p>
          <a:p>
            <a:pPr algn="ctr"/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F01F71F5-93FB-4D78-812C-36499C8CBEE5}"/>
              </a:ext>
            </a:extLst>
          </p:cNvPr>
          <p:cNvSpPr txBox="1">
            <a:spLocks/>
          </p:cNvSpPr>
          <p:nvPr/>
        </p:nvSpPr>
        <p:spPr>
          <a:xfrm>
            <a:off x="2065697" y="561494"/>
            <a:ext cx="1877388" cy="2767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Team Lead</a:t>
            </a:r>
          </a:p>
          <a:p>
            <a:pPr algn="ctr"/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E506DB3F-9C93-4F6A-8FD3-B5A5CF9D8482}"/>
              </a:ext>
            </a:extLst>
          </p:cNvPr>
          <p:cNvSpPr txBox="1">
            <a:spLocks/>
          </p:cNvSpPr>
          <p:nvPr/>
        </p:nvSpPr>
        <p:spPr>
          <a:xfrm>
            <a:off x="6329096" y="1244721"/>
            <a:ext cx="1377049" cy="2460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Ведущий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699F38A1-9DC1-47F4-8341-C1C14B4586AA}"/>
              </a:ext>
            </a:extLst>
          </p:cNvPr>
          <p:cNvSpPr txBox="1">
            <a:spLocks/>
          </p:cNvSpPr>
          <p:nvPr/>
        </p:nvSpPr>
        <p:spPr>
          <a:xfrm>
            <a:off x="8670551" y="1227146"/>
            <a:ext cx="1377049" cy="2460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Ведущий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7F74BEE-AD9D-4346-874D-DB6CB0D5E921}"/>
              </a:ext>
            </a:extLst>
          </p:cNvPr>
          <p:cNvSpPr txBox="1">
            <a:spLocks/>
          </p:cNvSpPr>
          <p:nvPr/>
        </p:nvSpPr>
        <p:spPr>
          <a:xfrm>
            <a:off x="9026961" y="1778934"/>
            <a:ext cx="1377049" cy="2460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Ведомый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8C9BC60F-11CC-4BE6-BB20-E67D1B7A04EA}"/>
              </a:ext>
            </a:extLst>
          </p:cNvPr>
          <p:cNvSpPr txBox="1">
            <a:spLocks/>
          </p:cNvSpPr>
          <p:nvPr/>
        </p:nvSpPr>
        <p:spPr>
          <a:xfrm>
            <a:off x="6603062" y="1964888"/>
            <a:ext cx="1377049" cy="2460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Ведомый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" name="Улыбающееся лицо 50">
            <a:extLst>
              <a:ext uri="{FF2B5EF4-FFF2-40B4-BE49-F238E27FC236}">
                <a16:creationId xmlns:a16="http://schemas.microsoft.com/office/drawing/2014/main" id="{C4F539FB-E66A-4E4A-A49B-15C946DAD444}"/>
              </a:ext>
            </a:extLst>
          </p:cNvPr>
          <p:cNvSpPr/>
          <p:nvPr/>
        </p:nvSpPr>
        <p:spPr>
          <a:xfrm>
            <a:off x="973251" y="1440271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869D39C-8870-45E9-A924-075E9489E273}"/>
              </a:ext>
            </a:extLst>
          </p:cNvPr>
          <p:cNvCxnSpPr>
            <a:cxnSpLocks/>
            <a:stCxn id="8" idx="4"/>
            <a:endCxn id="51" idx="7"/>
          </p:cNvCxnSpPr>
          <p:nvPr/>
        </p:nvCxnSpPr>
        <p:spPr>
          <a:xfrm flipH="1">
            <a:off x="1447874" y="1216315"/>
            <a:ext cx="1619695" cy="281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Улыбающееся лицо 52">
            <a:extLst>
              <a:ext uri="{FF2B5EF4-FFF2-40B4-BE49-F238E27FC236}">
                <a16:creationId xmlns:a16="http://schemas.microsoft.com/office/drawing/2014/main" id="{CE1DB6D7-6977-4A29-8B54-68E860CAB74C}"/>
              </a:ext>
            </a:extLst>
          </p:cNvPr>
          <p:cNvSpPr/>
          <p:nvPr/>
        </p:nvSpPr>
        <p:spPr>
          <a:xfrm>
            <a:off x="4534243" y="1378102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DFCB8DD6-55A2-4FA9-88B3-4671643AB153}"/>
              </a:ext>
            </a:extLst>
          </p:cNvPr>
          <p:cNvCxnSpPr>
            <a:cxnSpLocks/>
            <a:stCxn id="8" idx="4"/>
            <a:endCxn id="53" idx="1"/>
          </p:cNvCxnSpPr>
          <p:nvPr/>
        </p:nvCxnSpPr>
        <p:spPr>
          <a:xfrm>
            <a:off x="3067569" y="1216315"/>
            <a:ext cx="1548106" cy="218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Улыбающееся лицо 54">
            <a:extLst>
              <a:ext uri="{FF2B5EF4-FFF2-40B4-BE49-F238E27FC236}">
                <a16:creationId xmlns:a16="http://schemas.microsoft.com/office/drawing/2014/main" id="{5FE23117-F02C-4EB7-B466-5682C1AFD1AD}"/>
              </a:ext>
            </a:extLst>
          </p:cNvPr>
          <p:cNvSpPr/>
          <p:nvPr/>
        </p:nvSpPr>
        <p:spPr>
          <a:xfrm>
            <a:off x="10368112" y="1760070"/>
            <a:ext cx="556055" cy="389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579F2F4-8188-40A2-BE4F-770D7E794875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10292103" y="1642511"/>
            <a:ext cx="354037" cy="1175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E2C7C783-21B2-4355-8CFD-B2C41E49DCF4}"/>
              </a:ext>
            </a:extLst>
          </p:cNvPr>
          <p:cNvCxnSpPr>
            <a:cxnSpLocks/>
            <a:endCxn id="33" idx="4"/>
          </p:cNvCxnSpPr>
          <p:nvPr/>
        </p:nvCxnSpPr>
        <p:spPr>
          <a:xfrm flipH="1" flipV="1">
            <a:off x="8972127" y="1186520"/>
            <a:ext cx="1196982" cy="156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2">
            <a:extLst>
              <a:ext uri="{FF2B5EF4-FFF2-40B4-BE49-F238E27FC236}">
                <a16:creationId xmlns:a16="http://schemas.microsoft.com/office/drawing/2014/main" id="{A3364A0E-A76C-47AD-9913-342C2FA89CE0}"/>
              </a:ext>
            </a:extLst>
          </p:cNvPr>
          <p:cNvSpPr txBox="1">
            <a:spLocks/>
          </p:cNvSpPr>
          <p:nvPr/>
        </p:nvSpPr>
        <p:spPr>
          <a:xfrm>
            <a:off x="10358890" y="1175569"/>
            <a:ext cx="1377049" cy="2460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Ведущий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252099C4-8CF3-46EF-A560-D8C1AAEFDB29}"/>
              </a:ext>
            </a:extLst>
          </p:cNvPr>
          <p:cNvSpPr txBox="1">
            <a:spLocks/>
          </p:cNvSpPr>
          <p:nvPr/>
        </p:nvSpPr>
        <p:spPr>
          <a:xfrm>
            <a:off x="10729809" y="1735723"/>
            <a:ext cx="1377049" cy="2460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Ведомый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Улыбающееся лицо 59">
            <a:extLst>
              <a:ext uri="{FF2B5EF4-FFF2-40B4-BE49-F238E27FC236}">
                <a16:creationId xmlns:a16="http://schemas.microsoft.com/office/drawing/2014/main" id="{F97093CA-01EC-4890-9C67-DC50C4BB797C}"/>
              </a:ext>
            </a:extLst>
          </p:cNvPr>
          <p:cNvSpPr/>
          <p:nvPr/>
        </p:nvSpPr>
        <p:spPr>
          <a:xfrm>
            <a:off x="10023572" y="1265648"/>
            <a:ext cx="556055" cy="38993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280FA0F0-3877-4F5E-AC99-8793F9AFC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3">
            <a:extLst>
              <a:ext uri="{FF2B5EF4-FFF2-40B4-BE49-F238E27FC236}">
                <a16:creationId xmlns:a16="http://schemas.microsoft.com/office/drawing/2014/main" id="{37330A1A-3E72-4433-AB13-8933C00DE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sp>
        <p:nvSpPr>
          <p:cNvPr id="63" name="Title 2">
            <a:extLst>
              <a:ext uri="{FF2B5EF4-FFF2-40B4-BE49-F238E27FC236}">
                <a16:creationId xmlns:a16="http://schemas.microsoft.com/office/drawing/2014/main" id="{D49428DC-9D27-304B-86EE-9E938BA8FC76}"/>
              </a:ext>
            </a:extLst>
          </p:cNvPr>
          <p:cNvSpPr txBox="1">
            <a:spLocks/>
          </p:cNvSpPr>
          <p:nvPr/>
        </p:nvSpPr>
        <p:spPr>
          <a:xfrm>
            <a:off x="-8721" y="5675852"/>
            <a:ext cx="9475936" cy="610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Внедрение базового принципа воздушного боя</a:t>
            </a:r>
            <a:endParaRPr lang="en-GB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1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45B2BD5A-4227-4334-83F2-08B55ECF13E6}"/>
              </a:ext>
            </a:extLst>
          </p:cNvPr>
          <p:cNvSpPr/>
          <p:nvPr/>
        </p:nvSpPr>
        <p:spPr>
          <a:xfrm>
            <a:off x="1662253" y="886216"/>
            <a:ext cx="1105439" cy="26236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1BCA0-6C31-4FEF-8EEB-77EF13945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914" y="3871554"/>
            <a:ext cx="1673130" cy="28058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2F1F0F-4AA1-4EFA-85EE-237C1B70C9C1}"/>
              </a:ext>
            </a:extLst>
          </p:cNvPr>
          <p:cNvSpPr/>
          <p:nvPr/>
        </p:nvSpPr>
        <p:spPr>
          <a:xfrm>
            <a:off x="722665" y="675235"/>
            <a:ext cx="905721" cy="552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id="{38528297-3104-4E53-9914-FD382165958B}"/>
              </a:ext>
            </a:extLst>
          </p:cNvPr>
          <p:cNvSpPr/>
          <p:nvPr/>
        </p:nvSpPr>
        <p:spPr>
          <a:xfrm>
            <a:off x="856527" y="1440658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3EECCE-907D-4783-B24D-F1F76FCA29E0}"/>
              </a:ext>
            </a:extLst>
          </p:cNvPr>
          <p:cNvSpPr txBox="1"/>
          <p:nvPr/>
        </p:nvSpPr>
        <p:spPr>
          <a:xfrm>
            <a:off x="1715339" y="1409868"/>
            <a:ext cx="9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Support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E42FF4D4-503A-4D07-B9D9-3637D149FBDA}"/>
              </a:ext>
            </a:extLst>
          </p:cNvPr>
          <p:cNvSpPr/>
          <p:nvPr/>
        </p:nvSpPr>
        <p:spPr>
          <a:xfrm>
            <a:off x="856527" y="2515927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52507A-0AE4-41BE-B5FE-26B42C8D0362}"/>
              </a:ext>
            </a:extLst>
          </p:cNvPr>
          <p:cNvSpPr txBox="1"/>
          <p:nvPr/>
        </p:nvSpPr>
        <p:spPr>
          <a:xfrm>
            <a:off x="1918541" y="283588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QA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Круг: прозрачная заливка 21">
            <a:extLst>
              <a:ext uri="{FF2B5EF4-FFF2-40B4-BE49-F238E27FC236}">
                <a16:creationId xmlns:a16="http://schemas.microsoft.com/office/drawing/2014/main" id="{394B48D0-DBC7-4053-9602-8F481DCF6223}"/>
              </a:ext>
            </a:extLst>
          </p:cNvPr>
          <p:cNvSpPr/>
          <p:nvPr/>
        </p:nvSpPr>
        <p:spPr>
          <a:xfrm>
            <a:off x="870301" y="3680295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3B1E6FD-922B-4F96-B487-390808797C7B}"/>
              </a:ext>
            </a:extLst>
          </p:cNvPr>
          <p:cNvCxnSpPr>
            <a:cxnSpLocks/>
          </p:cNvCxnSpPr>
          <p:nvPr/>
        </p:nvCxnSpPr>
        <p:spPr>
          <a:xfrm>
            <a:off x="1761552" y="4235746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68C8651-6FB0-4CCD-94F4-145E83531D1F}"/>
              </a:ext>
            </a:extLst>
          </p:cNvPr>
          <p:cNvSpPr txBox="1"/>
          <p:nvPr/>
        </p:nvSpPr>
        <p:spPr>
          <a:xfrm>
            <a:off x="1740974" y="3842207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</a:t>
            </a:r>
            <a:endParaRPr lang="ru-RU" dirty="0"/>
          </a:p>
        </p:txBody>
      </p:sp>
      <p:sp>
        <p:nvSpPr>
          <p:cNvPr id="25" name="Круг: прозрачная заливка 24">
            <a:extLst>
              <a:ext uri="{FF2B5EF4-FFF2-40B4-BE49-F238E27FC236}">
                <a16:creationId xmlns:a16="http://schemas.microsoft.com/office/drawing/2014/main" id="{69717664-08CF-4CBE-8F13-5324B4ADC6D5}"/>
              </a:ext>
            </a:extLst>
          </p:cNvPr>
          <p:cNvSpPr/>
          <p:nvPr/>
        </p:nvSpPr>
        <p:spPr>
          <a:xfrm>
            <a:off x="870301" y="4800508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8441E1-0CFB-4A81-81C8-65F08EA68143}"/>
              </a:ext>
            </a:extLst>
          </p:cNvPr>
          <p:cNvSpPr txBox="1"/>
          <p:nvPr/>
        </p:nvSpPr>
        <p:spPr>
          <a:xfrm>
            <a:off x="1842575" y="5006787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Analytics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6A4A6A2-B651-4AD5-A4FB-397B0C2707BB}"/>
              </a:ext>
            </a:extLst>
          </p:cNvPr>
          <p:cNvSpPr/>
          <p:nvPr/>
        </p:nvSpPr>
        <p:spPr>
          <a:xfrm>
            <a:off x="3731649" y="1881349"/>
            <a:ext cx="7256410" cy="1938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QA &lt;–&gt; Client Support</a:t>
            </a:r>
          </a:p>
          <a:p>
            <a:pPr algn="ctr"/>
            <a:r>
              <a:rPr lang="en-US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 IS</a:t>
            </a:r>
            <a:endParaRPr lang="ru-RU" sz="60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2FD6922-9A15-44FE-A3E7-82F0EBDC33FF}"/>
              </a:ext>
            </a:extLst>
          </p:cNvPr>
          <p:cNvCxnSpPr>
            <a:cxnSpLocks/>
            <a:stCxn id="28" idx="1"/>
          </p:cNvCxnSpPr>
          <p:nvPr/>
        </p:nvCxnSpPr>
        <p:spPr>
          <a:xfrm flipV="1">
            <a:off x="3731649" y="2835884"/>
            <a:ext cx="7444351" cy="1496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18C6FF4-F04D-49DC-A282-FB245ABA2245}"/>
              </a:ext>
            </a:extLst>
          </p:cNvPr>
          <p:cNvCxnSpPr>
            <a:cxnSpLocks/>
          </p:cNvCxnSpPr>
          <p:nvPr/>
        </p:nvCxnSpPr>
        <p:spPr>
          <a:xfrm>
            <a:off x="1744617" y="5370282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39C319B-31F7-4888-A49F-2EDAA1CD9305}"/>
              </a:ext>
            </a:extLst>
          </p:cNvPr>
          <p:cNvCxnSpPr>
            <a:cxnSpLocks/>
          </p:cNvCxnSpPr>
          <p:nvPr/>
        </p:nvCxnSpPr>
        <p:spPr>
          <a:xfrm>
            <a:off x="1750260" y="3152016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F94D432-E414-42EA-BC7D-4A44A242B3A4}"/>
              </a:ext>
            </a:extLst>
          </p:cNvPr>
          <p:cNvCxnSpPr>
            <a:cxnSpLocks/>
          </p:cNvCxnSpPr>
          <p:nvPr/>
        </p:nvCxnSpPr>
        <p:spPr>
          <a:xfrm>
            <a:off x="1710747" y="1802995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одзаголовок 2">
            <a:extLst>
              <a:ext uri="{FF2B5EF4-FFF2-40B4-BE49-F238E27FC236}">
                <a16:creationId xmlns:a16="http://schemas.microsoft.com/office/drawing/2014/main" id="{60FEDFDD-FB63-4573-8CF0-7AC20AD62F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22D9BD75-0439-435D-85DA-FED89F46CC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509256" y="4544461"/>
            <a:ext cx="7682744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“</a:t>
            </a:r>
            <a:r>
              <a:rPr lang="ru-RU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Оптимизм –</a:t>
            </a:r>
            <a:endParaRPr lang="en-US" sz="32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это отсутствие информации</a:t>
            </a:r>
            <a:r>
              <a:rPr lang="en-US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”</a:t>
            </a:r>
          </a:p>
          <a:p>
            <a:pPr algn="r"/>
            <a:r>
              <a:rPr lang="en-US" sz="3200" dirty="0">
                <a:solidFill>
                  <a:srgbClr val="000000"/>
                </a:solidFill>
              </a:rPr>
              <a:t>/</a:t>
            </a:r>
            <a:r>
              <a:rPr lang="ru-RU" sz="3200" b="1" dirty="0">
                <a:solidFill>
                  <a:srgbClr val="000000"/>
                </a:solidFill>
              </a:rPr>
              <a:t>Фаина Раневская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40F40A2-D4AE-4AC0-A4B1-09AD2F11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id="{29E1E683-A2CB-4BAF-918C-051B76F96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1261187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3062A25-8392-9A40-89E6-C8A7D1C5388C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Client Support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0E7DBF-DE7D-473C-AC31-F4E4E21B4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13" y="585473"/>
            <a:ext cx="6112909" cy="341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D8AF3-726B-44FA-A5BE-D4261162D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72" y="729898"/>
            <a:ext cx="5421625" cy="5057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3E22414B-77E7-4EA4-83CA-EB222521A89E}"/>
              </a:ext>
            </a:extLst>
          </p:cNvPr>
          <p:cNvSpPr txBox="1">
            <a:spLocks/>
          </p:cNvSpPr>
          <p:nvPr/>
        </p:nvSpPr>
        <p:spPr>
          <a:xfrm>
            <a:off x="5791200" y="4660578"/>
            <a:ext cx="6400800" cy="533863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Прием обращений пользователей с </a:t>
            </a:r>
            <a:r>
              <a:rPr lang="en-US" sz="2000" kern="0" dirty="0">
                <a:solidFill>
                  <a:schemeClr val="bg1">
                    <a:lumMod val="50000"/>
                  </a:schemeClr>
                </a:solidFill>
              </a:rPr>
              <a:t>Production</a:t>
            </a:r>
          </a:p>
          <a:p>
            <a:pPr marL="0" indent="0" algn="ctr">
              <a:buNone/>
            </a:pP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о проблемах в той или иной системе</a:t>
            </a:r>
          </a:p>
          <a:p>
            <a:pPr marL="0" indent="0" algn="ctr">
              <a:buNone/>
            </a:pP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по различным каналам коммуникаций</a:t>
            </a:r>
            <a:endParaRPr lang="en-US" sz="2000" kern="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000" kern="0" dirty="0">
                <a:solidFill>
                  <a:schemeClr val="bg1">
                    <a:lumMod val="50000"/>
                  </a:schemeClr>
                </a:solidFill>
              </a:rPr>
              <a:t>WEB</a:t>
            </a: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 форма</a:t>
            </a:r>
            <a:r>
              <a:rPr lang="en-US" sz="2000" kern="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kern="0" dirty="0">
                <a:solidFill>
                  <a:schemeClr val="bg1">
                    <a:lumMod val="50000"/>
                  </a:schemeClr>
                </a:solidFill>
              </a:rPr>
              <a:t>email,</a:t>
            </a: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 телефон</a:t>
            </a:r>
            <a:r>
              <a:rPr lang="en-US" sz="2000" kern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2000" kern="0" dirty="0">
                <a:solidFill>
                  <a:schemeClr val="bg1">
                    <a:lumMod val="50000"/>
                  </a:schemeClr>
                </a:solidFill>
              </a:rPr>
              <a:t>чат – бот</a:t>
            </a:r>
            <a:r>
              <a:rPr lang="en-US" sz="2000" kern="0" dirty="0">
                <a:solidFill>
                  <a:schemeClr val="bg1">
                    <a:lumMod val="50000"/>
                  </a:schemeClr>
                </a:solidFill>
              </a:rPr>
              <a:t>, skype, …)</a:t>
            </a:r>
            <a:endParaRPr lang="ru-RU" sz="20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F2FC6C9-AA19-C846-8B9F-6010761DA78E}"/>
              </a:ext>
            </a:extLst>
          </p:cNvPr>
          <p:cNvSpPr txBox="1">
            <a:spLocks/>
          </p:cNvSpPr>
          <p:nvPr/>
        </p:nvSpPr>
        <p:spPr>
          <a:xfrm>
            <a:off x="7258355" y="4072560"/>
            <a:ext cx="3305382" cy="610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Client Support Team</a:t>
            </a:r>
          </a:p>
        </p:txBody>
      </p:sp>
    </p:spTree>
    <p:extLst>
      <p:ext uri="{BB962C8B-B14F-4D97-AF65-F5344CB8AC3E}">
        <p14:creationId xmlns:p14="http://schemas.microsoft.com/office/powerpoint/2010/main" val="199386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1D4AC25-192D-C843-B642-7D55E9F7BD89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Структура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2170913-4B1A-49F1-8D31-4AB163A1BB74}"/>
              </a:ext>
            </a:extLst>
          </p:cNvPr>
          <p:cNvGrpSpPr/>
          <p:nvPr/>
        </p:nvGrpSpPr>
        <p:grpSpPr>
          <a:xfrm>
            <a:off x="4646334" y="1040654"/>
            <a:ext cx="2457803" cy="3030749"/>
            <a:chOff x="3224996" y="693003"/>
            <a:chExt cx="2457803" cy="303074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9F51A751-675E-42D0-8740-0C2CD5278146}"/>
                </a:ext>
              </a:extLst>
            </p:cNvPr>
            <p:cNvSpPr/>
            <p:nvPr/>
          </p:nvSpPr>
          <p:spPr>
            <a:xfrm>
              <a:off x="3224996" y="693003"/>
              <a:ext cx="2457803" cy="303074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A6211C50-B96A-4D42-992C-736DCC9AA582}"/>
                </a:ext>
              </a:extLst>
            </p:cNvPr>
            <p:cNvSpPr/>
            <p:nvPr/>
          </p:nvSpPr>
          <p:spPr>
            <a:xfrm>
              <a:off x="3621513" y="1254721"/>
              <a:ext cx="1571991" cy="9744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Tier 1</a:t>
              </a:r>
            </a:p>
            <a:p>
              <a:pPr algn="ctr"/>
              <a:r>
                <a:rPr lang="en-US" dirty="0"/>
                <a:t>level</a:t>
              </a:r>
              <a:endParaRPr lang="ru-RU" dirty="0"/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0CDECE8B-A485-485F-AD7A-19902AA0E975}"/>
                </a:ext>
              </a:extLst>
            </p:cNvPr>
            <p:cNvSpPr/>
            <p:nvPr/>
          </p:nvSpPr>
          <p:spPr>
            <a:xfrm>
              <a:off x="3621513" y="2494017"/>
              <a:ext cx="1571991" cy="9744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Tier 2</a:t>
              </a:r>
            </a:p>
            <a:p>
              <a:pPr algn="ctr"/>
              <a:r>
                <a:rPr lang="en-US" dirty="0"/>
                <a:t>level</a:t>
              </a:r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57A956-2E9A-49AF-A9F9-632ECE39ECDF}"/>
                </a:ext>
              </a:extLst>
            </p:cNvPr>
            <p:cNvSpPr txBox="1"/>
            <p:nvPr/>
          </p:nvSpPr>
          <p:spPr>
            <a:xfrm>
              <a:off x="3759200" y="801089"/>
              <a:ext cx="1434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SUPPORT</a:t>
              </a:r>
              <a:endParaRPr lang="ru-RU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69B6E61-6F9C-48C2-B282-5AB392DFC6DC}"/>
              </a:ext>
            </a:extLst>
          </p:cNvPr>
          <p:cNvSpPr/>
          <p:nvPr/>
        </p:nvSpPr>
        <p:spPr>
          <a:xfrm>
            <a:off x="3411166" y="4297359"/>
            <a:ext cx="4931322" cy="17660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855CE50-F446-4AE1-A2D2-A9CB08FDB3FF}"/>
              </a:ext>
            </a:extLst>
          </p:cNvPr>
          <p:cNvSpPr/>
          <p:nvPr/>
        </p:nvSpPr>
        <p:spPr>
          <a:xfrm>
            <a:off x="3807683" y="4859076"/>
            <a:ext cx="1571991" cy="974493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QA</a:t>
            </a:r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65D9BD3-384A-4AF5-B4D9-C8EA47B0464A}"/>
              </a:ext>
            </a:extLst>
          </p:cNvPr>
          <p:cNvSpPr/>
          <p:nvPr/>
        </p:nvSpPr>
        <p:spPr>
          <a:xfrm>
            <a:off x="6420377" y="4859075"/>
            <a:ext cx="1571991" cy="97449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Development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8567E6-102C-4F98-B65A-ADE242D26502}"/>
              </a:ext>
            </a:extLst>
          </p:cNvPr>
          <p:cNvSpPr txBox="1"/>
          <p:nvPr/>
        </p:nvSpPr>
        <p:spPr>
          <a:xfrm>
            <a:off x="5102142" y="4497234"/>
            <a:ext cx="143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R&amp;D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7E6D0E9-5CEF-448B-93AF-AECB95D3A73C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>
            <a:off x="5875236" y="4071403"/>
            <a:ext cx="1591" cy="225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C725EC2-BDAD-413B-9B03-387A3E713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62" y="1114659"/>
            <a:ext cx="555904" cy="139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9BD0BEE9-B8ED-40E0-88AF-4F6FD20D0EBC}"/>
              </a:ext>
            </a:extLst>
          </p:cNvPr>
          <p:cNvSpPr/>
          <p:nvPr/>
        </p:nvSpPr>
        <p:spPr>
          <a:xfrm rot="21241012">
            <a:off x="1497352" y="1459057"/>
            <a:ext cx="3074313" cy="3488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A1ABE71-B91A-4F84-BEC8-5F8B031C57B4}"/>
              </a:ext>
            </a:extLst>
          </p:cNvPr>
          <p:cNvSpPr/>
          <p:nvPr/>
        </p:nvSpPr>
        <p:spPr>
          <a:xfrm rot="21285038">
            <a:off x="1614035" y="934298"/>
            <a:ext cx="2543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Заявка</a:t>
            </a:r>
          </a:p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(баг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запрос на изменение)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A5BE502-E35A-4399-B500-5CFA3A0E9B05}"/>
              </a:ext>
            </a:extLst>
          </p:cNvPr>
          <p:cNvSpPr/>
          <p:nvPr/>
        </p:nvSpPr>
        <p:spPr>
          <a:xfrm>
            <a:off x="298326" y="2500935"/>
            <a:ext cx="2072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Действующий Клиент</a:t>
            </a:r>
          </a:p>
          <a:p>
            <a:pPr algn="ctr"/>
            <a:r>
              <a:rPr lang="en-US" sz="1600" b="1" dirty="0"/>
              <a:t>Productions</a:t>
            </a:r>
            <a:endParaRPr lang="ru-RU" sz="1600" b="1" dirty="0"/>
          </a:p>
        </p:txBody>
      </p:sp>
      <p:sp>
        <p:nvSpPr>
          <p:cNvPr id="26" name="Стрелка: изогнутая вправо 25">
            <a:extLst>
              <a:ext uri="{FF2B5EF4-FFF2-40B4-BE49-F238E27FC236}">
                <a16:creationId xmlns:a16="http://schemas.microsoft.com/office/drawing/2014/main" id="{86A60C33-3A14-4F21-B50A-B85CB33A3407}"/>
              </a:ext>
            </a:extLst>
          </p:cNvPr>
          <p:cNvSpPr/>
          <p:nvPr/>
        </p:nvSpPr>
        <p:spPr>
          <a:xfrm rot="10493568">
            <a:off x="8277428" y="2547662"/>
            <a:ext cx="1463151" cy="31019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изогнутая вправо 26">
            <a:extLst>
              <a:ext uri="{FF2B5EF4-FFF2-40B4-BE49-F238E27FC236}">
                <a16:creationId xmlns:a16="http://schemas.microsoft.com/office/drawing/2014/main" id="{EBCA66A0-0E52-4825-9550-C32A55AAAE89}"/>
              </a:ext>
            </a:extLst>
          </p:cNvPr>
          <p:cNvSpPr/>
          <p:nvPr/>
        </p:nvSpPr>
        <p:spPr>
          <a:xfrm rot="17014004" flipV="1">
            <a:off x="2507365" y="2142168"/>
            <a:ext cx="580780" cy="317581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151DA96-DD7F-4800-9CF6-1E196BC28000}"/>
              </a:ext>
            </a:extLst>
          </p:cNvPr>
          <p:cNvCxnSpPr>
            <a:cxnSpLocks/>
          </p:cNvCxnSpPr>
          <p:nvPr/>
        </p:nvCxnSpPr>
        <p:spPr>
          <a:xfrm>
            <a:off x="5817703" y="2553382"/>
            <a:ext cx="1591" cy="316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8661434-D244-4576-AEBB-49A59734DFD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406133" y="5346321"/>
            <a:ext cx="10142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8AE64BA-4FAB-4A5E-93A3-1F22B5E3F9D3}"/>
              </a:ext>
            </a:extLst>
          </p:cNvPr>
          <p:cNvCxnSpPr>
            <a:cxnSpLocks/>
          </p:cNvCxnSpPr>
          <p:nvPr/>
        </p:nvCxnSpPr>
        <p:spPr>
          <a:xfrm flipV="1">
            <a:off x="6614842" y="934119"/>
            <a:ext cx="1726055" cy="11554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72FFBBD-5FF6-493D-AADB-02DD8188E475}"/>
              </a:ext>
            </a:extLst>
          </p:cNvPr>
          <p:cNvSpPr/>
          <p:nvPr/>
        </p:nvSpPr>
        <p:spPr>
          <a:xfrm>
            <a:off x="8267641" y="631812"/>
            <a:ext cx="3015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Первичная обработка заявки</a:t>
            </a:r>
          </a:p>
          <a:p>
            <a:pPr algn="ctr"/>
            <a:r>
              <a:rPr lang="ru-RU" sz="1600" dirty="0"/>
              <a:t>нетехническими специалистами</a:t>
            </a:r>
            <a:endParaRPr lang="ru-RU" sz="16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A6D0C5-B9E6-431A-8C67-EC79F1DA5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362" y="1723506"/>
            <a:ext cx="1356059" cy="1155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C17A3E7-9BAF-4DDE-886C-81F8211CA654}"/>
              </a:ext>
            </a:extLst>
          </p:cNvPr>
          <p:cNvSpPr/>
          <p:nvPr/>
        </p:nvSpPr>
        <p:spPr>
          <a:xfrm>
            <a:off x="3731961" y="2700373"/>
            <a:ext cx="1105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Call Center</a:t>
            </a:r>
            <a:endParaRPr lang="ru-RU" sz="1600" b="1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F218FCD-781C-486C-A282-47C2255FF212}"/>
              </a:ext>
            </a:extLst>
          </p:cNvPr>
          <p:cNvSpPr/>
          <p:nvPr/>
        </p:nvSpPr>
        <p:spPr>
          <a:xfrm>
            <a:off x="8403466" y="1755281"/>
            <a:ext cx="3515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Обработка заявок которые не удалось решить на 1м уровне</a:t>
            </a:r>
          </a:p>
          <a:p>
            <a:pPr algn="ctr"/>
            <a:r>
              <a:rPr lang="ru-RU" sz="1600" dirty="0"/>
              <a:t>специалистами с базовыми техническими навыками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65A5D2C-8E85-41E3-B349-E9EF402D7C28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614842" y="2301255"/>
            <a:ext cx="2265436" cy="10276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76B660A-4E67-4094-9658-B034E7538063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2451011" y="4956589"/>
            <a:ext cx="960155" cy="223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FB3AA9-E5A6-451F-BAE8-B7BABDC714F1}"/>
              </a:ext>
            </a:extLst>
          </p:cNvPr>
          <p:cNvSpPr/>
          <p:nvPr/>
        </p:nvSpPr>
        <p:spPr>
          <a:xfrm>
            <a:off x="519321" y="4497393"/>
            <a:ext cx="2432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Заявки требующие правки в коде системы</a:t>
            </a: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856DDF2F-B975-4E34-BCAD-C9108416D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3">
            <a:extLst>
              <a:ext uri="{FF2B5EF4-FFF2-40B4-BE49-F238E27FC236}">
                <a16:creationId xmlns:a16="http://schemas.microsoft.com/office/drawing/2014/main" id="{499B5C6B-AD51-4407-A9AF-95EE01EEA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44498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CF842C8-1EDB-CF44-BDA6-EA8E176EB6F0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76C6372-FFEC-4A80-9496-1691D110D64E}"/>
              </a:ext>
            </a:extLst>
          </p:cNvPr>
          <p:cNvGrpSpPr/>
          <p:nvPr/>
        </p:nvGrpSpPr>
        <p:grpSpPr>
          <a:xfrm>
            <a:off x="4301067" y="795290"/>
            <a:ext cx="3194755" cy="3030749"/>
            <a:chOff x="3224996" y="693003"/>
            <a:chExt cx="2457803" cy="3030749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EF049F44-338C-45C5-96FE-41ADF21A776D}"/>
                </a:ext>
              </a:extLst>
            </p:cNvPr>
            <p:cNvSpPr/>
            <p:nvPr/>
          </p:nvSpPr>
          <p:spPr>
            <a:xfrm>
              <a:off x="3224996" y="693003"/>
              <a:ext cx="2457803" cy="303074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F95A8D-2620-4085-810D-65063A768EA7}"/>
                </a:ext>
              </a:extLst>
            </p:cNvPr>
            <p:cNvSpPr txBox="1"/>
            <p:nvPr/>
          </p:nvSpPr>
          <p:spPr>
            <a:xfrm>
              <a:off x="3759200" y="801089"/>
              <a:ext cx="1434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SUPPORT</a:t>
              </a:r>
              <a:endParaRPr lang="ru-RU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BA66623-ECA7-42E8-83B6-6FCFBE5260B8}"/>
              </a:ext>
            </a:extLst>
          </p:cNvPr>
          <p:cNvSpPr/>
          <p:nvPr/>
        </p:nvSpPr>
        <p:spPr>
          <a:xfrm>
            <a:off x="3503695" y="4142307"/>
            <a:ext cx="4931322" cy="17660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Структура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sp>
        <p:nvSpPr>
          <p:cNvPr id="7" name="Блок-схема: магнитный диск 6">
            <a:extLst>
              <a:ext uri="{FF2B5EF4-FFF2-40B4-BE49-F238E27FC236}">
                <a16:creationId xmlns:a16="http://schemas.microsoft.com/office/drawing/2014/main" id="{F5E8EF0E-AE52-4429-ADF3-834AAE16D5E4}"/>
              </a:ext>
            </a:extLst>
          </p:cNvPr>
          <p:cNvSpPr/>
          <p:nvPr/>
        </p:nvSpPr>
        <p:spPr>
          <a:xfrm>
            <a:off x="4734740" y="1619810"/>
            <a:ext cx="2365970" cy="134934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магнитный диск 7">
            <a:extLst>
              <a:ext uri="{FF2B5EF4-FFF2-40B4-BE49-F238E27FC236}">
                <a16:creationId xmlns:a16="http://schemas.microsoft.com/office/drawing/2014/main" id="{AB073550-5110-4B50-B82C-2CFE932E57D6}"/>
              </a:ext>
            </a:extLst>
          </p:cNvPr>
          <p:cNvSpPr/>
          <p:nvPr/>
        </p:nvSpPr>
        <p:spPr>
          <a:xfrm>
            <a:off x="4830696" y="4509737"/>
            <a:ext cx="2365970" cy="1349344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A5E1F61-A268-4FD6-8A8A-C891A7EF003B}"/>
              </a:ext>
            </a:extLst>
          </p:cNvPr>
          <p:cNvSpPr/>
          <p:nvPr/>
        </p:nvSpPr>
        <p:spPr>
          <a:xfrm>
            <a:off x="8435017" y="1946354"/>
            <a:ext cx="3788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Система трекинга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SLA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заявок от клиентов</a:t>
            </a:r>
          </a:p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Production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окружения</a:t>
            </a:r>
          </a:p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“Microsoft Dynamics”)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8104C3-5C03-4B07-BDFF-C6B83CB3D03B}"/>
              </a:ext>
            </a:extLst>
          </p:cNvPr>
          <p:cNvSpPr/>
          <p:nvPr/>
        </p:nvSpPr>
        <p:spPr>
          <a:xfrm>
            <a:off x="9572447" y="3922616"/>
            <a:ext cx="22988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Трекинг – система задач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R&amp;D Department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for BA, QA, Dev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(“Microsoft Visual Studio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Team System”)</a:t>
            </a:r>
          </a:p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аналог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Jira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0FF3F16-4F4D-4CB3-A5C1-DE0C93B7FDD3}"/>
              </a:ext>
            </a:extLst>
          </p:cNvPr>
          <p:cNvCxnSpPr>
            <a:cxnSpLocks/>
          </p:cNvCxnSpPr>
          <p:nvPr/>
        </p:nvCxnSpPr>
        <p:spPr>
          <a:xfrm>
            <a:off x="5927632" y="3833580"/>
            <a:ext cx="1591" cy="316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авая фигурная скобка 22">
            <a:extLst>
              <a:ext uri="{FF2B5EF4-FFF2-40B4-BE49-F238E27FC236}">
                <a16:creationId xmlns:a16="http://schemas.microsoft.com/office/drawing/2014/main" id="{F9CE6B32-107F-4EE9-96FE-2334EF12EF40}"/>
              </a:ext>
            </a:extLst>
          </p:cNvPr>
          <p:cNvSpPr/>
          <p:nvPr/>
        </p:nvSpPr>
        <p:spPr>
          <a:xfrm>
            <a:off x="7534383" y="801089"/>
            <a:ext cx="1093430" cy="30568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авая фигурная скобка 23">
            <a:extLst>
              <a:ext uri="{FF2B5EF4-FFF2-40B4-BE49-F238E27FC236}">
                <a16:creationId xmlns:a16="http://schemas.microsoft.com/office/drawing/2014/main" id="{E84C539C-7066-4325-9F3B-EA0453278AB5}"/>
              </a:ext>
            </a:extLst>
          </p:cNvPr>
          <p:cNvSpPr/>
          <p:nvPr/>
        </p:nvSpPr>
        <p:spPr>
          <a:xfrm>
            <a:off x="8435017" y="4070856"/>
            <a:ext cx="1093430" cy="17917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40CFB-ED19-4B5D-ACAC-7EA3B93367D4}"/>
              </a:ext>
            </a:extLst>
          </p:cNvPr>
          <p:cNvSpPr txBox="1"/>
          <p:nvPr/>
        </p:nvSpPr>
        <p:spPr>
          <a:xfrm>
            <a:off x="3286796" y="4170499"/>
            <a:ext cx="254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R&amp;D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(BA, QA, DEV)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7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DA708F4-F118-4A47-823E-18268AD22099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SLA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4D88B-8AF3-4615-B606-35F714C7299F}"/>
              </a:ext>
            </a:extLst>
          </p:cNvPr>
          <p:cNvSpPr txBox="1"/>
          <p:nvPr/>
        </p:nvSpPr>
        <p:spPr>
          <a:xfrm>
            <a:off x="4487146" y="851827"/>
            <a:ext cx="28312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C00000"/>
                </a:solidFill>
              </a:rPr>
              <a:t>24</a:t>
            </a:r>
            <a:r>
              <a:rPr lang="en-US" sz="2400" b="1" dirty="0">
                <a:ln/>
                <a:solidFill>
                  <a:srgbClr val="C00000"/>
                </a:solidFill>
              </a:rPr>
              <a:t> h</a:t>
            </a:r>
            <a:r>
              <a:rPr lang="ru-RU" sz="2400" b="1" dirty="0">
                <a:ln/>
                <a:solidFill>
                  <a:srgbClr val="C00000"/>
                </a:solidFill>
              </a:rPr>
              <a:t> – на </a:t>
            </a:r>
            <a:r>
              <a:rPr lang="en-US" sz="2400" b="1" dirty="0">
                <a:ln/>
                <a:solidFill>
                  <a:srgbClr val="C00000"/>
                </a:solidFill>
              </a:rPr>
              <a:t>Critical bug</a:t>
            </a:r>
            <a:endParaRPr lang="ru-RU" sz="2400" b="1" dirty="0">
              <a:ln/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BF3073-DBEA-4968-812A-662DE9AFF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069" y="2525061"/>
            <a:ext cx="1058807" cy="753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33CDE3-37AF-4154-B06F-883D225B245F}"/>
              </a:ext>
            </a:extLst>
          </p:cNvPr>
          <p:cNvSpPr txBox="1"/>
          <p:nvPr/>
        </p:nvSpPr>
        <p:spPr>
          <a:xfrm>
            <a:off x="4439150" y="3011372"/>
            <a:ext cx="48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en-US" b="1" dirty="0"/>
              <a:t>0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FC634-335E-461A-8869-57B30CBB9939}"/>
              </a:ext>
            </a:extLst>
          </p:cNvPr>
          <p:cNvSpPr txBox="1"/>
          <p:nvPr/>
        </p:nvSpPr>
        <p:spPr>
          <a:xfrm>
            <a:off x="3701950" y="3215880"/>
            <a:ext cx="20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Client Support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C97CE2-FBD6-4788-A579-AF9B7815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82" y="2588317"/>
            <a:ext cx="1058807" cy="814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94679B-3E1E-492D-B58C-2B4D6F9FB75A}"/>
              </a:ext>
            </a:extLst>
          </p:cNvPr>
          <p:cNvSpPr txBox="1"/>
          <p:nvPr/>
        </p:nvSpPr>
        <p:spPr>
          <a:xfrm>
            <a:off x="8899336" y="3328544"/>
            <a:ext cx="496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QA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500747-45A0-4CB6-9A3B-A7AEB57B6DC3}"/>
              </a:ext>
            </a:extLst>
          </p:cNvPr>
          <p:cNvSpPr txBox="1"/>
          <p:nvPr/>
        </p:nvSpPr>
        <p:spPr>
          <a:xfrm>
            <a:off x="8899336" y="3125466"/>
            <a:ext cx="48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en-US" b="1" dirty="0"/>
              <a:t>6</a:t>
            </a:r>
            <a:endParaRPr lang="ru-RU" dirty="0"/>
          </a:p>
        </p:txBody>
      </p:sp>
      <p:sp>
        <p:nvSpPr>
          <p:cNvPr id="20" name="Блок-схема: несколько документов 19">
            <a:extLst>
              <a:ext uri="{FF2B5EF4-FFF2-40B4-BE49-F238E27FC236}">
                <a16:creationId xmlns:a16="http://schemas.microsoft.com/office/drawing/2014/main" id="{DAC868AA-557C-48DC-87EF-F803884C8D66}"/>
              </a:ext>
            </a:extLst>
          </p:cNvPr>
          <p:cNvSpPr/>
          <p:nvPr/>
        </p:nvSpPr>
        <p:spPr>
          <a:xfrm>
            <a:off x="3100706" y="2084069"/>
            <a:ext cx="1001554" cy="880330"/>
          </a:xfrm>
          <a:prstGeom prst="flowChartMulti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4AC67E-ED48-493E-A363-2376A6AF4EDB}"/>
              </a:ext>
            </a:extLst>
          </p:cNvPr>
          <p:cNvSpPr txBox="1"/>
          <p:nvPr/>
        </p:nvSpPr>
        <p:spPr>
          <a:xfrm>
            <a:off x="2823226" y="2591528"/>
            <a:ext cx="15719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SLA</a:t>
            </a:r>
            <a:r>
              <a:rPr lang="ru-RU" sz="1300" b="1" dirty="0"/>
              <a:t> тикетов </a:t>
            </a:r>
            <a:r>
              <a:rPr lang="en-US" sz="1300" b="1" dirty="0"/>
              <a:t>/ </a:t>
            </a:r>
            <a:r>
              <a:rPr lang="ru-RU" sz="1300" b="1" dirty="0" err="1"/>
              <a:t>мес</a:t>
            </a:r>
            <a:endParaRPr lang="ru-RU" sz="13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EF870A-2A45-4D05-AB40-05D3CE3F1CA6}"/>
              </a:ext>
            </a:extLst>
          </p:cNvPr>
          <p:cNvSpPr txBox="1"/>
          <p:nvPr/>
        </p:nvSpPr>
        <p:spPr>
          <a:xfrm>
            <a:off x="3124015" y="2281517"/>
            <a:ext cx="8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</a:t>
            </a:r>
            <a:r>
              <a:rPr lang="en-US" b="1" dirty="0"/>
              <a:t>.5 K</a:t>
            </a:r>
            <a:endParaRPr lang="ru-RU" dirty="0"/>
          </a:p>
        </p:txBody>
      </p:sp>
      <p:sp>
        <p:nvSpPr>
          <p:cNvPr id="23" name="Блок-схема: несколько документов 22">
            <a:extLst>
              <a:ext uri="{FF2B5EF4-FFF2-40B4-BE49-F238E27FC236}">
                <a16:creationId xmlns:a16="http://schemas.microsoft.com/office/drawing/2014/main" id="{9F0A1E8B-DC87-4B6E-8A7F-A2F27886CABC}"/>
              </a:ext>
            </a:extLst>
          </p:cNvPr>
          <p:cNvSpPr/>
          <p:nvPr/>
        </p:nvSpPr>
        <p:spPr>
          <a:xfrm>
            <a:off x="8162673" y="1828877"/>
            <a:ext cx="1001554" cy="950856"/>
          </a:xfrm>
          <a:prstGeom prst="flowChartMulti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4223CC-D8C4-40CF-A3D2-F59301A5C592}"/>
              </a:ext>
            </a:extLst>
          </p:cNvPr>
          <p:cNvSpPr txBox="1"/>
          <p:nvPr/>
        </p:nvSpPr>
        <p:spPr>
          <a:xfrm>
            <a:off x="7885193" y="2406862"/>
            <a:ext cx="15719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SLA</a:t>
            </a:r>
            <a:r>
              <a:rPr lang="ru-RU" sz="1300" b="1" dirty="0"/>
              <a:t> тикетов </a:t>
            </a:r>
            <a:r>
              <a:rPr lang="en-US" sz="1300" b="1" dirty="0"/>
              <a:t>/ </a:t>
            </a:r>
            <a:r>
              <a:rPr lang="ru-RU" sz="1300" b="1" dirty="0" err="1"/>
              <a:t>мес</a:t>
            </a:r>
            <a:endParaRPr lang="ru-RU" sz="1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3A167D-FDB3-4DFA-B908-C223EDE69556}"/>
              </a:ext>
            </a:extLst>
          </p:cNvPr>
          <p:cNvSpPr txBox="1"/>
          <p:nvPr/>
        </p:nvSpPr>
        <p:spPr>
          <a:xfrm>
            <a:off x="8185982" y="2096851"/>
            <a:ext cx="8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250</a:t>
            </a:r>
            <a:endParaRPr lang="ru-RU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8D922D-7996-47A8-B3F1-D3470DD470DF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823226" y="2931061"/>
            <a:ext cx="708612" cy="12458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Блок-схема: несколько документов 26">
            <a:extLst>
              <a:ext uri="{FF2B5EF4-FFF2-40B4-BE49-F238E27FC236}">
                <a16:creationId xmlns:a16="http://schemas.microsoft.com/office/drawing/2014/main" id="{8DB712F2-DC41-4DE1-9ABF-35712F287A03}"/>
              </a:ext>
            </a:extLst>
          </p:cNvPr>
          <p:cNvSpPr/>
          <p:nvPr/>
        </p:nvSpPr>
        <p:spPr>
          <a:xfrm>
            <a:off x="2417924" y="4157289"/>
            <a:ext cx="1001554" cy="880330"/>
          </a:xfrm>
          <a:prstGeom prst="flowChartMulti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2487DC-E2CD-4E9A-ACBE-49EA414E558E}"/>
              </a:ext>
            </a:extLst>
          </p:cNvPr>
          <p:cNvSpPr txBox="1"/>
          <p:nvPr/>
        </p:nvSpPr>
        <p:spPr>
          <a:xfrm>
            <a:off x="1937793" y="4702909"/>
            <a:ext cx="19618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SLA</a:t>
            </a:r>
            <a:r>
              <a:rPr lang="ru-RU" sz="1300" b="1" dirty="0"/>
              <a:t> тикетов </a:t>
            </a:r>
            <a:r>
              <a:rPr lang="en-US" sz="1300" b="1" dirty="0"/>
              <a:t>/ </a:t>
            </a:r>
            <a:r>
              <a:rPr lang="ru-RU" sz="1300" b="1" dirty="0"/>
              <a:t>в день</a:t>
            </a:r>
            <a:endParaRPr lang="ru-RU" sz="13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32E782-0F07-4B6D-BEF7-3ED5F8F4808D}"/>
              </a:ext>
            </a:extLst>
          </p:cNvPr>
          <p:cNvSpPr txBox="1"/>
          <p:nvPr/>
        </p:nvSpPr>
        <p:spPr>
          <a:xfrm>
            <a:off x="2441233" y="4354737"/>
            <a:ext cx="8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E1916E-779F-4F14-8EC0-622D28D91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515" y="4777299"/>
            <a:ext cx="843257" cy="827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1CC2F93-BEFB-475D-ABCA-0A19C83F66B2}"/>
              </a:ext>
            </a:extLst>
          </p:cNvPr>
          <p:cNvSpPr txBox="1"/>
          <p:nvPr/>
        </p:nvSpPr>
        <p:spPr>
          <a:xfrm>
            <a:off x="3903261" y="5459929"/>
            <a:ext cx="48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A7EA2E-9092-4715-8FAF-24AD673C381A}"/>
              </a:ext>
            </a:extLst>
          </p:cNvPr>
          <p:cNvSpPr txBox="1"/>
          <p:nvPr/>
        </p:nvSpPr>
        <p:spPr>
          <a:xfrm>
            <a:off x="3071115" y="5171585"/>
            <a:ext cx="48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на</a:t>
            </a:r>
            <a:endParaRPr lang="ru-RU" dirty="0"/>
          </a:p>
        </p:txBody>
      </p:sp>
      <p:sp>
        <p:nvSpPr>
          <p:cNvPr id="32" name="Нашивка 4">
            <a:extLst>
              <a:ext uri="{FF2B5EF4-FFF2-40B4-BE49-F238E27FC236}">
                <a16:creationId xmlns:a16="http://schemas.microsoft.com/office/drawing/2014/main" id="{3FB3A1EE-7022-4F5D-AF60-176D523CD610}"/>
              </a:ext>
            </a:extLst>
          </p:cNvPr>
          <p:cNvSpPr/>
          <p:nvPr/>
        </p:nvSpPr>
        <p:spPr>
          <a:xfrm>
            <a:off x="6060464" y="2628356"/>
            <a:ext cx="576064" cy="653058"/>
          </a:xfrm>
          <a:prstGeom prst="chevron">
            <a:avLst/>
          </a:prstGeom>
          <a:solidFill>
            <a:schemeClr val="bg1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952A6B-8EDA-4996-B150-8BECCA0B92B9}"/>
              </a:ext>
            </a:extLst>
          </p:cNvPr>
          <p:cNvSpPr txBox="1"/>
          <p:nvPr/>
        </p:nvSpPr>
        <p:spPr>
          <a:xfrm>
            <a:off x="4439150" y="5420670"/>
            <a:ext cx="452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Кажется вполне реальным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0DB95D74-5017-4B8D-AF2A-35CF734DF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id="{8B6DC94D-A972-449D-AA8A-6112E1F2A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1889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AS IS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46C08A-DC4C-42DF-A344-404DC63F6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51" y="657250"/>
            <a:ext cx="10356362" cy="5642012"/>
          </a:xfrm>
          <a:prstGeom prst="rect">
            <a:avLst/>
          </a:prstGeom>
        </p:spPr>
      </p:pic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id="{868D1D6C-B791-493C-857E-C1055C01C101}"/>
              </a:ext>
            </a:extLst>
          </p:cNvPr>
          <p:cNvSpPr/>
          <p:nvPr/>
        </p:nvSpPr>
        <p:spPr>
          <a:xfrm rot="20686781">
            <a:off x="9419453" y="313571"/>
            <a:ext cx="1797837" cy="586730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03D732A9-5FE1-4B62-AC3D-F2834926EE17}"/>
              </a:ext>
            </a:extLst>
          </p:cNvPr>
          <p:cNvSpPr/>
          <p:nvPr/>
        </p:nvSpPr>
        <p:spPr>
          <a:xfrm rot="15046009">
            <a:off x="10375626" y="5448419"/>
            <a:ext cx="871123" cy="130087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AA687CA-FD68-4B61-9852-C1C529CB4A69}"/>
              </a:ext>
            </a:extLst>
          </p:cNvPr>
          <p:cNvGrpSpPr/>
          <p:nvPr/>
        </p:nvGrpSpPr>
        <p:grpSpPr>
          <a:xfrm>
            <a:off x="8779009" y="489901"/>
            <a:ext cx="2876767" cy="5866622"/>
            <a:chOff x="8779009" y="489901"/>
            <a:chExt cx="2876767" cy="5866622"/>
          </a:xfrm>
        </p:grpSpPr>
        <p:sp>
          <p:nvSpPr>
            <p:cNvPr id="18" name="Прямоугольный треугольник 17">
              <a:extLst>
                <a:ext uri="{FF2B5EF4-FFF2-40B4-BE49-F238E27FC236}">
                  <a16:creationId xmlns:a16="http://schemas.microsoft.com/office/drawing/2014/main" id="{E8C23E62-9625-4F5A-8735-3F533982DD82}"/>
                </a:ext>
              </a:extLst>
            </p:cNvPr>
            <p:cNvSpPr/>
            <p:nvPr/>
          </p:nvSpPr>
          <p:spPr>
            <a:xfrm rot="9849883">
              <a:off x="9526298" y="748471"/>
              <a:ext cx="1591391" cy="560805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ый треугольник 18">
              <a:extLst>
                <a:ext uri="{FF2B5EF4-FFF2-40B4-BE49-F238E27FC236}">
                  <a16:creationId xmlns:a16="http://schemas.microsoft.com/office/drawing/2014/main" id="{B43BDB87-1869-414E-9BDD-2FC47B2A6CE9}"/>
                </a:ext>
              </a:extLst>
            </p:cNvPr>
            <p:cNvSpPr/>
            <p:nvPr/>
          </p:nvSpPr>
          <p:spPr>
            <a:xfrm rot="10800000">
              <a:off x="10036165" y="674230"/>
              <a:ext cx="1591391" cy="560805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03784E1B-6485-4A30-9656-A4D9ED8745A1}"/>
                </a:ext>
              </a:extLst>
            </p:cNvPr>
            <p:cNvSpPr/>
            <p:nvPr/>
          </p:nvSpPr>
          <p:spPr>
            <a:xfrm rot="4494705">
              <a:off x="8993883" y="275027"/>
              <a:ext cx="871123" cy="130087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AE1CF8F8-BEF3-4357-9F3F-895783D3B2B1}"/>
                </a:ext>
              </a:extLst>
            </p:cNvPr>
            <p:cNvSpPr/>
            <p:nvPr/>
          </p:nvSpPr>
          <p:spPr>
            <a:xfrm>
              <a:off x="8791352" y="637597"/>
              <a:ext cx="2864424" cy="2878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CA729F-6787-4925-801D-60A3DEC9F67A}"/>
              </a:ext>
            </a:extLst>
          </p:cNvPr>
          <p:cNvSpPr txBox="1"/>
          <p:nvPr/>
        </p:nvSpPr>
        <p:spPr>
          <a:xfrm>
            <a:off x="9295194" y="1055127"/>
            <a:ext cx="2896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ru-RU" sz="2400" b="1" dirty="0"/>
              <a:t>Нет боли –</a:t>
            </a:r>
            <a:endParaRPr lang="en-US" sz="2400" b="1" dirty="0"/>
          </a:p>
          <a:p>
            <a:r>
              <a:rPr lang="en-US" sz="2400" b="1" dirty="0"/>
              <a:t>	</a:t>
            </a:r>
            <a:r>
              <a:rPr lang="ru-RU" sz="2400" b="1" dirty="0"/>
              <a:t>Нет игры</a:t>
            </a:r>
            <a:r>
              <a:rPr lang="en-US" sz="2400" dirty="0"/>
              <a:t>”</a:t>
            </a:r>
            <a:endParaRPr lang="ru-RU" sz="2400" dirty="0"/>
          </a:p>
          <a:p>
            <a:r>
              <a:rPr lang="en-US" dirty="0"/>
              <a:t>(</a:t>
            </a:r>
            <a:r>
              <a:rPr lang="ru-RU" dirty="0"/>
              <a:t>Негласный принцип </a:t>
            </a:r>
            <a:r>
              <a:rPr lang="en-US" dirty="0"/>
              <a:t>NHL)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E9F120-3C7D-48E4-A194-600337128BAF}"/>
              </a:ext>
            </a:extLst>
          </p:cNvPr>
          <p:cNvSpPr txBox="1"/>
          <p:nvPr/>
        </p:nvSpPr>
        <p:spPr>
          <a:xfrm>
            <a:off x="283834" y="4805242"/>
            <a:ext cx="28968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ru-RU" sz="2400" b="1" dirty="0"/>
              <a:t>Нет потребности –</a:t>
            </a:r>
            <a:endParaRPr lang="en-US" sz="2400" b="1" dirty="0"/>
          </a:p>
          <a:p>
            <a:r>
              <a:rPr lang="en-US" sz="2400" b="1" dirty="0"/>
              <a:t>	</a:t>
            </a:r>
            <a:r>
              <a:rPr lang="ru-RU" sz="2400" b="1" dirty="0"/>
              <a:t>Нет проекта</a:t>
            </a:r>
            <a:r>
              <a:rPr lang="en-US" sz="2400" dirty="0"/>
              <a:t>”</a:t>
            </a:r>
            <a:endParaRPr lang="ru-RU" sz="2400" dirty="0"/>
          </a:p>
          <a:p>
            <a:r>
              <a:rPr lang="en-US" dirty="0"/>
              <a:t>(</a:t>
            </a:r>
            <a:r>
              <a:rPr lang="ru-RU" dirty="0"/>
              <a:t>Негласный принцип проектного управления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D5D67064-BCC7-4D1A-AB54-485296381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A03EA9E2-F5EA-45CB-9BF8-56520CDD1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4029108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6C2521D-60F9-184C-97AC-D7C2B717D298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AF378F0-6E41-4D9B-BDC4-041812DA88D8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BD452C-3127-4D93-B984-BEFC76052A19}"/>
              </a:ext>
            </a:extLst>
          </p:cNvPr>
          <p:cNvSpPr/>
          <p:nvPr/>
        </p:nvSpPr>
        <p:spPr>
          <a:xfrm>
            <a:off x="462844" y="833433"/>
            <a:ext cx="914468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SLA зачастую уже просрочен на этапе спуска на </a:t>
            </a:r>
            <a:r>
              <a:rPr lang="ru-RU" sz="2400" b="1" dirty="0" err="1"/>
              <a:t>Tier</a:t>
            </a:r>
            <a:r>
              <a:rPr lang="ru-RU" sz="2400" b="1" dirty="0"/>
              <a:t> 3 (QA)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0C9E16-1628-4F33-ABCB-A75663FFB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904" y="2683379"/>
            <a:ext cx="1185624" cy="180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66B261D-1CCB-48A0-9CD1-7D421B0A4060}"/>
              </a:ext>
            </a:extLst>
          </p:cNvPr>
          <p:cNvSpPr/>
          <p:nvPr/>
        </p:nvSpPr>
        <p:spPr>
          <a:xfrm>
            <a:off x="3336752" y="1669585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E03C808-E5A8-422E-A92B-C92FFA557596}"/>
              </a:ext>
            </a:extLst>
          </p:cNvPr>
          <p:cNvSpPr/>
          <p:nvPr/>
        </p:nvSpPr>
        <p:spPr>
          <a:xfrm>
            <a:off x="4190867" y="2102957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5DDA219-FC04-4146-80DA-21EC51FFBF31}"/>
              </a:ext>
            </a:extLst>
          </p:cNvPr>
          <p:cNvSpPr/>
          <p:nvPr/>
        </p:nvSpPr>
        <p:spPr>
          <a:xfrm>
            <a:off x="7505425" y="3866402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20388DF-B318-4D85-91F4-835D86DDFBB1}"/>
              </a:ext>
            </a:extLst>
          </p:cNvPr>
          <p:cNvSpPr/>
          <p:nvPr/>
        </p:nvSpPr>
        <p:spPr>
          <a:xfrm>
            <a:off x="7804651" y="4569782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02EEF399-6265-45A1-8E29-E432C2D7F101}"/>
              </a:ext>
            </a:extLst>
          </p:cNvPr>
          <p:cNvSpPr/>
          <p:nvPr/>
        </p:nvSpPr>
        <p:spPr>
          <a:xfrm rot="1627850">
            <a:off x="6859000" y="403434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8E8785-BC95-4B05-91C8-25E501239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777" y="3366126"/>
            <a:ext cx="1399555" cy="69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79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pic>
        <p:nvPicPr>
          <p:cNvPr id="6" name="Рисунок 5" descr="Изображение выглядит как человек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42E22DF-A055-4785-B36D-4814476DA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4" y="943964"/>
            <a:ext cx="3996267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77F961-A58D-4BD9-A008-99A065DB1FDD}"/>
              </a:ext>
            </a:extLst>
          </p:cNvPr>
          <p:cNvSpPr txBox="1"/>
          <p:nvPr/>
        </p:nvSpPr>
        <p:spPr>
          <a:xfrm>
            <a:off x="4036979" y="1020911"/>
            <a:ext cx="804419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000" b="1" i="0" dirty="0">
                <a:solidFill>
                  <a:srgbClr val="000000"/>
                </a:solidFill>
                <a:latin typeface="Calibri" panose="020F0502020204030204" pitchFamily="34" charset="0"/>
              </a:rPr>
              <a:t>Более 23 в </a:t>
            </a:r>
            <a:r>
              <a:rPr lang="en-US" sz="2000" b="1" i="0" dirty="0">
                <a:solidFill>
                  <a:srgbClr val="000000"/>
                </a:solidFill>
                <a:latin typeface="Calibri" panose="020F0502020204030204" pitchFamily="34" charset="0"/>
              </a:rPr>
              <a:t>IT:</a:t>
            </a:r>
            <a:endParaRPr lang="ru-RU" sz="2000" b="1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Project, Product Manager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Бизнес-аналитик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Руководитель отдела тестирования (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Head of QA Department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Developer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Исполнительный директор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Владелец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IT software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компании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Кандидат технических наук, научные статьи и участие в грантах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Бизнес-тренер в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IT Project management and Business analysis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br>
              <a:rPr lang="ru-RU" dirty="0"/>
            </a:br>
            <a:endParaRPr lang="ru-RU" dirty="0"/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F43B237C-D63C-4896-9895-660876DD5067}"/>
              </a:ext>
            </a:extLst>
          </p:cNvPr>
          <p:cNvSpPr txBox="1">
            <a:spLocks/>
          </p:cNvSpPr>
          <p:nvPr/>
        </p:nvSpPr>
        <p:spPr>
          <a:xfrm>
            <a:off x="321434" y="3941164"/>
            <a:ext cx="4272845" cy="755650"/>
          </a:xfrm>
          <a:prstGeom prst="rect">
            <a:avLst/>
          </a:prstGeom>
        </p:spPr>
        <p:txBody>
          <a:bodyPr>
            <a:norm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Дерунов Владимир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AE4AE994-7AC3-48FD-B1F9-DB84BAA23D7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82494" y="4667444"/>
            <a:ext cx="804419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“</a:t>
            </a:r>
            <a:r>
              <a:rPr lang="ru-R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Используй только то, что действительно работает</a:t>
            </a:r>
            <a:endParaRPr lang="en-US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и бери это отовсюду, где можешь найти</a:t>
            </a: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”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</a:rPr>
              <a:t>/</a:t>
            </a:r>
            <a:r>
              <a:rPr lang="en-US" sz="2400" b="1" dirty="0">
                <a:solidFill>
                  <a:srgbClr val="000000"/>
                </a:solidFill>
              </a:rPr>
              <a:t>Bruce Lee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97D64531-37BF-445B-93DA-061587CAE767}"/>
              </a:ext>
            </a:extLst>
          </p:cNvPr>
          <p:cNvSpPr txBox="1">
            <a:spLocks/>
          </p:cNvSpPr>
          <p:nvPr/>
        </p:nvSpPr>
        <p:spPr>
          <a:xfrm>
            <a:off x="517136" y="4513853"/>
            <a:ext cx="3881439" cy="423263"/>
          </a:xfrm>
          <a:prstGeom prst="rect">
            <a:avLst/>
          </a:prstGeom>
        </p:spPr>
        <p:txBody>
          <a:bodyPr>
            <a:norm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Grid Dynamics, </a:t>
            </a:r>
            <a:r>
              <a:rPr lang="ru-RU" sz="1600" kern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Россия</a:t>
            </a:r>
            <a:r>
              <a:rPr lang="en-US" sz="1600" kern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</a:t>
            </a:r>
            <a:r>
              <a:rPr lang="ru-RU" sz="1600" kern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Саратов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E8A30-4BE2-4D6E-AA03-7462D5DC4EC0}"/>
              </a:ext>
            </a:extLst>
          </p:cNvPr>
          <p:cNvSpPr txBox="1"/>
          <p:nvPr/>
        </p:nvSpPr>
        <p:spPr>
          <a:xfrm>
            <a:off x="0" y="5517264"/>
            <a:ext cx="6874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Отец – Дерунов Александр Васильевич</a:t>
            </a:r>
          </a:p>
          <a:p>
            <a:r>
              <a:rPr lang="ru-RU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заслуженный конструктор РФ награжденный указом Президента</a:t>
            </a:r>
          </a:p>
        </p:txBody>
      </p:sp>
    </p:spTree>
    <p:extLst>
      <p:ext uri="{BB962C8B-B14F-4D97-AF65-F5344CB8AC3E}">
        <p14:creationId xmlns:p14="http://schemas.microsoft.com/office/powerpoint/2010/main" val="2153032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F3C05C4-06C5-6A4F-9D49-58E285682352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AF378F0-6E41-4D9B-BDC4-041812DA88D8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BD452C-3127-4D93-B984-BEFC76052A19}"/>
              </a:ext>
            </a:extLst>
          </p:cNvPr>
          <p:cNvSpPr/>
          <p:nvPr/>
        </p:nvSpPr>
        <p:spPr>
          <a:xfrm>
            <a:off x="462844" y="833433"/>
            <a:ext cx="994060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Большинство спускаемых на QA уровень тикетов оформлены как </a:t>
            </a:r>
            <a:r>
              <a:rPr lang="ru-RU" sz="2400" b="1" dirty="0" err="1">
                <a:solidFill>
                  <a:srgbClr val="C00000"/>
                </a:solidFill>
              </a:rPr>
              <a:t>Critical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66B261D-1CCB-48A0-9CD1-7D421B0A4060}"/>
              </a:ext>
            </a:extLst>
          </p:cNvPr>
          <p:cNvSpPr/>
          <p:nvPr/>
        </p:nvSpPr>
        <p:spPr>
          <a:xfrm>
            <a:off x="3336752" y="1669585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E03C808-E5A8-422E-A92B-C92FFA557596}"/>
              </a:ext>
            </a:extLst>
          </p:cNvPr>
          <p:cNvSpPr/>
          <p:nvPr/>
        </p:nvSpPr>
        <p:spPr>
          <a:xfrm>
            <a:off x="4190867" y="2102957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5DDA219-FC04-4146-80DA-21EC51FFBF31}"/>
              </a:ext>
            </a:extLst>
          </p:cNvPr>
          <p:cNvSpPr/>
          <p:nvPr/>
        </p:nvSpPr>
        <p:spPr>
          <a:xfrm>
            <a:off x="7505425" y="3866402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20388DF-B318-4D85-91F4-835D86DDFBB1}"/>
              </a:ext>
            </a:extLst>
          </p:cNvPr>
          <p:cNvSpPr/>
          <p:nvPr/>
        </p:nvSpPr>
        <p:spPr>
          <a:xfrm>
            <a:off x="7804651" y="4569782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02EEF399-6265-45A1-8E29-E432C2D7F101}"/>
              </a:ext>
            </a:extLst>
          </p:cNvPr>
          <p:cNvSpPr/>
          <p:nvPr/>
        </p:nvSpPr>
        <p:spPr>
          <a:xfrm rot="1627850">
            <a:off x="6227778" y="3518390"/>
            <a:ext cx="506953" cy="34886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C613AF-B100-4724-8AD3-4255996F1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977" y="3692824"/>
            <a:ext cx="2686689" cy="1997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185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AF378F0-6E41-4D9B-BDC4-041812DA88D8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BD452C-3127-4D93-B984-BEFC76052A19}"/>
              </a:ext>
            </a:extLst>
          </p:cNvPr>
          <p:cNvSpPr/>
          <p:nvPr/>
        </p:nvSpPr>
        <p:spPr>
          <a:xfrm>
            <a:off x="462844" y="833433"/>
            <a:ext cx="870629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Невозможность поддержки задекларированного подхода </a:t>
            </a:r>
            <a:r>
              <a:rPr lang="en-US" sz="2400" b="1" dirty="0"/>
              <a:t>24/7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66B261D-1CCB-48A0-9CD1-7D421B0A4060}"/>
              </a:ext>
            </a:extLst>
          </p:cNvPr>
          <p:cNvSpPr/>
          <p:nvPr/>
        </p:nvSpPr>
        <p:spPr>
          <a:xfrm>
            <a:off x="4193253" y="1892163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E03C808-E5A8-422E-A92B-C92FFA557596}"/>
              </a:ext>
            </a:extLst>
          </p:cNvPr>
          <p:cNvSpPr/>
          <p:nvPr/>
        </p:nvSpPr>
        <p:spPr>
          <a:xfrm>
            <a:off x="5047368" y="2325535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5DDA219-FC04-4146-80DA-21EC51FFBF31}"/>
              </a:ext>
            </a:extLst>
          </p:cNvPr>
          <p:cNvSpPr/>
          <p:nvPr/>
        </p:nvSpPr>
        <p:spPr>
          <a:xfrm>
            <a:off x="7505425" y="3866402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20388DF-B318-4D85-91F4-835D86DDFBB1}"/>
              </a:ext>
            </a:extLst>
          </p:cNvPr>
          <p:cNvSpPr/>
          <p:nvPr/>
        </p:nvSpPr>
        <p:spPr>
          <a:xfrm>
            <a:off x="7804651" y="4569782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02EEF399-6265-45A1-8E29-E432C2D7F101}"/>
              </a:ext>
            </a:extLst>
          </p:cNvPr>
          <p:cNvSpPr/>
          <p:nvPr/>
        </p:nvSpPr>
        <p:spPr>
          <a:xfrm rot="1627850">
            <a:off x="6709100" y="3498793"/>
            <a:ext cx="506953" cy="34886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93EEE9-DD19-43D7-AA35-58092EDE694E}"/>
              </a:ext>
            </a:extLst>
          </p:cNvPr>
          <p:cNvSpPr txBox="1"/>
          <p:nvPr/>
        </p:nvSpPr>
        <p:spPr>
          <a:xfrm>
            <a:off x="7370201" y="1617388"/>
            <a:ext cx="45238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Клиенты и </a:t>
            </a:r>
            <a:r>
              <a:rPr lang="en-US" sz="2400" b="1" dirty="0">
                <a:ln/>
                <a:solidFill>
                  <a:schemeClr val="accent3"/>
                </a:solidFill>
              </a:rPr>
              <a:t>Support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в </a:t>
            </a:r>
            <a:r>
              <a:rPr lang="en-US" sz="2400" b="1" dirty="0">
                <a:ln/>
                <a:solidFill>
                  <a:schemeClr val="accent3"/>
                </a:solidFill>
              </a:rPr>
              <a:t>US time zone,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а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	</a:t>
            </a:r>
            <a:r>
              <a:rPr lang="en-US" sz="2400" b="1" dirty="0">
                <a:ln/>
                <a:solidFill>
                  <a:schemeClr val="accent3"/>
                </a:solidFill>
              </a:rPr>
              <a:t>QA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и </a:t>
            </a:r>
            <a:r>
              <a:rPr lang="en-US" sz="2400" b="1" dirty="0">
                <a:ln/>
                <a:solidFill>
                  <a:schemeClr val="accent3"/>
                </a:solidFill>
              </a:rPr>
              <a:t>Dev </a:t>
            </a:r>
            <a:r>
              <a:rPr lang="ru-RU" sz="2400" b="1" dirty="0">
                <a:ln/>
                <a:solidFill>
                  <a:schemeClr val="accent3"/>
                </a:solidFill>
              </a:rPr>
              <a:t>в </a:t>
            </a:r>
            <a:r>
              <a:rPr lang="en-US" sz="2400" b="1" dirty="0">
                <a:ln/>
                <a:solidFill>
                  <a:schemeClr val="accent3"/>
                </a:solidFill>
              </a:rPr>
              <a:t>MSK time zone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A0C517-5555-433F-8782-8B667E7DB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36" y="1630114"/>
            <a:ext cx="2886075" cy="40862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CD2722-3BE1-4B16-9DD4-544C3B7884A6}"/>
              </a:ext>
            </a:extLst>
          </p:cNvPr>
          <p:cNvSpPr txBox="1"/>
          <p:nvPr/>
        </p:nvSpPr>
        <p:spPr>
          <a:xfrm>
            <a:off x="869782" y="5546538"/>
            <a:ext cx="62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USA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8D3A59-CC6B-4D06-8076-76A937084A2B}"/>
              </a:ext>
            </a:extLst>
          </p:cNvPr>
          <p:cNvSpPr txBox="1"/>
          <p:nvPr/>
        </p:nvSpPr>
        <p:spPr>
          <a:xfrm>
            <a:off x="2263960" y="5546538"/>
            <a:ext cx="62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MSK</a:t>
            </a:r>
            <a:endParaRPr lang="ru-RU" dirty="0"/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1E981244-125A-44B7-A9A6-C9C2534C6738}"/>
              </a:ext>
            </a:extLst>
          </p:cNvPr>
          <p:cNvSpPr/>
          <p:nvPr/>
        </p:nvSpPr>
        <p:spPr>
          <a:xfrm>
            <a:off x="210434" y="3150028"/>
            <a:ext cx="691804" cy="335844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Заявка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AC881E-878E-42EC-B46C-B90A960A2402}"/>
              </a:ext>
            </a:extLst>
          </p:cNvPr>
          <p:cNvSpPr txBox="1"/>
          <p:nvPr/>
        </p:nvSpPr>
        <p:spPr>
          <a:xfrm>
            <a:off x="3280807" y="4375301"/>
            <a:ext cx="45238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chemeClr val="accent3"/>
                </a:solidFill>
              </a:rPr>
              <a:t>SLA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тикает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а </a:t>
            </a:r>
            <a:r>
              <a:rPr lang="en-US" sz="2400" b="1" dirty="0">
                <a:ln/>
                <a:solidFill>
                  <a:schemeClr val="accent3"/>
                </a:solidFill>
              </a:rPr>
              <a:t>QA, DEV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сторона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законно спит</a:t>
            </a:r>
            <a:endParaRPr lang="en-US" sz="2400" b="1" dirty="0">
              <a:ln/>
              <a:solidFill>
                <a:schemeClr val="accent3"/>
              </a:solidFill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A5C5748-8DEB-4781-9C3E-8C78EDD90F19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902238" y="3317950"/>
            <a:ext cx="237856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B7EC43-0599-4D74-998E-BBD1EBB2A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38" y="2939329"/>
            <a:ext cx="2359150" cy="1564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0087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73A804-A71F-4E63-843A-73897352213B}"/>
              </a:ext>
            </a:extLst>
          </p:cNvPr>
          <p:cNvSpPr/>
          <p:nvPr/>
        </p:nvSpPr>
        <p:spPr>
          <a:xfrm>
            <a:off x="462844" y="652357"/>
            <a:ext cx="1128385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Отсутствие четкого формализованного процесса эскалации тикетов на </a:t>
            </a:r>
            <a:r>
              <a:rPr lang="en-US" sz="2400" b="1" dirty="0"/>
              <a:t>QA</a:t>
            </a:r>
            <a:r>
              <a:rPr lang="ru-RU" sz="2400" b="1" dirty="0"/>
              <a:t> уровень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F8E76C-D7F8-4326-B243-18AA1C15AB00}"/>
              </a:ext>
            </a:extLst>
          </p:cNvPr>
          <p:cNvSpPr/>
          <p:nvPr/>
        </p:nvSpPr>
        <p:spPr>
          <a:xfrm>
            <a:off x="3115733" y="4662311"/>
            <a:ext cx="1016000" cy="11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34F940-40E8-4142-AA79-8D34987D7C4D}"/>
              </a:ext>
            </a:extLst>
          </p:cNvPr>
          <p:cNvSpPr/>
          <p:nvPr/>
        </p:nvSpPr>
        <p:spPr>
          <a:xfrm>
            <a:off x="1461426" y="4724400"/>
            <a:ext cx="3562130" cy="11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6B81B1-DB14-439C-B640-49F5EC862711}"/>
              </a:ext>
            </a:extLst>
          </p:cNvPr>
          <p:cNvSpPr/>
          <p:nvPr/>
        </p:nvSpPr>
        <p:spPr>
          <a:xfrm>
            <a:off x="1365956" y="4760304"/>
            <a:ext cx="129337" cy="64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3F0ECF-7946-4A49-B475-36965EFA7467}"/>
              </a:ext>
            </a:extLst>
          </p:cNvPr>
          <p:cNvSpPr/>
          <p:nvPr/>
        </p:nvSpPr>
        <p:spPr>
          <a:xfrm>
            <a:off x="4854708" y="4760305"/>
            <a:ext cx="129337" cy="64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EBF8448-EAE2-4346-A2A1-B63CFBC92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07" y="1449084"/>
            <a:ext cx="1637974" cy="1166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B02976-EBEB-4E1B-AB88-8E6D41D40A0A}"/>
              </a:ext>
            </a:extLst>
          </p:cNvPr>
          <p:cNvSpPr txBox="1"/>
          <p:nvPr/>
        </p:nvSpPr>
        <p:spPr>
          <a:xfrm>
            <a:off x="1041456" y="2552716"/>
            <a:ext cx="20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Client Support</a:t>
            </a:r>
            <a:endParaRPr lang="ru-RU" dirty="0"/>
          </a:p>
        </p:txBody>
      </p:sp>
      <p:sp>
        <p:nvSpPr>
          <p:cNvPr id="5" name="Блок-схема: документ 4">
            <a:extLst>
              <a:ext uri="{FF2B5EF4-FFF2-40B4-BE49-F238E27FC236}">
                <a16:creationId xmlns:a16="http://schemas.microsoft.com/office/drawing/2014/main" id="{7FE1A6B5-68CE-4AFC-938B-F3EBB641E6EA}"/>
              </a:ext>
            </a:extLst>
          </p:cNvPr>
          <p:cNvSpPr/>
          <p:nvPr/>
        </p:nvSpPr>
        <p:spPr>
          <a:xfrm>
            <a:off x="3858706" y="2407650"/>
            <a:ext cx="1196622" cy="894417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D6F3C8-9752-4DC2-BBCC-5FD9E2B97B12}"/>
              </a:ext>
            </a:extLst>
          </p:cNvPr>
          <p:cNvSpPr txBox="1"/>
          <p:nvPr/>
        </p:nvSpPr>
        <p:spPr>
          <a:xfrm>
            <a:off x="3928356" y="2515143"/>
            <a:ext cx="101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SLA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тикет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BAF683E-683C-4023-BCF2-6F6081FE35C6}"/>
              </a:ext>
            </a:extLst>
          </p:cNvPr>
          <p:cNvCxnSpPr>
            <a:cxnSpLocks/>
            <a:stCxn id="28" idx="5"/>
            <a:endCxn id="31" idx="1"/>
          </p:cNvCxnSpPr>
          <p:nvPr/>
        </p:nvCxnSpPr>
        <p:spPr>
          <a:xfrm>
            <a:off x="2657705" y="2444588"/>
            <a:ext cx="1270651" cy="393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4A954F8-5A07-4254-B5DC-CB876BF3A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982" y="2473467"/>
            <a:ext cx="5250844" cy="3505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AA92EF-94FE-4FD1-88F8-1104C381B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32" y="2382546"/>
            <a:ext cx="843257" cy="82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43B38A0-5530-4AC6-AA11-60C9721E4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303" y="1821478"/>
            <a:ext cx="843257" cy="82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9CC48A0-77E5-4D4D-BA5C-92A9BCCC0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534" y="1805111"/>
            <a:ext cx="843257" cy="82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FB5D205-7D87-4B81-A8D3-78E47E834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681" y="2534841"/>
            <a:ext cx="843257" cy="82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2B81A9D-7D8E-4136-9065-D1DFB309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956" y="5038664"/>
            <a:ext cx="843257" cy="82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A0BD484-2B06-4FE8-B373-A540F4465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05" y="5123194"/>
            <a:ext cx="843257" cy="82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23835F1-44D4-42CF-A1AF-A4F29FBBFDA8}"/>
              </a:ext>
            </a:extLst>
          </p:cNvPr>
          <p:cNvSpPr txBox="1"/>
          <p:nvPr/>
        </p:nvSpPr>
        <p:spPr>
          <a:xfrm>
            <a:off x="5337939" y="2917660"/>
            <a:ext cx="86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QA #1</a:t>
            </a:r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E6257B-C1DA-496F-AC4B-3956F9E531AE}"/>
              </a:ext>
            </a:extLst>
          </p:cNvPr>
          <p:cNvSpPr txBox="1"/>
          <p:nvPr/>
        </p:nvSpPr>
        <p:spPr>
          <a:xfrm>
            <a:off x="6398303" y="2370454"/>
            <a:ext cx="86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QA #2</a:t>
            </a:r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04C656-375E-45FE-8B35-FDFB7777CA63}"/>
              </a:ext>
            </a:extLst>
          </p:cNvPr>
          <p:cNvSpPr txBox="1"/>
          <p:nvPr/>
        </p:nvSpPr>
        <p:spPr>
          <a:xfrm>
            <a:off x="8141549" y="2351509"/>
            <a:ext cx="86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QA #3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A68F3-B27E-49B0-8BE8-A248FB4A988C}"/>
              </a:ext>
            </a:extLst>
          </p:cNvPr>
          <p:cNvSpPr txBox="1"/>
          <p:nvPr/>
        </p:nvSpPr>
        <p:spPr>
          <a:xfrm>
            <a:off x="9818201" y="3207328"/>
            <a:ext cx="86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QA #4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93CCF9-A640-49F2-ADA8-E543B64EEBBC}"/>
              </a:ext>
            </a:extLst>
          </p:cNvPr>
          <p:cNvSpPr txBox="1"/>
          <p:nvPr/>
        </p:nvSpPr>
        <p:spPr>
          <a:xfrm>
            <a:off x="9357701" y="5666516"/>
            <a:ext cx="86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QA #5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BA3BEB-F024-4854-8BCE-B86E57546C87}"/>
              </a:ext>
            </a:extLst>
          </p:cNvPr>
          <p:cNvSpPr txBox="1"/>
          <p:nvPr/>
        </p:nvSpPr>
        <p:spPr>
          <a:xfrm>
            <a:off x="5732439" y="5799301"/>
            <a:ext cx="86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QA #n</a:t>
            </a:r>
            <a:endParaRPr lang="ru-RU" dirty="0"/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42678EFD-5456-4ABA-B9CB-E06B1D8ADCE3}"/>
              </a:ext>
            </a:extLst>
          </p:cNvPr>
          <p:cNvCxnSpPr>
            <a:cxnSpLocks/>
          </p:cNvCxnSpPr>
          <p:nvPr/>
        </p:nvCxnSpPr>
        <p:spPr>
          <a:xfrm flipV="1">
            <a:off x="3928356" y="3100278"/>
            <a:ext cx="1614488" cy="117821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Овал 50">
            <a:extLst>
              <a:ext uri="{FF2B5EF4-FFF2-40B4-BE49-F238E27FC236}">
                <a16:creationId xmlns:a16="http://schemas.microsoft.com/office/drawing/2014/main" id="{B7021BB0-4854-41BE-BA67-89CA87D9BA08}"/>
              </a:ext>
            </a:extLst>
          </p:cNvPr>
          <p:cNvSpPr/>
          <p:nvPr/>
        </p:nvSpPr>
        <p:spPr>
          <a:xfrm>
            <a:off x="553156" y="3469609"/>
            <a:ext cx="3865955" cy="28296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67735-76B4-4A71-AA64-2ED12FB47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790" y="4209186"/>
            <a:ext cx="2417233" cy="1350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Блок-схема: документ 53">
            <a:extLst>
              <a:ext uri="{FF2B5EF4-FFF2-40B4-BE49-F238E27FC236}">
                <a16:creationId xmlns:a16="http://schemas.microsoft.com/office/drawing/2014/main" id="{596F6DBE-84FC-432E-93AB-E237D5CE829B}"/>
              </a:ext>
            </a:extLst>
          </p:cNvPr>
          <p:cNvSpPr/>
          <p:nvPr/>
        </p:nvSpPr>
        <p:spPr>
          <a:xfrm>
            <a:off x="1192832" y="4039288"/>
            <a:ext cx="1196622" cy="894417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133EF2-F589-4850-9B8E-DFCC47584EF6}"/>
              </a:ext>
            </a:extLst>
          </p:cNvPr>
          <p:cNvSpPr txBox="1"/>
          <p:nvPr/>
        </p:nvSpPr>
        <p:spPr>
          <a:xfrm>
            <a:off x="1262482" y="4146781"/>
            <a:ext cx="101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SLA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тикет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93E017-6CB9-4F5C-9B56-B88B6BA4DE27}"/>
              </a:ext>
            </a:extLst>
          </p:cNvPr>
          <p:cNvSpPr txBox="1"/>
          <p:nvPr/>
        </p:nvSpPr>
        <p:spPr>
          <a:xfrm>
            <a:off x="284208" y="5236485"/>
            <a:ext cx="4660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Хм</a:t>
            </a:r>
            <a:r>
              <a:rPr lang="en-US" b="1" dirty="0">
                <a:solidFill>
                  <a:srgbClr val="C00000"/>
                </a:solidFill>
              </a:rPr>
              <a:t>..</a:t>
            </a:r>
          </a:p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кажется это не по моей компоненте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пусть другие посмотрят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Стрелка: изогнутая вправо 56">
            <a:extLst>
              <a:ext uri="{FF2B5EF4-FFF2-40B4-BE49-F238E27FC236}">
                <a16:creationId xmlns:a16="http://schemas.microsoft.com/office/drawing/2014/main" id="{29D567EF-C9B8-4BDC-A025-A04277CA43B7}"/>
              </a:ext>
            </a:extLst>
          </p:cNvPr>
          <p:cNvSpPr/>
          <p:nvPr/>
        </p:nvSpPr>
        <p:spPr>
          <a:xfrm rot="16577683">
            <a:off x="4493030" y="3603150"/>
            <a:ext cx="783496" cy="25017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96FC33E-14FC-41F5-828E-5FCD54F001C2}"/>
              </a:ext>
            </a:extLst>
          </p:cNvPr>
          <p:cNvSpPr txBox="1"/>
          <p:nvPr/>
        </p:nvSpPr>
        <p:spPr>
          <a:xfrm>
            <a:off x="7262088" y="1190045"/>
            <a:ext cx="466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- </a:t>
            </a:r>
            <a:r>
              <a:rPr lang="en-US" b="1" dirty="0">
                <a:solidFill>
                  <a:srgbClr val="C00000"/>
                </a:solidFill>
              </a:rPr>
              <a:t>&gt; </a:t>
            </a:r>
            <a:r>
              <a:rPr lang="ru-RU" b="1" dirty="0">
                <a:solidFill>
                  <a:srgbClr val="C00000"/>
                </a:solidFill>
              </a:rPr>
              <a:t>Нарушение </a:t>
            </a:r>
            <a:r>
              <a:rPr lang="en-US" b="1" dirty="0">
                <a:solidFill>
                  <a:srgbClr val="C00000"/>
                </a:solidFill>
              </a:rPr>
              <a:t>SLA</a:t>
            </a:r>
          </a:p>
          <a:p>
            <a:r>
              <a:rPr lang="en-US" b="1" dirty="0">
                <a:solidFill>
                  <a:srgbClr val="C00000"/>
                </a:solidFill>
              </a:rPr>
              <a:t>- &gt; </a:t>
            </a:r>
            <a:r>
              <a:rPr lang="ru-RU" b="1" dirty="0">
                <a:solidFill>
                  <a:srgbClr val="C00000"/>
                </a:solidFill>
              </a:rPr>
              <a:t>Неоправданные временные затраты </a:t>
            </a:r>
            <a:r>
              <a:rPr lang="en-US" b="1" dirty="0">
                <a:solidFill>
                  <a:srgbClr val="C00000"/>
                </a:solidFill>
              </a:rPr>
              <a:t>QA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BDD9C219-F83C-405C-87C0-95FE1BAB5A09}"/>
              </a:ext>
            </a:extLst>
          </p:cNvPr>
          <p:cNvCxnSpPr>
            <a:cxnSpLocks/>
            <a:endCxn id="45" idx="3"/>
          </p:cNvCxnSpPr>
          <p:nvPr/>
        </p:nvCxnSpPr>
        <p:spPr>
          <a:xfrm flipH="1" flipV="1">
            <a:off x="10681986" y="3391994"/>
            <a:ext cx="776235" cy="2558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008751FB-1488-444B-927F-AA48B2F6C1FE}"/>
              </a:ext>
            </a:extLst>
          </p:cNvPr>
          <p:cNvSpPr/>
          <p:nvPr/>
        </p:nvSpPr>
        <p:spPr>
          <a:xfrm>
            <a:off x="10055400" y="3475806"/>
            <a:ext cx="2136600" cy="97232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0F3721A-2D03-4AED-8AC4-95F4CB315630}"/>
              </a:ext>
            </a:extLst>
          </p:cNvPr>
          <p:cNvSpPr txBox="1"/>
          <p:nvPr/>
        </p:nvSpPr>
        <p:spPr>
          <a:xfrm>
            <a:off x="9939162" y="3574429"/>
            <a:ext cx="22781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Хм</a:t>
            </a:r>
            <a:r>
              <a:rPr lang="en-US" b="1" dirty="0">
                <a:solidFill>
                  <a:srgbClr val="C00000"/>
                </a:solidFill>
              </a:rPr>
              <a:t>..</a:t>
            </a:r>
          </a:p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а я вообще в отпуске</a:t>
            </a:r>
          </a:p>
          <a:p>
            <a:pPr algn="ctr"/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Ладно пусть полежит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ведь я же на знаю об этом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B3E4E262-B191-43FB-9921-247B101D8817}"/>
              </a:ext>
            </a:extLst>
          </p:cNvPr>
          <p:cNvCxnSpPr>
            <a:cxnSpLocks/>
          </p:cNvCxnSpPr>
          <p:nvPr/>
        </p:nvCxnSpPr>
        <p:spPr>
          <a:xfrm flipH="1" flipV="1">
            <a:off x="10999168" y="4468580"/>
            <a:ext cx="51865" cy="2558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Picture 3">
            <a:extLst>
              <a:ext uri="{FF2B5EF4-FFF2-40B4-BE49-F238E27FC236}">
                <a16:creationId xmlns:a16="http://schemas.microsoft.com/office/drawing/2014/main" id="{C57F6017-A22A-467B-A544-B8985857C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3">
            <a:extLst>
              <a:ext uri="{FF2B5EF4-FFF2-40B4-BE49-F238E27FC236}">
                <a16:creationId xmlns:a16="http://schemas.microsoft.com/office/drawing/2014/main" id="{6B73F2F4-F1F8-4A4B-A6CD-7B5F85E8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3376396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3D1DCB4-8D55-4446-A22C-5896FF6EB03D}"/>
              </a:ext>
            </a:extLst>
          </p:cNvPr>
          <p:cNvSpPr/>
          <p:nvPr/>
        </p:nvSpPr>
        <p:spPr>
          <a:xfrm>
            <a:off x="1236172" y="126449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0451FF-B830-4038-84C2-183DFDC1C590}"/>
              </a:ext>
            </a:extLst>
          </p:cNvPr>
          <p:cNvSpPr/>
          <p:nvPr/>
        </p:nvSpPr>
        <p:spPr>
          <a:xfrm>
            <a:off x="-86094" y="1360708"/>
            <a:ext cx="1376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1.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Normal flow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67061350-DC67-47A9-8135-2F565579E95D}"/>
              </a:ext>
            </a:extLst>
          </p:cNvPr>
          <p:cNvSpPr/>
          <p:nvPr/>
        </p:nvSpPr>
        <p:spPr>
          <a:xfrm>
            <a:off x="2889308" y="161372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27B8216-AEDB-4D50-A246-6EE7FE067E04}"/>
              </a:ext>
            </a:extLst>
          </p:cNvPr>
          <p:cNvSpPr/>
          <p:nvPr/>
        </p:nvSpPr>
        <p:spPr>
          <a:xfrm>
            <a:off x="3530575" y="126449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B11D094-D856-40BD-9176-E39B79A964DE}"/>
              </a:ext>
            </a:extLst>
          </p:cNvPr>
          <p:cNvSpPr/>
          <p:nvPr/>
        </p:nvSpPr>
        <p:spPr>
          <a:xfrm>
            <a:off x="5953001" y="1247360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4BD08AD3-A7D9-4AAC-BA64-19D7104E902F}"/>
              </a:ext>
            </a:extLst>
          </p:cNvPr>
          <p:cNvSpPr/>
          <p:nvPr/>
        </p:nvSpPr>
        <p:spPr>
          <a:xfrm>
            <a:off x="7721528" y="1591938"/>
            <a:ext cx="525876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B6A1DEC-404E-4CA9-87F8-F30769586603}"/>
              </a:ext>
            </a:extLst>
          </p:cNvPr>
          <p:cNvSpPr/>
          <p:nvPr/>
        </p:nvSpPr>
        <p:spPr>
          <a:xfrm>
            <a:off x="8375427" y="1247359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2B33804-70E4-4F0C-8121-991DFF28F6FD}"/>
              </a:ext>
            </a:extLst>
          </p:cNvPr>
          <p:cNvSpPr/>
          <p:nvPr/>
        </p:nvSpPr>
        <p:spPr>
          <a:xfrm>
            <a:off x="5221002" y="161372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12868-DBAF-4B3A-BC26-F273EA02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1" y="2516767"/>
            <a:ext cx="555904" cy="139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6BEEEC1B-2C61-47A0-9E69-47A431D7842E}"/>
              </a:ext>
            </a:extLst>
          </p:cNvPr>
          <p:cNvSpPr/>
          <p:nvPr/>
        </p:nvSpPr>
        <p:spPr>
          <a:xfrm rot="19871553">
            <a:off x="619800" y="2476671"/>
            <a:ext cx="1076095" cy="3488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11B96CA-A82C-411F-ADEA-B55FC9551337}"/>
              </a:ext>
            </a:extLst>
          </p:cNvPr>
          <p:cNvSpPr/>
          <p:nvPr/>
        </p:nvSpPr>
        <p:spPr>
          <a:xfrm>
            <a:off x="-46674" y="3851701"/>
            <a:ext cx="1406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Действующий</a:t>
            </a:r>
          </a:p>
          <a:p>
            <a:pPr algn="ctr"/>
            <a:r>
              <a:rPr lang="ru-RU" sz="1600" dirty="0"/>
              <a:t>Клиент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F38A1EB-CD8E-4172-88BE-83F73ED4408D}"/>
              </a:ext>
            </a:extLst>
          </p:cNvPr>
          <p:cNvSpPr/>
          <p:nvPr/>
        </p:nvSpPr>
        <p:spPr>
          <a:xfrm>
            <a:off x="-111833" y="4992898"/>
            <a:ext cx="34286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2.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Special flow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ru-RU" dirty="0">
                <a:solidFill>
                  <a:schemeClr val="tx2"/>
                </a:solidFill>
              </a:rPr>
              <a:t>только для одного ТОП клиента</a:t>
            </a:r>
            <a:r>
              <a:rPr lang="en-US" dirty="0">
                <a:solidFill>
                  <a:schemeClr val="tx2"/>
                </a:solidFill>
              </a:rPr>
              <a:t>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F85BA27-8B79-4F23-B630-146FE0F60ED7}"/>
              </a:ext>
            </a:extLst>
          </p:cNvPr>
          <p:cNvSpPr/>
          <p:nvPr/>
        </p:nvSpPr>
        <p:spPr>
          <a:xfrm>
            <a:off x="2229606" y="4364383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5E744332-3C70-4CA1-AC86-7EFEA0EDEABA}"/>
              </a:ext>
            </a:extLst>
          </p:cNvPr>
          <p:cNvSpPr/>
          <p:nvPr/>
        </p:nvSpPr>
        <p:spPr>
          <a:xfrm>
            <a:off x="3882742" y="4713610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AFFD611-C551-47FF-ABD1-0BFDEB867C05}"/>
              </a:ext>
            </a:extLst>
          </p:cNvPr>
          <p:cNvSpPr/>
          <p:nvPr/>
        </p:nvSpPr>
        <p:spPr>
          <a:xfrm>
            <a:off x="4524009" y="4364383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06817EE0-F716-4747-8765-D7496B5AC781}"/>
              </a:ext>
            </a:extLst>
          </p:cNvPr>
          <p:cNvSpPr/>
          <p:nvPr/>
        </p:nvSpPr>
        <p:spPr>
          <a:xfrm>
            <a:off x="6946435" y="4347245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A10276F1-8807-4253-A4A4-BCD51B25DF2D}"/>
              </a:ext>
            </a:extLst>
          </p:cNvPr>
          <p:cNvSpPr/>
          <p:nvPr/>
        </p:nvSpPr>
        <p:spPr>
          <a:xfrm>
            <a:off x="8714962" y="4691823"/>
            <a:ext cx="525876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386297CC-3FD5-4AC5-9FDB-8D51D7ADF392}"/>
              </a:ext>
            </a:extLst>
          </p:cNvPr>
          <p:cNvSpPr/>
          <p:nvPr/>
        </p:nvSpPr>
        <p:spPr>
          <a:xfrm>
            <a:off x="9368861" y="4347244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7EEC6B23-6074-4D52-A588-2555CF5A148B}"/>
              </a:ext>
            </a:extLst>
          </p:cNvPr>
          <p:cNvSpPr/>
          <p:nvPr/>
        </p:nvSpPr>
        <p:spPr>
          <a:xfrm>
            <a:off x="6214436" y="4713610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A0017D07-52A8-4B2C-946B-5476712D643F}"/>
              </a:ext>
            </a:extLst>
          </p:cNvPr>
          <p:cNvSpPr/>
          <p:nvPr/>
        </p:nvSpPr>
        <p:spPr>
          <a:xfrm rot="746650">
            <a:off x="961251" y="3515868"/>
            <a:ext cx="6026520" cy="3488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EEDECE0-3D2B-46D9-8E2E-8BDA19C9A20B}"/>
              </a:ext>
            </a:extLst>
          </p:cNvPr>
          <p:cNvCxnSpPr/>
          <p:nvPr/>
        </p:nvCxnSpPr>
        <p:spPr>
          <a:xfrm>
            <a:off x="2498103" y="3915691"/>
            <a:ext cx="4223286" cy="17026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58E210D-AC23-4122-A642-E125323811BD}"/>
              </a:ext>
            </a:extLst>
          </p:cNvPr>
          <p:cNvCxnSpPr>
            <a:cxnSpLocks/>
          </p:cNvCxnSpPr>
          <p:nvPr/>
        </p:nvCxnSpPr>
        <p:spPr>
          <a:xfrm flipV="1">
            <a:off x="1903667" y="4226678"/>
            <a:ext cx="3570811" cy="176876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AE3C85B-B8F9-4DBB-AFEA-A6AC9BCD103A}"/>
              </a:ext>
            </a:extLst>
          </p:cNvPr>
          <p:cNvSpPr/>
          <p:nvPr/>
        </p:nvSpPr>
        <p:spPr>
          <a:xfrm>
            <a:off x="3316863" y="5246135"/>
            <a:ext cx="83098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Напрямую на </a:t>
            </a:r>
            <a:r>
              <a:rPr lang="en-US" sz="2000" b="1" dirty="0">
                <a:solidFill>
                  <a:srgbClr val="C00000"/>
                </a:solidFill>
              </a:rPr>
              <a:t>QA (</a:t>
            </a:r>
            <a:r>
              <a:rPr lang="ru-RU" sz="2000" b="1" dirty="0">
                <a:solidFill>
                  <a:srgbClr val="C00000"/>
                </a:solidFill>
              </a:rPr>
              <a:t>без предварительного анализа на стороне </a:t>
            </a:r>
            <a:r>
              <a:rPr lang="en-US" sz="2000" b="1" dirty="0">
                <a:solidFill>
                  <a:srgbClr val="C00000"/>
                </a:solidFill>
              </a:rPr>
              <a:t>Support) -&gt; QA </a:t>
            </a:r>
            <a:r>
              <a:rPr lang="ru-RU" sz="2000" b="1" dirty="0">
                <a:solidFill>
                  <a:srgbClr val="C00000"/>
                </a:solidFill>
              </a:rPr>
              <a:t>тратил много времени на тикеты</a:t>
            </a:r>
            <a:r>
              <a:rPr lang="en-US" sz="2000" b="1" dirty="0">
                <a:solidFill>
                  <a:srgbClr val="C00000"/>
                </a:solidFill>
              </a:rPr>
              <a:t>,</a:t>
            </a:r>
            <a:r>
              <a:rPr lang="ru-RU" sz="2000" b="1" dirty="0">
                <a:solidFill>
                  <a:srgbClr val="C00000"/>
                </a:solidFill>
              </a:rPr>
              <a:t> которые решались простой консультацией</a:t>
            </a:r>
            <a:endParaRPr lang="en-US" sz="2000" b="1" dirty="0">
              <a:solidFill>
                <a:srgbClr val="C00000"/>
              </a:solidFill>
            </a:endParaRPr>
          </a:p>
          <a:p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1E74DA3-C95F-4BF2-ADCE-0473728A904B}"/>
              </a:ext>
            </a:extLst>
          </p:cNvPr>
          <p:cNvSpPr/>
          <p:nvPr/>
        </p:nvSpPr>
        <p:spPr>
          <a:xfrm>
            <a:off x="473638" y="695065"/>
            <a:ext cx="925785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Два независимых потока обработки </a:t>
            </a:r>
            <a:r>
              <a:rPr lang="en-US" sz="2400" b="1" dirty="0"/>
              <a:t>SLA </a:t>
            </a:r>
            <a:r>
              <a:rPr lang="ru-RU" sz="2400" b="1" dirty="0"/>
              <a:t>тикетов с </a:t>
            </a:r>
            <a:r>
              <a:rPr lang="en-US" sz="2400" b="1" dirty="0"/>
              <a:t>production</a:t>
            </a:r>
            <a:r>
              <a:rPr lang="ru-RU" sz="2400" b="1" dirty="0"/>
              <a:t> среды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6D48C927-EC62-4832-8DFC-793303FD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3">
            <a:extLst>
              <a:ext uri="{FF2B5EF4-FFF2-40B4-BE49-F238E27FC236}">
                <a16:creationId xmlns:a16="http://schemas.microsoft.com/office/drawing/2014/main" id="{2645C2E0-E840-43BB-B4DB-BC98327A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01867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трелка: изогнутая вправо 38">
            <a:extLst>
              <a:ext uri="{FF2B5EF4-FFF2-40B4-BE49-F238E27FC236}">
                <a16:creationId xmlns:a16="http://schemas.microsoft.com/office/drawing/2014/main" id="{058785CF-1EF0-458F-A690-BA2D38B8EB14}"/>
              </a:ext>
            </a:extLst>
          </p:cNvPr>
          <p:cNvSpPr/>
          <p:nvPr/>
        </p:nvSpPr>
        <p:spPr>
          <a:xfrm rot="20070959">
            <a:off x="3504462" y="3723966"/>
            <a:ext cx="1463151" cy="25017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изогнутая вправо 39">
            <a:extLst>
              <a:ext uri="{FF2B5EF4-FFF2-40B4-BE49-F238E27FC236}">
                <a16:creationId xmlns:a16="http://schemas.microsoft.com/office/drawing/2014/main" id="{EB76DB30-1BA1-4EB9-A016-641AE8702EF3}"/>
              </a:ext>
            </a:extLst>
          </p:cNvPr>
          <p:cNvSpPr/>
          <p:nvPr/>
        </p:nvSpPr>
        <p:spPr>
          <a:xfrm rot="1401423" flipH="1">
            <a:off x="7069305" y="4248378"/>
            <a:ext cx="1250275" cy="215899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6CB2D3AD-DA17-4049-AB04-BBBC72B3E1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385318"/>
              </p:ext>
            </p:extLst>
          </p:nvPr>
        </p:nvGraphicFramePr>
        <p:xfrm>
          <a:off x="438810" y="1313072"/>
          <a:ext cx="5238750" cy="31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одзаголовок 2"/>
          <p:cNvSpPr txBox="1">
            <a:spLocks/>
          </p:cNvSpPr>
          <p:nvPr/>
        </p:nvSpPr>
        <p:spPr>
          <a:xfrm>
            <a:off x="4085415" y="272344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9F237DC7-AD14-4E6B-9F68-E3862923D33D}"/>
              </a:ext>
            </a:extLst>
          </p:cNvPr>
          <p:cNvSpPr txBox="1">
            <a:spLocks/>
          </p:cNvSpPr>
          <p:nvPr/>
        </p:nvSpPr>
        <p:spPr>
          <a:xfrm>
            <a:off x="-25368" y="4428560"/>
            <a:ext cx="5040374" cy="268650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</a:rPr>
              <a:t>* Basic customers </a:t>
            </a:r>
            <a:r>
              <a:rPr lang="ru-RU" sz="1200" kern="0" dirty="0">
                <a:solidFill>
                  <a:schemeClr val="bg1">
                    <a:lumMod val="50000"/>
                  </a:schemeClr>
                </a:solidFill>
              </a:rPr>
              <a:t>(не включает заявки от одного ТОП клиента)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93F63-AB49-45E2-8538-B05B16C2E9FE}"/>
              </a:ext>
            </a:extLst>
          </p:cNvPr>
          <p:cNvSpPr txBox="1"/>
          <p:nvPr/>
        </p:nvSpPr>
        <p:spPr>
          <a:xfrm>
            <a:off x="4104076" y="2753248"/>
            <a:ext cx="89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ru-RU" dirty="0">
                <a:solidFill>
                  <a:srgbClr val="C00000"/>
                </a:solidFill>
              </a:rPr>
              <a:t>6</a:t>
            </a:r>
            <a:r>
              <a:rPr lang="en-US" dirty="0">
                <a:solidFill>
                  <a:srgbClr val="C00000"/>
                </a:solidFill>
              </a:rPr>
              <a:t>%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D7DDF-B8DB-42C9-AB4F-654239A6E6BE}"/>
              </a:ext>
            </a:extLst>
          </p:cNvPr>
          <p:cNvSpPr txBox="1"/>
          <p:nvPr/>
        </p:nvSpPr>
        <p:spPr>
          <a:xfrm>
            <a:off x="496685" y="4674729"/>
            <a:ext cx="3765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~ 22 tickets </a:t>
            </a:r>
            <a:r>
              <a:rPr lang="ru-RU" sz="2400" dirty="0"/>
              <a:t>в неделю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CD85B-2E99-4649-916D-49C779421E7F}"/>
              </a:ext>
            </a:extLst>
          </p:cNvPr>
          <p:cNvSpPr txBox="1"/>
          <p:nvPr/>
        </p:nvSpPr>
        <p:spPr>
          <a:xfrm>
            <a:off x="496685" y="5063913"/>
            <a:ext cx="483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</a:t>
            </a:r>
            <a:r>
              <a:rPr lang="ru-RU" dirty="0"/>
              <a:t>из них </a:t>
            </a:r>
            <a:r>
              <a:rPr lang="ru-RU" dirty="0">
                <a:solidFill>
                  <a:srgbClr val="C00000"/>
                </a:solidFill>
              </a:rPr>
              <a:t>только</a:t>
            </a:r>
            <a:r>
              <a:rPr lang="en-US" dirty="0"/>
              <a:t> 3-4 tickets (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ru-RU" dirty="0">
                <a:solidFill>
                  <a:srgbClr val="C00000"/>
                </a:solidFill>
              </a:rPr>
              <a:t>6</a:t>
            </a:r>
            <a:r>
              <a:rPr lang="en-US" dirty="0">
                <a:solidFill>
                  <a:srgbClr val="C00000"/>
                </a:solidFill>
              </a:rPr>
              <a:t>%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   признаны багами в коде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95065C-74EC-4256-9FCD-66AA535BAD47}"/>
              </a:ext>
            </a:extLst>
          </p:cNvPr>
          <p:cNvSpPr/>
          <p:nvPr/>
        </p:nvSpPr>
        <p:spPr>
          <a:xfrm>
            <a:off x="4402666" y="784950"/>
            <a:ext cx="1952977" cy="133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DA486FE-3C82-4DCE-A1E6-2E151A701DD8}"/>
              </a:ext>
            </a:extLst>
          </p:cNvPr>
          <p:cNvSpPr/>
          <p:nvPr/>
        </p:nvSpPr>
        <p:spPr>
          <a:xfrm>
            <a:off x="431775" y="558590"/>
            <a:ext cx="86734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Значительный поток элементарных запросов (без правки кода)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C9B9CB9F-26DC-45B6-9E02-6C6B7B5F2358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F2AB188-C9F0-46CA-A7FC-F0DCBEAA33FB}"/>
              </a:ext>
            </a:extLst>
          </p:cNvPr>
          <p:cNvSpPr/>
          <p:nvPr/>
        </p:nvSpPr>
        <p:spPr>
          <a:xfrm>
            <a:off x="3058158" y="2807352"/>
            <a:ext cx="15347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22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F1D0FFA-723E-4D39-B7B0-E25F5406829F}"/>
              </a:ext>
            </a:extLst>
          </p:cNvPr>
          <p:cNvSpPr/>
          <p:nvPr/>
        </p:nvSpPr>
        <p:spPr>
          <a:xfrm>
            <a:off x="2094433" y="1504703"/>
            <a:ext cx="9637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203831-23FE-4B74-8D84-B8A13E3F5468}"/>
              </a:ext>
            </a:extLst>
          </p:cNvPr>
          <p:cNvSpPr txBox="1"/>
          <p:nvPr/>
        </p:nvSpPr>
        <p:spPr>
          <a:xfrm>
            <a:off x="770097" y="1030840"/>
            <a:ext cx="1127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SLA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заявки спущенные на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Tier 3 (QA)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уровень за 9 недель между релизами только на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QA Front – facing division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E0602534-890D-43FF-AD01-86A949922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676968"/>
              </p:ext>
            </p:extLst>
          </p:nvPr>
        </p:nvGraphicFramePr>
        <p:xfrm>
          <a:off x="6388806" y="1431691"/>
          <a:ext cx="5238750" cy="31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6FAAC83-0C17-43DD-B569-F79D5487B7E5}"/>
              </a:ext>
            </a:extLst>
          </p:cNvPr>
          <p:cNvSpPr/>
          <p:nvPr/>
        </p:nvSpPr>
        <p:spPr>
          <a:xfrm>
            <a:off x="8174299" y="1318568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28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BD6FCCF-6DB4-464E-A16A-80F7E9BE71E0}"/>
              </a:ext>
            </a:extLst>
          </p:cNvPr>
          <p:cNvSpPr/>
          <p:nvPr/>
        </p:nvSpPr>
        <p:spPr>
          <a:xfrm>
            <a:off x="8934989" y="3261610"/>
            <a:ext cx="15347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F77753-FA84-42CE-BCF4-117453991E35}"/>
              </a:ext>
            </a:extLst>
          </p:cNvPr>
          <p:cNvSpPr txBox="1"/>
          <p:nvPr/>
        </p:nvSpPr>
        <p:spPr>
          <a:xfrm>
            <a:off x="9809756" y="3256907"/>
            <a:ext cx="89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  <a:r>
              <a:rPr lang="en-US" dirty="0">
                <a:solidFill>
                  <a:srgbClr val="C00000"/>
                </a:solidFill>
              </a:rPr>
              <a:t>%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id="{DE6FDFCA-9681-4277-A7D3-FFF27B95483A}"/>
              </a:ext>
            </a:extLst>
          </p:cNvPr>
          <p:cNvSpPr txBox="1">
            <a:spLocks/>
          </p:cNvSpPr>
          <p:nvPr/>
        </p:nvSpPr>
        <p:spPr>
          <a:xfrm>
            <a:off x="7005723" y="4440122"/>
            <a:ext cx="5040374" cy="268650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ru-RU" sz="1200" kern="0" dirty="0">
                <a:solidFill>
                  <a:schemeClr val="bg1">
                    <a:lumMod val="50000"/>
                  </a:schemeClr>
                </a:solidFill>
              </a:rPr>
              <a:t>заявки от ТОП клиента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8A7E2-19C2-4372-B10A-9A9C8F06A66C}"/>
              </a:ext>
            </a:extLst>
          </p:cNvPr>
          <p:cNvSpPr txBox="1"/>
          <p:nvPr/>
        </p:nvSpPr>
        <p:spPr>
          <a:xfrm>
            <a:off x="8280827" y="4695612"/>
            <a:ext cx="3765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~ 2</a:t>
            </a:r>
            <a:r>
              <a:rPr lang="ru-RU" sz="2400" dirty="0"/>
              <a:t>-3</a:t>
            </a:r>
            <a:r>
              <a:rPr lang="en-US" sz="2400" dirty="0"/>
              <a:t> tickets </a:t>
            </a:r>
            <a:r>
              <a:rPr lang="ru-RU" sz="2400" dirty="0"/>
              <a:t>в неделю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B44749-F46A-4A02-B8B1-27A86A2C3C6E}"/>
              </a:ext>
            </a:extLst>
          </p:cNvPr>
          <p:cNvSpPr txBox="1"/>
          <p:nvPr/>
        </p:nvSpPr>
        <p:spPr>
          <a:xfrm>
            <a:off x="8280827" y="5078471"/>
            <a:ext cx="286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</a:t>
            </a:r>
            <a:r>
              <a:rPr lang="ru-RU" dirty="0"/>
              <a:t>из них </a:t>
            </a:r>
            <a:r>
              <a:rPr lang="ru-RU" dirty="0">
                <a:solidFill>
                  <a:srgbClr val="C00000"/>
                </a:solidFill>
              </a:rPr>
              <a:t>0</a:t>
            </a:r>
            <a:r>
              <a:rPr lang="en-US" dirty="0"/>
              <a:t> tickets (</a:t>
            </a:r>
            <a:r>
              <a:rPr lang="ru-RU" dirty="0">
                <a:solidFill>
                  <a:srgbClr val="C00000"/>
                </a:solidFill>
              </a:rPr>
              <a:t>0</a:t>
            </a:r>
            <a:r>
              <a:rPr lang="en-US" dirty="0">
                <a:solidFill>
                  <a:srgbClr val="C00000"/>
                </a:solidFill>
              </a:rPr>
              <a:t>%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   признаны багами в коде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546189-CDFB-4C82-A2C2-DBB5E6646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942" y="4833340"/>
            <a:ext cx="1803271" cy="161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35708EF-4767-40B0-A9D0-A0E2EDDE0C84}"/>
              </a:ext>
            </a:extLst>
          </p:cNvPr>
          <p:cNvSpPr/>
          <p:nvPr/>
        </p:nvSpPr>
        <p:spPr>
          <a:xfrm>
            <a:off x="5963994" y="5553584"/>
            <a:ext cx="8996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QA</a:t>
            </a:r>
            <a:endParaRPr lang="ru-RU" sz="2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9367D4-3617-4CD1-A7C8-19C93BA78649}"/>
              </a:ext>
            </a:extLst>
          </p:cNvPr>
          <p:cNvSpPr txBox="1"/>
          <p:nvPr/>
        </p:nvSpPr>
        <p:spPr>
          <a:xfrm>
            <a:off x="4204457" y="5477821"/>
            <a:ext cx="89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84%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7F858E-49F2-4F2F-99BF-4D7FD257B090}"/>
              </a:ext>
            </a:extLst>
          </p:cNvPr>
          <p:cNvSpPr txBox="1"/>
          <p:nvPr/>
        </p:nvSpPr>
        <p:spPr>
          <a:xfrm>
            <a:off x="7039182" y="5710244"/>
            <a:ext cx="89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100%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6D394C28-687E-4BAD-AC15-74CADA97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">
            <a:extLst>
              <a:ext uri="{FF2B5EF4-FFF2-40B4-BE49-F238E27FC236}">
                <a16:creationId xmlns:a16="http://schemas.microsoft.com/office/drawing/2014/main" id="{EE314FF4-9EFF-4BDF-A930-42BB1F664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04481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трелка: изогнутая вправо 38">
            <a:extLst>
              <a:ext uri="{FF2B5EF4-FFF2-40B4-BE49-F238E27FC236}">
                <a16:creationId xmlns:a16="http://schemas.microsoft.com/office/drawing/2014/main" id="{058785CF-1EF0-458F-A690-BA2D38B8EB14}"/>
              </a:ext>
            </a:extLst>
          </p:cNvPr>
          <p:cNvSpPr/>
          <p:nvPr/>
        </p:nvSpPr>
        <p:spPr>
          <a:xfrm rot="20070959">
            <a:off x="3504462" y="3723966"/>
            <a:ext cx="1463151" cy="25017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изогнутая вправо 39">
            <a:extLst>
              <a:ext uri="{FF2B5EF4-FFF2-40B4-BE49-F238E27FC236}">
                <a16:creationId xmlns:a16="http://schemas.microsoft.com/office/drawing/2014/main" id="{EB76DB30-1BA1-4EB9-A016-641AE8702EF3}"/>
              </a:ext>
            </a:extLst>
          </p:cNvPr>
          <p:cNvSpPr/>
          <p:nvPr/>
        </p:nvSpPr>
        <p:spPr>
          <a:xfrm rot="1401423" flipH="1">
            <a:off x="7069305" y="4248378"/>
            <a:ext cx="1250275" cy="215899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85415" y="272344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9F237DC7-AD14-4E6B-9F68-E3862923D33D}"/>
              </a:ext>
            </a:extLst>
          </p:cNvPr>
          <p:cNvSpPr txBox="1">
            <a:spLocks/>
          </p:cNvSpPr>
          <p:nvPr/>
        </p:nvSpPr>
        <p:spPr>
          <a:xfrm>
            <a:off x="338780" y="4088998"/>
            <a:ext cx="5040374" cy="268650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</a:rPr>
              <a:t>Basic customers</a:t>
            </a:r>
            <a:endParaRPr lang="ru-RU" sz="1200" kern="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200" kern="0" dirty="0">
                <a:solidFill>
                  <a:schemeClr val="bg1">
                    <a:lumMod val="50000"/>
                  </a:schemeClr>
                </a:solidFill>
              </a:rPr>
              <a:t>(не включает заявки от одного ТОП клиента)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95065C-74EC-4256-9FCD-66AA535BAD47}"/>
              </a:ext>
            </a:extLst>
          </p:cNvPr>
          <p:cNvSpPr/>
          <p:nvPr/>
        </p:nvSpPr>
        <p:spPr>
          <a:xfrm>
            <a:off x="4402666" y="784950"/>
            <a:ext cx="1952977" cy="133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DA486FE-3C82-4DCE-A1E6-2E151A701DD8}"/>
              </a:ext>
            </a:extLst>
          </p:cNvPr>
          <p:cNvSpPr/>
          <p:nvPr/>
        </p:nvSpPr>
        <p:spPr>
          <a:xfrm>
            <a:off x="431775" y="558590"/>
            <a:ext cx="86734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Значительный поток элементарных запросов (без правки кода)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C9B9CB9F-26DC-45B6-9E02-6C6B7B5F2358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F1D0FFA-723E-4D39-B7B0-E25F5406829F}"/>
              </a:ext>
            </a:extLst>
          </p:cNvPr>
          <p:cNvSpPr/>
          <p:nvPr/>
        </p:nvSpPr>
        <p:spPr>
          <a:xfrm>
            <a:off x="3690567" y="2993148"/>
            <a:ext cx="9637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203831-23FE-4B74-8D84-B8A13E3F5468}"/>
              </a:ext>
            </a:extLst>
          </p:cNvPr>
          <p:cNvSpPr txBox="1"/>
          <p:nvPr/>
        </p:nvSpPr>
        <p:spPr>
          <a:xfrm>
            <a:off x="770097" y="1030840"/>
            <a:ext cx="1127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SLA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заявки спущенные на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Tier 3 (QA)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уровень за 9 недель между релизами только на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QA Front – facing division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6FAAC83-0C17-43DD-B569-F79D5487B7E5}"/>
              </a:ext>
            </a:extLst>
          </p:cNvPr>
          <p:cNvSpPr/>
          <p:nvPr/>
        </p:nvSpPr>
        <p:spPr>
          <a:xfrm>
            <a:off x="7234815" y="3552651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28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id="{DE6FDFCA-9681-4277-A7D3-FFF27B95483A}"/>
              </a:ext>
            </a:extLst>
          </p:cNvPr>
          <p:cNvSpPr txBox="1">
            <a:spLocks/>
          </p:cNvSpPr>
          <p:nvPr/>
        </p:nvSpPr>
        <p:spPr>
          <a:xfrm>
            <a:off x="6841074" y="4282865"/>
            <a:ext cx="5040374" cy="268650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ru-RU" sz="1200" kern="0" dirty="0">
                <a:solidFill>
                  <a:schemeClr val="bg1">
                    <a:lumMod val="50000"/>
                  </a:schemeClr>
                </a:solidFill>
              </a:rPr>
              <a:t>заявки от ТОП клиента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546189-CDFB-4C82-A2C2-DBB5E6646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42" y="4833340"/>
            <a:ext cx="1803271" cy="161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35708EF-4767-40B0-A9D0-A0E2EDDE0C84}"/>
              </a:ext>
            </a:extLst>
          </p:cNvPr>
          <p:cNvSpPr/>
          <p:nvPr/>
        </p:nvSpPr>
        <p:spPr>
          <a:xfrm>
            <a:off x="5963994" y="5553584"/>
            <a:ext cx="8996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QA</a:t>
            </a:r>
            <a:endParaRPr lang="ru-RU" sz="2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9367D4-3617-4CD1-A7C8-19C93BA78649}"/>
              </a:ext>
            </a:extLst>
          </p:cNvPr>
          <p:cNvSpPr txBox="1"/>
          <p:nvPr/>
        </p:nvSpPr>
        <p:spPr>
          <a:xfrm>
            <a:off x="4204457" y="5477821"/>
            <a:ext cx="89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84%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7F858E-49F2-4F2F-99BF-4D7FD257B090}"/>
              </a:ext>
            </a:extLst>
          </p:cNvPr>
          <p:cNvSpPr txBox="1"/>
          <p:nvPr/>
        </p:nvSpPr>
        <p:spPr>
          <a:xfrm>
            <a:off x="7039182" y="5710244"/>
            <a:ext cx="89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100%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6D394C28-687E-4BAD-AC15-74CADA97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204A4DD-2BF3-4B1B-8657-CC5841F80BAA}"/>
              </a:ext>
            </a:extLst>
          </p:cNvPr>
          <p:cNvSpPr/>
          <p:nvPr/>
        </p:nvSpPr>
        <p:spPr>
          <a:xfrm>
            <a:off x="5043315" y="1434715"/>
            <a:ext cx="20037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45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min – 3 h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Подзаголовок 2">
            <a:extLst>
              <a:ext uri="{FF2B5EF4-FFF2-40B4-BE49-F238E27FC236}">
                <a16:creationId xmlns:a16="http://schemas.microsoft.com/office/drawing/2014/main" id="{BCC87EF1-8805-46C9-A5CE-205449F812DE}"/>
              </a:ext>
            </a:extLst>
          </p:cNvPr>
          <p:cNvSpPr txBox="1">
            <a:spLocks/>
          </p:cNvSpPr>
          <p:nvPr/>
        </p:nvSpPr>
        <p:spPr>
          <a:xfrm>
            <a:off x="3391782" y="2086219"/>
            <a:ext cx="5927721" cy="156821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1200" kern="0" dirty="0">
                <a:solidFill>
                  <a:schemeClr val="bg1">
                    <a:lumMod val="50000"/>
                  </a:schemeClr>
                </a:solidFill>
              </a:rPr>
              <a:t>средние затраты на обработку одного тикета не потребовавшего вмешательства в код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559FFAF-5585-44E0-ADC2-2E4FB34224A0}"/>
              </a:ext>
            </a:extLst>
          </p:cNvPr>
          <p:cNvSpPr/>
          <p:nvPr/>
        </p:nvSpPr>
        <p:spPr>
          <a:xfrm>
            <a:off x="5104129" y="1745602"/>
            <a:ext cx="20037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.8h)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19396A5-18A0-4783-AF78-454DB8DE9E48}"/>
              </a:ext>
            </a:extLst>
          </p:cNvPr>
          <p:cNvSpPr/>
          <p:nvPr/>
        </p:nvSpPr>
        <p:spPr>
          <a:xfrm>
            <a:off x="4031145" y="3105448"/>
            <a:ext cx="20037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322h)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7C46CCE-00A1-45AF-8AC6-56A12B90D58D}"/>
              </a:ext>
            </a:extLst>
          </p:cNvPr>
          <p:cNvSpPr/>
          <p:nvPr/>
        </p:nvSpPr>
        <p:spPr>
          <a:xfrm>
            <a:off x="7315733" y="3708554"/>
            <a:ext cx="20037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50h)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EF9DD2D8-036F-4643-A4B7-139FE6C6B120}"/>
              </a:ext>
            </a:extLst>
          </p:cNvPr>
          <p:cNvSpPr/>
          <p:nvPr/>
        </p:nvSpPr>
        <p:spPr>
          <a:xfrm rot="21338437">
            <a:off x="5682771" y="2898134"/>
            <a:ext cx="2870395" cy="34886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35BA5E6E-3B1E-4607-BF70-C7B7C543DAA9}"/>
              </a:ext>
            </a:extLst>
          </p:cNvPr>
          <p:cNvSpPr/>
          <p:nvPr/>
        </p:nvSpPr>
        <p:spPr>
          <a:xfrm rot="20592801">
            <a:off x="7799085" y="3305903"/>
            <a:ext cx="892860" cy="34886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85C379A-1F26-4290-A25B-C02B433FD81E}"/>
              </a:ext>
            </a:extLst>
          </p:cNvPr>
          <p:cNvSpPr/>
          <p:nvPr/>
        </p:nvSpPr>
        <p:spPr>
          <a:xfrm>
            <a:off x="8390851" y="2798044"/>
            <a:ext cx="3801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372h) = 9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недель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= 2.3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мес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A39429A1-93F5-4CC6-9B07-4E4573D14134}"/>
              </a:ext>
            </a:extLst>
          </p:cNvPr>
          <p:cNvSpPr/>
          <p:nvPr/>
        </p:nvSpPr>
        <p:spPr>
          <a:xfrm rot="5400000">
            <a:off x="5843820" y="2402197"/>
            <a:ext cx="504359" cy="34886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дзаголовок 2">
            <a:extLst>
              <a:ext uri="{FF2B5EF4-FFF2-40B4-BE49-F238E27FC236}">
                <a16:creationId xmlns:a16="http://schemas.microsoft.com/office/drawing/2014/main" id="{D748A8DD-9547-4FCC-A312-250A02845C0F}"/>
              </a:ext>
            </a:extLst>
          </p:cNvPr>
          <p:cNvSpPr txBox="1">
            <a:spLocks/>
          </p:cNvSpPr>
          <p:nvPr/>
        </p:nvSpPr>
        <p:spPr>
          <a:xfrm>
            <a:off x="8341977" y="3208618"/>
            <a:ext cx="4228275" cy="154649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00" b="1" kern="0" dirty="0"/>
              <a:t>Full time</a:t>
            </a:r>
            <a:r>
              <a:rPr lang="ru-RU" sz="1200" b="1" kern="0" dirty="0"/>
              <a:t> работы одного </a:t>
            </a:r>
            <a:r>
              <a:rPr lang="en-US" sz="1200" b="1" kern="0" dirty="0"/>
              <a:t>QA</a:t>
            </a:r>
            <a:r>
              <a:rPr lang="ru-RU" sz="1200" b="1" kern="0" dirty="0"/>
              <a:t> инженера в мусорку</a:t>
            </a:r>
          </a:p>
        </p:txBody>
      </p:sp>
      <p:sp>
        <p:nvSpPr>
          <p:cNvPr id="51" name="Text Box 3">
            <a:extLst>
              <a:ext uri="{FF2B5EF4-FFF2-40B4-BE49-F238E27FC236}">
                <a16:creationId xmlns:a16="http://schemas.microsoft.com/office/drawing/2014/main" id="{A170E5F2-B0EB-4A31-B760-D9BD21A9D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177430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BC758D0-F29E-2A4C-AF63-31E8B4E1A7F3}"/>
              </a:ext>
            </a:extLst>
          </p:cNvPr>
          <p:cNvSpPr/>
          <p:nvPr/>
        </p:nvSpPr>
        <p:spPr>
          <a:xfrm>
            <a:off x="85142" y="587022"/>
            <a:ext cx="12021716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#7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Нашивка 4">
            <a:extLst>
              <a:ext uri="{FF2B5EF4-FFF2-40B4-BE49-F238E27FC236}">
                <a16:creationId xmlns:a16="http://schemas.microsoft.com/office/drawing/2014/main" id="{93051B04-4D89-4F84-A659-616CBC40B4BE}"/>
              </a:ext>
            </a:extLst>
          </p:cNvPr>
          <p:cNvSpPr/>
          <p:nvPr/>
        </p:nvSpPr>
        <p:spPr>
          <a:xfrm rot="1918580">
            <a:off x="5234386" y="3378259"/>
            <a:ext cx="576064" cy="653058"/>
          </a:xfrm>
          <a:prstGeom prst="chevron">
            <a:avLst/>
          </a:prstGeom>
          <a:solidFill>
            <a:schemeClr val="bg1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4F1C0-7324-47C9-9F78-AA224A6F744E}"/>
              </a:ext>
            </a:extLst>
          </p:cNvPr>
          <p:cNvSpPr txBox="1"/>
          <p:nvPr/>
        </p:nvSpPr>
        <p:spPr>
          <a:xfrm>
            <a:off x="3549896" y="2433429"/>
            <a:ext cx="202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Reports</a:t>
            </a:r>
            <a:endParaRPr lang="ru-RU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93FB0-460F-400E-BF3B-D6871394396D}"/>
              </a:ext>
            </a:extLst>
          </p:cNvPr>
          <p:cNvSpPr txBox="1"/>
          <p:nvPr/>
        </p:nvSpPr>
        <p:spPr>
          <a:xfrm>
            <a:off x="3549896" y="2905939"/>
            <a:ext cx="19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Invoices</a:t>
            </a:r>
            <a:endParaRPr lang="ru-RU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E8D156-5488-4AB7-A782-2A4E9CCF0F49}"/>
              </a:ext>
            </a:extLst>
          </p:cNvPr>
          <p:cNvSpPr txBox="1"/>
          <p:nvPr/>
        </p:nvSpPr>
        <p:spPr>
          <a:xfrm>
            <a:off x="6654028" y="3691920"/>
            <a:ext cx="320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Home page</a:t>
            </a:r>
            <a:endParaRPr lang="ru-RU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BFE5E2-23E8-42B5-AC1C-842C4C7CBF07}"/>
              </a:ext>
            </a:extLst>
          </p:cNvPr>
          <p:cNvSpPr txBox="1"/>
          <p:nvPr/>
        </p:nvSpPr>
        <p:spPr>
          <a:xfrm>
            <a:off x="6654028" y="4278446"/>
            <a:ext cx="427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Shift reports</a:t>
            </a:r>
            <a:endParaRPr lang="ru-RU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465AA7-BD0D-46FD-976F-35A615A380D0}"/>
              </a:ext>
            </a:extLst>
          </p:cNvPr>
          <p:cNvSpPr txBox="1"/>
          <p:nvPr/>
        </p:nvSpPr>
        <p:spPr>
          <a:xfrm>
            <a:off x="1148138" y="1647459"/>
            <a:ext cx="210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Client Support</a:t>
            </a:r>
          </a:p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4C0C068-77D6-4A2D-82AA-576776DF86DF}"/>
              </a:ext>
            </a:extLst>
          </p:cNvPr>
          <p:cNvSpPr/>
          <p:nvPr/>
        </p:nvSpPr>
        <p:spPr>
          <a:xfrm>
            <a:off x="297384" y="697403"/>
            <a:ext cx="1128456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Неточности в определении функциональной области бага на уровне </a:t>
            </a:r>
            <a:r>
              <a:rPr lang="en-US" sz="2400" b="1" dirty="0"/>
              <a:t>Client Support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796DF1-5A1D-45CF-B04B-7AAC33A67159}"/>
              </a:ext>
            </a:extLst>
          </p:cNvPr>
          <p:cNvSpPr txBox="1"/>
          <p:nvPr/>
        </p:nvSpPr>
        <p:spPr>
          <a:xfrm>
            <a:off x="7440594" y="5100608"/>
            <a:ext cx="380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Реальная картина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(после исследования на стороне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QA)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2F82C6E-F130-475D-852B-E0764F993065}"/>
              </a:ext>
            </a:extLst>
          </p:cNvPr>
          <p:cNvSpPr/>
          <p:nvPr/>
        </p:nvSpPr>
        <p:spPr>
          <a:xfrm>
            <a:off x="6096000" y="1329994"/>
            <a:ext cx="6127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- &gt; </a:t>
            </a:r>
            <a:r>
              <a:rPr lang="ru-RU" sz="2000" b="1" dirty="0">
                <a:solidFill>
                  <a:srgbClr val="C00000"/>
                </a:solidFill>
              </a:rPr>
              <a:t>Дополнительные временные затраты для </a:t>
            </a:r>
            <a:r>
              <a:rPr lang="en-US" sz="2000" b="1" dirty="0">
                <a:solidFill>
                  <a:srgbClr val="C00000"/>
                </a:solidFill>
              </a:rPr>
              <a:t>QA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&gt; </a:t>
            </a:r>
            <a:r>
              <a:rPr lang="ru-RU" sz="2000" b="1" dirty="0">
                <a:solidFill>
                  <a:srgbClr val="C00000"/>
                </a:solidFill>
              </a:rPr>
              <a:t>Расхождение статистики на </a:t>
            </a:r>
            <a:r>
              <a:rPr lang="en-US" sz="2000" b="1" dirty="0">
                <a:solidFill>
                  <a:srgbClr val="C00000"/>
                </a:solidFill>
              </a:rPr>
              <a:t>QA</a:t>
            </a:r>
            <a:r>
              <a:rPr lang="ru-RU" sz="2000" b="1" dirty="0">
                <a:solidFill>
                  <a:srgbClr val="C00000"/>
                </a:solidFill>
              </a:rPr>
              <a:t> и </a:t>
            </a:r>
            <a:r>
              <a:rPr lang="en-US" sz="2000" b="1" dirty="0">
                <a:solidFill>
                  <a:srgbClr val="C00000"/>
                </a:solidFill>
              </a:rPr>
              <a:t>Support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13F0D5A8-3C87-4947-B8D9-FDA78077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">
            <a:extLst>
              <a:ext uri="{FF2B5EF4-FFF2-40B4-BE49-F238E27FC236}">
                <a16:creationId xmlns:a16="http://schemas.microsoft.com/office/drawing/2014/main" id="{F734EC2C-A7FD-4F56-B5E8-CB7641EC6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7980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#8 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73A804-A71F-4E63-843A-73897352213B}"/>
              </a:ext>
            </a:extLst>
          </p:cNvPr>
          <p:cNvSpPr/>
          <p:nvPr/>
        </p:nvSpPr>
        <p:spPr>
          <a:xfrm>
            <a:off x="462844" y="787825"/>
            <a:ext cx="912480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Отсутствие детальной информации о проблеме в описании тикета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F8E76C-D7F8-4326-B243-18AA1C15AB00}"/>
              </a:ext>
            </a:extLst>
          </p:cNvPr>
          <p:cNvSpPr/>
          <p:nvPr/>
        </p:nvSpPr>
        <p:spPr>
          <a:xfrm>
            <a:off x="3115733" y="4662311"/>
            <a:ext cx="1016000" cy="11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34F940-40E8-4142-AA79-8D34987D7C4D}"/>
              </a:ext>
            </a:extLst>
          </p:cNvPr>
          <p:cNvSpPr/>
          <p:nvPr/>
        </p:nvSpPr>
        <p:spPr>
          <a:xfrm>
            <a:off x="1461426" y="4724400"/>
            <a:ext cx="3562130" cy="11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6B81B1-DB14-439C-B640-49F5EC862711}"/>
              </a:ext>
            </a:extLst>
          </p:cNvPr>
          <p:cNvSpPr/>
          <p:nvPr/>
        </p:nvSpPr>
        <p:spPr>
          <a:xfrm>
            <a:off x="1365956" y="4760304"/>
            <a:ext cx="129337" cy="64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3F0ECF-7946-4A49-B475-36965EFA7467}"/>
              </a:ext>
            </a:extLst>
          </p:cNvPr>
          <p:cNvSpPr/>
          <p:nvPr/>
        </p:nvSpPr>
        <p:spPr>
          <a:xfrm>
            <a:off x="4854708" y="4760305"/>
            <a:ext cx="129337" cy="64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C079E23-FEC8-4A5C-9BA8-70DC35E34E05}"/>
              </a:ext>
            </a:extLst>
          </p:cNvPr>
          <p:cNvSpPr/>
          <p:nvPr/>
        </p:nvSpPr>
        <p:spPr>
          <a:xfrm>
            <a:off x="973575" y="3363478"/>
            <a:ext cx="3562130" cy="268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D25D7A-9C50-440F-BEFF-3BAAE4290FB6}"/>
              </a:ext>
            </a:extLst>
          </p:cNvPr>
          <p:cNvSpPr txBox="1"/>
          <p:nvPr/>
        </p:nvSpPr>
        <p:spPr>
          <a:xfrm>
            <a:off x="2427110" y="2309768"/>
            <a:ext cx="137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Home page</a:t>
            </a:r>
            <a:endParaRPr lang="ru-RU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05CDDF-6E24-40F4-A946-2E2865A2ABF1}"/>
              </a:ext>
            </a:extLst>
          </p:cNvPr>
          <p:cNvSpPr txBox="1"/>
          <p:nvPr/>
        </p:nvSpPr>
        <p:spPr>
          <a:xfrm>
            <a:off x="2427110" y="2648856"/>
            <a:ext cx="137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Shift reports</a:t>
            </a:r>
            <a:endParaRPr lang="ru-RU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27B6B-B0D3-451A-A0ED-41B494FE3749}"/>
              </a:ext>
            </a:extLst>
          </p:cNvPr>
          <p:cNvSpPr txBox="1"/>
          <p:nvPr/>
        </p:nvSpPr>
        <p:spPr>
          <a:xfrm>
            <a:off x="1495293" y="3051559"/>
            <a:ext cx="1377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Description </a:t>
            </a:r>
            <a:r>
              <a:rPr lang="ru-RU" sz="11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8A55CFE-AB71-4DE0-B186-A61F6FF0FE4A}"/>
              </a:ext>
            </a:extLst>
          </p:cNvPr>
          <p:cNvSpPr/>
          <p:nvPr/>
        </p:nvSpPr>
        <p:spPr>
          <a:xfrm>
            <a:off x="2526050" y="3065137"/>
            <a:ext cx="2457995" cy="6587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авая фигурная скобка 19">
            <a:extLst>
              <a:ext uri="{FF2B5EF4-FFF2-40B4-BE49-F238E27FC236}">
                <a16:creationId xmlns:a16="http://schemas.microsoft.com/office/drawing/2014/main" id="{47F4C93F-1A5F-4E74-8721-5672D7D55EB7}"/>
              </a:ext>
            </a:extLst>
          </p:cNvPr>
          <p:cNvSpPr/>
          <p:nvPr/>
        </p:nvSpPr>
        <p:spPr>
          <a:xfrm>
            <a:off x="4956681" y="2133601"/>
            <a:ext cx="1093430" cy="1725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C06ED96-AFA0-4B98-87C0-79ECBE3F89B2}"/>
              </a:ext>
            </a:extLst>
          </p:cNvPr>
          <p:cNvSpPr/>
          <p:nvPr/>
        </p:nvSpPr>
        <p:spPr>
          <a:xfrm>
            <a:off x="6198871" y="1438001"/>
            <a:ext cx="52593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Всего несколько формализованных полей из </a:t>
            </a:r>
            <a:r>
              <a:rPr lang="ru-RU" sz="2400" b="1" dirty="0">
                <a:solidFill>
                  <a:srgbClr val="C00000"/>
                </a:solidFill>
              </a:rPr>
              <a:t>НЕ унифицированного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классификатора (с возможностью добавлять новые записи и дубли)</a:t>
            </a: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поле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“Description”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400" b="1" dirty="0">
                <a:solidFill>
                  <a:srgbClr val="C00000"/>
                </a:solidFill>
              </a:rPr>
              <a:t>произвольном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формате для описания проблемы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1112722-6569-4D28-859F-613BF990A124}"/>
              </a:ext>
            </a:extLst>
          </p:cNvPr>
          <p:cNvCxnSpPr>
            <a:cxnSpLocks/>
            <a:endCxn id="20" idx="1"/>
          </p:cNvCxnSpPr>
          <p:nvPr/>
        </p:nvCxnSpPr>
        <p:spPr>
          <a:xfrm flipH="1">
            <a:off x="6050111" y="2557288"/>
            <a:ext cx="517814" cy="438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Нашивка 4">
            <a:extLst>
              <a:ext uri="{FF2B5EF4-FFF2-40B4-BE49-F238E27FC236}">
                <a16:creationId xmlns:a16="http://schemas.microsoft.com/office/drawing/2014/main" id="{00C15ADC-B09E-456D-892D-31EA6278B403}"/>
              </a:ext>
            </a:extLst>
          </p:cNvPr>
          <p:cNvSpPr/>
          <p:nvPr/>
        </p:nvSpPr>
        <p:spPr>
          <a:xfrm rot="2465602">
            <a:off x="3486386" y="3953737"/>
            <a:ext cx="576064" cy="653058"/>
          </a:xfrm>
          <a:prstGeom prst="chevron">
            <a:avLst/>
          </a:prstGeom>
          <a:solidFill>
            <a:schemeClr val="bg1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AEC52E-A2AB-4316-91B4-FAB8F8FAC747}"/>
              </a:ext>
            </a:extLst>
          </p:cNvPr>
          <p:cNvSpPr txBox="1"/>
          <p:nvPr/>
        </p:nvSpPr>
        <p:spPr>
          <a:xfrm>
            <a:off x="7713117" y="4743472"/>
            <a:ext cx="429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Значительные временные затраты на стороне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QA</a:t>
            </a:r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уточнение деталей</a:t>
            </a:r>
          </a:p>
          <a:p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(окружение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роль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account, station, …)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6F5840-11DB-4B26-AE58-12CCFD55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022" y="4430357"/>
            <a:ext cx="3400842" cy="166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1D7D5B4-E0AF-4BB0-9BB2-9DD849620D78}"/>
              </a:ext>
            </a:extLst>
          </p:cNvPr>
          <p:cNvSpPr txBox="1"/>
          <p:nvPr/>
        </p:nvSpPr>
        <p:spPr>
          <a:xfrm>
            <a:off x="4170293" y="5504319"/>
            <a:ext cx="96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Support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3836C3-FE82-4886-A003-2AD562F8CDA8}"/>
              </a:ext>
            </a:extLst>
          </p:cNvPr>
          <p:cNvSpPr txBox="1"/>
          <p:nvPr/>
        </p:nvSpPr>
        <p:spPr>
          <a:xfrm>
            <a:off x="6602826" y="5584477"/>
            <a:ext cx="52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QA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A270F0-9690-4061-AD10-D5809133DF1E}"/>
              </a:ext>
            </a:extLst>
          </p:cNvPr>
          <p:cNvSpPr txBox="1"/>
          <p:nvPr/>
        </p:nvSpPr>
        <p:spPr>
          <a:xfrm>
            <a:off x="650033" y="1614009"/>
            <a:ext cx="210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Client Support</a:t>
            </a:r>
          </a:p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E15AEF1-3044-47E9-91B2-E371A7FAF282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DDDE7A4F-A113-4463-B6CB-256398D17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3">
              <a:extLst>
                <a:ext uri="{FF2B5EF4-FFF2-40B4-BE49-F238E27FC236}">
                  <a16:creationId xmlns:a16="http://schemas.microsoft.com/office/drawing/2014/main" id="{FAC4849C-C3A2-4504-ABD8-190E36DD3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34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AS IS.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Проблема 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#9 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73A804-A71F-4E63-843A-73897352213B}"/>
              </a:ext>
            </a:extLst>
          </p:cNvPr>
          <p:cNvSpPr/>
          <p:nvPr/>
        </p:nvSpPr>
        <p:spPr>
          <a:xfrm>
            <a:off x="462844" y="787825"/>
            <a:ext cx="364298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Отсутствие четких метрик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F8E76C-D7F8-4326-B243-18AA1C15AB00}"/>
              </a:ext>
            </a:extLst>
          </p:cNvPr>
          <p:cNvSpPr/>
          <p:nvPr/>
        </p:nvSpPr>
        <p:spPr>
          <a:xfrm>
            <a:off x="3115733" y="4662311"/>
            <a:ext cx="1016000" cy="11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34F940-40E8-4142-AA79-8D34987D7C4D}"/>
              </a:ext>
            </a:extLst>
          </p:cNvPr>
          <p:cNvSpPr/>
          <p:nvPr/>
        </p:nvSpPr>
        <p:spPr>
          <a:xfrm>
            <a:off x="1461426" y="4724400"/>
            <a:ext cx="3562130" cy="11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6B81B1-DB14-439C-B640-49F5EC862711}"/>
              </a:ext>
            </a:extLst>
          </p:cNvPr>
          <p:cNvSpPr/>
          <p:nvPr/>
        </p:nvSpPr>
        <p:spPr>
          <a:xfrm>
            <a:off x="1365956" y="4760304"/>
            <a:ext cx="129337" cy="64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3F0ECF-7946-4A49-B475-36965EFA7467}"/>
              </a:ext>
            </a:extLst>
          </p:cNvPr>
          <p:cNvSpPr/>
          <p:nvPr/>
        </p:nvSpPr>
        <p:spPr>
          <a:xfrm>
            <a:off x="4854708" y="4760305"/>
            <a:ext cx="129337" cy="64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F8225DB-FEB7-4EFB-901A-8CF758D6FF1F}"/>
              </a:ext>
            </a:extLst>
          </p:cNvPr>
          <p:cNvSpPr/>
          <p:nvPr/>
        </p:nvSpPr>
        <p:spPr>
          <a:xfrm>
            <a:off x="0" y="2133600"/>
            <a:ext cx="302703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Какие еще метрики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тут бы просто выжить на работе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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DB8EA09-C148-4947-ACA3-87EE4808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249" y="1757820"/>
            <a:ext cx="7813709" cy="441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33817BF-4ABA-47FA-B06B-023B4E3F22D9}"/>
              </a:ext>
            </a:extLst>
          </p:cNvPr>
          <p:cNvSpPr/>
          <p:nvPr/>
        </p:nvSpPr>
        <p:spPr>
          <a:xfrm>
            <a:off x="5311422" y="594197"/>
            <a:ext cx="6880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rgbClr val="C00000"/>
                </a:solidFill>
              </a:rPr>
              <a:t>&gt; </a:t>
            </a:r>
            <a:r>
              <a:rPr lang="ru-RU" sz="2000" b="1" dirty="0">
                <a:solidFill>
                  <a:srgbClr val="C00000"/>
                </a:solidFill>
              </a:rPr>
              <a:t>Непонимание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узких мест и как следствие невозможность контролировать и оптимизировать процесс</a:t>
            </a:r>
          </a:p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Нельзя контролировать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 то что не измеримо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506F4F5-60AF-4CF7-A167-83076D8E8E47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CE49A84C-942C-4A5C-9043-105715E11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F52D6982-8381-4666-9205-FF204968D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84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45B2BD5A-4227-4334-83F2-08B55ECF13E6}"/>
              </a:ext>
            </a:extLst>
          </p:cNvPr>
          <p:cNvSpPr/>
          <p:nvPr/>
        </p:nvSpPr>
        <p:spPr>
          <a:xfrm>
            <a:off x="1662253" y="886216"/>
            <a:ext cx="1105439" cy="26236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2F1F0F-4AA1-4EFA-85EE-237C1B70C9C1}"/>
              </a:ext>
            </a:extLst>
          </p:cNvPr>
          <p:cNvSpPr/>
          <p:nvPr/>
        </p:nvSpPr>
        <p:spPr>
          <a:xfrm>
            <a:off x="722665" y="675235"/>
            <a:ext cx="905721" cy="552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3EECCE-907D-4783-B24D-F1F76FCA29E0}"/>
              </a:ext>
            </a:extLst>
          </p:cNvPr>
          <p:cNvSpPr txBox="1"/>
          <p:nvPr/>
        </p:nvSpPr>
        <p:spPr>
          <a:xfrm>
            <a:off x="1715339" y="1409868"/>
            <a:ext cx="9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Support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52507A-0AE4-41BE-B5FE-26B42C8D0362}"/>
              </a:ext>
            </a:extLst>
          </p:cNvPr>
          <p:cNvSpPr txBox="1"/>
          <p:nvPr/>
        </p:nvSpPr>
        <p:spPr>
          <a:xfrm>
            <a:off x="1918541" y="283588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QA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3B1E6FD-922B-4F96-B487-390808797C7B}"/>
              </a:ext>
            </a:extLst>
          </p:cNvPr>
          <p:cNvCxnSpPr>
            <a:cxnSpLocks/>
          </p:cNvCxnSpPr>
          <p:nvPr/>
        </p:nvCxnSpPr>
        <p:spPr>
          <a:xfrm>
            <a:off x="1761552" y="4235746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68C8651-6FB0-4CCD-94F4-145E83531D1F}"/>
              </a:ext>
            </a:extLst>
          </p:cNvPr>
          <p:cNvSpPr txBox="1"/>
          <p:nvPr/>
        </p:nvSpPr>
        <p:spPr>
          <a:xfrm>
            <a:off x="1740974" y="3842207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8441E1-0CFB-4A81-81C8-65F08EA68143}"/>
              </a:ext>
            </a:extLst>
          </p:cNvPr>
          <p:cNvSpPr txBox="1"/>
          <p:nvPr/>
        </p:nvSpPr>
        <p:spPr>
          <a:xfrm>
            <a:off x="1842575" y="5006787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Analytics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6A4A6A2-B651-4AD5-A4FB-397B0C2707BB}"/>
              </a:ext>
            </a:extLst>
          </p:cNvPr>
          <p:cNvSpPr/>
          <p:nvPr/>
        </p:nvSpPr>
        <p:spPr>
          <a:xfrm>
            <a:off x="3731649" y="1881349"/>
            <a:ext cx="7256410" cy="1938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QA &lt;–&gt; Client Support</a:t>
            </a:r>
          </a:p>
          <a:p>
            <a:pPr algn="ctr"/>
            <a:r>
              <a:rPr lang="en-US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BE</a:t>
            </a:r>
            <a:endParaRPr lang="ru-RU" sz="60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2FD6922-9A15-44FE-A3E7-82F0EBDC33FF}"/>
              </a:ext>
            </a:extLst>
          </p:cNvPr>
          <p:cNvCxnSpPr>
            <a:cxnSpLocks/>
            <a:stCxn id="28" idx="1"/>
          </p:cNvCxnSpPr>
          <p:nvPr/>
        </p:nvCxnSpPr>
        <p:spPr>
          <a:xfrm flipV="1">
            <a:off x="3731649" y="2835884"/>
            <a:ext cx="7444351" cy="1496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18C6FF4-F04D-49DC-A282-FB245ABA2245}"/>
              </a:ext>
            </a:extLst>
          </p:cNvPr>
          <p:cNvCxnSpPr>
            <a:cxnSpLocks/>
          </p:cNvCxnSpPr>
          <p:nvPr/>
        </p:nvCxnSpPr>
        <p:spPr>
          <a:xfrm>
            <a:off x="1744617" y="5370282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39C319B-31F7-4888-A49F-2EDAA1CD9305}"/>
              </a:ext>
            </a:extLst>
          </p:cNvPr>
          <p:cNvCxnSpPr>
            <a:cxnSpLocks/>
          </p:cNvCxnSpPr>
          <p:nvPr/>
        </p:nvCxnSpPr>
        <p:spPr>
          <a:xfrm>
            <a:off x="1750260" y="3152016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F94D432-E414-42EA-BC7D-4A44A242B3A4}"/>
              </a:ext>
            </a:extLst>
          </p:cNvPr>
          <p:cNvCxnSpPr>
            <a:cxnSpLocks/>
          </p:cNvCxnSpPr>
          <p:nvPr/>
        </p:nvCxnSpPr>
        <p:spPr>
          <a:xfrm>
            <a:off x="1710747" y="1802995"/>
            <a:ext cx="1565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одзаголовок 2">
            <a:extLst>
              <a:ext uri="{FF2B5EF4-FFF2-40B4-BE49-F238E27FC236}">
                <a16:creationId xmlns:a16="http://schemas.microsoft.com/office/drawing/2014/main" id="{60FEDFDD-FB63-4573-8CF0-7AC20AD62F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28ECA-7B81-477D-BC20-81A4A251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76" y="3000891"/>
            <a:ext cx="2884318" cy="3480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 Box 15">
            <a:extLst>
              <a:ext uri="{FF2B5EF4-FFF2-40B4-BE49-F238E27FC236}">
                <a16:creationId xmlns:a16="http://schemas.microsoft.com/office/drawing/2014/main" id="{22D9BD75-0439-435D-85DA-FED89F46CC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07632" y="4468178"/>
            <a:ext cx="697178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Bookman Old Style" panose="02050604050505020204" pitchFamily="18" charset="0"/>
              </a:rPr>
              <a:t>Начинаем исправлять ситуацию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- Никаких пуговиц </a:t>
            </a:r>
            <a:r>
              <a:rPr lang="ru-RU" sz="3200" b="1" dirty="0">
                <a:solidFill>
                  <a:srgbClr val="00000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000000"/>
              </a:solidFill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E94AEA-817F-4238-A0D5-AF6918FFCCD9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BB2DA676-F7B2-4015-AACC-2444A4F92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3">
              <a:extLst>
                <a:ext uri="{FF2B5EF4-FFF2-40B4-BE49-F238E27FC236}">
                  <a16:creationId xmlns:a16="http://schemas.microsoft.com/office/drawing/2014/main" id="{D02AEF09-F882-449A-9D68-9E401DD80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172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7CFB0-75AC-472D-829A-A5C44BE03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600" y="729897"/>
            <a:ext cx="7074782" cy="5073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77584B5B-A868-4D8B-AF05-2CFDFFBE25E2}"/>
              </a:ext>
            </a:extLst>
          </p:cNvPr>
          <p:cNvSpPr/>
          <p:nvPr/>
        </p:nvSpPr>
        <p:spPr>
          <a:xfrm>
            <a:off x="6710966" y="1606991"/>
            <a:ext cx="3526928" cy="93697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2DD3F512-400E-4FEF-8EF2-B2B43406946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710966" y="1844647"/>
            <a:ext cx="352692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Саид ты как здесь</a:t>
            </a: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?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2556111A-A5DE-498F-83C1-7B92DB1ECE2C}"/>
              </a:ext>
            </a:extLst>
          </p:cNvPr>
          <p:cNvSpPr/>
          <p:nvPr/>
        </p:nvSpPr>
        <p:spPr>
          <a:xfrm>
            <a:off x="4101660" y="1501173"/>
            <a:ext cx="2317925" cy="93697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D3C1FC07-1EA3-406C-B059-DB13CB4DDC5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28127" y="1791070"/>
            <a:ext cx="206498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Стреляли</a:t>
            </a: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…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2D0B337-DE39-4B6B-8569-68613F7A5BFF}"/>
              </a:ext>
            </a:extLst>
          </p:cNvPr>
          <p:cNvGrpSpPr/>
          <p:nvPr/>
        </p:nvGrpSpPr>
        <p:grpSpPr>
          <a:xfrm>
            <a:off x="59332" y="3340275"/>
            <a:ext cx="3400330" cy="2703689"/>
            <a:chOff x="-177737" y="3340275"/>
            <a:chExt cx="3400330" cy="270368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66AAAB5-5098-436D-A06C-F2728B9C3FBB}"/>
                </a:ext>
              </a:extLst>
            </p:cNvPr>
            <p:cNvGrpSpPr/>
            <p:nvPr/>
          </p:nvGrpSpPr>
          <p:grpSpPr>
            <a:xfrm>
              <a:off x="-177737" y="3340275"/>
              <a:ext cx="3383781" cy="2703689"/>
              <a:chOff x="-324492" y="1472814"/>
              <a:chExt cx="5617382" cy="5566110"/>
            </a:xfrm>
          </p:grpSpPr>
          <p:sp>
            <p:nvSpPr>
              <p:cNvPr id="51" name="Арка 50">
                <a:extLst>
                  <a:ext uri="{FF2B5EF4-FFF2-40B4-BE49-F238E27FC236}">
                    <a16:creationId xmlns:a16="http://schemas.microsoft.com/office/drawing/2014/main" id="{D1287E27-5518-4A59-878C-5242BA389109}"/>
                  </a:ext>
                </a:extLst>
              </p:cNvPr>
              <p:cNvSpPr/>
              <p:nvPr/>
            </p:nvSpPr>
            <p:spPr>
              <a:xfrm>
                <a:off x="438332" y="1472814"/>
                <a:ext cx="4255517" cy="4255517"/>
              </a:xfrm>
              <a:prstGeom prst="blockArc">
                <a:avLst>
                  <a:gd name="adj1" fmla="val 10271504"/>
                  <a:gd name="adj2" fmla="val 20259100"/>
                  <a:gd name="adj3" fmla="val 4643"/>
                </a:avLst>
              </a:prstGeom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Арка 51">
                <a:extLst>
                  <a:ext uri="{FF2B5EF4-FFF2-40B4-BE49-F238E27FC236}">
                    <a16:creationId xmlns:a16="http://schemas.microsoft.com/office/drawing/2014/main" id="{F56F7F6B-45DB-4FAD-BB53-7B3B6F40DECA}"/>
                  </a:ext>
                </a:extLst>
              </p:cNvPr>
              <p:cNvSpPr/>
              <p:nvPr/>
            </p:nvSpPr>
            <p:spPr>
              <a:xfrm>
                <a:off x="462844" y="1791070"/>
                <a:ext cx="4255517" cy="4255517"/>
              </a:xfrm>
              <a:prstGeom prst="blockArc">
                <a:avLst>
                  <a:gd name="adj1" fmla="val 5400000"/>
                  <a:gd name="adj2" fmla="val 10800000"/>
                  <a:gd name="adj3" fmla="val 4643"/>
                </a:avLst>
              </a:prstGeom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Арка 52">
                <a:extLst>
                  <a:ext uri="{FF2B5EF4-FFF2-40B4-BE49-F238E27FC236}">
                    <a16:creationId xmlns:a16="http://schemas.microsoft.com/office/drawing/2014/main" id="{70CBBEBB-8B2B-4F19-9787-2315EB83C725}"/>
                  </a:ext>
                </a:extLst>
              </p:cNvPr>
              <p:cNvSpPr/>
              <p:nvPr/>
            </p:nvSpPr>
            <p:spPr>
              <a:xfrm>
                <a:off x="888032" y="1835027"/>
                <a:ext cx="4255517" cy="4255517"/>
              </a:xfrm>
              <a:prstGeom prst="blockArc">
                <a:avLst>
                  <a:gd name="adj1" fmla="val 1846527"/>
                  <a:gd name="adj2" fmla="val 6108288"/>
                  <a:gd name="adj3" fmla="val 4643"/>
                </a:avLst>
              </a:prstGeom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Арка 53">
                <a:extLst>
                  <a:ext uri="{FF2B5EF4-FFF2-40B4-BE49-F238E27FC236}">
                    <a16:creationId xmlns:a16="http://schemas.microsoft.com/office/drawing/2014/main" id="{49D2EC57-CA5E-4EB5-8360-6AAC524A5ECF}"/>
                  </a:ext>
                </a:extLst>
              </p:cNvPr>
              <p:cNvSpPr/>
              <p:nvPr/>
            </p:nvSpPr>
            <p:spPr>
              <a:xfrm>
                <a:off x="782955" y="2035566"/>
                <a:ext cx="4255517" cy="4255517"/>
              </a:xfrm>
              <a:prstGeom prst="blockArc">
                <a:avLst>
                  <a:gd name="adj1" fmla="val 19162963"/>
                  <a:gd name="adj2" fmla="val 1471862"/>
                  <a:gd name="adj3" fmla="val 4643"/>
                </a:avLst>
              </a:prstGeom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E29DFE4C-85F5-443D-A7B6-F27F701FCB6B}"/>
                  </a:ext>
                </a:extLst>
              </p:cNvPr>
              <p:cNvGrpSpPr/>
              <p:nvPr/>
            </p:nvGrpSpPr>
            <p:grpSpPr>
              <a:xfrm>
                <a:off x="3683808" y="2017039"/>
                <a:ext cx="1609082" cy="1586526"/>
                <a:chOff x="5312222" y="739369"/>
                <a:chExt cx="1609082" cy="1586526"/>
              </a:xfrm>
              <a:scene3d>
                <a:camera prst="orthographicFront"/>
                <a:lightRig rig="flat" dir="t"/>
              </a:scene3d>
            </p:grpSpPr>
            <p:sp>
              <p:nvSpPr>
                <p:cNvPr id="62" name="Овал 61">
                  <a:extLst>
                    <a:ext uri="{FF2B5EF4-FFF2-40B4-BE49-F238E27FC236}">
                      <a16:creationId xmlns:a16="http://schemas.microsoft.com/office/drawing/2014/main" id="{F4DC9534-A7DD-449C-8483-E3B6AECEE4C4}"/>
                    </a:ext>
                  </a:extLst>
                </p:cNvPr>
                <p:cNvSpPr/>
                <p:nvPr/>
              </p:nvSpPr>
              <p:spPr>
                <a:xfrm>
                  <a:off x="5312222" y="739369"/>
                  <a:ext cx="1609082" cy="1586526"/>
                </a:xfrm>
                <a:prstGeom prst="ellipse">
                  <a:avLst/>
                </a:prstGeom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63" name="Овал 8">
                  <a:extLst>
                    <a:ext uri="{FF2B5EF4-FFF2-40B4-BE49-F238E27FC236}">
                      <a16:creationId xmlns:a16="http://schemas.microsoft.com/office/drawing/2014/main" id="{53C28914-C9D0-403C-AC0D-154111381511}"/>
                    </a:ext>
                  </a:extLst>
                </p:cNvPr>
                <p:cNvSpPr txBox="1"/>
                <p:nvPr/>
              </p:nvSpPr>
              <p:spPr>
                <a:xfrm>
                  <a:off x="5547867" y="971710"/>
                  <a:ext cx="1137792" cy="11218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240" tIns="15240" rIns="15240" bIns="15240" numCol="1" spcCol="1270" anchor="ctr" anchorCtr="0">
                  <a:noAutofit/>
                </a:bodyPr>
                <a:lstStyle/>
                <a:p>
                  <a:pPr marL="0" lvl="0" indent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ru-RU" sz="1200" kern="1200" dirty="0"/>
                </a:p>
              </p:txBody>
            </p:sp>
          </p:grp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8BAC0D7C-992B-4AAE-B25A-141343F67E8F}"/>
                  </a:ext>
                </a:extLst>
              </p:cNvPr>
              <p:cNvSpPr/>
              <p:nvPr/>
            </p:nvSpPr>
            <p:spPr>
              <a:xfrm>
                <a:off x="1328218" y="4955465"/>
                <a:ext cx="2524772" cy="2083459"/>
              </a:xfrm>
              <a:prstGeom prst="ellipse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44BA380B-F544-44F7-8B90-0E77B418D610}"/>
                  </a:ext>
                </a:extLst>
              </p:cNvPr>
              <p:cNvGrpSpPr/>
              <p:nvPr/>
            </p:nvGrpSpPr>
            <p:grpSpPr>
              <a:xfrm>
                <a:off x="-324492" y="3074376"/>
                <a:ext cx="1684211" cy="1688906"/>
                <a:chOff x="1303922" y="1796706"/>
                <a:chExt cx="1684211" cy="1688906"/>
              </a:xfrm>
              <a:scene3d>
                <a:camera prst="orthographicFront"/>
                <a:lightRig rig="flat" dir="t"/>
              </a:scene3d>
            </p:grpSpPr>
            <p:sp>
              <p:nvSpPr>
                <p:cNvPr id="58" name="Овал 57">
                  <a:extLst>
                    <a:ext uri="{FF2B5EF4-FFF2-40B4-BE49-F238E27FC236}">
                      <a16:creationId xmlns:a16="http://schemas.microsoft.com/office/drawing/2014/main" id="{F8EC1684-01A3-41C1-BFE3-282171409ABE}"/>
                    </a:ext>
                  </a:extLst>
                </p:cNvPr>
                <p:cNvSpPr/>
                <p:nvPr/>
              </p:nvSpPr>
              <p:spPr>
                <a:xfrm>
                  <a:off x="1303922" y="1796706"/>
                  <a:ext cx="1673457" cy="1688906"/>
                </a:xfrm>
                <a:prstGeom prst="ellipse">
                  <a:avLst/>
                </a:prstGeom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9" name="Овал 12">
                  <a:extLst>
                    <a:ext uri="{FF2B5EF4-FFF2-40B4-BE49-F238E27FC236}">
                      <a16:creationId xmlns:a16="http://schemas.microsoft.com/office/drawing/2014/main" id="{E9D6912F-F8FE-4379-8783-4041201B8764}"/>
                    </a:ext>
                  </a:extLst>
                </p:cNvPr>
                <p:cNvSpPr txBox="1"/>
                <p:nvPr/>
              </p:nvSpPr>
              <p:spPr>
                <a:xfrm>
                  <a:off x="1324104" y="2044041"/>
                  <a:ext cx="1664029" cy="1194235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30480" rIns="30480" bIns="30480" numCol="1" spcCol="1270" anchor="ctr" anchorCtr="0">
                  <a:noAutofit/>
                </a:bodyPr>
                <a:lstStyle/>
                <a:p>
                  <a:pPr marL="0" lvl="0" indent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ru-RU" sz="1100" kern="1200" dirty="0"/>
                    <a:t>Руководитель проектов</a:t>
                  </a:r>
                </a:p>
              </p:txBody>
            </p:sp>
          </p:grpSp>
        </p:grpSp>
        <p:sp>
          <p:nvSpPr>
            <p:cNvPr id="64" name="Овал 12">
              <a:extLst>
                <a:ext uri="{FF2B5EF4-FFF2-40B4-BE49-F238E27FC236}">
                  <a16:creationId xmlns:a16="http://schemas.microsoft.com/office/drawing/2014/main" id="{48A763C3-9AAA-4F7F-8D29-03DBC6F139AE}"/>
                </a:ext>
              </a:extLst>
            </p:cNvPr>
            <p:cNvSpPr txBox="1"/>
            <p:nvPr/>
          </p:nvSpPr>
          <p:spPr>
            <a:xfrm>
              <a:off x="1044267" y="5282577"/>
              <a:ext cx="1002373" cy="580089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Head of QA</a:t>
              </a:r>
              <a:endParaRPr lang="ru-RU" sz="1400" b="1" kern="1200" dirty="0"/>
            </a:p>
          </p:txBody>
        </p:sp>
        <p:sp>
          <p:nvSpPr>
            <p:cNvPr id="65" name="Овал 12">
              <a:extLst>
                <a:ext uri="{FF2B5EF4-FFF2-40B4-BE49-F238E27FC236}">
                  <a16:creationId xmlns:a16="http://schemas.microsoft.com/office/drawing/2014/main" id="{B09EDFA4-E453-4EF5-A73A-C465AFAA12CA}"/>
                </a:ext>
              </a:extLst>
            </p:cNvPr>
            <p:cNvSpPr txBox="1"/>
            <p:nvPr/>
          </p:nvSpPr>
          <p:spPr>
            <a:xfrm>
              <a:off x="2220220" y="3721479"/>
              <a:ext cx="1002373" cy="580089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kern="1200" dirty="0"/>
                <a:t>Бизнес-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dirty="0"/>
                <a:t>аналитик</a:t>
              </a:r>
              <a:endParaRPr lang="ru-RU" sz="1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9749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3D1DCB4-8D55-4446-A22C-5896FF6EB03D}"/>
              </a:ext>
            </a:extLst>
          </p:cNvPr>
          <p:cNvSpPr/>
          <p:nvPr/>
        </p:nvSpPr>
        <p:spPr>
          <a:xfrm>
            <a:off x="1029517" y="268894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67061350-DC67-47A9-8135-2F565579E95D}"/>
              </a:ext>
            </a:extLst>
          </p:cNvPr>
          <p:cNvSpPr/>
          <p:nvPr/>
        </p:nvSpPr>
        <p:spPr>
          <a:xfrm>
            <a:off x="2682653" y="303817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27B8216-AEDB-4D50-A246-6EE7FE067E04}"/>
              </a:ext>
            </a:extLst>
          </p:cNvPr>
          <p:cNvSpPr/>
          <p:nvPr/>
        </p:nvSpPr>
        <p:spPr>
          <a:xfrm>
            <a:off x="3323920" y="268894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B11D094-D856-40BD-9176-E39B79A964DE}"/>
              </a:ext>
            </a:extLst>
          </p:cNvPr>
          <p:cNvSpPr/>
          <p:nvPr/>
        </p:nvSpPr>
        <p:spPr>
          <a:xfrm>
            <a:off x="8052770" y="3262121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4BD08AD3-A7D9-4AAC-BA64-19D7104E902F}"/>
              </a:ext>
            </a:extLst>
          </p:cNvPr>
          <p:cNvSpPr/>
          <p:nvPr/>
        </p:nvSpPr>
        <p:spPr>
          <a:xfrm>
            <a:off x="9719696" y="3606699"/>
            <a:ext cx="525876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B6A1DEC-404E-4CA9-87F8-F30769586603}"/>
              </a:ext>
            </a:extLst>
          </p:cNvPr>
          <p:cNvSpPr/>
          <p:nvPr/>
        </p:nvSpPr>
        <p:spPr>
          <a:xfrm>
            <a:off x="10373595" y="3262120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2B33804-70E4-4F0C-8121-991DFF28F6FD}"/>
              </a:ext>
            </a:extLst>
          </p:cNvPr>
          <p:cNvSpPr/>
          <p:nvPr/>
        </p:nvSpPr>
        <p:spPr>
          <a:xfrm rot="2532703">
            <a:off x="4568187" y="449504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12868-DBAF-4B3A-BC26-F273EA02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6" y="1037109"/>
            <a:ext cx="555904" cy="139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6BEEEC1B-2C61-47A0-9E69-47A431D7842E}"/>
              </a:ext>
            </a:extLst>
          </p:cNvPr>
          <p:cNvSpPr/>
          <p:nvPr/>
        </p:nvSpPr>
        <p:spPr>
          <a:xfrm rot="3126108">
            <a:off x="356187" y="2873273"/>
            <a:ext cx="570056" cy="3488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11B96CA-A82C-411F-ADEA-B55FC9551337}"/>
              </a:ext>
            </a:extLst>
          </p:cNvPr>
          <p:cNvSpPr/>
          <p:nvPr/>
        </p:nvSpPr>
        <p:spPr>
          <a:xfrm>
            <a:off x="18074" y="2226215"/>
            <a:ext cx="1406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Действующий</a:t>
            </a:r>
          </a:p>
          <a:p>
            <a:pPr algn="ctr"/>
            <a:r>
              <a:rPr lang="ru-RU" sz="1600" dirty="0"/>
              <a:t>Клиент</a:t>
            </a: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1E74DA3-C95F-4BF2-ADCE-0473728A904B}"/>
              </a:ext>
            </a:extLst>
          </p:cNvPr>
          <p:cNvSpPr/>
          <p:nvPr/>
        </p:nvSpPr>
        <p:spPr>
          <a:xfrm>
            <a:off x="473638" y="695065"/>
            <a:ext cx="1108970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Единый поток обработки </a:t>
            </a:r>
            <a:r>
              <a:rPr lang="en-US" sz="2400" b="1" dirty="0"/>
              <a:t>SLA </a:t>
            </a:r>
            <a:r>
              <a:rPr lang="ru-RU" sz="2400" b="1" dirty="0"/>
              <a:t>тикетов с доп. контролем для всех типов клиентов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6CBAE878-9504-4D58-B124-8B70DDEBD14C}"/>
              </a:ext>
            </a:extLst>
          </p:cNvPr>
          <p:cNvSpPr/>
          <p:nvPr/>
        </p:nvSpPr>
        <p:spPr>
          <a:xfrm rot="19369952">
            <a:off x="7785424" y="476222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9DA9C6F-D590-489C-B6ED-7A3CB493491B}"/>
              </a:ext>
            </a:extLst>
          </p:cNvPr>
          <p:cNvCxnSpPr>
            <a:cxnSpLocks/>
          </p:cNvCxnSpPr>
          <p:nvPr/>
        </p:nvCxnSpPr>
        <p:spPr>
          <a:xfrm flipV="1">
            <a:off x="4902701" y="1459048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1AC70959-C0DD-45B8-B10B-FDE8DF212756}"/>
              </a:ext>
            </a:extLst>
          </p:cNvPr>
          <p:cNvCxnSpPr>
            <a:cxnSpLocks/>
          </p:cNvCxnSpPr>
          <p:nvPr/>
        </p:nvCxnSpPr>
        <p:spPr>
          <a:xfrm flipV="1">
            <a:off x="7926269" y="1459048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Стрелка: изогнутая вправо 51">
            <a:extLst>
              <a:ext uri="{FF2B5EF4-FFF2-40B4-BE49-F238E27FC236}">
                <a16:creationId xmlns:a16="http://schemas.microsoft.com/office/drawing/2014/main" id="{87664C11-4B8B-4059-95BA-30CE94B0EAAB}"/>
              </a:ext>
            </a:extLst>
          </p:cNvPr>
          <p:cNvSpPr/>
          <p:nvPr/>
        </p:nvSpPr>
        <p:spPr>
          <a:xfrm rot="7484829" flipH="1">
            <a:off x="4815798" y="3927735"/>
            <a:ext cx="599005" cy="2731141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D40311-97D9-4002-A624-82EB44C35032}"/>
              </a:ext>
            </a:extLst>
          </p:cNvPr>
          <p:cNvSpPr txBox="1"/>
          <p:nvPr/>
        </p:nvSpPr>
        <p:spPr>
          <a:xfrm>
            <a:off x="4584134" y="4232398"/>
            <a:ext cx="3765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~ </a:t>
            </a:r>
            <a:r>
              <a:rPr lang="ru-RU" sz="2400" dirty="0"/>
              <a:t>60</a:t>
            </a:r>
            <a:r>
              <a:rPr lang="en-US" sz="2400" dirty="0"/>
              <a:t> tickets </a:t>
            </a:r>
            <a:r>
              <a:rPr lang="ru-RU" sz="2400" dirty="0"/>
              <a:t>в неделю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BBC9CC-2368-40F3-9048-74D550EC9AE8}"/>
              </a:ext>
            </a:extLst>
          </p:cNvPr>
          <p:cNvSpPr txBox="1"/>
          <p:nvPr/>
        </p:nvSpPr>
        <p:spPr>
          <a:xfrm>
            <a:off x="5157913" y="4552535"/>
            <a:ext cx="273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</a:t>
            </a:r>
            <a:r>
              <a:rPr lang="ru-RU" dirty="0"/>
              <a:t> 12 </a:t>
            </a:r>
            <a:r>
              <a:rPr lang="en-US" dirty="0"/>
              <a:t>tickets</a:t>
            </a:r>
            <a:r>
              <a:rPr lang="ru-RU" dirty="0"/>
              <a:t> в день 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F4C6B2F-6869-42B2-AB2C-53519C778416}"/>
              </a:ext>
            </a:extLst>
          </p:cNvPr>
          <p:cNvSpPr/>
          <p:nvPr/>
        </p:nvSpPr>
        <p:spPr>
          <a:xfrm>
            <a:off x="5652349" y="5097240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Manager</a:t>
            </a:r>
          </a:p>
        </p:txBody>
      </p:sp>
      <p:sp>
        <p:nvSpPr>
          <p:cNvPr id="56" name="Стрелка: изогнутая вправо 55">
            <a:extLst>
              <a:ext uri="{FF2B5EF4-FFF2-40B4-BE49-F238E27FC236}">
                <a16:creationId xmlns:a16="http://schemas.microsoft.com/office/drawing/2014/main" id="{6C78EF06-3CB3-4BE7-951C-F7FFF8A13D19}"/>
              </a:ext>
            </a:extLst>
          </p:cNvPr>
          <p:cNvSpPr/>
          <p:nvPr/>
        </p:nvSpPr>
        <p:spPr>
          <a:xfrm rot="4031550" flipH="1">
            <a:off x="8257079" y="4127087"/>
            <a:ext cx="599005" cy="2452212"/>
          </a:xfrm>
          <a:prstGeom prst="curved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0220EAFC-9A63-45D1-B18B-25EA81A5881C}"/>
              </a:ext>
            </a:extLst>
          </p:cNvPr>
          <p:cNvSpPr/>
          <p:nvPr/>
        </p:nvSpPr>
        <p:spPr>
          <a:xfrm>
            <a:off x="6567160" y="1221461"/>
            <a:ext cx="5604538" cy="1600438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ПРОФИТ: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Сокращение времени отработки </a:t>
            </a:r>
            <a:r>
              <a:rPr lang="en-US" sz="1400" dirty="0">
                <a:solidFill>
                  <a:schemeClr val="bg1"/>
                </a:solidFill>
              </a:rPr>
              <a:t>SLA</a:t>
            </a:r>
            <a:r>
              <a:rPr lang="ru-RU" sz="1400" dirty="0">
                <a:solidFill>
                  <a:schemeClr val="bg1"/>
                </a:solidFill>
              </a:rPr>
              <a:t> тикетов за счет: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Контроль валидности назначения тикетов на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уровень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Контроль и корректировка приоритета обращения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Контроль детальности описания тикета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Контроль и корректировка назначения тикета на </a:t>
            </a:r>
            <a:r>
              <a:rPr lang="ru-RU" sz="1400" dirty="0" err="1">
                <a:solidFill>
                  <a:schemeClr val="bg1"/>
                </a:solidFill>
              </a:rPr>
              <a:t>соотв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r>
              <a:rPr lang="ru-RU" sz="1400" dirty="0">
                <a:solidFill>
                  <a:schemeClr val="bg1"/>
                </a:solidFill>
              </a:rPr>
              <a:t> специалиста 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FC17C26-D128-4870-8DA5-4304EFCFEA87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A914A796-EB48-4B5A-A454-79FB20AF5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">
              <a:extLst>
                <a:ext uri="{FF2B5EF4-FFF2-40B4-BE49-F238E27FC236}">
                  <a16:creationId xmlns:a16="http://schemas.microsoft.com/office/drawing/2014/main" id="{CFB6C3D4-481E-4C38-A1D3-76A162DDA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24E658-DBF1-4418-A41F-D196C5D5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163" y="1933305"/>
            <a:ext cx="2858772" cy="2553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0268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9C9CBB2-39EA-A849-8CB8-90F78E494E56}"/>
              </a:ext>
            </a:extLst>
          </p:cNvPr>
          <p:cNvSpPr/>
          <p:nvPr/>
        </p:nvSpPr>
        <p:spPr>
          <a:xfrm>
            <a:off x="7138806" y="587022"/>
            <a:ext cx="4968052" cy="55321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3D1DCB4-8D55-4446-A22C-5896FF6EB03D}"/>
              </a:ext>
            </a:extLst>
          </p:cNvPr>
          <p:cNvSpPr/>
          <p:nvPr/>
        </p:nvSpPr>
        <p:spPr>
          <a:xfrm>
            <a:off x="1352936" y="1729407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27B8216-AEDB-4D50-A246-6EE7FE067E04}"/>
              </a:ext>
            </a:extLst>
          </p:cNvPr>
          <p:cNvSpPr/>
          <p:nvPr/>
        </p:nvSpPr>
        <p:spPr>
          <a:xfrm>
            <a:off x="2377822" y="2178096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B11D094-D856-40BD-9176-E39B79A964DE}"/>
              </a:ext>
            </a:extLst>
          </p:cNvPr>
          <p:cNvSpPr/>
          <p:nvPr/>
        </p:nvSpPr>
        <p:spPr>
          <a:xfrm>
            <a:off x="8591714" y="1212825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B6A1DEC-404E-4CA9-87F8-F30769586603}"/>
              </a:ext>
            </a:extLst>
          </p:cNvPr>
          <p:cNvSpPr/>
          <p:nvPr/>
        </p:nvSpPr>
        <p:spPr>
          <a:xfrm>
            <a:off x="9700552" y="1465124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2B33804-70E4-4F0C-8121-991DFF28F6FD}"/>
              </a:ext>
            </a:extLst>
          </p:cNvPr>
          <p:cNvSpPr/>
          <p:nvPr/>
        </p:nvSpPr>
        <p:spPr>
          <a:xfrm rot="2532703">
            <a:off x="3767670" y="325426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12868-DBAF-4B3A-BC26-F273EA02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6" y="1037109"/>
            <a:ext cx="555904" cy="139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6BEEEC1B-2C61-47A0-9E69-47A431D7842E}"/>
              </a:ext>
            </a:extLst>
          </p:cNvPr>
          <p:cNvSpPr/>
          <p:nvPr/>
        </p:nvSpPr>
        <p:spPr>
          <a:xfrm rot="1047238">
            <a:off x="692795" y="1912177"/>
            <a:ext cx="570056" cy="3488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11B96CA-A82C-411F-ADEA-B55FC9551337}"/>
              </a:ext>
            </a:extLst>
          </p:cNvPr>
          <p:cNvSpPr/>
          <p:nvPr/>
        </p:nvSpPr>
        <p:spPr>
          <a:xfrm>
            <a:off x="18074" y="2226215"/>
            <a:ext cx="1406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Действующий</a:t>
            </a:r>
          </a:p>
          <a:p>
            <a:pPr algn="ctr"/>
            <a:r>
              <a:rPr lang="ru-RU" sz="1600" dirty="0"/>
              <a:t>Клиент</a:t>
            </a: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1E74DA3-C95F-4BF2-ADCE-0473728A904B}"/>
              </a:ext>
            </a:extLst>
          </p:cNvPr>
          <p:cNvSpPr/>
          <p:nvPr/>
        </p:nvSpPr>
        <p:spPr>
          <a:xfrm>
            <a:off x="473638" y="695065"/>
            <a:ext cx="452252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Дневные </a:t>
            </a:r>
            <a:r>
              <a:rPr lang="en-GB" sz="2400" b="1" dirty="0"/>
              <a:t>QA </a:t>
            </a:r>
            <a:r>
              <a:rPr lang="ru-RU" sz="2400" b="1" dirty="0"/>
              <a:t>дежурные</a:t>
            </a:r>
            <a:r>
              <a:rPr lang="en-GB" sz="2400" b="1" dirty="0"/>
              <a:t> (weekly)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6CBAE878-9504-4D58-B124-8B70DDEBD14C}"/>
              </a:ext>
            </a:extLst>
          </p:cNvPr>
          <p:cNvSpPr/>
          <p:nvPr/>
        </p:nvSpPr>
        <p:spPr>
          <a:xfrm rot="18788046">
            <a:off x="6420425" y="3238226"/>
            <a:ext cx="2951896" cy="287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9DA9C6F-D590-489C-B6ED-7A3CB493491B}"/>
              </a:ext>
            </a:extLst>
          </p:cNvPr>
          <p:cNvCxnSpPr>
            <a:cxnSpLocks/>
          </p:cNvCxnSpPr>
          <p:nvPr/>
        </p:nvCxnSpPr>
        <p:spPr>
          <a:xfrm flipV="1">
            <a:off x="4051591" y="1156730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1AC70959-C0DD-45B8-B10B-FDE8DF212756}"/>
              </a:ext>
            </a:extLst>
          </p:cNvPr>
          <p:cNvCxnSpPr>
            <a:cxnSpLocks/>
          </p:cNvCxnSpPr>
          <p:nvPr/>
        </p:nvCxnSpPr>
        <p:spPr>
          <a:xfrm flipV="1">
            <a:off x="7119171" y="1058957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Стрелка: изогнутая вправо 51">
            <a:extLst>
              <a:ext uri="{FF2B5EF4-FFF2-40B4-BE49-F238E27FC236}">
                <a16:creationId xmlns:a16="http://schemas.microsoft.com/office/drawing/2014/main" id="{87664C11-4B8B-4059-95BA-30CE94B0EAAB}"/>
              </a:ext>
            </a:extLst>
          </p:cNvPr>
          <p:cNvSpPr/>
          <p:nvPr/>
        </p:nvSpPr>
        <p:spPr>
          <a:xfrm rot="6581294" flipH="1">
            <a:off x="2916145" y="2436027"/>
            <a:ext cx="599005" cy="2731141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F4C6B2F-6869-42B2-AB2C-53519C778416}"/>
              </a:ext>
            </a:extLst>
          </p:cNvPr>
          <p:cNvSpPr/>
          <p:nvPr/>
        </p:nvSpPr>
        <p:spPr>
          <a:xfrm>
            <a:off x="4903789" y="440679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Manager</a:t>
            </a:r>
          </a:p>
        </p:txBody>
      </p:sp>
      <p:sp>
        <p:nvSpPr>
          <p:cNvPr id="56" name="Стрелка: изогнутая вправо 55">
            <a:extLst>
              <a:ext uri="{FF2B5EF4-FFF2-40B4-BE49-F238E27FC236}">
                <a16:creationId xmlns:a16="http://schemas.microsoft.com/office/drawing/2014/main" id="{6C78EF06-3CB3-4BE7-951C-F7FFF8A13D19}"/>
              </a:ext>
            </a:extLst>
          </p:cNvPr>
          <p:cNvSpPr/>
          <p:nvPr/>
        </p:nvSpPr>
        <p:spPr>
          <a:xfrm rot="4995081" flipH="1">
            <a:off x="6643088" y="4363346"/>
            <a:ext cx="599005" cy="2452212"/>
          </a:xfrm>
          <a:prstGeom prst="curved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FC17C26-D128-4870-8DA5-4304EFCFEA87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A914A796-EB48-4B5A-A454-79FB20AF5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">
              <a:extLst>
                <a:ext uri="{FF2B5EF4-FFF2-40B4-BE49-F238E27FC236}">
                  <a16:creationId xmlns:a16="http://schemas.microsoft.com/office/drawing/2014/main" id="{CFB6C3D4-481E-4C38-A1D3-76A162DDA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24E658-DBF1-4418-A41F-D196C5D5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399" y="1842999"/>
            <a:ext cx="2858772" cy="2553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C75C5E86-7B87-4654-911C-CB7B940C4EBE}"/>
              </a:ext>
            </a:extLst>
          </p:cNvPr>
          <p:cNvSpPr/>
          <p:nvPr/>
        </p:nvSpPr>
        <p:spPr>
          <a:xfrm rot="732975">
            <a:off x="8024849" y="3164191"/>
            <a:ext cx="3956471" cy="271685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906B4FF-D3D1-457E-87C9-5C83CBF81B6C}"/>
              </a:ext>
            </a:extLst>
          </p:cNvPr>
          <p:cNvCxnSpPr>
            <a:cxnSpLocks/>
          </p:cNvCxnSpPr>
          <p:nvPr/>
        </p:nvCxnSpPr>
        <p:spPr>
          <a:xfrm flipH="1" flipV="1">
            <a:off x="7889677" y="3379775"/>
            <a:ext cx="430234" cy="166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6CF7FC-A3F8-419F-BA0B-6B8418688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039" y="3226324"/>
            <a:ext cx="3142696" cy="2135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269CC8C-6927-4BF1-9568-0B388E36ABBD}"/>
              </a:ext>
            </a:extLst>
          </p:cNvPr>
          <p:cNvSpPr/>
          <p:nvPr/>
        </p:nvSpPr>
        <p:spPr>
          <a:xfrm>
            <a:off x="8441273" y="5104578"/>
            <a:ext cx="3490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по умолчанию автоматически назначался на </a:t>
            </a:r>
            <a:r>
              <a:rPr lang="ru-RU" sz="1600" b="1" dirty="0">
                <a:solidFill>
                  <a:srgbClr val="C00000"/>
                </a:solidFill>
              </a:rPr>
              <a:t>дежурного </a:t>
            </a:r>
            <a:r>
              <a:rPr lang="en-US" sz="1600" b="1" dirty="0">
                <a:solidFill>
                  <a:srgbClr val="C00000"/>
                </a:solidFill>
              </a:rPr>
              <a:t>QA</a:t>
            </a:r>
            <a:r>
              <a:rPr lang="ru-RU" sz="1600" dirty="0">
                <a:solidFill>
                  <a:srgbClr val="C00000"/>
                </a:solidFill>
              </a:rPr>
              <a:t> на этой неделе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0D399D-EC48-4035-A198-7CED5551ED51}"/>
              </a:ext>
            </a:extLst>
          </p:cNvPr>
          <p:cNvSpPr/>
          <p:nvPr/>
        </p:nvSpPr>
        <p:spPr>
          <a:xfrm>
            <a:off x="8955128" y="2469732"/>
            <a:ext cx="3052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Прокачка передачи знаний</a:t>
            </a:r>
          </a:p>
          <a:p>
            <a:r>
              <a:rPr lang="ru-RU" b="1" dirty="0"/>
              <a:t>и взаимозаменяемости</a:t>
            </a:r>
          </a:p>
        </p:txBody>
      </p:sp>
    </p:spTree>
    <p:extLst>
      <p:ext uri="{BB962C8B-B14F-4D97-AF65-F5344CB8AC3E}">
        <p14:creationId xmlns:p14="http://schemas.microsoft.com/office/powerpoint/2010/main" val="2101908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80" y="332984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1E74DA3-C95F-4BF2-ADCE-0473728A904B}"/>
              </a:ext>
            </a:extLst>
          </p:cNvPr>
          <p:cNvSpPr/>
          <p:nvPr/>
        </p:nvSpPr>
        <p:spPr>
          <a:xfrm>
            <a:off x="473638" y="695065"/>
            <a:ext cx="405688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Ночные </a:t>
            </a:r>
            <a:r>
              <a:rPr lang="en-GB" sz="2400" b="1" dirty="0"/>
              <a:t>QA </a:t>
            </a:r>
            <a:r>
              <a:rPr lang="ru-RU" sz="2400" b="1" dirty="0"/>
              <a:t>дежурные</a:t>
            </a:r>
            <a:r>
              <a:rPr lang="en-GB" sz="2400" b="1" dirty="0"/>
              <a:t> (daily)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FC17C26-D128-4870-8DA5-4304EFCFEA87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A914A796-EB48-4B5A-A454-79FB20AF5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">
              <a:extLst>
                <a:ext uri="{FF2B5EF4-FFF2-40B4-BE49-F238E27FC236}">
                  <a16:creationId xmlns:a16="http://schemas.microsoft.com/office/drawing/2014/main" id="{CFB6C3D4-481E-4C38-A1D3-76A162DDA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pic>
        <p:nvPicPr>
          <p:cNvPr id="29" name="Рисунок 4">
            <a:extLst>
              <a:ext uri="{FF2B5EF4-FFF2-40B4-BE49-F238E27FC236}">
                <a16:creationId xmlns:a16="http://schemas.microsoft.com/office/drawing/2014/main" id="{8BE0EB31-FD21-5C42-838D-7B37150A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36" y="1630114"/>
            <a:ext cx="2886075" cy="40862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A09959-ABB4-C142-8DA8-F1A26B4866FB}"/>
              </a:ext>
            </a:extLst>
          </p:cNvPr>
          <p:cNvSpPr txBox="1"/>
          <p:nvPr/>
        </p:nvSpPr>
        <p:spPr>
          <a:xfrm>
            <a:off x="869782" y="5546538"/>
            <a:ext cx="62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USA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C713F4-BE7E-DC4F-A327-77E611198557}"/>
              </a:ext>
            </a:extLst>
          </p:cNvPr>
          <p:cNvSpPr txBox="1"/>
          <p:nvPr/>
        </p:nvSpPr>
        <p:spPr>
          <a:xfrm>
            <a:off x="2263960" y="5546538"/>
            <a:ext cx="62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MSK</a:t>
            </a:r>
            <a:endParaRPr lang="ru-RU" dirty="0"/>
          </a:p>
        </p:txBody>
      </p:sp>
      <p:sp>
        <p:nvSpPr>
          <p:cNvPr id="36" name="Стрелка: пятиугольник 5">
            <a:extLst>
              <a:ext uri="{FF2B5EF4-FFF2-40B4-BE49-F238E27FC236}">
                <a16:creationId xmlns:a16="http://schemas.microsoft.com/office/drawing/2014/main" id="{4B11C7F2-5AF4-C740-A2ED-DA04AE66433D}"/>
              </a:ext>
            </a:extLst>
          </p:cNvPr>
          <p:cNvSpPr/>
          <p:nvPr/>
        </p:nvSpPr>
        <p:spPr>
          <a:xfrm>
            <a:off x="210434" y="3150028"/>
            <a:ext cx="691804" cy="335844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Заявка</a:t>
            </a:r>
          </a:p>
        </p:txBody>
      </p:sp>
      <p:cxnSp>
        <p:nvCxnSpPr>
          <p:cNvPr id="37" name="Прямая соединительная линия 24">
            <a:extLst>
              <a:ext uri="{FF2B5EF4-FFF2-40B4-BE49-F238E27FC236}">
                <a16:creationId xmlns:a16="http://schemas.microsoft.com/office/drawing/2014/main" id="{55AB05F7-8273-4E40-A19A-9303BABCADD1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902238" y="3317950"/>
            <a:ext cx="237856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person holding a light&#10;&#10;Description automatically generated with low confidence">
            <a:extLst>
              <a:ext uri="{FF2B5EF4-FFF2-40B4-BE49-F238E27FC236}">
                <a16:creationId xmlns:a16="http://schemas.microsoft.com/office/drawing/2014/main" id="{F6510AAE-DE51-354C-A0C1-646059CFA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2" y="2347420"/>
            <a:ext cx="39751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27">
            <a:extLst>
              <a:ext uri="{FF2B5EF4-FFF2-40B4-BE49-F238E27FC236}">
                <a16:creationId xmlns:a16="http://schemas.microsoft.com/office/drawing/2014/main" id="{74A04F6E-BE37-1F40-8655-1E2386E93F9C}"/>
              </a:ext>
            </a:extLst>
          </p:cNvPr>
          <p:cNvSpPr/>
          <p:nvPr/>
        </p:nvSpPr>
        <p:spPr>
          <a:xfrm>
            <a:off x="5551192" y="5501152"/>
            <a:ext cx="60558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Ночной </a:t>
            </a:r>
            <a:r>
              <a:rPr lang="en-GB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QA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дежурный по </a:t>
            </a:r>
            <a:r>
              <a:rPr lang="en-GB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SLA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багам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A36C7BE1-D04B-EA40-8AE3-03F2CD9A23A8}"/>
              </a:ext>
            </a:extLst>
          </p:cNvPr>
          <p:cNvSpPr/>
          <p:nvPr/>
        </p:nvSpPr>
        <p:spPr>
          <a:xfrm>
            <a:off x="9750135" y="2266422"/>
            <a:ext cx="1227221" cy="755224"/>
          </a:xfrm>
          <a:prstGeom prst="strip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27">
            <a:extLst>
              <a:ext uri="{FF2B5EF4-FFF2-40B4-BE49-F238E27FC236}">
                <a16:creationId xmlns:a16="http://schemas.microsoft.com/office/drawing/2014/main" id="{BA2A8E98-AD1E-394C-BD2D-A8C0A5E1FAA6}"/>
              </a:ext>
            </a:extLst>
          </p:cNvPr>
          <p:cNvSpPr/>
          <p:nvPr/>
        </p:nvSpPr>
        <p:spPr>
          <a:xfrm>
            <a:off x="9338032" y="3050226"/>
            <a:ext cx="3190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On-hold mode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51" name="Прямая соединительная линия 48">
            <a:extLst>
              <a:ext uri="{FF2B5EF4-FFF2-40B4-BE49-F238E27FC236}">
                <a16:creationId xmlns:a16="http://schemas.microsoft.com/office/drawing/2014/main" id="{6A1CD85C-330B-1B4F-A92B-4CE6BAC0861E}"/>
              </a:ext>
            </a:extLst>
          </p:cNvPr>
          <p:cNvCxnSpPr>
            <a:cxnSpLocks/>
          </p:cNvCxnSpPr>
          <p:nvPr/>
        </p:nvCxnSpPr>
        <p:spPr>
          <a:xfrm flipV="1">
            <a:off x="3582357" y="1156730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: скругленные углы 46">
            <a:extLst>
              <a:ext uri="{FF2B5EF4-FFF2-40B4-BE49-F238E27FC236}">
                <a16:creationId xmlns:a16="http://schemas.microsoft.com/office/drawing/2014/main" id="{78388840-08F1-4B49-B2AB-E655688CBD7B}"/>
              </a:ext>
            </a:extLst>
          </p:cNvPr>
          <p:cNvSpPr/>
          <p:nvPr/>
        </p:nvSpPr>
        <p:spPr>
          <a:xfrm>
            <a:off x="4003942" y="3903696"/>
            <a:ext cx="1571991" cy="974493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Manager</a:t>
            </a:r>
          </a:p>
        </p:txBody>
      </p:sp>
      <p:pic>
        <p:nvPicPr>
          <p:cNvPr id="54" name="Рисунок 14">
            <a:extLst>
              <a:ext uri="{FF2B5EF4-FFF2-40B4-BE49-F238E27FC236}">
                <a16:creationId xmlns:a16="http://schemas.microsoft.com/office/drawing/2014/main" id="{C75287EC-F554-6949-9BA4-7F22B3F59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951" y="1842999"/>
            <a:ext cx="2310359" cy="2063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5" name="Прямая соединительная линия 48">
            <a:extLst>
              <a:ext uri="{FF2B5EF4-FFF2-40B4-BE49-F238E27FC236}">
                <a16:creationId xmlns:a16="http://schemas.microsoft.com/office/drawing/2014/main" id="{6D7BD766-84F4-D743-8E1C-D656D53123EB}"/>
              </a:ext>
            </a:extLst>
          </p:cNvPr>
          <p:cNvCxnSpPr>
            <a:cxnSpLocks/>
          </p:cNvCxnSpPr>
          <p:nvPr/>
        </p:nvCxnSpPr>
        <p:spPr>
          <a:xfrm flipV="1">
            <a:off x="5912478" y="1128650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urved Down Arrow 9">
            <a:extLst>
              <a:ext uri="{FF2B5EF4-FFF2-40B4-BE49-F238E27FC236}">
                <a16:creationId xmlns:a16="http://schemas.microsoft.com/office/drawing/2014/main" id="{AB81BC98-E18E-6B42-8CF6-1E4D75B40300}"/>
              </a:ext>
            </a:extLst>
          </p:cNvPr>
          <p:cNvSpPr/>
          <p:nvPr/>
        </p:nvSpPr>
        <p:spPr>
          <a:xfrm>
            <a:off x="3280807" y="1233980"/>
            <a:ext cx="5461384" cy="1032442"/>
          </a:xfrm>
          <a:prstGeom prst="curved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C217E-4B07-6A48-85DD-1FEC28A36A3F}"/>
              </a:ext>
            </a:extLst>
          </p:cNvPr>
          <p:cNvSpPr txBox="1"/>
          <p:nvPr/>
        </p:nvSpPr>
        <p:spPr>
          <a:xfrm>
            <a:off x="5065295" y="880111"/>
            <a:ext cx="229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автоэскалация</a:t>
            </a:r>
            <a:endParaRPr lang="en-US" b="1" dirty="0"/>
          </a:p>
        </p:txBody>
      </p:sp>
      <p:cxnSp>
        <p:nvCxnSpPr>
          <p:cNvPr id="57" name="Прямая соединительная линия 48">
            <a:extLst>
              <a:ext uri="{FF2B5EF4-FFF2-40B4-BE49-F238E27FC236}">
                <a16:creationId xmlns:a16="http://schemas.microsoft.com/office/drawing/2014/main" id="{EC5B0041-197E-B449-9AED-37F67F5D6B80}"/>
              </a:ext>
            </a:extLst>
          </p:cNvPr>
          <p:cNvCxnSpPr>
            <a:cxnSpLocks/>
          </p:cNvCxnSpPr>
          <p:nvPr/>
        </p:nvCxnSpPr>
        <p:spPr>
          <a:xfrm flipH="1" flipV="1">
            <a:off x="3943644" y="1855311"/>
            <a:ext cx="1831515" cy="351077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48">
            <a:extLst>
              <a:ext uri="{FF2B5EF4-FFF2-40B4-BE49-F238E27FC236}">
                <a16:creationId xmlns:a16="http://schemas.microsoft.com/office/drawing/2014/main" id="{9AD5E287-E301-7C46-892D-5D12C001B109}"/>
              </a:ext>
            </a:extLst>
          </p:cNvPr>
          <p:cNvCxnSpPr>
            <a:cxnSpLocks/>
          </p:cNvCxnSpPr>
          <p:nvPr/>
        </p:nvCxnSpPr>
        <p:spPr>
          <a:xfrm flipV="1">
            <a:off x="3696814" y="1750201"/>
            <a:ext cx="1879119" cy="396613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 descr="A crescent moon in space&#10;&#10;Description automatically generated with low confidence">
            <a:extLst>
              <a:ext uri="{FF2B5EF4-FFF2-40B4-BE49-F238E27FC236}">
                <a16:creationId xmlns:a16="http://schemas.microsoft.com/office/drawing/2014/main" id="{A65E2E48-5365-AA40-B70C-4783593FA6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36" y="1073426"/>
            <a:ext cx="1365247" cy="1479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Прямоугольник 27">
            <a:extLst>
              <a:ext uri="{FF2B5EF4-FFF2-40B4-BE49-F238E27FC236}">
                <a16:creationId xmlns:a16="http://schemas.microsoft.com/office/drawing/2014/main" id="{8047E8B8-E6EB-5C4D-B6A4-C1E0A33F959B}"/>
              </a:ext>
            </a:extLst>
          </p:cNvPr>
          <p:cNvSpPr/>
          <p:nvPr/>
        </p:nvSpPr>
        <p:spPr>
          <a:xfrm>
            <a:off x="7282939" y="4438872"/>
            <a:ext cx="48946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1200" b="1" dirty="0">
                <a:ln/>
                <a:solidFill>
                  <a:schemeClr val="accent3"/>
                </a:solidFill>
              </a:rPr>
              <a:t>QA</a:t>
            </a:r>
            <a:endParaRPr lang="ru-RU" sz="12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67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F67F08-0216-40B5-9CD2-045D3881DBA9}"/>
              </a:ext>
            </a:extLst>
          </p:cNvPr>
          <p:cNvSpPr/>
          <p:nvPr/>
        </p:nvSpPr>
        <p:spPr>
          <a:xfrm>
            <a:off x="473638" y="695065"/>
            <a:ext cx="51453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Внедрение пополняемых </a:t>
            </a:r>
            <a:r>
              <a:rPr lang="en-US" sz="2400" b="1" dirty="0"/>
              <a:t>Case Study</a:t>
            </a:r>
            <a:r>
              <a:rPr lang="ru-RU" sz="2400" b="1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62E162-AF1B-4314-B194-B3BD44BBEE51}"/>
              </a:ext>
            </a:extLst>
          </p:cNvPr>
          <p:cNvSpPr/>
          <p:nvPr/>
        </p:nvSpPr>
        <p:spPr>
          <a:xfrm>
            <a:off x="6333065" y="3042186"/>
            <a:ext cx="5125156" cy="1815882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Решение по каждому тикету отработанному на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уровне без вмешательства в код фиксируется и линкуется к исходному </a:t>
            </a:r>
            <a:r>
              <a:rPr lang="en-US" sz="1400" dirty="0">
                <a:solidFill>
                  <a:schemeClr val="bg1"/>
                </a:solidFill>
              </a:rPr>
              <a:t>SLA</a:t>
            </a:r>
            <a:r>
              <a:rPr lang="ru-RU" sz="1400" dirty="0">
                <a:solidFill>
                  <a:schemeClr val="bg1"/>
                </a:solidFill>
              </a:rPr>
              <a:t> тикету в </a:t>
            </a:r>
            <a:r>
              <a:rPr lang="en-US" sz="1400" dirty="0">
                <a:solidFill>
                  <a:schemeClr val="bg1"/>
                </a:solidFill>
              </a:rPr>
              <a:t>MSD</a:t>
            </a:r>
            <a:r>
              <a:rPr lang="ru-RU" sz="1400" dirty="0">
                <a:solidFill>
                  <a:schemeClr val="bg1"/>
                </a:solidFill>
              </a:rPr>
              <a:t> системе + обновляется при необходимости </a:t>
            </a:r>
            <a:r>
              <a:rPr lang="en-US" sz="1400" dirty="0">
                <a:solidFill>
                  <a:schemeClr val="bg1"/>
                </a:solidFill>
              </a:rPr>
              <a:t>client system guide</a:t>
            </a:r>
            <a:endParaRPr lang="ru-RU" sz="1400" dirty="0">
              <a:solidFill>
                <a:schemeClr val="bg1"/>
              </a:solidFill>
            </a:endParaRPr>
          </a:p>
          <a:p>
            <a:pPr algn="just"/>
            <a:endParaRPr lang="ru-RU" sz="1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Чтобы не тратить на это время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к работе привлечены Технические Писатели</a:t>
            </a:r>
            <a:r>
              <a:rPr lang="en-US" sz="1400" dirty="0">
                <a:solidFill>
                  <a:schemeClr val="bg1"/>
                </a:solidFill>
              </a:rPr>
              <a:t>,</a:t>
            </a:r>
            <a:r>
              <a:rPr lang="ru-RU" sz="1400" dirty="0">
                <a:solidFill>
                  <a:schemeClr val="bg1"/>
                </a:solidFill>
              </a:rPr>
              <a:t> которые лишь частично отвлекают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для уточняющих вопросов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2FC43D-2574-4E5D-B449-309BB5450BD6}"/>
              </a:ext>
            </a:extLst>
          </p:cNvPr>
          <p:cNvSpPr/>
          <p:nvPr/>
        </p:nvSpPr>
        <p:spPr>
          <a:xfrm>
            <a:off x="6333065" y="1664616"/>
            <a:ext cx="5125156" cy="954107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ПРОФИТ: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 следующий раз в подобной ситуации (тикете) как </a:t>
            </a:r>
            <a:r>
              <a:rPr lang="en-US" sz="1400" dirty="0">
                <a:solidFill>
                  <a:schemeClr val="bg1"/>
                </a:solidFill>
              </a:rPr>
              <a:t>support </a:t>
            </a:r>
            <a:r>
              <a:rPr lang="ru-RU" sz="1400" dirty="0">
                <a:solidFill>
                  <a:schemeClr val="bg1"/>
                </a:solidFill>
              </a:rPr>
              <a:t>специалисту доступно знание как это уже решалось и проблема может быть решена без эскалации на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уровень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7BF39E2-B6EC-4951-8D1F-946B7D77A6A1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3C0CC5B-B88E-4F22-B203-90F42CA3B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3">
              <a:extLst>
                <a:ext uri="{FF2B5EF4-FFF2-40B4-BE49-F238E27FC236}">
                  <a16:creationId xmlns:a16="http://schemas.microsoft.com/office/drawing/2014/main" id="{42E192E7-A5D5-4042-8B70-E9980CF62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sp>
        <p:nvSpPr>
          <p:cNvPr id="3" name="Прямоугольник: один верхний угол скругленный, другой — усеченный 2">
            <a:extLst>
              <a:ext uri="{FF2B5EF4-FFF2-40B4-BE49-F238E27FC236}">
                <a16:creationId xmlns:a16="http://schemas.microsoft.com/office/drawing/2014/main" id="{02EEAFAF-E638-4C0C-9725-4D88CE141677}"/>
              </a:ext>
            </a:extLst>
          </p:cNvPr>
          <p:cNvSpPr/>
          <p:nvPr/>
        </p:nvSpPr>
        <p:spPr>
          <a:xfrm>
            <a:off x="191911" y="1460939"/>
            <a:ext cx="5542847" cy="3465689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D6A62-1DEC-419A-8700-AD992C678060}"/>
              </a:ext>
            </a:extLst>
          </p:cNvPr>
          <p:cNvSpPr txBox="1"/>
          <p:nvPr/>
        </p:nvSpPr>
        <p:spPr>
          <a:xfrm>
            <a:off x="553156" y="1487583"/>
            <a:ext cx="160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SLA </a:t>
            </a:r>
            <a:r>
              <a:rPr lang="ru-RU" b="1" dirty="0">
                <a:solidFill>
                  <a:schemeClr val="bg1"/>
                </a:solidFill>
              </a:rPr>
              <a:t>тикет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C75E950-51CB-49F3-B5B7-F233DA94EC78}"/>
              </a:ext>
            </a:extLst>
          </p:cNvPr>
          <p:cNvCxnSpPr/>
          <p:nvPr/>
        </p:nvCxnSpPr>
        <p:spPr>
          <a:xfrm>
            <a:off x="643467" y="2141669"/>
            <a:ext cx="9630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0B4DFE4-E0B6-4D7A-81E8-A2958E469FD8}"/>
              </a:ext>
            </a:extLst>
          </p:cNvPr>
          <p:cNvCxnSpPr/>
          <p:nvPr/>
        </p:nvCxnSpPr>
        <p:spPr>
          <a:xfrm>
            <a:off x="1879601" y="2141669"/>
            <a:ext cx="9630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8C78798-4ED1-4092-BD1E-95E22B3285C2}"/>
              </a:ext>
            </a:extLst>
          </p:cNvPr>
          <p:cNvCxnSpPr>
            <a:cxnSpLocks/>
          </p:cNvCxnSpPr>
          <p:nvPr/>
        </p:nvCxnSpPr>
        <p:spPr>
          <a:xfrm>
            <a:off x="3046297" y="2141669"/>
            <a:ext cx="17853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1088807-166F-44CF-91AA-11B520245E83}"/>
              </a:ext>
            </a:extLst>
          </p:cNvPr>
          <p:cNvSpPr txBox="1"/>
          <p:nvPr/>
        </p:nvSpPr>
        <p:spPr>
          <a:xfrm>
            <a:off x="602048" y="1844772"/>
            <a:ext cx="160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Details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DB770-2A83-4D8A-8B77-33B31B81E315}"/>
              </a:ext>
            </a:extLst>
          </p:cNvPr>
          <p:cNvSpPr txBox="1"/>
          <p:nvPr/>
        </p:nvSpPr>
        <p:spPr>
          <a:xfrm>
            <a:off x="1828923" y="1757438"/>
            <a:ext cx="160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8333DA-9B2A-486E-B8D8-C5968905F5AE}"/>
              </a:ext>
            </a:extLst>
          </p:cNvPr>
          <p:cNvSpPr txBox="1"/>
          <p:nvPr/>
        </p:nvSpPr>
        <p:spPr>
          <a:xfrm>
            <a:off x="2980328" y="1794002"/>
            <a:ext cx="22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Knowledge Transfer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FDECFE6-F6BB-425A-9A35-1312E7FE3F96}"/>
              </a:ext>
            </a:extLst>
          </p:cNvPr>
          <p:cNvSpPr/>
          <p:nvPr/>
        </p:nvSpPr>
        <p:spPr>
          <a:xfrm>
            <a:off x="643467" y="2427111"/>
            <a:ext cx="4560710" cy="22167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A390495-BF40-4D1A-9C05-D1A9655F3562}"/>
              </a:ext>
            </a:extLst>
          </p:cNvPr>
          <p:cNvCxnSpPr>
            <a:cxnSpLocks/>
          </p:cNvCxnSpPr>
          <p:nvPr/>
        </p:nvCxnSpPr>
        <p:spPr>
          <a:xfrm flipV="1">
            <a:off x="3160889" y="2163335"/>
            <a:ext cx="688622" cy="2130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5AAC4E-808D-45A1-9B26-D1F62B341026}"/>
              </a:ext>
            </a:extLst>
          </p:cNvPr>
          <p:cNvSpPr txBox="1"/>
          <p:nvPr/>
        </p:nvSpPr>
        <p:spPr>
          <a:xfrm>
            <a:off x="778933" y="2618723"/>
            <a:ext cx="405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Детальное описание как проблема была решена без вмешательства в код</a:t>
            </a:r>
          </a:p>
        </p:txBody>
      </p:sp>
    </p:spTree>
    <p:extLst>
      <p:ext uri="{BB962C8B-B14F-4D97-AF65-F5344CB8AC3E}">
        <p14:creationId xmlns:p14="http://schemas.microsoft.com/office/powerpoint/2010/main" val="1252500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76FA8B-E092-4A17-816A-A7435FF83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2" y="2630311"/>
            <a:ext cx="5550962" cy="38510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1267E-C3CE-4065-8EC6-35A8F04DA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351" y="787825"/>
            <a:ext cx="5534025" cy="167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706A04-DC7D-48EC-BC7E-217F6D6D1466}"/>
              </a:ext>
            </a:extLst>
          </p:cNvPr>
          <p:cNvSpPr txBox="1"/>
          <p:nvPr/>
        </p:nvSpPr>
        <p:spPr>
          <a:xfrm>
            <a:off x="4990644" y="755484"/>
            <a:ext cx="110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Level #1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37282B-9174-4B2A-A81E-AAEE251A46E8}"/>
              </a:ext>
            </a:extLst>
          </p:cNvPr>
          <p:cNvSpPr txBox="1"/>
          <p:nvPr/>
        </p:nvSpPr>
        <p:spPr>
          <a:xfrm>
            <a:off x="4990644" y="1184504"/>
            <a:ext cx="110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Level #2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4D4172-98AE-49F3-A3B1-F5962FC4BE1A}"/>
              </a:ext>
            </a:extLst>
          </p:cNvPr>
          <p:cNvSpPr txBox="1"/>
          <p:nvPr/>
        </p:nvSpPr>
        <p:spPr>
          <a:xfrm>
            <a:off x="5003664" y="1884394"/>
            <a:ext cx="110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Level #3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6177620-0E1C-401D-8702-72D8EB9CC350}"/>
              </a:ext>
            </a:extLst>
          </p:cNvPr>
          <p:cNvCxnSpPr>
            <a:cxnSpLocks/>
          </p:cNvCxnSpPr>
          <p:nvPr/>
        </p:nvCxnSpPr>
        <p:spPr>
          <a:xfrm>
            <a:off x="4990644" y="755484"/>
            <a:ext cx="69755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833E6C8-B5F0-4C77-9B10-0F04FB2D649E}"/>
              </a:ext>
            </a:extLst>
          </p:cNvPr>
          <p:cNvCxnSpPr>
            <a:cxnSpLocks/>
          </p:cNvCxnSpPr>
          <p:nvPr/>
        </p:nvCxnSpPr>
        <p:spPr>
          <a:xfrm>
            <a:off x="4996288" y="1065930"/>
            <a:ext cx="69755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BAF35CA-3E6E-4854-83CD-9F161F3E4148}"/>
              </a:ext>
            </a:extLst>
          </p:cNvPr>
          <p:cNvCxnSpPr>
            <a:cxnSpLocks/>
          </p:cNvCxnSpPr>
          <p:nvPr/>
        </p:nvCxnSpPr>
        <p:spPr>
          <a:xfrm>
            <a:off x="5058376" y="1794064"/>
            <a:ext cx="69755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57AFFF0-447E-4A93-90E8-7415008B17E9}"/>
              </a:ext>
            </a:extLst>
          </p:cNvPr>
          <p:cNvCxnSpPr>
            <a:cxnSpLocks/>
          </p:cNvCxnSpPr>
          <p:nvPr/>
        </p:nvCxnSpPr>
        <p:spPr>
          <a:xfrm>
            <a:off x="5064019" y="2398019"/>
            <a:ext cx="69755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80C851B-CFA4-44F5-A711-BEDA028F7233}"/>
              </a:ext>
            </a:extLst>
          </p:cNvPr>
          <p:cNvSpPr txBox="1"/>
          <p:nvPr/>
        </p:nvSpPr>
        <p:spPr>
          <a:xfrm>
            <a:off x="8547874" y="2557664"/>
            <a:ext cx="15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System Menu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6A1063-61E4-4259-9BAA-917938415B62}"/>
              </a:ext>
            </a:extLst>
          </p:cNvPr>
          <p:cNvSpPr txBox="1"/>
          <p:nvPr/>
        </p:nvSpPr>
        <p:spPr>
          <a:xfrm>
            <a:off x="-255884" y="1907756"/>
            <a:ext cx="260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Унифицированный классификатор</a:t>
            </a:r>
          </a:p>
        </p:txBody>
      </p:sp>
      <p:sp>
        <p:nvSpPr>
          <p:cNvPr id="17" name="Стрелка: штриховая вправо 16">
            <a:extLst>
              <a:ext uri="{FF2B5EF4-FFF2-40B4-BE49-F238E27FC236}">
                <a16:creationId xmlns:a16="http://schemas.microsoft.com/office/drawing/2014/main" id="{F9DE773B-FC5D-4E8E-A529-46964300B293}"/>
              </a:ext>
            </a:extLst>
          </p:cNvPr>
          <p:cNvSpPr/>
          <p:nvPr/>
        </p:nvSpPr>
        <p:spPr>
          <a:xfrm rot="9020780">
            <a:off x="6114511" y="3055154"/>
            <a:ext cx="1863357" cy="654756"/>
          </a:xfrm>
          <a:prstGeom prst="striped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Блок-схема: магнитный диск 22">
            <a:extLst>
              <a:ext uri="{FF2B5EF4-FFF2-40B4-BE49-F238E27FC236}">
                <a16:creationId xmlns:a16="http://schemas.microsoft.com/office/drawing/2014/main" id="{B2146E4F-260A-4882-AA0A-E29241A47816}"/>
              </a:ext>
            </a:extLst>
          </p:cNvPr>
          <p:cNvSpPr/>
          <p:nvPr/>
        </p:nvSpPr>
        <p:spPr>
          <a:xfrm>
            <a:off x="9429805" y="2990385"/>
            <a:ext cx="2365970" cy="134934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Tracking System</a:t>
            </a:r>
            <a:endParaRPr lang="ru-RU" dirty="0"/>
          </a:p>
        </p:txBody>
      </p:sp>
      <p:sp>
        <p:nvSpPr>
          <p:cNvPr id="25" name="Блок-схема: магнитный диск 24">
            <a:extLst>
              <a:ext uri="{FF2B5EF4-FFF2-40B4-BE49-F238E27FC236}">
                <a16:creationId xmlns:a16="http://schemas.microsoft.com/office/drawing/2014/main" id="{B91661C0-EA13-4632-BF21-F71786CDC330}"/>
              </a:ext>
            </a:extLst>
          </p:cNvPr>
          <p:cNvSpPr/>
          <p:nvPr/>
        </p:nvSpPr>
        <p:spPr>
          <a:xfrm>
            <a:off x="9516109" y="4528439"/>
            <a:ext cx="2365970" cy="134934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Tracking System</a:t>
            </a:r>
            <a:endParaRPr lang="ru-RU" dirty="0"/>
          </a:p>
        </p:txBody>
      </p:sp>
      <p:sp>
        <p:nvSpPr>
          <p:cNvPr id="24" name="Цилиндр 23">
            <a:extLst>
              <a:ext uri="{FF2B5EF4-FFF2-40B4-BE49-F238E27FC236}">
                <a16:creationId xmlns:a16="http://schemas.microsoft.com/office/drawing/2014/main" id="{658E9A6A-0788-4A9C-9FB5-1C4AE2DE80C1}"/>
              </a:ext>
            </a:extLst>
          </p:cNvPr>
          <p:cNvSpPr/>
          <p:nvPr/>
        </p:nvSpPr>
        <p:spPr>
          <a:xfrm>
            <a:off x="5429956" y="5499599"/>
            <a:ext cx="644602" cy="78695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D71C31E4-D8ED-484F-9332-F469F3D9BEB6}"/>
              </a:ext>
            </a:extLst>
          </p:cNvPr>
          <p:cNvCxnSpPr>
            <a:cxnSpLocks/>
            <a:stCxn id="24" idx="4"/>
            <a:endCxn id="23" idx="2"/>
          </p:cNvCxnSpPr>
          <p:nvPr/>
        </p:nvCxnSpPr>
        <p:spPr>
          <a:xfrm flipV="1">
            <a:off x="6074558" y="3665057"/>
            <a:ext cx="3355247" cy="2228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8AAAFDC2-D150-49FB-B123-077F92B4FDC1}"/>
              </a:ext>
            </a:extLst>
          </p:cNvPr>
          <p:cNvCxnSpPr>
            <a:cxnSpLocks/>
            <a:stCxn id="24" idx="4"/>
            <a:endCxn id="25" idx="2"/>
          </p:cNvCxnSpPr>
          <p:nvPr/>
        </p:nvCxnSpPr>
        <p:spPr>
          <a:xfrm flipV="1">
            <a:off x="6074558" y="5203111"/>
            <a:ext cx="3441551" cy="689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5B1D54D-9CDE-4B40-AE05-498474B6BDE3}"/>
              </a:ext>
            </a:extLst>
          </p:cNvPr>
          <p:cNvSpPr txBox="1"/>
          <p:nvPr/>
        </p:nvSpPr>
        <p:spPr>
          <a:xfrm>
            <a:off x="9646206" y="3055023"/>
            <a:ext cx="206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Client Support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D1E73D-38F3-4E66-A95C-EC7D9AAE89EC}"/>
              </a:ext>
            </a:extLst>
          </p:cNvPr>
          <p:cNvSpPr txBox="1"/>
          <p:nvPr/>
        </p:nvSpPr>
        <p:spPr>
          <a:xfrm>
            <a:off x="9684895" y="4608615"/>
            <a:ext cx="206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QA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72346AC5-7E9C-469B-96E4-694039CE0632}"/>
              </a:ext>
            </a:extLst>
          </p:cNvPr>
          <p:cNvCxnSpPr>
            <a:stCxn id="10" idx="1"/>
          </p:cNvCxnSpPr>
          <p:nvPr/>
        </p:nvCxnSpPr>
        <p:spPr>
          <a:xfrm flipH="1">
            <a:off x="1682044" y="940150"/>
            <a:ext cx="3308600" cy="1617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5C0CA6AE-DFB9-44E2-8A13-1B3A1672FB33}"/>
              </a:ext>
            </a:extLst>
          </p:cNvPr>
          <p:cNvCxnSpPr>
            <a:cxnSpLocks/>
            <a:stCxn id="13" idx="1"/>
            <a:endCxn id="5" idx="0"/>
          </p:cNvCxnSpPr>
          <p:nvPr/>
        </p:nvCxnSpPr>
        <p:spPr>
          <a:xfrm flipH="1">
            <a:off x="3022603" y="1369170"/>
            <a:ext cx="1968041" cy="1261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5ED2FF1-778D-49DF-AEB5-123E03CA37E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721034" y="2069060"/>
            <a:ext cx="282630" cy="548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5B68C93B-CB05-45F9-969A-D840839AD8F0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06A93B1-6A7A-41B8-8B4E-6E6DAAA70F30}"/>
              </a:ext>
            </a:extLst>
          </p:cNvPr>
          <p:cNvSpPr/>
          <p:nvPr/>
        </p:nvSpPr>
        <p:spPr>
          <a:xfrm>
            <a:off x="61498" y="669982"/>
            <a:ext cx="445987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Внедрение единого классификатора функциональных зон систем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47A303B-CE69-4010-8E59-7B372CEB33C5}"/>
              </a:ext>
            </a:extLst>
          </p:cNvPr>
          <p:cNvSpPr/>
          <p:nvPr/>
        </p:nvSpPr>
        <p:spPr>
          <a:xfrm>
            <a:off x="2733569" y="4061556"/>
            <a:ext cx="5392774" cy="1384995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ПРОФИТ: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Точное определение болевой точки системы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Отсутствие потерь времени на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уровне на выявление реального проблемного объекта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Отсутствие расхождений в статистике на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и </a:t>
            </a:r>
            <a:r>
              <a:rPr lang="en-US" sz="1400" dirty="0">
                <a:solidFill>
                  <a:schemeClr val="bg1"/>
                </a:solidFill>
              </a:rPr>
              <a:t>Support</a:t>
            </a:r>
            <a:r>
              <a:rPr lang="ru-RU" sz="1400" dirty="0">
                <a:solidFill>
                  <a:schemeClr val="bg1"/>
                </a:solidFill>
              </a:rPr>
              <a:t> уровне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3703CD0-8CD7-455A-BD40-C36BDCE9061A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DFE69496-17CF-4B52-B612-B2E74DC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3">
              <a:extLst>
                <a:ext uri="{FF2B5EF4-FFF2-40B4-BE49-F238E27FC236}">
                  <a16:creationId xmlns:a16="http://schemas.microsoft.com/office/drawing/2014/main" id="{49663E6D-E132-4638-BF4B-6A8E26D9A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529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58CEA0-6191-476D-AA28-074EACA26AD3}"/>
              </a:ext>
            </a:extLst>
          </p:cNvPr>
          <p:cNvSpPr txBox="1"/>
          <p:nvPr/>
        </p:nvSpPr>
        <p:spPr>
          <a:xfrm>
            <a:off x="1776942" y="341693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“Old functionality” </a:t>
            </a:r>
            <a:r>
              <a:rPr lang="en-U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обязательное)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True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– если баг в функционале, который был разработан ранее релиза, который сейчас уже на проде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False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если баг в функционале, который был разработан в релизе, который сейчас на проде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45416-F016-4ECE-87F5-DC6CB087F4F8}"/>
              </a:ext>
            </a:extLst>
          </p:cNvPr>
          <p:cNvSpPr txBox="1"/>
          <p:nvPr/>
        </p:nvSpPr>
        <p:spPr>
          <a:xfrm>
            <a:off x="1875573" y="4951071"/>
            <a:ext cx="10138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“Know issue” </a:t>
            </a:r>
            <a:r>
              <a:rPr lang="en-U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обязательное)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True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если баг по теме, которая уже повторялась но была поставлена в виде другого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тикета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    +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Known Issue link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- указать ссылку на предыдущий тикет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80DDC-1946-4640-B9F8-A48AC340F844}"/>
              </a:ext>
            </a:extLst>
          </p:cNvPr>
          <p:cNvSpPr txBox="1"/>
          <p:nvPr/>
        </p:nvSpPr>
        <p:spPr>
          <a:xfrm>
            <a:off x="3551867" y="1769150"/>
            <a:ext cx="84620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“Disposition” (3</a:t>
            </a:r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х уровневый классификатор функциональной области системы)</a:t>
            </a:r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обязательное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 автозаполнением из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Support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системы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но с возможностью корректировки)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BDB3C4-53B9-4D42-B046-99F86B6F3AB5}"/>
              </a:ext>
            </a:extLst>
          </p:cNvPr>
          <p:cNvSpPr/>
          <p:nvPr/>
        </p:nvSpPr>
        <p:spPr>
          <a:xfrm>
            <a:off x="164470" y="547511"/>
            <a:ext cx="11761460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200" b="1" dirty="0"/>
              <a:t>Необходимые нововведения (новые поля) на </a:t>
            </a:r>
            <a:r>
              <a:rPr lang="en-US" sz="2200" b="1" dirty="0"/>
              <a:t>QA</a:t>
            </a:r>
            <a:r>
              <a:rPr lang="ru-RU" sz="2200" b="1" dirty="0"/>
              <a:t> уровне (на форме тикета в трекинг системе</a:t>
            </a:r>
            <a:r>
              <a:rPr lang="en-US" sz="2200" b="1" dirty="0"/>
              <a:t>)</a:t>
            </a:r>
            <a:endParaRPr lang="ru-RU" sz="2200" b="1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D80B333-B1AA-4994-A52F-953DA0C4C9B0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9BEA11CF-13BF-4CE8-ABED-F6BD4CBCD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3">
              <a:extLst>
                <a:ext uri="{FF2B5EF4-FFF2-40B4-BE49-F238E27FC236}">
                  <a16:creationId xmlns:a16="http://schemas.microsoft.com/office/drawing/2014/main" id="{85B660D3-FB38-402E-910A-633FEE1D3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C801E7CC-3B5A-4D41-88BB-1A76376A7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72" y="1277514"/>
            <a:ext cx="2009775" cy="447675"/>
          </a:xfrm>
          <a:prstGeom prst="rect">
            <a:avLst/>
          </a:prstGeom>
        </p:spPr>
      </p:pic>
      <p:sp>
        <p:nvSpPr>
          <p:cNvPr id="17" name="Прямоугольник 39">
            <a:extLst>
              <a:ext uri="{FF2B5EF4-FFF2-40B4-BE49-F238E27FC236}">
                <a16:creationId xmlns:a16="http://schemas.microsoft.com/office/drawing/2014/main" id="{AD54A598-6706-F042-9F8E-D3EEC3741489}"/>
              </a:ext>
            </a:extLst>
          </p:cNvPr>
          <p:cNvSpPr/>
          <p:nvPr/>
        </p:nvSpPr>
        <p:spPr>
          <a:xfrm>
            <a:off x="302620" y="1364402"/>
            <a:ext cx="1006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“Reports”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Прямоугольник 39">
            <a:extLst>
              <a:ext uri="{FF2B5EF4-FFF2-40B4-BE49-F238E27FC236}">
                <a16:creationId xmlns:a16="http://schemas.microsoft.com/office/drawing/2014/main" id="{190FD7C5-D9A1-2D43-9FA6-EEB041F58241}"/>
              </a:ext>
            </a:extLst>
          </p:cNvPr>
          <p:cNvSpPr/>
          <p:nvPr/>
        </p:nvSpPr>
        <p:spPr>
          <a:xfrm>
            <a:off x="218865" y="1083662"/>
            <a:ext cx="1984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“</a:t>
            </a:r>
            <a:r>
              <a:rPr lang="en-GB" sz="1600" dirty="0"/>
              <a:t>Primary Disposition</a:t>
            </a:r>
            <a:r>
              <a:rPr lang="en-US" sz="1600" dirty="0"/>
              <a:t>”</a:t>
            </a:r>
            <a:endParaRPr lang="ru-RU" sz="1600" dirty="0"/>
          </a:p>
        </p:txBody>
      </p:sp>
      <p:pic>
        <p:nvPicPr>
          <p:cNvPr id="25" name="Рисунок 6">
            <a:extLst>
              <a:ext uri="{FF2B5EF4-FFF2-40B4-BE49-F238E27FC236}">
                <a16:creationId xmlns:a16="http://schemas.microsoft.com/office/drawing/2014/main" id="{46BDEFC4-4E4E-2A48-BB9A-E25D1FB46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58" y="1947279"/>
            <a:ext cx="2009775" cy="447675"/>
          </a:xfrm>
          <a:prstGeom prst="rect">
            <a:avLst/>
          </a:prstGeom>
        </p:spPr>
      </p:pic>
      <p:sp>
        <p:nvSpPr>
          <p:cNvPr id="26" name="Прямоугольник 39">
            <a:extLst>
              <a:ext uri="{FF2B5EF4-FFF2-40B4-BE49-F238E27FC236}">
                <a16:creationId xmlns:a16="http://schemas.microsoft.com/office/drawing/2014/main" id="{FC6484E8-E5A0-2D4F-872E-BA31941E5E72}"/>
              </a:ext>
            </a:extLst>
          </p:cNvPr>
          <p:cNvSpPr/>
          <p:nvPr/>
        </p:nvSpPr>
        <p:spPr>
          <a:xfrm>
            <a:off x="270320" y="2034167"/>
            <a:ext cx="1279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“Accounting”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Прямоугольник 39">
            <a:extLst>
              <a:ext uri="{FF2B5EF4-FFF2-40B4-BE49-F238E27FC236}">
                <a16:creationId xmlns:a16="http://schemas.microsoft.com/office/drawing/2014/main" id="{24DEF40B-E162-F74E-95A8-B6E1EEF76153}"/>
              </a:ext>
            </a:extLst>
          </p:cNvPr>
          <p:cNvSpPr/>
          <p:nvPr/>
        </p:nvSpPr>
        <p:spPr>
          <a:xfrm>
            <a:off x="178106" y="1753427"/>
            <a:ext cx="2202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“</a:t>
            </a:r>
            <a:r>
              <a:rPr lang="en-GB" sz="1600" dirty="0"/>
              <a:t>Secondary Disposition</a:t>
            </a:r>
            <a:r>
              <a:rPr lang="en-US" sz="1600" dirty="0"/>
              <a:t>”</a:t>
            </a:r>
            <a:endParaRPr lang="ru-RU" sz="1600" dirty="0"/>
          </a:p>
        </p:txBody>
      </p:sp>
      <p:pic>
        <p:nvPicPr>
          <p:cNvPr id="28" name="Рисунок 6">
            <a:extLst>
              <a:ext uri="{FF2B5EF4-FFF2-40B4-BE49-F238E27FC236}">
                <a16:creationId xmlns:a16="http://schemas.microsoft.com/office/drawing/2014/main" id="{1BC877A4-67DF-534E-BE8F-3ECA104E7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75" y="2617040"/>
            <a:ext cx="2009775" cy="447675"/>
          </a:xfrm>
          <a:prstGeom prst="rect">
            <a:avLst/>
          </a:prstGeom>
        </p:spPr>
      </p:pic>
      <p:sp>
        <p:nvSpPr>
          <p:cNvPr id="29" name="Прямоугольник 39">
            <a:extLst>
              <a:ext uri="{FF2B5EF4-FFF2-40B4-BE49-F238E27FC236}">
                <a16:creationId xmlns:a16="http://schemas.microsoft.com/office/drawing/2014/main" id="{A23DD29F-6836-8044-9E08-BB49368CCE3C}"/>
              </a:ext>
            </a:extLst>
          </p:cNvPr>
          <p:cNvSpPr/>
          <p:nvPr/>
        </p:nvSpPr>
        <p:spPr>
          <a:xfrm>
            <a:off x="251976" y="2703928"/>
            <a:ext cx="12362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“Daily Sales”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Прямоугольник 39">
            <a:extLst>
              <a:ext uri="{FF2B5EF4-FFF2-40B4-BE49-F238E27FC236}">
                <a16:creationId xmlns:a16="http://schemas.microsoft.com/office/drawing/2014/main" id="{F290DF9D-08F6-D54D-8278-C82FBAE9476B}"/>
              </a:ext>
            </a:extLst>
          </p:cNvPr>
          <p:cNvSpPr/>
          <p:nvPr/>
        </p:nvSpPr>
        <p:spPr>
          <a:xfrm>
            <a:off x="245025" y="2423188"/>
            <a:ext cx="17715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“</a:t>
            </a:r>
            <a:r>
              <a:rPr lang="en-GB" sz="1600" dirty="0"/>
              <a:t>Third Disposition</a:t>
            </a:r>
            <a:r>
              <a:rPr lang="en-US" sz="1600" dirty="0"/>
              <a:t>”</a:t>
            </a:r>
            <a:endParaRPr lang="ru-RU" sz="1600" dirty="0"/>
          </a:p>
        </p:txBody>
      </p:sp>
      <p:sp>
        <p:nvSpPr>
          <p:cNvPr id="31" name="Правая фигурная скобка 19">
            <a:extLst>
              <a:ext uri="{FF2B5EF4-FFF2-40B4-BE49-F238E27FC236}">
                <a16:creationId xmlns:a16="http://schemas.microsoft.com/office/drawing/2014/main" id="{6C639C29-8F7A-6A45-8D9B-D9F65F79B515}"/>
              </a:ext>
            </a:extLst>
          </p:cNvPr>
          <p:cNvSpPr/>
          <p:nvPr/>
        </p:nvSpPr>
        <p:spPr>
          <a:xfrm>
            <a:off x="2402585" y="1340338"/>
            <a:ext cx="1093430" cy="1725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7B612D9-419A-A14C-AF2E-A48E8F622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9" y="3480914"/>
            <a:ext cx="996950" cy="56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DF7E9D9-7007-8A4E-A3EE-023878809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6" y="4894258"/>
            <a:ext cx="996950" cy="56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580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Стрелка: штриховая вправо 12">
            <a:extLst>
              <a:ext uri="{FF2B5EF4-FFF2-40B4-BE49-F238E27FC236}">
                <a16:creationId xmlns:a16="http://schemas.microsoft.com/office/drawing/2014/main" id="{AE70B8A4-4378-443F-9609-6E62EC4F7CE5}"/>
              </a:ext>
            </a:extLst>
          </p:cNvPr>
          <p:cNvSpPr/>
          <p:nvPr/>
        </p:nvSpPr>
        <p:spPr>
          <a:xfrm rot="1631512">
            <a:off x="3577287" y="1458247"/>
            <a:ext cx="1863357" cy="654756"/>
          </a:xfrm>
          <a:prstGeom prst="striped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A1E16F-6635-4F3D-93A7-42BC56DDC4C8}"/>
              </a:ext>
            </a:extLst>
          </p:cNvPr>
          <p:cNvSpPr txBox="1"/>
          <p:nvPr/>
        </p:nvSpPr>
        <p:spPr>
          <a:xfrm>
            <a:off x="462844" y="5722541"/>
            <a:ext cx="116275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https://marketplace.visualstudio.com/items?itemName=tschmiedlechner.find-similar-workitems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317E207-08E1-4115-96EF-14475FB5595C}"/>
              </a:ext>
            </a:extLst>
          </p:cNvPr>
          <p:cNvSpPr/>
          <p:nvPr/>
        </p:nvSpPr>
        <p:spPr>
          <a:xfrm>
            <a:off x="8894203" y="677335"/>
            <a:ext cx="273335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Плагин в помощь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5151BB-A47C-4CD6-81B0-E3D7743254EC}"/>
              </a:ext>
            </a:extLst>
          </p:cNvPr>
          <p:cNvSpPr/>
          <p:nvPr/>
        </p:nvSpPr>
        <p:spPr>
          <a:xfrm>
            <a:off x="5957169" y="1308572"/>
            <a:ext cx="5392774" cy="954107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ПРОФИТ: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Быстрое автоматическое определение тикетов на похожую тему в прошлом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F37B6DC-43F2-4C79-9E69-4366BAD0BC0B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2E873F5F-6382-4235-B41C-6E72F3783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C16552FA-1E1A-4BEE-8135-EC5CC39B8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77F3E7-E385-425F-B453-9E0808288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54" y="2487422"/>
            <a:ext cx="10769967" cy="319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959165-1A42-D44E-A182-4B182504194E}"/>
              </a:ext>
            </a:extLst>
          </p:cNvPr>
          <p:cNvSpPr txBox="1"/>
          <p:nvPr/>
        </p:nvSpPr>
        <p:spPr>
          <a:xfrm>
            <a:off x="1587685" y="1040654"/>
            <a:ext cx="1492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“Know issue”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A4CE1D7-580D-4E4A-B06B-6D69C14C9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2" y="912308"/>
            <a:ext cx="996950" cy="56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44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5FB5E16C-8149-49D6-BF1F-795567ACEEB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5FF51-C4F3-4E7C-B9DB-E00529ADAB33}"/>
              </a:ext>
            </a:extLst>
          </p:cNvPr>
          <p:cNvSpPr txBox="1"/>
          <p:nvPr/>
        </p:nvSpPr>
        <p:spPr>
          <a:xfrm>
            <a:off x="421112" y="527525"/>
            <a:ext cx="1177088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List of fields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01.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Account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02.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Station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03.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Username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04.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Role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05.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Product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06.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Module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3 levels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07.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Browser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version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08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Screen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09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Video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Link to specification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 there such a problem before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(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/ no / don't remember)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Такая проблема была ранее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12. When? (date / time)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13. Links to similar cases (tickets)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ссылка на похожие тикеты ранее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---                                                                        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---                                                                          ---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14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Problem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description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Client view           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17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Problem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description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Support view        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20.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Tier 1 resolution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Steps of reproduction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Client view          18.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Steps of reproduction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Support view        21.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Tier 2 resolution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16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Expected behavior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Client view              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19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Expected behavior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Support view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2E81F-9BEB-402A-BB4B-AF3BB6CF5319}"/>
              </a:ext>
            </a:extLst>
          </p:cNvPr>
          <p:cNvSpPr/>
          <p:nvPr/>
        </p:nvSpPr>
        <p:spPr>
          <a:xfrm>
            <a:off x="6636425" y="841060"/>
            <a:ext cx="4991131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Формализация описания проблемы в тикете на </a:t>
            </a:r>
            <a:r>
              <a:rPr lang="en-US" sz="2400" b="1" dirty="0"/>
              <a:t>Support</a:t>
            </a:r>
            <a:r>
              <a:rPr lang="ru-RU" sz="2400" b="1" dirty="0"/>
              <a:t> уровне</a:t>
            </a:r>
            <a:r>
              <a:rPr lang="en-US" sz="2400" b="1" dirty="0"/>
              <a:t>:</a:t>
            </a:r>
          </a:p>
          <a:p>
            <a:r>
              <a:rPr lang="ru-RU" sz="2400" b="1" dirty="0"/>
              <a:t>вместо абстрактного </a:t>
            </a:r>
            <a:r>
              <a:rPr lang="en-US" sz="2400" b="1" dirty="0"/>
              <a:t>Description – </a:t>
            </a:r>
            <a:r>
              <a:rPr lang="ru-RU" sz="2400" b="1" dirty="0"/>
              <a:t>Форма с необходимыми полями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32F32-7605-4E4C-B18F-65290BE38B60}"/>
              </a:ext>
            </a:extLst>
          </p:cNvPr>
          <p:cNvSpPr txBox="1"/>
          <p:nvPr/>
        </p:nvSpPr>
        <p:spPr>
          <a:xfrm>
            <a:off x="9499311" y="5204178"/>
            <a:ext cx="1981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если тикет бы спущен на </a:t>
            </a:r>
            <a:r>
              <a:rPr lang="en-US" sz="1000" dirty="0"/>
              <a:t>Tier 2</a:t>
            </a:r>
            <a:r>
              <a:rPr lang="ru-RU" sz="1000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F8FB0A-18D5-4BD2-ABDC-93071C15FF2F}"/>
              </a:ext>
            </a:extLst>
          </p:cNvPr>
          <p:cNvSpPr/>
          <p:nvPr/>
        </p:nvSpPr>
        <p:spPr>
          <a:xfrm>
            <a:off x="2478412" y="5560598"/>
            <a:ext cx="8257321" cy="523220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ПРОФИТ: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Отсутствие потерь времени на уточнение деталей проблемы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92CF1A4-93D5-400D-BF85-1992CF9CF51E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3EEA35D-1058-418B-B24D-143EF6D63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820A3E75-6DD1-41CC-9B79-03FD80957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319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6A2E7897-A7D5-4D7B-B42D-57441D8B7B0D}"/>
              </a:ext>
            </a:extLst>
          </p:cNvPr>
          <p:cNvGraphicFramePr/>
          <p:nvPr/>
        </p:nvGraphicFramePr>
        <p:xfrm>
          <a:off x="-86771" y="2348590"/>
          <a:ext cx="2978884" cy="3211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D66A01-33B4-4512-B93A-3A539AF3B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666" y="1366645"/>
            <a:ext cx="5293537" cy="3531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F69210CF-228E-42AE-B0AC-3A3B4FB610B0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TO BE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C055B97-6387-4619-A34D-69EE6769939F}"/>
              </a:ext>
            </a:extLst>
          </p:cNvPr>
          <p:cNvSpPr/>
          <p:nvPr/>
        </p:nvSpPr>
        <p:spPr>
          <a:xfrm>
            <a:off x="462845" y="783315"/>
            <a:ext cx="392853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Прокачка </a:t>
            </a:r>
            <a:r>
              <a:rPr lang="en-US" sz="2400" b="1" dirty="0"/>
              <a:t>Support</a:t>
            </a:r>
            <a:r>
              <a:rPr lang="ru-RU" sz="2400" b="1" dirty="0"/>
              <a:t> команды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8B4BB3E-793B-4FAB-9A5D-C48F3F451074}"/>
              </a:ext>
            </a:extLst>
          </p:cNvPr>
          <p:cNvSpPr/>
          <p:nvPr/>
        </p:nvSpPr>
        <p:spPr>
          <a:xfrm>
            <a:off x="462844" y="1613118"/>
            <a:ext cx="5125156" cy="2677656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Проведен анализ и классификация всех тикетов за последние 6 </a:t>
            </a:r>
            <a:r>
              <a:rPr lang="ru-RU" sz="1400" dirty="0" err="1">
                <a:solidFill>
                  <a:schemeClr val="bg1"/>
                </a:solidFill>
              </a:rPr>
              <a:t>мес</a:t>
            </a:r>
            <a:r>
              <a:rPr lang="ru-RU" sz="1400" dirty="0">
                <a:solidFill>
                  <a:schemeClr val="bg1"/>
                </a:solidFill>
              </a:rPr>
              <a:t> для решения которых на </a:t>
            </a:r>
            <a:r>
              <a:rPr lang="en-US" sz="1400" dirty="0">
                <a:solidFill>
                  <a:schemeClr val="bg1"/>
                </a:solidFill>
              </a:rPr>
              <a:t>QA</a:t>
            </a:r>
            <a:r>
              <a:rPr lang="ru-RU" sz="1400" dirty="0">
                <a:solidFill>
                  <a:schemeClr val="bg1"/>
                </a:solidFill>
              </a:rPr>
              <a:t> уровне не потребовалось вмешательство в код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Тикеты по схожей проблематике в части путей решения выделены в отдельные группы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Силами </a:t>
            </a:r>
            <a:r>
              <a:rPr lang="en-US" sz="1400" dirty="0">
                <a:solidFill>
                  <a:schemeClr val="bg1"/>
                </a:solidFill>
              </a:rPr>
              <a:t>QA Department</a:t>
            </a:r>
            <a:r>
              <a:rPr lang="ru-RU" sz="1400" dirty="0">
                <a:solidFill>
                  <a:schemeClr val="bg1"/>
                </a:solidFill>
              </a:rPr>
              <a:t> подготовлены и проведены серии обучающих тренингов с разбором реальных </a:t>
            </a:r>
            <a:r>
              <a:rPr lang="en-US" sz="1400" dirty="0">
                <a:solidFill>
                  <a:schemeClr val="bg1"/>
                </a:solidFill>
              </a:rPr>
              <a:t>Case Study</a:t>
            </a:r>
            <a:r>
              <a:rPr lang="ru-RU" sz="1400" dirty="0">
                <a:solidFill>
                  <a:schemeClr val="bg1"/>
                </a:solidFill>
              </a:rPr>
              <a:t> на базе выполненного анализа по каждому продукту</a:t>
            </a:r>
          </a:p>
          <a:p>
            <a:pPr algn="just"/>
            <a:endParaRPr lang="ru-RU" sz="1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Выполнен соответствующий апдейт </a:t>
            </a:r>
            <a:r>
              <a:rPr lang="en-US" sz="1400" dirty="0">
                <a:solidFill>
                  <a:schemeClr val="bg1"/>
                </a:solidFill>
              </a:rPr>
              <a:t>guides</a:t>
            </a:r>
            <a:r>
              <a:rPr lang="ru-RU" sz="1400" dirty="0">
                <a:solidFill>
                  <a:schemeClr val="bg1"/>
                </a:solidFill>
              </a:rPr>
              <a:t> по системам для клиентов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915028-B80D-46E9-93B2-DFA652701B47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2561B1A9-1416-450B-9FC9-0831B6185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BDBE03B4-D3EF-43E8-8D17-10840992D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18264CC-088C-416F-87FE-F698E8ACD18A}"/>
              </a:ext>
            </a:extLst>
          </p:cNvPr>
          <p:cNvSpPr/>
          <p:nvPr/>
        </p:nvSpPr>
        <p:spPr>
          <a:xfrm>
            <a:off x="6486717" y="5030582"/>
            <a:ext cx="4622420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Case study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тренинги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80297-765F-D647-8908-AF6330FB0A34}"/>
              </a:ext>
            </a:extLst>
          </p:cNvPr>
          <p:cNvSpPr txBox="1"/>
          <p:nvPr/>
        </p:nvSpPr>
        <p:spPr>
          <a:xfrm>
            <a:off x="1584020" y="5605755"/>
            <a:ext cx="3230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Но пришлось побегать</a:t>
            </a:r>
            <a:r>
              <a:rPr lang="en-GB" sz="2000" dirty="0"/>
              <a:t>…</a:t>
            </a:r>
            <a:endParaRPr lang="en-US" sz="20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189729C-6CE4-9E41-BBBD-A76A348A6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0" y="4739356"/>
            <a:ext cx="2167347" cy="1286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172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316113-2F79-4888-92EC-D574C17A8DBA}"/>
              </a:ext>
            </a:extLst>
          </p:cNvPr>
          <p:cNvSpPr/>
          <p:nvPr/>
        </p:nvSpPr>
        <p:spPr>
          <a:xfrm>
            <a:off x="421113" y="3710616"/>
            <a:ext cx="1930648" cy="2092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en-GB" sz="3200" kern="0" dirty="0">
                <a:solidFill>
                  <a:schemeClr val="bg1">
                    <a:lumMod val="50000"/>
                  </a:schemeClr>
                </a:solidFill>
              </a:rPr>
              <a:t>workflow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2170913-4B1A-49F1-8D31-4AB163A1BB74}"/>
              </a:ext>
            </a:extLst>
          </p:cNvPr>
          <p:cNvGrpSpPr/>
          <p:nvPr/>
        </p:nvGrpSpPr>
        <p:grpSpPr>
          <a:xfrm>
            <a:off x="4646334" y="1040654"/>
            <a:ext cx="2457803" cy="3030749"/>
            <a:chOff x="3224996" y="693003"/>
            <a:chExt cx="2457803" cy="303074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9F51A751-675E-42D0-8740-0C2CD5278146}"/>
                </a:ext>
              </a:extLst>
            </p:cNvPr>
            <p:cNvSpPr/>
            <p:nvPr/>
          </p:nvSpPr>
          <p:spPr>
            <a:xfrm>
              <a:off x="3224996" y="693003"/>
              <a:ext cx="2457803" cy="303074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A6211C50-B96A-4D42-992C-736DCC9AA582}"/>
                </a:ext>
              </a:extLst>
            </p:cNvPr>
            <p:cNvSpPr/>
            <p:nvPr/>
          </p:nvSpPr>
          <p:spPr>
            <a:xfrm>
              <a:off x="3621513" y="1254721"/>
              <a:ext cx="1571991" cy="9744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Tier 1</a:t>
              </a:r>
            </a:p>
            <a:p>
              <a:pPr algn="ctr"/>
              <a:r>
                <a:rPr lang="en-US" dirty="0"/>
                <a:t>level</a:t>
              </a:r>
              <a:endParaRPr lang="ru-RU" dirty="0"/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0CDECE8B-A485-485F-AD7A-19902AA0E975}"/>
                </a:ext>
              </a:extLst>
            </p:cNvPr>
            <p:cNvSpPr/>
            <p:nvPr/>
          </p:nvSpPr>
          <p:spPr>
            <a:xfrm>
              <a:off x="3621513" y="2494017"/>
              <a:ext cx="1571991" cy="9744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Tier 2</a:t>
              </a:r>
            </a:p>
            <a:p>
              <a:pPr algn="ctr"/>
              <a:r>
                <a:rPr lang="en-US" dirty="0"/>
                <a:t>level</a:t>
              </a:r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57A956-2E9A-49AF-A9F9-632ECE39ECDF}"/>
                </a:ext>
              </a:extLst>
            </p:cNvPr>
            <p:cNvSpPr txBox="1"/>
            <p:nvPr/>
          </p:nvSpPr>
          <p:spPr>
            <a:xfrm>
              <a:off x="3759200" y="801089"/>
              <a:ext cx="1434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SUPPORT</a:t>
              </a:r>
              <a:endParaRPr lang="ru-RU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69B6E61-6F9C-48C2-B282-5AB392DFC6DC}"/>
              </a:ext>
            </a:extLst>
          </p:cNvPr>
          <p:cNvSpPr/>
          <p:nvPr/>
        </p:nvSpPr>
        <p:spPr>
          <a:xfrm>
            <a:off x="3411166" y="4297359"/>
            <a:ext cx="4931322" cy="17660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855CE50-F446-4AE1-A2D2-A9CB08FDB3FF}"/>
              </a:ext>
            </a:extLst>
          </p:cNvPr>
          <p:cNvSpPr/>
          <p:nvPr/>
        </p:nvSpPr>
        <p:spPr>
          <a:xfrm>
            <a:off x="3807683" y="4859076"/>
            <a:ext cx="1571991" cy="974493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QA</a:t>
            </a:r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65D9BD3-384A-4AF5-B4D9-C8EA47B0464A}"/>
              </a:ext>
            </a:extLst>
          </p:cNvPr>
          <p:cNvSpPr/>
          <p:nvPr/>
        </p:nvSpPr>
        <p:spPr>
          <a:xfrm>
            <a:off x="6420377" y="4859075"/>
            <a:ext cx="1571991" cy="97449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Development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8567E6-102C-4F98-B65A-ADE242D26502}"/>
              </a:ext>
            </a:extLst>
          </p:cNvPr>
          <p:cNvSpPr txBox="1"/>
          <p:nvPr/>
        </p:nvSpPr>
        <p:spPr>
          <a:xfrm>
            <a:off x="5102142" y="4497234"/>
            <a:ext cx="143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R&amp;D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7E6D0E9-5CEF-448B-93AF-AECB95D3A73C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>
            <a:off x="5875236" y="4071403"/>
            <a:ext cx="1591" cy="225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C725EC2-BDAD-413B-9B03-387A3E713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44" y="629515"/>
            <a:ext cx="555904" cy="139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9BD0BEE9-B8ED-40E0-88AF-4F6FD20D0EBC}"/>
              </a:ext>
            </a:extLst>
          </p:cNvPr>
          <p:cNvSpPr/>
          <p:nvPr/>
        </p:nvSpPr>
        <p:spPr>
          <a:xfrm rot="21241012">
            <a:off x="1497352" y="1459057"/>
            <a:ext cx="3074313" cy="3488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A1ABE71-B91A-4F84-BEC8-5F8B031C57B4}"/>
              </a:ext>
            </a:extLst>
          </p:cNvPr>
          <p:cNvSpPr/>
          <p:nvPr/>
        </p:nvSpPr>
        <p:spPr>
          <a:xfrm rot="21285038">
            <a:off x="1614035" y="934298"/>
            <a:ext cx="2543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Заявка</a:t>
            </a:r>
          </a:p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(баг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запрос на изменение)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A5BE502-E35A-4399-B500-5CFA3A0E9B05}"/>
              </a:ext>
            </a:extLst>
          </p:cNvPr>
          <p:cNvSpPr/>
          <p:nvPr/>
        </p:nvSpPr>
        <p:spPr>
          <a:xfrm>
            <a:off x="50545" y="1965264"/>
            <a:ext cx="2072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Действующий Клиент</a:t>
            </a:r>
          </a:p>
          <a:p>
            <a:pPr algn="ctr"/>
            <a:r>
              <a:rPr lang="en-US" sz="1600" b="1" dirty="0"/>
              <a:t>Productions</a:t>
            </a:r>
            <a:endParaRPr lang="ru-RU" sz="1600" b="1" dirty="0"/>
          </a:p>
        </p:txBody>
      </p:sp>
      <p:sp>
        <p:nvSpPr>
          <p:cNvPr id="26" name="Стрелка: изогнутая вправо 25">
            <a:extLst>
              <a:ext uri="{FF2B5EF4-FFF2-40B4-BE49-F238E27FC236}">
                <a16:creationId xmlns:a16="http://schemas.microsoft.com/office/drawing/2014/main" id="{86A60C33-3A14-4F21-B50A-B85CB33A3407}"/>
              </a:ext>
            </a:extLst>
          </p:cNvPr>
          <p:cNvSpPr/>
          <p:nvPr/>
        </p:nvSpPr>
        <p:spPr>
          <a:xfrm rot="10369284">
            <a:off x="7411634" y="1116105"/>
            <a:ext cx="1463151" cy="31019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изогнутая вправо 26">
            <a:extLst>
              <a:ext uri="{FF2B5EF4-FFF2-40B4-BE49-F238E27FC236}">
                <a16:creationId xmlns:a16="http://schemas.microsoft.com/office/drawing/2014/main" id="{EBCA66A0-0E52-4825-9550-C32A55AAAE89}"/>
              </a:ext>
            </a:extLst>
          </p:cNvPr>
          <p:cNvSpPr/>
          <p:nvPr/>
        </p:nvSpPr>
        <p:spPr>
          <a:xfrm rot="15618284" flipV="1">
            <a:off x="2569779" y="895510"/>
            <a:ext cx="580780" cy="317581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151DA96-DD7F-4800-9CF6-1E196BC28000}"/>
              </a:ext>
            </a:extLst>
          </p:cNvPr>
          <p:cNvCxnSpPr>
            <a:cxnSpLocks/>
          </p:cNvCxnSpPr>
          <p:nvPr/>
        </p:nvCxnSpPr>
        <p:spPr>
          <a:xfrm>
            <a:off x="5817703" y="2553382"/>
            <a:ext cx="1591" cy="316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8661434-D244-4576-AEBB-49A59734DFD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406133" y="5346321"/>
            <a:ext cx="10142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93DEF48-4DC4-4522-A115-5DA2C1EC744C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F623B10C-B2B8-4897-855C-AE3DF5856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3">
              <a:extLst>
                <a:ext uri="{FF2B5EF4-FFF2-40B4-BE49-F238E27FC236}">
                  <a16:creationId xmlns:a16="http://schemas.microsoft.com/office/drawing/2014/main" id="{5F23CB55-9F1E-410A-804E-FA3B60ACD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22D59C-F480-417D-822C-4AE89C370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23" y="3623728"/>
            <a:ext cx="2009775" cy="447675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1734539-8410-4524-A5ED-F24DFB2A230F}"/>
              </a:ext>
            </a:extLst>
          </p:cNvPr>
          <p:cNvSpPr/>
          <p:nvPr/>
        </p:nvSpPr>
        <p:spPr>
          <a:xfrm>
            <a:off x="421113" y="3710616"/>
            <a:ext cx="1383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“Identified as”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ADE26-6C93-412F-BF11-A6F8AC5FE839}"/>
              </a:ext>
            </a:extLst>
          </p:cNvPr>
          <p:cNvSpPr txBox="1"/>
          <p:nvPr/>
        </p:nvSpPr>
        <p:spPr>
          <a:xfrm>
            <a:off x="363649" y="4049170"/>
            <a:ext cx="2719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Bug</a:t>
            </a:r>
          </a:p>
          <a:p>
            <a:r>
              <a:rPr lang="en-US" sz="1600" dirty="0"/>
              <a:t>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a bug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Infrastructure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Can’t reproduce</a:t>
            </a:r>
            <a:endParaRPr lang="ru-RU" sz="16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802EEA2-D8A5-4D7D-B752-7604D01193C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2166766" y="2556029"/>
            <a:ext cx="2479568" cy="126249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CA396B37-415A-4AD8-9BAE-873CE939AF60}"/>
              </a:ext>
            </a:extLst>
          </p:cNvPr>
          <p:cNvCxnSpPr>
            <a:cxnSpLocks/>
          </p:cNvCxnSpPr>
          <p:nvPr/>
        </p:nvCxnSpPr>
        <p:spPr>
          <a:xfrm>
            <a:off x="2317575" y="4005518"/>
            <a:ext cx="1092000" cy="12094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4C696C7-A31C-456F-B5BF-A42DC398D009}"/>
              </a:ext>
            </a:extLst>
          </p:cNvPr>
          <p:cNvGrpSpPr/>
          <p:nvPr/>
        </p:nvGrpSpPr>
        <p:grpSpPr>
          <a:xfrm>
            <a:off x="2425013" y="3409698"/>
            <a:ext cx="1311986" cy="887661"/>
            <a:chOff x="2338950" y="3252612"/>
            <a:chExt cx="1311986" cy="887661"/>
          </a:xfrm>
        </p:grpSpPr>
        <p:sp>
          <p:nvSpPr>
            <p:cNvPr id="46" name="Стрелка: изогнутая вправо 45">
              <a:extLst>
                <a:ext uri="{FF2B5EF4-FFF2-40B4-BE49-F238E27FC236}">
                  <a16:creationId xmlns:a16="http://schemas.microsoft.com/office/drawing/2014/main" id="{10809ADC-E523-46E5-9CCB-E556CBDC7015}"/>
                </a:ext>
              </a:extLst>
            </p:cNvPr>
            <p:cNvSpPr/>
            <p:nvPr/>
          </p:nvSpPr>
          <p:spPr>
            <a:xfrm rot="10993935">
              <a:off x="3029827" y="3252612"/>
              <a:ext cx="621109" cy="887661"/>
            </a:xfrm>
            <a:prstGeom prst="curved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Стрелка: изогнутая вправо 46">
              <a:extLst>
                <a:ext uri="{FF2B5EF4-FFF2-40B4-BE49-F238E27FC236}">
                  <a16:creationId xmlns:a16="http://schemas.microsoft.com/office/drawing/2014/main" id="{AFFA85C8-5CAC-4C46-BC9D-226423BF98DF}"/>
                </a:ext>
              </a:extLst>
            </p:cNvPr>
            <p:cNvSpPr/>
            <p:nvPr/>
          </p:nvSpPr>
          <p:spPr>
            <a:xfrm rot="10993935" flipH="1" flipV="1">
              <a:off x="2338950" y="3313675"/>
              <a:ext cx="673628" cy="784397"/>
            </a:xfrm>
            <a:prstGeom prst="curved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A6A884B-3311-4958-B26D-4454A012465A}"/>
              </a:ext>
            </a:extLst>
          </p:cNvPr>
          <p:cNvGrpSpPr/>
          <p:nvPr/>
        </p:nvGrpSpPr>
        <p:grpSpPr>
          <a:xfrm>
            <a:off x="10076863" y="3001466"/>
            <a:ext cx="2719584" cy="1659796"/>
            <a:chOff x="10076863" y="3001466"/>
            <a:chExt cx="2719584" cy="1659796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CCFAEE78-A472-4551-A595-330450C8AE82}"/>
                </a:ext>
              </a:extLst>
            </p:cNvPr>
            <p:cNvSpPr/>
            <p:nvPr/>
          </p:nvSpPr>
          <p:spPr>
            <a:xfrm>
              <a:off x="10134327" y="3088354"/>
              <a:ext cx="1930648" cy="15729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442B5A9-ACA9-4AD7-99D1-6393E572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4337" y="3001466"/>
              <a:ext cx="2009775" cy="447675"/>
            </a:xfrm>
            <a:prstGeom prst="rect">
              <a:avLst/>
            </a:prstGeom>
          </p:spPr>
        </p:pic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4FA4D3CC-54ED-44FF-AC8A-E4DFE320802B}"/>
                </a:ext>
              </a:extLst>
            </p:cNvPr>
            <p:cNvSpPr/>
            <p:nvPr/>
          </p:nvSpPr>
          <p:spPr>
            <a:xfrm>
              <a:off x="10204094" y="3088354"/>
              <a:ext cx="12438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“Resolution”</a:t>
              </a:r>
              <a:endParaRPr lang="ru-RU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5B071DF-3F36-4054-9054-7542035C3F14}"/>
                </a:ext>
              </a:extLst>
            </p:cNvPr>
            <p:cNvSpPr txBox="1"/>
            <p:nvPr/>
          </p:nvSpPr>
          <p:spPr>
            <a:xfrm>
              <a:off x="10076863" y="3371706"/>
              <a:ext cx="27195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Implemented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Not a bug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Infrastructure issue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Can’t reproduce</a:t>
              </a:r>
              <a:endParaRPr lang="ru-RU" sz="1600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3E7A50F-7F97-49B7-902B-831C5CEF89FD}"/>
              </a:ext>
            </a:extLst>
          </p:cNvPr>
          <p:cNvGrpSpPr/>
          <p:nvPr/>
        </p:nvGrpSpPr>
        <p:grpSpPr>
          <a:xfrm>
            <a:off x="8745803" y="4490589"/>
            <a:ext cx="2719584" cy="1295893"/>
            <a:chOff x="9457879" y="3676636"/>
            <a:chExt cx="2719584" cy="1295893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3D1D9DF4-2F03-438D-9956-EBF69E0548BB}"/>
                </a:ext>
              </a:extLst>
            </p:cNvPr>
            <p:cNvSpPr/>
            <p:nvPr/>
          </p:nvSpPr>
          <p:spPr>
            <a:xfrm>
              <a:off x="9515343" y="3763524"/>
              <a:ext cx="1930648" cy="120900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F97D7C5-2484-435D-90EF-48B94DD7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5353" y="3676636"/>
              <a:ext cx="2009775" cy="447675"/>
            </a:xfrm>
            <a:prstGeom prst="rect">
              <a:avLst/>
            </a:prstGeom>
          </p:spPr>
        </p:pic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4EBE7ED4-D3DC-4D80-9586-F1AEE48C21E5}"/>
                </a:ext>
              </a:extLst>
            </p:cNvPr>
            <p:cNvSpPr/>
            <p:nvPr/>
          </p:nvSpPr>
          <p:spPr>
            <a:xfrm>
              <a:off x="9561671" y="3763524"/>
              <a:ext cx="12907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“Wait status”</a:t>
              </a:r>
              <a:endParaRPr lang="ru-RU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A5A892A-1A61-4D68-8281-AA8589FCB204}"/>
                </a:ext>
              </a:extLst>
            </p:cNvPr>
            <p:cNvSpPr txBox="1"/>
            <p:nvPr/>
          </p:nvSpPr>
          <p:spPr>
            <a:xfrm>
              <a:off x="9457879" y="4102078"/>
              <a:ext cx="27195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Wait for release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Wait for hotfix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Wait for Approval</a:t>
              </a:r>
              <a:endParaRPr lang="ru-RU" sz="1600" dirty="0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AD3075F-67BF-4704-8AC2-F08341E10CDE}"/>
              </a:ext>
            </a:extLst>
          </p:cNvPr>
          <p:cNvGrpSpPr/>
          <p:nvPr/>
        </p:nvGrpSpPr>
        <p:grpSpPr>
          <a:xfrm>
            <a:off x="8782994" y="3354509"/>
            <a:ext cx="1311986" cy="887661"/>
            <a:chOff x="2338950" y="3252612"/>
            <a:chExt cx="1311986" cy="887661"/>
          </a:xfrm>
        </p:grpSpPr>
        <p:sp>
          <p:nvSpPr>
            <p:cNvPr id="61" name="Стрелка: изогнутая вправо 60">
              <a:extLst>
                <a:ext uri="{FF2B5EF4-FFF2-40B4-BE49-F238E27FC236}">
                  <a16:creationId xmlns:a16="http://schemas.microsoft.com/office/drawing/2014/main" id="{234DB247-0A47-46C6-8D81-F77D98C521C9}"/>
                </a:ext>
              </a:extLst>
            </p:cNvPr>
            <p:cNvSpPr/>
            <p:nvPr/>
          </p:nvSpPr>
          <p:spPr>
            <a:xfrm rot="10993935">
              <a:off x="3029827" y="3252612"/>
              <a:ext cx="621109" cy="887661"/>
            </a:xfrm>
            <a:prstGeom prst="curved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2" name="Стрелка: изогнутая вправо 61">
              <a:extLst>
                <a:ext uri="{FF2B5EF4-FFF2-40B4-BE49-F238E27FC236}">
                  <a16:creationId xmlns:a16="http://schemas.microsoft.com/office/drawing/2014/main" id="{4D83D535-5B0D-496F-BFF8-DEF746A968EB}"/>
                </a:ext>
              </a:extLst>
            </p:cNvPr>
            <p:cNvSpPr/>
            <p:nvPr/>
          </p:nvSpPr>
          <p:spPr>
            <a:xfrm rot="10993935" flipH="1" flipV="1">
              <a:off x="2338950" y="3313675"/>
              <a:ext cx="673628" cy="784397"/>
            </a:xfrm>
            <a:prstGeom prst="curved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90EC3878-E648-4DBA-A635-A12FB6B616D8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7104137" y="2556029"/>
            <a:ext cx="2482943" cy="124961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DD3C5FD-2414-4113-B264-B8C3C3A16170}"/>
              </a:ext>
            </a:extLst>
          </p:cNvPr>
          <p:cNvCxnSpPr>
            <a:cxnSpLocks/>
          </p:cNvCxnSpPr>
          <p:nvPr/>
        </p:nvCxnSpPr>
        <p:spPr>
          <a:xfrm flipV="1">
            <a:off x="8342488" y="3834978"/>
            <a:ext cx="1198258" cy="11717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63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Agenda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7C72E-672E-4266-8BC8-D3E49030CB42}"/>
              </a:ext>
            </a:extLst>
          </p:cNvPr>
          <p:cNvSpPr txBox="1"/>
          <p:nvPr/>
        </p:nvSpPr>
        <p:spPr>
          <a:xfrm>
            <a:off x="544545" y="801089"/>
            <a:ext cx="89000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QA Department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с нуля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Общий взгляд</a:t>
            </a:r>
          </a:p>
          <a:p>
            <a:endParaRPr lang="ru-RU" sz="2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QA Department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- Client Support team</a:t>
            </a:r>
            <a:endParaRPr lang="ru-RU" sz="2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/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IS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(Текущая ситуация)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Структура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Процессы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Проблемы</a:t>
            </a:r>
          </a:p>
          <a:p>
            <a:pPr lvl="1"/>
            <a:b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BE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(Путь перемен)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С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труктура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Workflow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и автоматизация процесса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Классификаторы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Метрики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07DEB3D-B551-4391-B47F-63D1CC51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79656D4-88D9-4144-8F76-9D66AD1A3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208553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20BEB0B-4FC8-4CA1-BE68-21907D9FD36B}"/>
              </a:ext>
            </a:extLst>
          </p:cNvPr>
          <p:cNvSpPr/>
          <p:nvPr/>
        </p:nvSpPr>
        <p:spPr>
          <a:xfrm>
            <a:off x="1162756" y="4392749"/>
            <a:ext cx="6028266" cy="1613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en-GB" sz="3200" kern="0" dirty="0">
                <a:solidFill>
                  <a:schemeClr val="bg1">
                    <a:lumMod val="50000"/>
                  </a:schemeClr>
                </a:solidFill>
              </a:rPr>
              <a:t>workflow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69B6E61-6F9C-48C2-B282-5AB392DFC6DC}"/>
              </a:ext>
            </a:extLst>
          </p:cNvPr>
          <p:cNvSpPr/>
          <p:nvPr/>
        </p:nvSpPr>
        <p:spPr>
          <a:xfrm>
            <a:off x="2619023" y="933996"/>
            <a:ext cx="6400800" cy="33289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8567E6-102C-4F98-B65A-ADE242D26502}"/>
              </a:ext>
            </a:extLst>
          </p:cNvPr>
          <p:cNvSpPr txBox="1"/>
          <p:nvPr/>
        </p:nvSpPr>
        <p:spPr>
          <a:xfrm>
            <a:off x="5030722" y="969404"/>
            <a:ext cx="143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R&amp;D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151DA96-DD7F-4800-9CF6-1E196BC28000}"/>
              </a:ext>
            </a:extLst>
          </p:cNvPr>
          <p:cNvCxnSpPr>
            <a:cxnSpLocks/>
          </p:cNvCxnSpPr>
          <p:nvPr/>
        </p:nvCxnSpPr>
        <p:spPr>
          <a:xfrm>
            <a:off x="982133" y="1095022"/>
            <a:ext cx="1493792" cy="243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93DEF48-4DC4-4522-A115-5DA2C1EC744C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F623B10C-B2B8-4897-855C-AE3DF5856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3">
              <a:extLst>
                <a:ext uri="{FF2B5EF4-FFF2-40B4-BE49-F238E27FC236}">
                  <a16:creationId xmlns:a16="http://schemas.microsoft.com/office/drawing/2014/main" id="{5F23CB55-9F1E-410A-804E-FA3B60ACD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id="{47A4E610-0C6F-4C3F-BF36-7DE044C6353E}"/>
              </a:ext>
            </a:extLst>
          </p:cNvPr>
          <p:cNvSpPr/>
          <p:nvPr/>
        </p:nvSpPr>
        <p:spPr>
          <a:xfrm>
            <a:off x="4549422" y="1434838"/>
            <a:ext cx="2528711" cy="2105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65D9BD3-384A-4AF5-B4D9-C8EA47B0464A}"/>
              </a:ext>
            </a:extLst>
          </p:cNvPr>
          <p:cNvSpPr/>
          <p:nvPr/>
        </p:nvSpPr>
        <p:spPr>
          <a:xfrm>
            <a:off x="6684786" y="1625828"/>
            <a:ext cx="1571991" cy="97449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Development</a:t>
            </a:r>
            <a:endParaRPr lang="ru-RU" dirty="0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FEFDFD5-40B6-4191-8FF8-62D4AC571DB8}"/>
              </a:ext>
            </a:extLst>
          </p:cNvPr>
          <p:cNvSpPr/>
          <p:nvPr/>
        </p:nvSpPr>
        <p:spPr>
          <a:xfrm>
            <a:off x="3165282" y="1689065"/>
            <a:ext cx="2043122" cy="97449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</a:t>
            </a:r>
          </a:p>
          <a:p>
            <a:pPr algn="ctr"/>
            <a:r>
              <a:rPr lang="en-US" dirty="0"/>
              <a:t>(Business Analysis)</a:t>
            </a:r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855CE50-F446-4AE1-A2D2-A9CB08FDB3FF}"/>
              </a:ext>
            </a:extLst>
          </p:cNvPr>
          <p:cNvSpPr/>
          <p:nvPr/>
        </p:nvSpPr>
        <p:spPr>
          <a:xfrm>
            <a:off x="5208404" y="3154021"/>
            <a:ext cx="1571991" cy="974493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QA</a:t>
            </a:r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FBAB6CD-7EDC-4C3C-9126-9E4D3D13D5E3}"/>
              </a:ext>
            </a:extLst>
          </p:cNvPr>
          <p:cNvSpPr/>
          <p:nvPr/>
        </p:nvSpPr>
        <p:spPr>
          <a:xfrm>
            <a:off x="214023" y="1744822"/>
            <a:ext cx="2261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Change Request</a:t>
            </a:r>
          </a:p>
          <a:p>
            <a:pPr algn="ctr"/>
            <a:r>
              <a:rPr lang="en-US" sz="1600" b="1" dirty="0"/>
              <a:t>(</a:t>
            </a:r>
            <a:r>
              <a:rPr lang="ru-RU" sz="1600" b="1" dirty="0"/>
              <a:t>заявка на изменение</a:t>
            </a:r>
          </a:p>
          <a:p>
            <a:pPr algn="ctr"/>
            <a:r>
              <a:rPr lang="ru-RU" sz="1600" b="1" dirty="0"/>
              <a:t>функционала системы)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D8458A1F-C17F-464D-A6D3-96F352B6E016}"/>
              </a:ext>
            </a:extLst>
          </p:cNvPr>
          <p:cNvSpPr/>
          <p:nvPr/>
        </p:nvSpPr>
        <p:spPr>
          <a:xfrm>
            <a:off x="124589" y="637422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C547D6-0042-4EF8-8355-CAC1236430D3}"/>
              </a:ext>
            </a:extLst>
          </p:cNvPr>
          <p:cNvSpPr txBox="1"/>
          <p:nvPr/>
        </p:nvSpPr>
        <p:spPr>
          <a:xfrm>
            <a:off x="1279172" y="4392749"/>
            <a:ext cx="65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V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F2672E3-DC70-4594-B7EB-9597047C5F95}"/>
              </a:ext>
            </a:extLst>
          </p:cNvPr>
          <p:cNvSpPr txBox="1"/>
          <p:nvPr/>
        </p:nvSpPr>
        <p:spPr>
          <a:xfrm>
            <a:off x="1279172" y="4787266"/>
            <a:ext cx="65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V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58DFC5-469A-4FA2-AE50-E3653E1B676A}"/>
              </a:ext>
            </a:extLst>
          </p:cNvPr>
          <p:cNvSpPr txBox="1"/>
          <p:nvPr/>
        </p:nvSpPr>
        <p:spPr>
          <a:xfrm>
            <a:off x="1280769" y="5161466"/>
            <a:ext cx="65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V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CFAB1B63-A1D3-4F5A-A362-37B84EB95AFA}"/>
              </a:ext>
            </a:extLst>
          </p:cNvPr>
          <p:cNvSpPr/>
          <p:nvPr/>
        </p:nvSpPr>
        <p:spPr>
          <a:xfrm>
            <a:off x="1606550" y="4458132"/>
            <a:ext cx="2546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SRS (</a:t>
            </a:r>
            <a:r>
              <a:rPr lang="ru-RU" sz="1600" dirty="0"/>
              <a:t>Спецификация готова)</a:t>
            </a:r>
            <a:endParaRPr lang="en-US" sz="16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D31900E-530C-4CA6-A884-30B2A78778C7}"/>
              </a:ext>
            </a:extLst>
          </p:cNvPr>
          <p:cNvSpPr/>
          <p:nvPr/>
        </p:nvSpPr>
        <p:spPr>
          <a:xfrm>
            <a:off x="1593926" y="4838158"/>
            <a:ext cx="5375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BA demo presentation</a:t>
            </a:r>
            <a:r>
              <a:rPr lang="ru-RU" sz="1600" dirty="0"/>
              <a:t> спецификации для </a:t>
            </a:r>
            <a:r>
              <a:rPr lang="en-US" sz="1600" dirty="0"/>
              <a:t>QA, DEV</a:t>
            </a:r>
            <a:r>
              <a:rPr lang="ru-RU" sz="1600" dirty="0"/>
              <a:t> проведен</a:t>
            </a:r>
            <a:endParaRPr lang="en-US" sz="16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25A3E9E-8AF9-4D47-A796-DEC46D619F87}"/>
              </a:ext>
            </a:extLst>
          </p:cNvPr>
          <p:cNvSpPr/>
          <p:nvPr/>
        </p:nvSpPr>
        <p:spPr>
          <a:xfrm>
            <a:off x="1606550" y="5237370"/>
            <a:ext cx="3428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QA high-level test case approved by BA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18E12F-7878-40F3-81F6-52D182C3F40D}"/>
              </a:ext>
            </a:extLst>
          </p:cNvPr>
          <p:cNvSpPr txBox="1"/>
          <p:nvPr/>
        </p:nvSpPr>
        <p:spPr>
          <a:xfrm>
            <a:off x="1279172" y="5523205"/>
            <a:ext cx="65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V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40A78708-4D39-4142-B6B6-54243F419FDE}"/>
              </a:ext>
            </a:extLst>
          </p:cNvPr>
          <p:cNvSpPr/>
          <p:nvPr/>
        </p:nvSpPr>
        <p:spPr>
          <a:xfrm>
            <a:off x="1696580" y="5582692"/>
            <a:ext cx="3385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…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BC70523-029B-4B16-8260-5C78B3A4AA81}"/>
              </a:ext>
            </a:extLst>
          </p:cNvPr>
          <p:cNvCxnSpPr/>
          <p:nvPr/>
        </p:nvCxnSpPr>
        <p:spPr>
          <a:xfrm flipV="1">
            <a:off x="1933928" y="3025422"/>
            <a:ext cx="2762250" cy="1367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6BF7602-2939-4F9D-9C6A-416922BA4010}"/>
              </a:ext>
            </a:extLst>
          </p:cNvPr>
          <p:cNvSpPr/>
          <p:nvPr/>
        </p:nvSpPr>
        <p:spPr>
          <a:xfrm>
            <a:off x="8855242" y="3801236"/>
            <a:ext cx="333675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Принцип согласований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D6DEE521-A58B-4FA4-B624-0C612F9C8454}"/>
              </a:ext>
            </a:extLst>
          </p:cNvPr>
          <p:cNvSpPr/>
          <p:nvPr/>
        </p:nvSpPr>
        <p:spPr>
          <a:xfrm>
            <a:off x="8523110" y="4399206"/>
            <a:ext cx="39157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Фиксация факта выполнения того или иного необходимого события</a:t>
            </a:r>
          </a:p>
          <a:p>
            <a:pPr algn="ctr"/>
            <a:r>
              <a:rPr lang="ru-RU" sz="1600" b="1" dirty="0"/>
              <a:t>без которого продвижение тикета на следующий этап было не возможно</a:t>
            </a:r>
          </a:p>
        </p:txBody>
      </p:sp>
    </p:spTree>
    <p:extLst>
      <p:ext uri="{BB962C8B-B14F-4D97-AF65-F5344CB8AC3E}">
        <p14:creationId xmlns:p14="http://schemas.microsoft.com/office/powerpoint/2010/main" val="1771388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DB38-4020-4090-9348-755396132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6" y="1040654"/>
            <a:ext cx="4566976" cy="4254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6A4A6A2-B651-4AD5-A4FB-397B0C2707BB}"/>
              </a:ext>
            </a:extLst>
          </p:cNvPr>
          <p:cNvSpPr/>
          <p:nvPr/>
        </p:nvSpPr>
        <p:spPr>
          <a:xfrm>
            <a:off x="4935590" y="1631271"/>
            <a:ext cx="7256410" cy="1938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QA &lt;–&gt; Client Support</a:t>
            </a:r>
          </a:p>
          <a:p>
            <a:pPr algn="ctr"/>
            <a:r>
              <a:rPr lang="en-US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BE</a:t>
            </a:r>
            <a:endParaRPr lang="ru-RU" sz="60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2FD6922-9A15-44FE-A3E7-82F0EBDC33FF}"/>
              </a:ext>
            </a:extLst>
          </p:cNvPr>
          <p:cNvCxnSpPr>
            <a:cxnSpLocks/>
            <a:stCxn id="28" idx="1"/>
            <a:endCxn id="28" idx="3"/>
          </p:cNvCxnSpPr>
          <p:nvPr/>
        </p:nvCxnSpPr>
        <p:spPr>
          <a:xfrm>
            <a:off x="4935590" y="2600767"/>
            <a:ext cx="725641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Подзаголовок 2">
            <a:extLst>
              <a:ext uri="{FF2B5EF4-FFF2-40B4-BE49-F238E27FC236}">
                <a16:creationId xmlns:a16="http://schemas.microsoft.com/office/drawing/2014/main" id="{60FEDFDD-FB63-4573-8CF0-7AC20AD62F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22D9BD75-0439-435D-85DA-FED89F46CC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74541" y="3430950"/>
            <a:ext cx="570098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Метрики эффективной работы</a:t>
            </a:r>
            <a:endParaRPr lang="en-US" sz="3200" b="1" dirty="0">
              <a:solidFill>
                <a:srgbClr val="000000"/>
              </a:solidFill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CF020E-46CE-42E1-BF87-CD0FAD9E9EFE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042D3BE6-5815-478C-83BC-8304D294C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3">
              <a:extLst>
                <a:ext uri="{FF2B5EF4-FFF2-40B4-BE49-F238E27FC236}">
                  <a16:creationId xmlns:a16="http://schemas.microsoft.com/office/drawing/2014/main" id="{2096339E-6229-41A5-B360-A79EF4C13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406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593385F-2CD4-4C63-9160-8B064A2CDC7D}"/>
              </a:ext>
            </a:extLst>
          </p:cNvPr>
          <p:cNvSpPr txBox="1">
            <a:spLocks/>
          </p:cNvSpPr>
          <p:nvPr/>
        </p:nvSpPr>
        <p:spPr>
          <a:xfrm>
            <a:off x="1413831" y="475762"/>
            <a:ext cx="9364337" cy="1149073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Char char="-"/>
            </a:pPr>
            <a:r>
              <a:rPr lang="en-US" sz="6600" kern="0" dirty="0">
                <a:solidFill>
                  <a:schemeClr val="bg1">
                    <a:lumMod val="50000"/>
                  </a:schemeClr>
                </a:solidFill>
              </a:rPr>
              <a:t>Quality KPI</a:t>
            </a:r>
            <a:endParaRPr lang="ru-RU" sz="6600" kern="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000" kern="0" dirty="0">
                <a:solidFill>
                  <a:schemeClr val="bg1">
                    <a:lumMod val="50000"/>
                  </a:schemeClr>
                </a:solidFill>
              </a:rPr>
              <a:t>World best practices</a:t>
            </a:r>
            <a:endParaRPr lang="ru-RU" sz="20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9FDA81C4-857C-494C-95F6-36F5678A1BA8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Метрики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5A245-3807-4BB0-A7FC-8F811FC69425}"/>
              </a:ext>
            </a:extLst>
          </p:cNvPr>
          <p:cNvSpPr txBox="1"/>
          <p:nvPr/>
        </p:nvSpPr>
        <p:spPr>
          <a:xfrm>
            <a:off x="159755" y="2025259"/>
            <a:ext cx="4570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Defect Cost per bug fix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Defects Fixed Per DAY/WEEK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Percentage of Critical &amp; Escaped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Percent Delinquent Fixes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Defect Acceptance 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Defect Category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Active</a:t>
            </a:r>
            <a:r>
              <a:rPr lang="ru-RU" b="1" dirty="0"/>
              <a:t>/</a:t>
            </a:r>
            <a:r>
              <a:rPr lang="en-US" b="1" dirty="0"/>
              <a:t>Closed Defects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5EAF021-3C35-4C2E-96F5-A810A25A0178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AD8E3A71-2398-4626-A73E-C468B6BD8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3">
              <a:extLst>
                <a:ext uri="{FF2B5EF4-FFF2-40B4-BE49-F238E27FC236}">
                  <a16:creationId xmlns:a16="http://schemas.microsoft.com/office/drawing/2014/main" id="{ACE5C58E-DA39-4AD6-A67A-87446C6F6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A8ABB0-BE8A-494D-A9F3-4FF93A7DF725}"/>
              </a:ext>
            </a:extLst>
          </p:cNvPr>
          <p:cNvSpPr txBox="1"/>
          <p:nvPr/>
        </p:nvSpPr>
        <p:spPr>
          <a:xfrm>
            <a:off x="5437566" y="2050535"/>
            <a:ext cx="6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Ср. стоимость работ по устранению 1 бага</a:t>
            </a:r>
            <a:endParaRPr lang="en-US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70EAB09D-5DB3-41AA-9075-E23C57B02EAB}"/>
              </a:ext>
            </a:extLst>
          </p:cNvPr>
          <p:cNvCxnSpPr>
            <a:cxnSpLocks/>
          </p:cNvCxnSpPr>
          <p:nvPr/>
        </p:nvCxnSpPr>
        <p:spPr>
          <a:xfrm flipH="1">
            <a:off x="4402666" y="2235201"/>
            <a:ext cx="936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BE107366-C453-4E26-9CDD-654CF2ACE415}"/>
              </a:ext>
            </a:extLst>
          </p:cNvPr>
          <p:cNvCxnSpPr>
            <a:cxnSpLocks/>
          </p:cNvCxnSpPr>
          <p:nvPr/>
        </p:nvCxnSpPr>
        <p:spPr>
          <a:xfrm flipH="1">
            <a:off x="4402666" y="2714979"/>
            <a:ext cx="936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FB33B9B-F23A-4A3E-BB0A-ED307CB946D0}"/>
              </a:ext>
            </a:extLst>
          </p:cNvPr>
          <p:cNvCxnSpPr>
            <a:cxnSpLocks/>
          </p:cNvCxnSpPr>
          <p:nvPr/>
        </p:nvCxnSpPr>
        <p:spPr>
          <a:xfrm flipH="1">
            <a:off x="4402666" y="3273779"/>
            <a:ext cx="936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3FC6992-6CBB-452F-AE64-D0827FDE8D2A}"/>
              </a:ext>
            </a:extLst>
          </p:cNvPr>
          <p:cNvCxnSpPr>
            <a:cxnSpLocks/>
          </p:cNvCxnSpPr>
          <p:nvPr/>
        </p:nvCxnSpPr>
        <p:spPr>
          <a:xfrm flipH="1">
            <a:off x="4402666" y="3832579"/>
            <a:ext cx="936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3D72D37-0235-4FCF-BB10-DB9DD4A9C373}"/>
              </a:ext>
            </a:extLst>
          </p:cNvPr>
          <p:cNvCxnSpPr>
            <a:cxnSpLocks/>
          </p:cNvCxnSpPr>
          <p:nvPr/>
        </p:nvCxnSpPr>
        <p:spPr>
          <a:xfrm flipH="1">
            <a:off x="4402666" y="4436535"/>
            <a:ext cx="936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EB3F8E3F-35BB-42FD-984E-2C54BE83212D}"/>
              </a:ext>
            </a:extLst>
          </p:cNvPr>
          <p:cNvCxnSpPr>
            <a:cxnSpLocks/>
          </p:cNvCxnSpPr>
          <p:nvPr/>
        </p:nvCxnSpPr>
        <p:spPr>
          <a:xfrm flipH="1">
            <a:off x="4402666" y="4961468"/>
            <a:ext cx="936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E6349D1-F93C-4B50-B78D-58FEC82EB879}"/>
              </a:ext>
            </a:extLst>
          </p:cNvPr>
          <p:cNvCxnSpPr>
            <a:cxnSpLocks/>
          </p:cNvCxnSpPr>
          <p:nvPr/>
        </p:nvCxnSpPr>
        <p:spPr>
          <a:xfrm flipH="1">
            <a:off x="4402666" y="5508979"/>
            <a:ext cx="936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B7941D3-73B6-418B-B5FA-6AF46A851717}"/>
              </a:ext>
            </a:extLst>
          </p:cNvPr>
          <p:cNvSpPr txBox="1"/>
          <p:nvPr/>
        </p:nvSpPr>
        <p:spPr>
          <a:xfrm>
            <a:off x="5437566" y="2465570"/>
            <a:ext cx="685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Ср. кол-во и </a:t>
            </a:r>
            <a:r>
              <a:rPr lang="en-US" dirty="0"/>
              <a:t>% </a:t>
            </a:r>
            <a:r>
              <a:rPr lang="ru-RU" dirty="0"/>
              <a:t>багов устраненных за день/неделю</a:t>
            </a:r>
            <a:r>
              <a:rPr lang="en-US" dirty="0"/>
              <a:t> </a:t>
            </a:r>
            <a:r>
              <a:rPr lang="ru-RU" dirty="0"/>
              <a:t>из числа всех спущенных на </a:t>
            </a:r>
            <a:r>
              <a:rPr lang="en-US" dirty="0"/>
              <a:t>QA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85DD7-BBFF-4064-AAD9-A5FF90048B16}"/>
              </a:ext>
            </a:extLst>
          </p:cNvPr>
          <p:cNvSpPr txBox="1"/>
          <p:nvPr/>
        </p:nvSpPr>
        <p:spPr>
          <a:xfrm>
            <a:off x="5437566" y="3108538"/>
            <a:ext cx="6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% Critical</a:t>
            </a:r>
            <a:r>
              <a:rPr lang="ru-RU" dirty="0"/>
              <a:t> и % остальных багов устраненных за период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235CFB-42E4-4620-9524-782BADC755B0}"/>
              </a:ext>
            </a:extLst>
          </p:cNvPr>
          <p:cNvSpPr txBox="1"/>
          <p:nvPr/>
        </p:nvSpPr>
        <p:spPr>
          <a:xfrm>
            <a:off x="5437566" y="3647913"/>
            <a:ext cx="6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% просроченных тикетов по </a:t>
            </a:r>
            <a:r>
              <a:rPr lang="en-US" dirty="0"/>
              <a:t>SLA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96D4F-12E5-47C4-9B6C-ED5838337B88}"/>
              </a:ext>
            </a:extLst>
          </p:cNvPr>
          <p:cNvSpPr txBox="1"/>
          <p:nvPr/>
        </p:nvSpPr>
        <p:spPr>
          <a:xfrm>
            <a:off x="5437566" y="4094260"/>
            <a:ext cx="685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% валидных дефектов (не могли быть решены на </a:t>
            </a:r>
            <a:r>
              <a:rPr lang="en-US" dirty="0"/>
              <a:t>Support level</a:t>
            </a:r>
            <a:r>
              <a:rPr lang="ru-RU" dirty="0"/>
              <a:t>) из числа всех спущенных на </a:t>
            </a:r>
            <a:r>
              <a:rPr lang="en-US" dirty="0"/>
              <a:t>QA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0FC836-4629-4EBE-9B4E-934CDCF36725}"/>
              </a:ext>
            </a:extLst>
          </p:cNvPr>
          <p:cNvSpPr txBox="1"/>
          <p:nvPr/>
        </p:nvSpPr>
        <p:spPr>
          <a:xfrm>
            <a:off x="5437566" y="4765370"/>
            <a:ext cx="6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% </a:t>
            </a:r>
            <a:r>
              <a:rPr lang="ru-RU" dirty="0"/>
              <a:t>багов в разрезе компонент системы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86C7DF-4610-4FF8-84A1-6AC526005D99}"/>
              </a:ext>
            </a:extLst>
          </p:cNvPr>
          <p:cNvSpPr txBox="1"/>
          <p:nvPr/>
        </p:nvSpPr>
        <p:spPr>
          <a:xfrm>
            <a:off x="5437566" y="5258161"/>
            <a:ext cx="685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</a:t>
            </a:r>
            <a:r>
              <a:rPr lang="en-US" dirty="0"/>
              <a:t>.</a:t>
            </a:r>
            <a:r>
              <a:rPr lang="ru-RU" dirty="0"/>
              <a:t> кол-во открытых</a:t>
            </a:r>
            <a:r>
              <a:rPr lang="en-US" dirty="0"/>
              <a:t>,</a:t>
            </a:r>
            <a:r>
              <a:rPr lang="ru-RU" dirty="0"/>
              <a:t> закрытых </a:t>
            </a:r>
            <a:r>
              <a:rPr lang="en-US" dirty="0"/>
              <a:t>SLA </a:t>
            </a:r>
            <a:r>
              <a:rPr lang="ru-RU" dirty="0"/>
              <a:t>дефектов спущенных на </a:t>
            </a:r>
            <a:r>
              <a:rPr lang="en-US" dirty="0"/>
              <a:t>QA</a:t>
            </a:r>
            <a:r>
              <a:rPr lang="ru-RU" dirty="0"/>
              <a:t> за период и их отношение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46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1267E-C3CE-4065-8EC6-35A8F04DA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25" y="1418674"/>
            <a:ext cx="11164195" cy="3381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5B68C93B-CB05-45F9-969A-D840839AD8F0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Метрики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3703CD0-8CD7-455A-BD40-C36BDCE9061A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DFE69496-17CF-4B52-B612-B2E74DC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3">
              <a:extLst>
                <a:ext uri="{FF2B5EF4-FFF2-40B4-BE49-F238E27FC236}">
                  <a16:creationId xmlns:a16="http://schemas.microsoft.com/office/drawing/2014/main" id="{49663E6D-E132-4638-BF4B-6A8E26D9A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6AB67C5-EF27-234E-A578-7F69C7A0D0D5}"/>
              </a:ext>
            </a:extLst>
          </p:cNvPr>
          <p:cNvSpPr txBox="1"/>
          <p:nvPr/>
        </p:nvSpPr>
        <p:spPr>
          <a:xfrm>
            <a:off x="473225" y="634373"/>
            <a:ext cx="295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De</a:t>
            </a:r>
            <a:r>
              <a:rPr lang="en-US" sz="2800" b="1" dirty="0"/>
              <a:t>fect Category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29F497-CCEA-6B47-B23A-5FA0A828CADA}"/>
              </a:ext>
            </a:extLst>
          </p:cNvPr>
          <p:cNvSpPr/>
          <p:nvPr/>
        </p:nvSpPr>
        <p:spPr>
          <a:xfrm>
            <a:off x="421111" y="1631533"/>
            <a:ext cx="9634287" cy="23027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1AD0B5-A7C7-D440-998F-C9A5FC42A4F0}"/>
              </a:ext>
            </a:extLst>
          </p:cNvPr>
          <p:cNvSpPr/>
          <p:nvPr/>
        </p:nvSpPr>
        <p:spPr>
          <a:xfrm>
            <a:off x="2136601" y="801089"/>
            <a:ext cx="9321620" cy="46382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B989D-DAE7-5745-8BB4-174506E4EFE6}"/>
              </a:ext>
            </a:extLst>
          </p:cNvPr>
          <p:cNvSpPr txBox="1"/>
          <p:nvPr/>
        </p:nvSpPr>
        <p:spPr>
          <a:xfrm rot="477249">
            <a:off x="4652287" y="4915840"/>
            <a:ext cx="2574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Regression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B517F-7A55-F849-AF17-E0096FDAF097}"/>
              </a:ext>
            </a:extLst>
          </p:cNvPr>
          <p:cNvSpPr txBox="1"/>
          <p:nvPr/>
        </p:nvSpPr>
        <p:spPr>
          <a:xfrm rot="1275010">
            <a:off x="141945" y="2927852"/>
            <a:ext cx="2574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SLA bugs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8F0568-8520-9146-B284-EE6F6DAF80F6}"/>
              </a:ext>
            </a:extLst>
          </p:cNvPr>
          <p:cNvSpPr/>
          <p:nvPr/>
        </p:nvSpPr>
        <p:spPr>
          <a:xfrm rot="17220135">
            <a:off x="229539" y="4056812"/>
            <a:ext cx="1663376" cy="638727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AFD0DF-D7FA-EE4B-AC86-5CD1466BC3F0}"/>
              </a:ext>
            </a:extLst>
          </p:cNvPr>
          <p:cNvSpPr txBox="1"/>
          <p:nvPr/>
        </p:nvSpPr>
        <p:spPr>
          <a:xfrm>
            <a:off x="93394" y="5268305"/>
            <a:ext cx="115440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Слепая тест-зона</a:t>
            </a:r>
          </a:p>
          <a:p>
            <a:r>
              <a:rPr lang="ru-RU" sz="2000" dirty="0">
                <a:solidFill>
                  <a:srgbClr val="C00000"/>
                </a:solidFill>
              </a:rPr>
              <a:t>Функциональная область системы с </a:t>
            </a:r>
            <a:r>
              <a:rPr lang="en-GB" sz="2000" dirty="0">
                <a:solidFill>
                  <a:srgbClr val="C00000"/>
                </a:solidFill>
              </a:rPr>
              <a:t>SLA</a:t>
            </a:r>
            <a:r>
              <a:rPr lang="ru-RU" sz="2000" dirty="0">
                <a:solidFill>
                  <a:srgbClr val="C00000"/>
                </a:solidFill>
              </a:rPr>
              <a:t> багами</a:t>
            </a:r>
            <a:r>
              <a:rPr lang="en-GB" sz="2000" dirty="0">
                <a:solidFill>
                  <a:srgbClr val="C00000"/>
                </a:solidFill>
              </a:rPr>
              <a:t>,</a:t>
            </a:r>
            <a:r>
              <a:rPr lang="ru-RU" sz="2000" dirty="0">
                <a:solidFill>
                  <a:srgbClr val="C00000"/>
                </a:solidFill>
              </a:rPr>
              <a:t> но не охватываемая регрессионным тест планом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03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40884D3-2C49-4EF4-B804-A7652C2125AF}"/>
              </a:ext>
            </a:extLst>
          </p:cNvPr>
          <p:cNvSpPr/>
          <p:nvPr/>
        </p:nvSpPr>
        <p:spPr>
          <a:xfrm>
            <a:off x="7947378" y="2226215"/>
            <a:ext cx="4171586" cy="177231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0071E62-7A85-45E3-8553-2254C3C78E0B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Метрики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B8F9F415-D438-43C4-9326-53BE44606A4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62844" y="591347"/>
            <a:ext cx="865352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Время жизни </a:t>
            </a:r>
            <a:r>
              <a:rPr lang="en-US" sz="3200" b="1" dirty="0">
                <a:solidFill>
                  <a:srgbClr val="000000"/>
                </a:solidFill>
              </a:rPr>
              <a:t>SLA</a:t>
            </a:r>
            <a:r>
              <a:rPr lang="ru-RU" sz="3200" b="1" dirty="0">
                <a:solidFill>
                  <a:srgbClr val="000000"/>
                </a:solidFill>
              </a:rPr>
              <a:t> тикета на различных уровнях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D99A2BA-FE52-4A47-A8AC-271A78BC207A}"/>
              </a:ext>
            </a:extLst>
          </p:cNvPr>
          <p:cNvSpPr/>
          <p:nvPr/>
        </p:nvSpPr>
        <p:spPr>
          <a:xfrm>
            <a:off x="1029517" y="268894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1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529C2B76-0C5A-4ACD-A92A-DA63B3383E8E}"/>
              </a:ext>
            </a:extLst>
          </p:cNvPr>
          <p:cNvSpPr/>
          <p:nvPr/>
        </p:nvSpPr>
        <p:spPr>
          <a:xfrm>
            <a:off x="2682653" y="303817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0F79182-FB87-4BEE-80D3-F95DCE1CCBA8}"/>
              </a:ext>
            </a:extLst>
          </p:cNvPr>
          <p:cNvSpPr/>
          <p:nvPr/>
        </p:nvSpPr>
        <p:spPr>
          <a:xfrm>
            <a:off x="3323920" y="268894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2</a:t>
            </a:r>
          </a:p>
          <a:p>
            <a:pPr algn="ctr"/>
            <a:r>
              <a:rPr lang="en-US" dirty="0"/>
              <a:t>(Support)</a:t>
            </a:r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0660A43-83CB-42E7-9626-515990036EE9}"/>
              </a:ext>
            </a:extLst>
          </p:cNvPr>
          <p:cNvSpPr/>
          <p:nvPr/>
        </p:nvSpPr>
        <p:spPr>
          <a:xfrm>
            <a:off x="8072131" y="2686715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3</a:t>
            </a:r>
          </a:p>
          <a:p>
            <a:pPr algn="ctr"/>
            <a:r>
              <a:rPr lang="en-US" dirty="0"/>
              <a:t>(QA)</a:t>
            </a:r>
            <a:endParaRPr lang="ru-RU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B4693E0-A6DB-471F-89A5-78CC45F25D65}"/>
              </a:ext>
            </a:extLst>
          </p:cNvPr>
          <p:cNvSpPr/>
          <p:nvPr/>
        </p:nvSpPr>
        <p:spPr>
          <a:xfrm>
            <a:off x="9782804" y="3062807"/>
            <a:ext cx="525876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9659478E-184D-417B-85CE-F6C06A4F80A6}"/>
              </a:ext>
            </a:extLst>
          </p:cNvPr>
          <p:cNvSpPr/>
          <p:nvPr/>
        </p:nvSpPr>
        <p:spPr>
          <a:xfrm>
            <a:off x="10384254" y="268443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 4</a:t>
            </a:r>
          </a:p>
          <a:p>
            <a:pPr algn="ctr"/>
            <a:r>
              <a:rPr lang="en-US" dirty="0"/>
              <a:t>(Dev)</a:t>
            </a:r>
            <a:endParaRPr lang="ru-RU" dirty="0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1144DF2B-3998-48F0-BB38-BB2E7DC52C6E}"/>
              </a:ext>
            </a:extLst>
          </p:cNvPr>
          <p:cNvSpPr/>
          <p:nvPr/>
        </p:nvSpPr>
        <p:spPr>
          <a:xfrm rot="3126108">
            <a:off x="356187" y="2873273"/>
            <a:ext cx="570056" cy="3488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изогнутая вправо 29">
            <a:extLst>
              <a:ext uri="{FF2B5EF4-FFF2-40B4-BE49-F238E27FC236}">
                <a16:creationId xmlns:a16="http://schemas.microsoft.com/office/drawing/2014/main" id="{1E55DA34-697D-40CA-B71B-E02F711B1966}"/>
              </a:ext>
            </a:extLst>
          </p:cNvPr>
          <p:cNvSpPr/>
          <p:nvPr/>
        </p:nvSpPr>
        <p:spPr>
          <a:xfrm rot="5400000" flipH="1">
            <a:off x="4839063" y="2911777"/>
            <a:ext cx="599005" cy="2731141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8D70AA3D-C527-4866-8CEA-8270EC79715A}"/>
              </a:ext>
            </a:extLst>
          </p:cNvPr>
          <p:cNvSpPr/>
          <p:nvPr/>
        </p:nvSpPr>
        <p:spPr>
          <a:xfrm>
            <a:off x="5594336" y="2684438"/>
            <a:ext cx="1571991" cy="974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Manager</a:t>
            </a:r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592149A5-9014-4F4C-876E-C095A907CA33}"/>
              </a:ext>
            </a:extLst>
          </p:cNvPr>
          <p:cNvSpPr/>
          <p:nvPr/>
        </p:nvSpPr>
        <p:spPr>
          <a:xfrm>
            <a:off x="5012500" y="3046502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4DE78336-00C2-4F08-A9A1-CF571DEC0B36}"/>
              </a:ext>
            </a:extLst>
          </p:cNvPr>
          <p:cNvSpPr/>
          <p:nvPr/>
        </p:nvSpPr>
        <p:spPr>
          <a:xfrm>
            <a:off x="7348819" y="3042335"/>
            <a:ext cx="506953" cy="34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изогнутая вправо 39">
            <a:extLst>
              <a:ext uri="{FF2B5EF4-FFF2-40B4-BE49-F238E27FC236}">
                <a16:creationId xmlns:a16="http://schemas.microsoft.com/office/drawing/2014/main" id="{1950ED45-BF11-4C37-B416-EB457A726338}"/>
              </a:ext>
            </a:extLst>
          </p:cNvPr>
          <p:cNvSpPr/>
          <p:nvPr/>
        </p:nvSpPr>
        <p:spPr>
          <a:xfrm rot="5400000" flipH="1">
            <a:off x="8241188" y="2515157"/>
            <a:ext cx="599005" cy="3647607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Стрелка: изогнутая вправо 40">
            <a:extLst>
              <a:ext uri="{FF2B5EF4-FFF2-40B4-BE49-F238E27FC236}">
                <a16:creationId xmlns:a16="http://schemas.microsoft.com/office/drawing/2014/main" id="{ACC84BC5-6AD8-4A2B-84BD-6EA701D6C71D}"/>
              </a:ext>
            </a:extLst>
          </p:cNvPr>
          <p:cNvSpPr/>
          <p:nvPr/>
        </p:nvSpPr>
        <p:spPr>
          <a:xfrm rot="5400000" flipH="1">
            <a:off x="3787943" y="2222602"/>
            <a:ext cx="599005" cy="4833380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803B214-E36E-4367-87E4-C4D6693F4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6" y="1037109"/>
            <a:ext cx="555904" cy="139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EF9ED7F-8CE5-4982-8069-F6CA226EE060}"/>
              </a:ext>
            </a:extLst>
          </p:cNvPr>
          <p:cNvSpPr/>
          <p:nvPr/>
        </p:nvSpPr>
        <p:spPr>
          <a:xfrm>
            <a:off x="18074" y="2226215"/>
            <a:ext cx="1406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Действующий</a:t>
            </a:r>
          </a:p>
          <a:p>
            <a:pPr algn="ctr"/>
            <a:r>
              <a:rPr lang="ru-RU" sz="1600" dirty="0"/>
              <a:t>Клиент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B42985-CBF0-42DD-8302-8BC4449C3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345" y="4943512"/>
            <a:ext cx="974357" cy="1071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948F99C9-60F5-4DAE-9CE8-DAC8E148C076}"/>
              </a:ext>
            </a:extLst>
          </p:cNvPr>
          <p:cNvCxnSpPr>
            <a:cxnSpLocks/>
          </p:cNvCxnSpPr>
          <p:nvPr/>
        </p:nvCxnSpPr>
        <p:spPr>
          <a:xfrm flipV="1">
            <a:off x="940300" y="1266278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D6100B80-3893-4D1D-ACB0-C76415A30151}"/>
              </a:ext>
            </a:extLst>
          </p:cNvPr>
          <p:cNvCxnSpPr>
            <a:cxnSpLocks/>
          </p:cNvCxnSpPr>
          <p:nvPr/>
        </p:nvCxnSpPr>
        <p:spPr>
          <a:xfrm flipV="1">
            <a:off x="2669042" y="1176122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CE47E76-A6D5-4989-8397-FBE7C6799045}"/>
              </a:ext>
            </a:extLst>
          </p:cNvPr>
          <p:cNvCxnSpPr>
            <a:cxnSpLocks/>
          </p:cNvCxnSpPr>
          <p:nvPr/>
        </p:nvCxnSpPr>
        <p:spPr>
          <a:xfrm flipV="1">
            <a:off x="5000431" y="1037109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E7DC2E2-9F51-445E-9E97-571B61911C80}"/>
              </a:ext>
            </a:extLst>
          </p:cNvPr>
          <p:cNvCxnSpPr>
            <a:cxnSpLocks/>
          </p:cNvCxnSpPr>
          <p:nvPr/>
        </p:nvCxnSpPr>
        <p:spPr>
          <a:xfrm flipV="1">
            <a:off x="7263854" y="987119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885DCA-DA9C-4A4F-9732-78F6C0CA1228}"/>
              </a:ext>
            </a:extLst>
          </p:cNvPr>
          <p:cNvCxnSpPr>
            <a:cxnSpLocks/>
          </p:cNvCxnSpPr>
          <p:nvPr/>
        </p:nvCxnSpPr>
        <p:spPr>
          <a:xfrm flipV="1">
            <a:off x="9770969" y="1019022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EB01FF8A-87EF-4B2A-9CD5-0B485695AAAD}"/>
              </a:ext>
            </a:extLst>
          </p:cNvPr>
          <p:cNvCxnSpPr>
            <a:cxnSpLocks/>
          </p:cNvCxnSpPr>
          <p:nvPr/>
        </p:nvCxnSpPr>
        <p:spPr>
          <a:xfrm flipV="1">
            <a:off x="12118964" y="1037109"/>
            <a:ext cx="0" cy="4785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C514B9-0CFB-417A-9AA4-FD3DB2A90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60" y="4948769"/>
            <a:ext cx="974357" cy="1071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72FDDB7-9F86-4512-B70B-97CF1515C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949" y="4948769"/>
            <a:ext cx="974357" cy="1071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457F16B-6BEC-46AB-9A31-52C3E8366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94" y="4890030"/>
            <a:ext cx="974357" cy="1071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32A7728-FC25-440F-8293-40BBC2ED7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070" y="4890030"/>
            <a:ext cx="974357" cy="1071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5DF514B-1E50-44CF-926D-C4CDE1BD2ED7}"/>
              </a:ext>
            </a:extLst>
          </p:cNvPr>
          <p:cNvCxnSpPr/>
          <p:nvPr/>
        </p:nvCxnSpPr>
        <p:spPr>
          <a:xfrm>
            <a:off x="940300" y="4948769"/>
            <a:ext cx="172874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82763ED1-CFE4-4275-A6EF-59233946BE24}"/>
              </a:ext>
            </a:extLst>
          </p:cNvPr>
          <p:cNvCxnSpPr>
            <a:cxnSpLocks/>
          </p:cNvCxnSpPr>
          <p:nvPr/>
        </p:nvCxnSpPr>
        <p:spPr>
          <a:xfrm>
            <a:off x="2682653" y="4948769"/>
            <a:ext cx="231777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117AC81F-DB19-418B-BBDE-8E9E1BA82CB1}"/>
              </a:ext>
            </a:extLst>
          </p:cNvPr>
          <p:cNvCxnSpPr>
            <a:cxnSpLocks/>
          </p:cNvCxnSpPr>
          <p:nvPr/>
        </p:nvCxnSpPr>
        <p:spPr>
          <a:xfrm>
            <a:off x="4988145" y="4948769"/>
            <a:ext cx="22757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7B043159-8A6A-403E-9E65-95F20C667CE6}"/>
              </a:ext>
            </a:extLst>
          </p:cNvPr>
          <p:cNvCxnSpPr>
            <a:cxnSpLocks/>
          </p:cNvCxnSpPr>
          <p:nvPr/>
        </p:nvCxnSpPr>
        <p:spPr>
          <a:xfrm>
            <a:off x="7263854" y="4938795"/>
            <a:ext cx="2507115" cy="99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1E0C18A-A751-4B33-8EE0-1DA222415FFC}"/>
              </a:ext>
            </a:extLst>
          </p:cNvPr>
          <p:cNvCxnSpPr>
            <a:cxnSpLocks/>
          </p:cNvCxnSpPr>
          <p:nvPr/>
        </p:nvCxnSpPr>
        <p:spPr>
          <a:xfrm>
            <a:off x="9759135" y="4933808"/>
            <a:ext cx="2359829" cy="149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833BBE2-8550-46E7-835B-E3BBEE8828F6}"/>
              </a:ext>
            </a:extLst>
          </p:cNvPr>
          <p:cNvSpPr txBox="1"/>
          <p:nvPr/>
        </p:nvSpPr>
        <p:spPr>
          <a:xfrm>
            <a:off x="703412" y="1047310"/>
            <a:ext cx="45238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Замер общего времени нахождения тикета на каждом этапе (включая возвраты)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E3B3528-4E76-47EA-80C5-041E52074FAD}"/>
              </a:ext>
            </a:extLst>
          </p:cNvPr>
          <p:cNvSpPr txBox="1"/>
          <p:nvPr/>
        </p:nvSpPr>
        <p:spPr>
          <a:xfrm>
            <a:off x="7872745" y="1032427"/>
            <a:ext cx="45238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Введение нормо-часов нахождения тикета на каждом этапе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8A4FDA90-53A5-4277-963E-D8D62A014517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C2F368D5-1757-46CE-98E5-529B1CA5B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 Box 3">
              <a:extLst>
                <a:ext uri="{FF2B5EF4-FFF2-40B4-BE49-F238E27FC236}">
                  <a16:creationId xmlns:a16="http://schemas.microsoft.com/office/drawing/2014/main" id="{7A999A4E-44DC-4DF2-B69B-126D2C559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621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CA21C606-6081-4B8D-A375-C0B52591A777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0662355" cy="5338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Метрики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Dashboards (based on time tracking data)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F66C1D-B473-4F11-BD6A-8DBDE7CE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44" y="690899"/>
            <a:ext cx="11205990" cy="5314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4BDD659-EBD2-489D-8AC9-B092C84E942A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5AFC19A0-5539-4B05-A5C7-B21D52100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3">
              <a:extLst>
                <a:ext uri="{FF2B5EF4-FFF2-40B4-BE49-F238E27FC236}">
                  <a16:creationId xmlns:a16="http://schemas.microsoft.com/office/drawing/2014/main" id="{5DEF16DB-CBAB-4AF2-AD58-1728AD403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995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E9F8117E-D665-4399-8393-75929B2B377C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0662355" cy="5338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Метрики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Dashboards (based on time tracking data)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771D8-67CF-4C16-B647-BD4D9C6E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1023937"/>
            <a:ext cx="9591675" cy="481012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FDA840E-2975-46B6-80D6-C367BD0ACFEA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AC309501-6B1F-488C-8F17-9919B2B72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3">
              <a:extLst>
                <a:ext uri="{FF2B5EF4-FFF2-40B4-BE49-F238E27FC236}">
                  <a16:creationId xmlns:a16="http://schemas.microsoft.com/office/drawing/2014/main" id="{B2E1FCC1-70E5-4261-9DCC-D5667DAB9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410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2F041BBD-7EE2-496C-A688-93DB4C466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841494"/>
              </p:ext>
            </p:extLst>
          </p:nvPr>
        </p:nvGraphicFramePr>
        <p:xfrm>
          <a:off x="112908" y="827814"/>
          <a:ext cx="11966184" cy="501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211">
                  <a:extLst>
                    <a:ext uri="{9D8B030D-6E8A-4147-A177-3AD203B41FA5}">
                      <a16:colId xmlns:a16="http://schemas.microsoft.com/office/drawing/2014/main" val="3495618523"/>
                    </a:ext>
                  </a:extLst>
                </a:gridCol>
                <a:gridCol w="835754">
                  <a:extLst>
                    <a:ext uri="{9D8B030D-6E8A-4147-A177-3AD203B41FA5}">
                      <a16:colId xmlns:a16="http://schemas.microsoft.com/office/drawing/2014/main" val="3076834766"/>
                    </a:ext>
                  </a:extLst>
                </a:gridCol>
                <a:gridCol w="991518">
                  <a:extLst>
                    <a:ext uri="{9D8B030D-6E8A-4147-A177-3AD203B41FA5}">
                      <a16:colId xmlns:a16="http://schemas.microsoft.com/office/drawing/2014/main" val="626619383"/>
                    </a:ext>
                  </a:extLst>
                </a:gridCol>
                <a:gridCol w="870333">
                  <a:extLst>
                    <a:ext uri="{9D8B030D-6E8A-4147-A177-3AD203B41FA5}">
                      <a16:colId xmlns:a16="http://schemas.microsoft.com/office/drawing/2014/main" val="1299056775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1017258923"/>
                    </a:ext>
                  </a:extLst>
                </a:gridCol>
                <a:gridCol w="892366">
                  <a:extLst>
                    <a:ext uri="{9D8B030D-6E8A-4147-A177-3AD203B41FA5}">
                      <a16:colId xmlns:a16="http://schemas.microsoft.com/office/drawing/2014/main" val="1704065631"/>
                    </a:ext>
                  </a:extLst>
                </a:gridCol>
                <a:gridCol w="1233889">
                  <a:extLst>
                    <a:ext uri="{9D8B030D-6E8A-4147-A177-3AD203B41FA5}">
                      <a16:colId xmlns:a16="http://schemas.microsoft.com/office/drawing/2014/main" val="3181504172"/>
                    </a:ext>
                  </a:extLst>
                </a:gridCol>
                <a:gridCol w="1002535">
                  <a:extLst>
                    <a:ext uri="{9D8B030D-6E8A-4147-A177-3AD203B41FA5}">
                      <a16:colId xmlns:a16="http://schemas.microsoft.com/office/drawing/2014/main" val="545820019"/>
                    </a:ext>
                  </a:extLst>
                </a:gridCol>
                <a:gridCol w="1421176">
                  <a:extLst>
                    <a:ext uri="{9D8B030D-6E8A-4147-A177-3AD203B41FA5}">
                      <a16:colId xmlns:a16="http://schemas.microsoft.com/office/drawing/2014/main" val="1817970258"/>
                    </a:ext>
                  </a:extLst>
                </a:gridCol>
                <a:gridCol w="973985">
                  <a:extLst>
                    <a:ext uri="{9D8B030D-6E8A-4147-A177-3AD203B41FA5}">
                      <a16:colId xmlns:a16="http://schemas.microsoft.com/office/drawing/2014/main" val="3340859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User Story</a:t>
                      </a:r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4000" dirty="0"/>
                        <a:t>EXAMPLE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Total,</a:t>
                      </a:r>
                    </a:p>
                    <a:p>
                      <a:pPr algn="ctr"/>
                      <a:r>
                        <a:rPr lang="en-US" sz="1200" dirty="0"/>
                        <a:t>h.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Dev works inside Total works, 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/>
                        <a:t>(except bug works)</a:t>
                      </a:r>
                      <a:endParaRPr lang="ru-RU" sz="9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(1)</a:t>
                      </a:r>
                      <a:endParaRPr lang="en-US" sz="12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&gt;= 50% - good</a:t>
                      </a:r>
                      <a:endParaRPr lang="ru-RU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Dev</a:t>
                      </a:r>
                    </a:p>
                    <a:p>
                      <a:pPr algn="ctr"/>
                      <a:r>
                        <a:rPr lang="en-US" sz="1200" dirty="0"/>
                        <a:t>Bug rate, %</a:t>
                      </a:r>
                      <a:endParaRPr lang="ru-RU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(2)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&lt;= 10% - good</a:t>
                      </a:r>
                      <a:endParaRPr lang="ru-RU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Bug works inside Total works, %</a:t>
                      </a:r>
                      <a:endParaRPr lang="ru-RU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(3)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&lt;= 5% - good</a:t>
                      </a:r>
                      <a:endParaRPr lang="ru-RU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QA works inside Total works, %</a:t>
                      </a:r>
                      <a:endParaRPr lang="ru-RU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(4)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&gt;= 15%  and &lt;=50- good</a:t>
                      </a:r>
                      <a:endParaRPr lang="ru-RU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QA works inside Development works, %</a:t>
                      </a:r>
                      <a:endParaRPr lang="ru-RU" sz="1200" dirty="0"/>
                    </a:p>
                    <a:p>
                      <a:pPr algn="ctr"/>
                      <a:r>
                        <a:rPr lang="en-US" sz="900" b="0" dirty="0"/>
                        <a:t>(except bug works)</a:t>
                      </a:r>
                      <a:endParaRPr lang="ru-RU" sz="9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(5)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&gt;= 30% and &lt;=60 - good</a:t>
                      </a:r>
                      <a:endParaRPr lang="ru-RU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bugs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Additional works inside Total works works, %</a:t>
                      </a:r>
                      <a:endParaRPr lang="ru-RU" sz="1200" dirty="0"/>
                    </a:p>
                    <a:p>
                      <a:pPr algn="ctr"/>
                      <a:r>
                        <a:rPr lang="en-US" sz="900" b="0" dirty="0"/>
                        <a:t>(non development and </a:t>
                      </a:r>
                      <a:r>
                        <a:rPr lang="en-US" sz="900" b="0" dirty="0" err="1"/>
                        <a:t>qa</a:t>
                      </a:r>
                      <a:r>
                        <a:rPr lang="en-US" sz="900" b="0" dirty="0"/>
                        <a:t> works: design, deployment, meetings, requirements,…)</a:t>
                      </a:r>
                      <a:endParaRPr lang="ru-RU" sz="9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(6)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&lt;= 30% - good</a:t>
                      </a:r>
                      <a:endParaRPr lang="ru-RU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User Story Total Quality rate</a:t>
                      </a:r>
                    </a:p>
                    <a:p>
                      <a:pPr algn="ctr"/>
                      <a:r>
                        <a:rPr lang="en-US" sz="1200" b="0" dirty="0"/>
                        <a:t>(from 0 to 6)</a:t>
                      </a:r>
                    </a:p>
                    <a:p>
                      <a:pPr algn="l"/>
                      <a:r>
                        <a:rPr lang="en-US" sz="900" b="0" dirty="0"/>
                        <a:t>0 – very bad</a:t>
                      </a:r>
                    </a:p>
                    <a:p>
                      <a:pPr algn="l"/>
                      <a:r>
                        <a:rPr lang="en-US" sz="900" b="0" dirty="0"/>
                        <a:t>6- very good</a:t>
                      </a:r>
                      <a:endParaRPr lang="ru-RU" sz="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1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USER STORY 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337.6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77.3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3.7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17.7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18.4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1.7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USER STORY 2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69.1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11.2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9.3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0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USER STORY 3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151.6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63.1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29.2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32.7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3.1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4.1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404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USER STORY 4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1617.2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3.4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53.3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1.9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1.3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34.9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93.5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6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USER STORY 5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11.8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270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32.2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96.4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46.7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ru-R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0822"/>
                  </a:ext>
                </a:extLst>
              </a:tr>
            </a:tbl>
          </a:graphicData>
        </a:graphic>
      </p:graphicFrame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743C3A97-3390-4587-8361-2A1832343676}"/>
              </a:ext>
            </a:extLst>
          </p:cNvPr>
          <p:cNvSpPr txBox="1">
            <a:spLocks/>
          </p:cNvSpPr>
          <p:nvPr/>
        </p:nvSpPr>
        <p:spPr>
          <a:xfrm>
            <a:off x="421112" y="54368"/>
            <a:ext cx="11037109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– Client Support.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Метрики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User Story Health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EF0331-3148-4FB5-8608-885371AE6D7E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23960307-F477-4995-AFD2-32CF39A2C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1FF001D2-E13C-4C18-93DF-76F0C23FB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271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Summary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75E66-B5BF-46E9-9EA2-BA4CA337D2E9}"/>
              </a:ext>
            </a:extLst>
          </p:cNvPr>
          <p:cNvSpPr txBox="1"/>
          <p:nvPr/>
        </p:nvSpPr>
        <p:spPr>
          <a:xfrm>
            <a:off x="-5027" y="803590"/>
            <a:ext cx="681612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QA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уровень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SLA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баги спускаются уже просроченными</a:t>
            </a:r>
          </a:p>
          <a:p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Большинство багов бездумно спускается как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Critical</a:t>
            </a:r>
            <a:endParaRPr lang="ru-RU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Отсутствие необходимых деталей в описании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SLA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багов</a:t>
            </a:r>
          </a:p>
          <a:p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Хаотичное назначение багов на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QA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     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(Б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ез учета функц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зон и доступности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QA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инженера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en-US" sz="2000" dirty="0"/>
              <a:t>SLA</a:t>
            </a:r>
            <a:r>
              <a:rPr lang="ru-RU" sz="2000" dirty="0"/>
              <a:t> тикеты для ТОП клиента не проходят этап        </a:t>
            </a:r>
          </a:p>
          <a:p>
            <a:r>
              <a:rPr lang="ru-RU" sz="2000" dirty="0"/>
              <a:t>     предварительного анализа на </a:t>
            </a:r>
            <a:r>
              <a:rPr lang="en-US" sz="2000" dirty="0"/>
              <a:t>support </a:t>
            </a:r>
            <a:r>
              <a:rPr lang="ru-RU" sz="2000" dirty="0"/>
              <a:t>уровне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6E31D7-6CCB-E040-BD77-27AD303CB12C}"/>
              </a:ext>
            </a:extLst>
          </p:cNvPr>
          <p:cNvSpPr txBox="1"/>
          <p:nvPr/>
        </p:nvSpPr>
        <p:spPr>
          <a:xfrm>
            <a:off x="6041073" y="2658532"/>
            <a:ext cx="681612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/>
              <a:t>Отсутствие мотивации и эффективных датчиков для  </a:t>
            </a:r>
          </a:p>
          <a:p>
            <a:r>
              <a:rPr lang="ru-RU" sz="2000" dirty="0"/>
              <a:t>     контроля и улучшения процесса обработки </a:t>
            </a:r>
            <a:r>
              <a:rPr lang="ru-RU" sz="2000" dirty="0" err="1"/>
              <a:t>тикетов</a:t>
            </a:r>
            <a:endParaRPr lang="ru-RU" sz="2000" dirty="0"/>
          </a:p>
          <a:p>
            <a:endParaRPr lang="ru-RU" sz="2000" dirty="0"/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/>
              <a:t>Не валидные тикеты</a:t>
            </a:r>
          </a:p>
          <a:p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(Б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ольшой поток тикетов мог быть решен без участия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QA: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        решался консультацией – без вмешательства в код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/>
              <a:t>Ошибки на стороне  </a:t>
            </a:r>
            <a:r>
              <a:rPr lang="en-US" sz="2000" dirty="0"/>
              <a:t>Support</a:t>
            </a:r>
            <a:r>
              <a:rPr lang="ru-RU" sz="2000" dirty="0"/>
              <a:t> в идентификации</a:t>
            </a:r>
          </a:p>
          <a:p>
            <a:r>
              <a:rPr lang="ru-RU" sz="2000" dirty="0"/>
              <a:t>     объекта(функциональной области) бага в системе</a:t>
            </a:r>
          </a:p>
          <a:p>
            <a:endParaRPr lang="ru-RU" sz="2000" dirty="0"/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Невозможность поддержки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24/7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Support-QA time zone difference)</a:t>
            </a:r>
            <a:endParaRPr lang="ru-RU" sz="2000" dirty="0"/>
          </a:p>
          <a:p>
            <a:b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sz="1400" dirty="0"/>
          </a:p>
          <a:p>
            <a:endParaRPr lang="ru-RU" sz="2000" dirty="0"/>
          </a:p>
          <a:p>
            <a:br>
              <a:rPr lang="ru-RU" sz="2000" dirty="0"/>
            </a:br>
            <a:endParaRPr lang="ru-RU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E497A-567C-7547-B449-9295BB38FB0C}"/>
              </a:ext>
            </a:extLst>
          </p:cNvPr>
          <p:cNvSpPr txBox="1"/>
          <p:nvPr/>
        </p:nvSpPr>
        <p:spPr>
          <a:xfrm>
            <a:off x="2637138" y="582607"/>
            <a:ext cx="6816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IS (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проблемы)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76642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Summary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6216D-96FB-4511-A016-3E743AC968F2}"/>
              </a:ext>
            </a:extLst>
          </p:cNvPr>
          <p:cNvSpPr txBox="1"/>
          <p:nvPr/>
        </p:nvSpPr>
        <p:spPr>
          <a:xfrm>
            <a:off x="6516367" y="2285772"/>
            <a:ext cx="54498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бязательные поля в тикете на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 level</a:t>
            </a:r>
            <a:endParaRPr lang="ru-RU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(Вместо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абстрактного описания проблемы в поле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“Description”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недрение практики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weekly QA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дневных и   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ночных дежурных по отработке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SLA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багов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(прокачка взаимозаменяемости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и старт работы по ночным багам)</a:t>
            </a:r>
          </a:p>
          <a:p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Д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ополнительные поля в тикет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е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на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QA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уровне</a:t>
            </a:r>
          </a:p>
          <a:p>
            <a:endParaRPr lang="ru-RU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вод р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оли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SLA Manager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(Как промежуточного фильтра)</a:t>
            </a:r>
          </a:p>
          <a:p>
            <a:endParaRPr lang="ru-RU" sz="1400" b="0" i="0" dirty="0">
              <a:solidFill>
                <a:srgbClr val="000000"/>
              </a:solidFill>
              <a:effectLst/>
              <a:latin typeface="CourierNewPSMT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недрение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ime tracking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метрик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E55AC-30CC-B146-A590-6CE41B7C7A92}"/>
              </a:ext>
            </a:extLst>
          </p:cNvPr>
          <p:cNvSpPr txBox="1"/>
          <p:nvPr/>
        </p:nvSpPr>
        <p:spPr>
          <a:xfrm>
            <a:off x="3621513" y="547511"/>
            <a:ext cx="544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          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TO BE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решение)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34DF0F-B932-AB4D-8573-088C9F6FF671}"/>
              </a:ext>
            </a:extLst>
          </p:cNvPr>
          <p:cNvSpPr txBox="1"/>
          <p:nvPr/>
        </p:nvSpPr>
        <p:spPr>
          <a:xfrm>
            <a:off x="421113" y="1254721"/>
            <a:ext cx="54498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Тренинги для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 team</a:t>
            </a:r>
            <a:endParaRPr lang="ru-RU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(По каждому продукту на базе разбора кейсов по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SLA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тикетам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</a:t>
            </a:r>
          </a:p>
          <a:p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      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спущенным на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QA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не потребовавшим вмешательства в код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Внедрение нового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workflow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на </a:t>
            </a:r>
            <a:r>
              <a:rPr lang="en-US" sz="15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QA</a:t>
            </a:r>
            <a:r>
              <a:rPr lang="ru-RU" sz="15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5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</a:t>
            </a:r>
            <a:r>
              <a:rPr lang="ru-RU" sz="15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уровне</a:t>
            </a:r>
          </a:p>
          <a:p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(С расширенным классификатором типов тикетов и  </a:t>
            </a:r>
          </a:p>
          <a:p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       авто-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визабильностью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текущего статуса для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и клиента)</a:t>
            </a:r>
          </a:p>
          <a:p>
            <a:b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CourierNewPSMT"/>
              </a:rPr>
              <a:t>o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Централизованный 3х уровневый  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классификатор функциональных зон бага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(Единый для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QA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трекинг систем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8196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9C6D3C-F18D-46FE-B4A5-47DEB1021414}"/>
              </a:ext>
            </a:extLst>
          </p:cNvPr>
          <p:cNvSpPr/>
          <p:nvPr/>
        </p:nvSpPr>
        <p:spPr>
          <a:xfrm>
            <a:off x="2442246" y="1631194"/>
            <a:ext cx="7461786" cy="1938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QA Department </a:t>
            </a:r>
            <a:r>
              <a:rPr lang="ru-RU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 нуля</a:t>
            </a:r>
          </a:p>
          <a:p>
            <a:pPr algn="ctr"/>
            <a:r>
              <a:rPr lang="ru-RU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Общий взгляд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F08BFB9-842E-4539-9A86-502E029550D6}"/>
              </a:ext>
            </a:extLst>
          </p:cNvPr>
          <p:cNvCxnSpPr/>
          <p:nvPr/>
        </p:nvCxnSpPr>
        <p:spPr>
          <a:xfrm>
            <a:off x="1343378" y="2721935"/>
            <a:ext cx="99271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A806DFFA-8D4E-4426-B967-4EB3A9265328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D5648FD-3D4C-4610-8C06-0D8BC8E1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FB5E4E16-0917-487D-BF6D-A111016EB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696869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Summary</a:t>
            </a:r>
            <a:endParaRPr lang="ru-RU" sz="3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556663F-73CD-48A9-9DFB-36DAEB61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BDEE0F99-EDF4-46A7-BC5B-5F4B964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59B8D-1D77-C64E-8855-A903CB90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" y="1055127"/>
            <a:ext cx="6709791" cy="4195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Прямоугольник 27">
            <a:extLst>
              <a:ext uri="{FF2B5EF4-FFF2-40B4-BE49-F238E27FC236}">
                <a16:creationId xmlns:a16="http://schemas.microsoft.com/office/drawing/2014/main" id="{13A55FDD-D8AB-C147-AA16-9A36DF40A243}"/>
              </a:ext>
            </a:extLst>
          </p:cNvPr>
          <p:cNvSpPr/>
          <p:nvPr/>
        </p:nvSpPr>
        <p:spPr>
          <a:xfrm>
            <a:off x="8315347" y="866938"/>
            <a:ext cx="3190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 это можешь!</a:t>
            </a:r>
          </a:p>
        </p:txBody>
      </p:sp>
      <p:sp>
        <p:nvSpPr>
          <p:cNvPr id="18" name="Прямоугольник 27">
            <a:extLst>
              <a:ext uri="{FF2B5EF4-FFF2-40B4-BE49-F238E27FC236}">
                <a16:creationId xmlns:a16="http://schemas.microsoft.com/office/drawing/2014/main" id="{96D759ED-3BB9-7C45-9879-D3E4984A5AC8}"/>
              </a:ext>
            </a:extLst>
          </p:cNvPr>
          <p:cNvSpPr/>
          <p:nvPr/>
        </p:nvSpPr>
        <p:spPr>
          <a:xfrm>
            <a:off x="8315347" y="1665780"/>
            <a:ext cx="3190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Предложи и: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BBBDA-BE5D-C84E-9245-98E27BBF0ED6}"/>
              </a:ext>
            </a:extLst>
          </p:cNvPr>
          <p:cNvSpPr txBox="1"/>
          <p:nvPr/>
        </p:nvSpPr>
        <p:spPr>
          <a:xfrm>
            <a:off x="8590547" y="2695074"/>
            <a:ext cx="33756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Ты принесешь пользу компании</a:t>
            </a:r>
            <a:r>
              <a:rPr lang="en-GB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заказчику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Ты повысишь свой авторитет и визабильность</a:t>
            </a:r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7819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79F781-02A2-48B2-97A9-44CF5C8D8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614" y="1466945"/>
            <a:ext cx="11727736" cy="208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9144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371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8288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ru-RU" altLang="nl-NL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Владимир</a:t>
            </a:r>
            <a:r>
              <a:rPr lang="en-GB" altLang="nl-NL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altLang="nl-NL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Дерунов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nl-NL" sz="3600" dirty="0">
                <a:solidFill>
                  <a:srgbClr val="898989"/>
                </a:solidFill>
              </a:rPr>
              <a:t>Grid Dynamics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nl-NL" sz="3600" dirty="0">
              <a:solidFill>
                <a:srgbClr val="898989"/>
              </a:solidFill>
              <a:hlinkClick r:id="rId3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ru-RU" altLang="nl-NL" sz="3600" dirty="0">
              <a:solidFill>
                <a:srgbClr val="898989"/>
              </a:solidFill>
              <a:hlinkClick r:id="rId3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nl-NL" sz="2800" dirty="0">
              <a:solidFill>
                <a:srgbClr val="898989"/>
              </a:solidFill>
              <a:hlinkClick r:id="rId3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ru-RU" altLang="nl-NL" sz="2800" dirty="0">
              <a:solidFill>
                <a:srgbClr val="898989"/>
              </a:solidFill>
              <a:hlinkClick r:id="rId3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nl-NL" sz="2800" dirty="0">
                <a:solidFill>
                  <a:srgbClr val="898989"/>
                </a:solidFill>
                <a:hlinkClick r:id="rId3"/>
              </a:rPr>
              <a:t>https://vk.com/vaderunoff</a:t>
            </a:r>
            <a:r>
              <a:rPr lang="ru-RU" altLang="nl-NL" sz="2800" dirty="0">
                <a:solidFill>
                  <a:srgbClr val="898989"/>
                </a:solidFill>
              </a:rPr>
              <a:t> </a:t>
            </a:r>
            <a:endParaRPr lang="en-US" altLang="nl-NL" sz="2800" dirty="0">
              <a:solidFill>
                <a:srgbClr val="898989"/>
              </a:solidFill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nl-NL" dirty="0">
              <a:solidFill>
                <a:srgbClr val="898989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312939F-4927-4CAE-BC9E-CB5A96D5964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20CF1FE-C273-402B-B006-58B234DDA12A}"/>
              </a:ext>
            </a:extLst>
          </p:cNvPr>
          <p:cNvSpPr txBox="1">
            <a:spLocks/>
          </p:cNvSpPr>
          <p:nvPr/>
        </p:nvSpPr>
        <p:spPr>
          <a:xfrm>
            <a:off x="3472139" y="760052"/>
            <a:ext cx="4820738" cy="533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3200" kern="0" dirty="0"/>
              <a:t>СПАСИБО ЗА ВНИМАНИЕ !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ECC7345-0983-47B8-8B6B-A6B75556C36E}"/>
              </a:ext>
            </a:extLst>
          </p:cNvPr>
          <p:cNvGrpSpPr/>
          <p:nvPr/>
        </p:nvGrpSpPr>
        <p:grpSpPr>
          <a:xfrm>
            <a:off x="0" y="6125370"/>
            <a:ext cx="12192000" cy="755650"/>
            <a:chOff x="0" y="6125370"/>
            <a:chExt cx="12192000" cy="755650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9F4F9BFD-21DF-4632-AC28-517CB37F5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5370"/>
              <a:ext cx="121920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19D86752-F38E-4AA3-8752-21123CC39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6258277"/>
              <a:ext cx="1035967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6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QA Department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 с нуля</a:t>
              </a:r>
              <a:r>
                <a:rPr lang="en-US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. </a:t>
              </a:r>
              <a:r>
                <a:rPr lang="ru-RU" altLang="ru-RU" sz="1600" b="1" dirty="0">
                  <a:solidFill>
                    <a:srgbClr val="FFFFFF"/>
                  </a:solidFill>
                  <a:latin typeface="Roboto Black" panose="020B0604020202020204" pitchFamily="2" charset="0"/>
                </a:rPr>
                <a:t>Построение эффективного взаимодействия с Client Support в IT product company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751532-BD7C-444C-ABD8-5EA21D15F16B}"/>
              </a:ext>
            </a:extLst>
          </p:cNvPr>
          <p:cNvSpPr txBox="1"/>
          <p:nvPr/>
        </p:nvSpPr>
        <p:spPr>
          <a:xfrm>
            <a:off x="950495" y="3155913"/>
            <a:ext cx="9541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+7 964 997 10 58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3191E-C25B-6049-922E-E7AAFBEA3E7C}"/>
              </a:ext>
            </a:extLst>
          </p:cNvPr>
          <p:cNvSpPr txBox="1"/>
          <p:nvPr/>
        </p:nvSpPr>
        <p:spPr>
          <a:xfrm>
            <a:off x="958518" y="3769504"/>
            <a:ext cx="9541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Telegram – </a:t>
            </a:r>
            <a:r>
              <a:rPr lang="en-GB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hatsapp</a:t>
            </a: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-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Viber </a:t>
            </a:r>
          </a:p>
        </p:txBody>
      </p:sp>
    </p:spTree>
    <p:extLst>
      <p:ext uri="{BB962C8B-B14F-4D97-AF65-F5344CB8AC3E}">
        <p14:creationId xmlns:p14="http://schemas.microsoft.com/office/powerpoint/2010/main" val="256626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2B3662-3467-4C3D-BD37-2840BF2C891E}"/>
              </a:ext>
            </a:extLst>
          </p:cNvPr>
          <p:cNvSpPr/>
          <p:nvPr/>
        </p:nvSpPr>
        <p:spPr>
          <a:xfrm>
            <a:off x="3263693" y="615506"/>
            <a:ext cx="5998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Отсутствие централизованного управления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9B36050-585F-45B9-AE21-1235C15679DC}"/>
              </a:ext>
            </a:extLst>
          </p:cNvPr>
          <p:cNvSpPr/>
          <p:nvPr/>
        </p:nvSpPr>
        <p:spPr>
          <a:xfrm>
            <a:off x="2093427" y="1071685"/>
            <a:ext cx="8650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Несколько независимых </a:t>
            </a:r>
            <a:r>
              <a:rPr lang="en-US" sz="1800" dirty="0"/>
              <a:t>QA</a:t>
            </a:r>
            <a:r>
              <a:rPr lang="ru-RU" sz="1800" dirty="0"/>
              <a:t> команд</a:t>
            </a:r>
            <a:r>
              <a:rPr lang="en-US" sz="1800" dirty="0"/>
              <a:t>.</a:t>
            </a:r>
            <a:r>
              <a:rPr lang="ru-RU" sz="1800" dirty="0"/>
              <a:t> Каждая в подчинении своего </a:t>
            </a:r>
            <a:r>
              <a:rPr lang="en-US" sz="1800" dirty="0"/>
              <a:t>Product Manager</a:t>
            </a:r>
            <a:r>
              <a:rPr lang="ru-RU" sz="1800" dirty="0"/>
              <a:t>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77D88E4-4EF3-4C9E-AECB-9287674AAA1F}"/>
              </a:ext>
            </a:extLst>
          </p:cNvPr>
          <p:cNvSpPr/>
          <p:nvPr/>
        </p:nvSpPr>
        <p:spPr>
          <a:xfrm>
            <a:off x="4740309" y="4884250"/>
            <a:ext cx="2125683" cy="121128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 #6 </a:t>
            </a:r>
            <a:r>
              <a:rPr lang="en-US" dirty="0"/>
              <a:t>team</a:t>
            </a:r>
          </a:p>
          <a:p>
            <a:pPr algn="ctr"/>
            <a:r>
              <a:rPr lang="en-US" dirty="0"/>
              <a:t>(6 manual QA)</a:t>
            </a:r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253E43A-16A5-4C49-9CDD-E9AC7EE14089}"/>
              </a:ext>
            </a:extLst>
          </p:cNvPr>
          <p:cNvSpPr/>
          <p:nvPr/>
        </p:nvSpPr>
        <p:spPr>
          <a:xfrm>
            <a:off x="3440341" y="1659292"/>
            <a:ext cx="2125683" cy="1211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 #1 </a:t>
            </a:r>
            <a:r>
              <a:rPr lang="en-US" dirty="0"/>
              <a:t>team</a:t>
            </a:r>
          </a:p>
          <a:p>
            <a:pPr algn="ctr"/>
            <a:r>
              <a:rPr lang="en-US" dirty="0"/>
              <a:t>(1 manual QA)</a:t>
            </a:r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E7D7E00-D316-4360-87D1-A772312E7638}"/>
              </a:ext>
            </a:extLst>
          </p:cNvPr>
          <p:cNvSpPr/>
          <p:nvPr/>
        </p:nvSpPr>
        <p:spPr>
          <a:xfrm>
            <a:off x="1314657" y="2940481"/>
            <a:ext cx="2125683" cy="1211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 #2 </a:t>
            </a:r>
            <a:r>
              <a:rPr lang="en-US" dirty="0"/>
              <a:t>team</a:t>
            </a:r>
          </a:p>
          <a:p>
            <a:pPr algn="ctr"/>
            <a:r>
              <a:rPr lang="en-US" dirty="0"/>
              <a:t>(1 manual QA)</a:t>
            </a:r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97A414D-8D98-4D2E-9F4C-EDC571F69B0B}"/>
              </a:ext>
            </a:extLst>
          </p:cNvPr>
          <p:cNvSpPr/>
          <p:nvPr/>
        </p:nvSpPr>
        <p:spPr>
          <a:xfrm>
            <a:off x="1824298" y="4458582"/>
            <a:ext cx="2125683" cy="1211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 #3</a:t>
            </a:r>
            <a:r>
              <a:rPr lang="en-US" dirty="0"/>
              <a:t> team</a:t>
            </a:r>
          </a:p>
          <a:p>
            <a:pPr algn="ctr"/>
            <a:r>
              <a:rPr lang="en-US" dirty="0"/>
              <a:t>(2 manual QA)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F8A8766-028C-4237-A9D6-DC2118B29DD0}"/>
              </a:ext>
            </a:extLst>
          </p:cNvPr>
          <p:cNvSpPr/>
          <p:nvPr/>
        </p:nvSpPr>
        <p:spPr>
          <a:xfrm>
            <a:off x="5856409" y="1634913"/>
            <a:ext cx="2125683" cy="1211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E-Commerce</a:t>
            </a:r>
            <a:r>
              <a:rPr lang="en-US" dirty="0"/>
              <a:t> team</a:t>
            </a:r>
          </a:p>
          <a:p>
            <a:pPr algn="ctr"/>
            <a:r>
              <a:rPr lang="en-US" dirty="0"/>
              <a:t>(1 manual QA)</a:t>
            </a:r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C1A71D2-97D1-4CB6-8847-D0C97FE30FEF}"/>
              </a:ext>
            </a:extLst>
          </p:cNvPr>
          <p:cNvSpPr/>
          <p:nvPr/>
        </p:nvSpPr>
        <p:spPr>
          <a:xfrm>
            <a:off x="7775379" y="4458582"/>
            <a:ext cx="2125683" cy="1211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 #5 </a:t>
            </a:r>
            <a:r>
              <a:rPr lang="en-US" dirty="0"/>
              <a:t>team</a:t>
            </a:r>
          </a:p>
          <a:p>
            <a:pPr algn="ctr"/>
            <a:r>
              <a:rPr lang="en-US" dirty="0"/>
              <a:t>(4 manual QA)</a:t>
            </a:r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FF84153-1DB2-4CAF-AE34-0C9AA4776987}"/>
              </a:ext>
            </a:extLst>
          </p:cNvPr>
          <p:cNvSpPr/>
          <p:nvPr/>
        </p:nvSpPr>
        <p:spPr>
          <a:xfrm>
            <a:off x="8047022" y="2926557"/>
            <a:ext cx="2125683" cy="1211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 #4 </a:t>
            </a:r>
            <a:r>
              <a:rPr lang="en-US" dirty="0"/>
              <a:t>team</a:t>
            </a:r>
          </a:p>
          <a:p>
            <a:pPr algn="ctr"/>
            <a:r>
              <a:rPr lang="en-US" dirty="0"/>
              <a:t>(1 manual QA)</a:t>
            </a:r>
            <a:endParaRPr lang="ru-RU" dirty="0"/>
          </a:p>
        </p:txBody>
      </p:sp>
      <p:sp>
        <p:nvSpPr>
          <p:cNvPr id="26" name="Солнце 25">
            <a:extLst>
              <a:ext uri="{FF2B5EF4-FFF2-40B4-BE49-F238E27FC236}">
                <a16:creationId xmlns:a16="http://schemas.microsoft.com/office/drawing/2014/main" id="{DFBAFC7A-2F03-45EB-A0B1-161FF6984626}"/>
              </a:ext>
            </a:extLst>
          </p:cNvPr>
          <p:cNvSpPr/>
          <p:nvPr/>
        </p:nvSpPr>
        <p:spPr>
          <a:xfrm>
            <a:off x="5339210" y="3532198"/>
            <a:ext cx="808942" cy="761056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C9D16F-0D78-4FEE-82D9-6B49513AD201}"/>
              </a:ext>
            </a:extLst>
          </p:cNvPr>
          <p:cNvSpPr txBox="1"/>
          <p:nvPr/>
        </p:nvSpPr>
        <p:spPr>
          <a:xfrm>
            <a:off x="5339210" y="3172033"/>
            <a:ext cx="736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?</a:t>
            </a:r>
            <a:endParaRPr lang="ru-RU" sz="8800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72B0871-4A43-44A1-ACFA-BBB0D56AD8E9}"/>
              </a:ext>
            </a:extLst>
          </p:cNvPr>
          <p:cNvCxnSpPr>
            <a:cxnSpLocks/>
          </p:cNvCxnSpPr>
          <p:nvPr/>
        </p:nvCxnSpPr>
        <p:spPr>
          <a:xfrm flipV="1">
            <a:off x="6231277" y="3786884"/>
            <a:ext cx="723436" cy="12584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D1FEAC5-0E05-4214-B3F9-77A01453270A}"/>
              </a:ext>
            </a:extLst>
          </p:cNvPr>
          <p:cNvCxnSpPr>
            <a:cxnSpLocks/>
          </p:cNvCxnSpPr>
          <p:nvPr/>
        </p:nvCxnSpPr>
        <p:spPr>
          <a:xfrm>
            <a:off x="6096000" y="4137840"/>
            <a:ext cx="945075" cy="30457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8D1D4FA-02BD-4C79-8632-D9FEF2831AD1}"/>
              </a:ext>
            </a:extLst>
          </p:cNvPr>
          <p:cNvCxnSpPr>
            <a:cxnSpLocks/>
          </p:cNvCxnSpPr>
          <p:nvPr/>
        </p:nvCxnSpPr>
        <p:spPr>
          <a:xfrm>
            <a:off x="5725412" y="4392133"/>
            <a:ext cx="0" cy="452900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C59D6C3-3195-4518-9A2B-FC247348FE45}"/>
              </a:ext>
            </a:extLst>
          </p:cNvPr>
          <p:cNvCxnSpPr>
            <a:cxnSpLocks/>
          </p:cNvCxnSpPr>
          <p:nvPr/>
        </p:nvCxnSpPr>
        <p:spPr>
          <a:xfrm flipH="1">
            <a:off x="4708039" y="4161477"/>
            <a:ext cx="631171" cy="2809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6F977FF5-D945-47B9-8E07-9CAA84EEC9B5}"/>
              </a:ext>
            </a:extLst>
          </p:cNvPr>
          <p:cNvCxnSpPr>
            <a:cxnSpLocks/>
          </p:cNvCxnSpPr>
          <p:nvPr/>
        </p:nvCxnSpPr>
        <p:spPr>
          <a:xfrm flipH="1" flipV="1">
            <a:off x="4520651" y="3786884"/>
            <a:ext cx="761192" cy="6292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9B8153E-9D97-469B-B9D5-9D44D9A8E036}"/>
              </a:ext>
            </a:extLst>
          </p:cNvPr>
          <p:cNvCxnSpPr>
            <a:cxnSpLocks/>
          </p:cNvCxnSpPr>
          <p:nvPr/>
        </p:nvCxnSpPr>
        <p:spPr>
          <a:xfrm flipH="1" flipV="1">
            <a:off x="5112284" y="3172033"/>
            <a:ext cx="315340" cy="416005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AA837D58-B2DE-433D-BB07-97753F63F4F3}"/>
              </a:ext>
            </a:extLst>
          </p:cNvPr>
          <p:cNvCxnSpPr>
            <a:cxnSpLocks/>
          </p:cNvCxnSpPr>
          <p:nvPr/>
        </p:nvCxnSpPr>
        <p:spPr>
          <a:xfrm flipV="1">
            <a:off x="6190845" y="3147654"/>
            <a:ext cx="377692" cy="36002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C84B94C-3C57-42A0-8828-D2D9924205C9}"/>
              </a:ext>
            </a:extLst>
          </p:cNvPr>
          <p:cNvSpPr txBox="1"/>
          <p:nvPr/>
        </p:nvSpPr>
        <p:spPr>
          <a:xfrm>
            <a:off x="5068833" y="4230476"/>
            <a:ext cx="1349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16  QA</a:t>
            </a:r>
            <a:endParaRPr lang="ru-RU" sz="3200" dirty="0"/>
          </a:p>
        </p:txBody>
      </p: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9173B644-F90D-4A40-9F24-E9F62EBBF799}"/>
              </a:ext>
            </a:extLst>
          </p:cNvPr>
          <p:cNvSpPr txBox="1">
            <a:spLocks/>
          </p:cNvSpPr>
          <p:nvPr/>
        </p:nvSpPr>
        <p:spPr>
          <a:xfrm>
            <a:off x="372654" y="33630"/>
            <a:ext cx="8726190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AS IS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Структура</a:t>
            </a: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F3486CE-81A9-4359-9A5B-49134814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3">
            <a:extLst>
              <a:ext uri="{FF2B5EF4-FFF2-40B4-BE49-F238E27FC236}">
                <a16:creationId xmlns:a16="http://schemas.microsoft.com/office/drawing/2014/main" id="{70BEE3A0-31C0-4306-9995-75BE5901F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573802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6E6B7-4630-42E1-BA9A-4979BFD46953}"/>
              </a:ext>
            </a:extLst>
          </p:cNvPr>
          <p:cNvSpPr txBox="1">
            <a:spLocks/>
          </p:cNvSpPr>
          <p:nvPr/>
        </p:nvSpPr>
        <p:spPr>
          <a:xfrm>
            <a:off x="421113" y="54368"/>
            <a:ext cx="6400800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Зоны роста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61B6ECE-E62B-4084-9915-787FF16A32D2}"/>
              </a:ext>
            </a:extLst>
          </p:cNvPr>
          <p:cNvGrpSpPr/>
          <p:nvPr/>
        </p:nvGrpSpPr>
        <p:grpSpPr>
          <a:xfrm>
            <a:off x="2128372" y="610464"/>
            <a:ext cx="7157030" cy="5688798"/>
            <a:chOff x="2128372" y="610464"/>
            <a:chExt cx="7501243" cy="5958318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11E17A0-0299-4C3C-8801-7FE4E2E92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8372" y="610464"/>
              <a:ext cx="7501243" cy="5958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graphicFrame>
          <p:nvGraphicFramePr>
            <p:cNvPr id="10" name="Схема 9">
              <a:extLst>
                <a:ext uri="{FF2B5EF4-FFF2-40B4-BE49-F238E27FC236}">
                  <a16:creationId xmlns:a16="http://schemas.microsoft.com/office/drawing/2014/main" id="{1BBAF16F-ED44-451A-9B93-AAC1BE9B6D50}"/>
                </a:ext>
              </a:extLst>
            </p:cNvPr>
            <p:cNvGraphicFramePr/>
            <p:nvPr/>
          </p:nvGraphicFramePr>
          <p:xfrm>
            <a:off x="2708356" y="2085880"/>
            <a:ext cx="4844107" cy="35518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E85E3EB-89E9-49CF-9AAC-E26CAF3F1D55}"/>
                </a:ext>
              </a:extLst>
            </p:cNvPr>
            <p:cNvGrpSpPr/>
            <p:nvPr/>
          </p:nvGrpSpPr>
          <p:grpSpPr>
            <a:xfrm>
              <a:off x="5649254" y="1107066"/>
              <a:ext cx="3569277" cy="3015531"/>
              <a:chOff x="7864443" y="1315789"/>
              <a:chExt cx="3569277" cy="3015531"/>
            </a:xfrm>
          </p:grpSpPr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F17C47DE-610A-45E6-AA32-F82FEB3928BD}"/>
                  </a:ext>
                </a:extLst>
              </p:cNvPr>
              <p:cNvCxnSpPr/>
              <p:nvPr/>
            </p:nvCxnSpPr>
            <p:spPr>
              <a:xfrm>
                <a:off x="7957606" y="3164346"/>
                <a:ext cx="3476114" cy="1166974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5962667D-7653-469B-B660-1302950271CD}"/>
                  </a:ext>
                </a:extLst>
              </p:cNvPr>
              <p:cNvCxnSpPr/>
              <p:nvPr/>
            </p:nvCxnSpPr>
            <p:spPr>
              <a:xfrm flipH="1">
                <a:off x="7963122" y="1329041"/>
                <a:ext cx="275606" cy="1834019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4A0EAB-1DE0-4754-A6B6-7418A90BDF9D}"/>
                  </a:ext>
                </a:extLst>
              </p:cNvPr>
              <p:cNvSpPr txBox="1"/>
              <p:nvPr/>
            </p:nvSpPr>
            <p:spPr>
              <a:xfrm rot="1195933">
                <a:off x="7864443" y="2834479"/>
                <a:ext cx="253388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bg1">
                        <a:lumMod val="50000"/>
                      </a:schemeClr>
                    </a:solidFill>
                  </a:rPr>
                  <a:t>Workflow</a:t>
                </a:r>
                <a:endParaRPr lang="ru-RU" sz="3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FC2310E4-1C13-4D4F-B737-FD5BE9B23339}"/>
                  </a:ext>
                </a:extLst>
              </p:cNvPr>
              <p:cNvCxnSpPr/>
              <p:nvPr/>
            </p:nvCxnSpPr>
            <p:spPr>
              <a:xfrm>
                <a:off x="8238728" y="1315789"/>
                <a:ext cx="3194992" cy="3015531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BC98330-94CF-4D1B-A415-17A86E040DB9}"/>
                </a:ext>
              </a:extLst>
            </p:cNvPr>
            <p:cNvGrpSpPr/>
            <p:nvPr/>
          </p:nvGrpSpPr>
          <p:grpSpPr>
            <a:xfrm>
              <a:off x="2575383" y="2949977"/>
              <a:ext cx="6675026" cy="2558981"/>
              <a:chOff x="-360708" y="3665079"/>
              <a:chExt cx="6675026" cy="2558981"/>
            </a:xfr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grpSpPr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C0864496-86EA-486F-8892-A3A7A8DCFA81}"/>
                  </a:ext>
                </a:extLst>
              </p:cNvPr>
              <p:cNvCxnSpPr/>
              <p:nvPr/>
            </p:nvCxnSpPr>
            <p:spPr>
              <a:xfrm>
                <a:off x="2851516" y="3665079"/>
                <a:ext cx="3462802" cy="116516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3A8E3281-92B8-435A-9018-8E505F30EE34}"/>
                  </a:ext>
                </a:extLst>
              </p:cNvPr>
              <p:cNvCxnSpPr/>
              <p:nvPr/>
            </p:nvCxnSpPr>
            <p:spPr>
              <a:xfrm flipV="1">
                <a:off x="2877273" y="4815355"/>
                <a:ext cx="3437045" cy="1408705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9A787C-0D57-4AEF-AC52-434656B45599}"/>
                  </a:ext>
                </a:extLst>
              </p:cNvPr>
              <p:cNvSpPr txBox="1"/>
              <p:nvPr/>
            </p:nvSpPr>
            <p:spPr>
              <a:xfrm rot="616503">
                <a:off x="95523" y="4213765"/>
                <a:ext cx="5937629" cy="861774"/>
              </a:xfrm>
              <a:prstGeom prst="rect">
                <a:avLst/>
              </a:prstGeom>
              <a:noFill/>
              <a:scene3d>
                <a:camera prst="isometricOffAxis1Top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QA Automation</a:t>
                </a:r>
                <a:endParaRPr lang="ru-RU" sz="50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0A593FFE-9A7C-4021-8296-EB84401737B4}"/>
                  </a:ext>
                </a:extLst>
              </p:cNvPr>
              <p:cNvCxnSpPr/>
              <p:nvPr/>
            </p:nvCxnSpPr>
            <p:spPr>
              <a:xfrm flipV="1">
                <a:off x="-350250" y="3674153"/>
                <a:ext cx="3221201" cy="796655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E066338E-00D1-4732-A1F7-E13423CDC79F}"/>
                  </a:ext>
                </a:extLst>
              </p:cNvPr>
              <p:cNvCxnSpPr/>
              <p:nvPr/>
            </p:nvCxnSpPr>
            <p:spPr>
              <a:xfrm>
                <a:off x="-360708" y="4479882"/>
                <a:ext cx="3231659" cy="174417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ECACFA3-5A24-40A4-8561-99154CCA06A2}"/>
                </a:ext>
              </a:extLst>
            </p:cNvPr>
            <p:cNvGrpSpPr/>
            <p:nvPr/>
          </p:nvGrpSpPr>
          <p:grpSpPr>
            <a:xfrm>
              <a:off x="2568752" y="1124018"/>
              <a:ext cx="3469667" cy="2660508"/>
              <a:chOff x="-2679848" y="1315789"/>
              <a:chExt cx="3469667" cy="266050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F27DAB-7BDA-4A48-A0D8-A8F1C0D7EA91}"/>
                  </a:ext>
                </a:extLst>
              </p:cNvPr>
              <p:cNvSpPr txBox="1"/>
              <p:nvPr/>
            </p:nvSpPr>
            <p:spPr>
              <a:xfrm rot="20855219">
                <a:off x="-1306614" y="2672053"/>
                <a:ext cx="191745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bg1">
                        <a:lumMod val="75000"/>
                      </a:schemeClr>
                    </a:solidFill>
                  </a:rPr>
                  <a:t>KPI</a:t>
                </a:r>
                <a:endParaRPr lang="ru-RU" sz="30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5B73D779-DE7C-4958-AF48-6EE6E5AC4003}"/>
                  </a:ext>
                </a:extLst>
              </p:cNvPr>
              <p:cNvCxnSpPr/>
              <p:nvPr/>
            </p:nvCxnSpPr>
            <p:spPr>
              <a:xfrm flipV="1">
                <a:off x="-2679848" y="1315789"/>
                <a:ext cx="3469667" cy="2660508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218A02EA-F501-4CE4-BF9F-3B3C0D0202FD}"/>
                  </a:ext>
                </a:extLst>
              </p:cNvPr>
              <p:cNvCxnSpPr/>
              <p:nvPr/>
            </p:nvCxnSpPr>
            <p:spPr>
              <a:xfrm flipV="1">
                <a:off x="-2639286" y="3164348"/>
                <a:ext cx="3126098" cy="80287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06135942-C0B8-4982-89BE-1C222C02D4C3}"/>
                  </a:ext>
                </a:extLst>
              </p:cNvPr>
              <p:cNvCxnSpPr/>
              <p:nvPr/>
            </p:nvCxnSpPr>
            <p:spPr>
              <a:xfrm flipH="1">
                <a:off x="487450" y="1315789"/>
                <a:ext cx="302369" cy="1869042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62E6143-CCB9-443C-BFE5-DDF825B49AD2}"/>
                </a:ext>
              </a:extLst>
            </p:cNvPr>
            <p:cNvGrpSpPr/>
            <p:nvPr/>
          </p:nvGrpSpPr>
          <p:grpSpPr>
            <a:xfrm>
              <a:off x="5496687" y="1143664"/>
              <a:ext cx="3779762" cy="4372207"/>
              <a:chOff x="9339911" y="1484784"/>
              <a:chExt cx="3779762" cy="437220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7A8093-D92C-45CA-B154-915BA7DA9956}"/>
                  </a:ext>
                </a:extLst>
              </p:cNvPr>
              <p:cNvSpPr txBox="1"/>
              <p:nvPr/>
            </p:nvSpPr>
            <p:spPr>
              <a:xfrm rot="20402784">
                <a:off x="9339911" y="3537300"/>
                <a:ext cx="286673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chemeClr val="bg1">
                        <a:lumMod val="75000"/>
                      </a:schemeClr>
                    </a:solidFill>
                  </a:rPr>
                  <a:t>Team</a:t>
                </a:r>
                <a:endParaRPr lang="ru-RU" sz="25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1342BE75-B49A-4DF4-B213-297BB3F3E092}"/>
                  </a:ext>
                </a:extLst>
              </p:cNvPr>
              <p:cNvCxnSpPr/>
              <p:nvPr/>
            </p:nvCxnSpPr>
            <p:spPr>
              <a:xfrm flipH="1">
                <a:off x="9618687" y="1484784"/>
                <a:ext cx="269886" cy="4372207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5695BECF-F3D0-42EE-92DB-297EE898CBA9}"/>
                  </a:ext>
                </a:extLst>
              </p:cNvPr>
              <p:cNvCxnSpPr/>
              <p:nvPr/>
            </p:nvCxnSpPr>
            <p:spPr>
              <a:xfrm flipH="1">
                <a:off x="9618687" y="4500315"/>
                <a:ext cx="3468674" cy="1356676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3E96F2CE-0D0C-4E96-9CBF-3E125E1FA074}"/>
                  </a:ext>
                </a:extLst>
              </p:cNvPr>
              <p:cNvCxnSpPr/>
              <p:nvPr/>
            </p:nvCxnSpPr>
            <p:spPr>
              <a:xfrm flipH="1" flipV="1">
                <a:off x="9888573" y="1484784"/>
                <a:ext cx="3231100" cy="299997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9953F3DB-ABC3-4FF9-95E9-8B3DFD326D4A}"/>
                </a:ext>
              </a:extLst>
            </p:cNvPr>
            <p:cNvGrpSpPr/>
            <p:nvPr/>
          </p:nvGrpSpPr>
          <p:grpSpPr>
            <a:xfrm>
              <a:off x="2562971" y="1136763"/>
              <a:ext cx="3482560" cy="4392720"/>
              <a:chOff x="8023168" y="1327755"/>
              <a:chExt cx="3482560" cy="4392720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11CE383-BA19-4E6E-B764-67C2DC18BE02}"/>
                  </a:ext>
                </a:extLst>
              </p:cNvPr>
              <p:cNvSpPr txBox="1"/>
              <p:nvPr/>
            </p:nvSpPr>
            <p:spPr>
              <a:xfrm rot="1620303">
                <a:off x="8673481" y="3571636"/>
                <a:ext cx="269688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bg1">
                        <a:lumMod val="75000"/>
                      </a:schemeClr>
                    </a:solidFill>
                  </a:rPr>
                  <a:t>Department</a:t>
                </a:r>
              </a:p>
              <a:p>
                <a:pPr algn="ctr"/>
                <a:r>
                  <a:rPr lang="en-US" sz="3000" dirty="0">
                    <a:solidFill>
                      <a:schemeClr val="bg1">
                        <a:lumMod val="75000"/>
                      </a:schemeClr>
                    </a:solidFill>
                  </a:rPr>
                  <a:t>Structure</a:t>
                </a:r>
                <a:endParaRPr lang="ru-RU" sz="30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5E929A5D-7829-4761-9EA6-4CB3F35A7394}"/>
                  </a:ext>
                </a:extLst>
              </p:cNvPr>
              <p:cNvCxnSpPr/>
              <p:nvPr/>
            </p:nvCxnSpPr>
            <p:spPr>
              <a:xfrm flipV="1">
                <a:off x="8036395" y="1327755"/>
                <a:ext cx="3447533" cy="2648542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F6A7282C-7DE3-4FAD-8747-B2AC7CC18103}"/>
                  </a:ext>
                </a:extLst>
              </p:cNvPr>
              <p:cNvCxnSpPr/>
              <p:nvPr/>
            </p:nvCxnSpPr>
            <p:spPr>
              <a:xfrm>
                <a:off x="8023168" y="3980475"/>
                <a:ext cx="3233616" cy="1726387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55BE82D8-561F-4E1C-BA63-99B84EA9C353}"/>
                  </a:ext>
                </a:extLst>
              </p:cNvPr>
              <p:cNvCxnSpPr/>
              <p:nvPr/>
            </p:nvCxnSpPr>
            <p:spPr>
              <a:xfrm flipH="1">
                <a:off x="11244895" y="1327755"/>
                <a:ext cx="260833" cy="439272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D7A75E-D46F-4101-A0CF-149F63207A87}"/>
              </a:ext>
            </a:extLst>
          </p:cNvPr>
          <p:cNvSpPr txBox="1"/>
          <p:nvPr/>
        </p:nvSpPr>
        <p:spPr>
          <a:xfrm>
            <a:off x="9558299" y="1714185"/>
            <a:ext cx="260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QA Department structure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QA Team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Workflow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QA Automation</a:t>
            </a: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F29AD054-62BA-4B69-84A7-B0346B5EA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3">
            <a:extLst>
              <a:ext uri="{FF2B5EF4-FFF2-40B4-BE49-F238E27FC236}">
                <a16:creationId xmlns:a16="http://schemas.microsoft.com/office/drawing/2014/main" id="{CD225F86-A3C1-473B-88F8-867E6F80D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309093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8FADA22A-8D3A-42B5-B8A8-14A265FE752B}"/>
              </a:ext>
            </a:extLst>
          </p:cNvPr>
          <p:cNvSpPr txBox="1">
            <a:spLocks/>
          </p:cNvSpPr>
          <p:nvPr/>
        </p:nvSpPr>
        <p:spPr>
          <a:xfrm>
            <a:off x="372653" y="33630"/>
            <a:ext cx="8181879" cy="5338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Зоны роста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 Обратная сторона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B11BD9-E9DE-4CCB-82FB-3A99DB12A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1" y="1041863"/>
            <a:ext cx="4469718" cy="35503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C745061-AC08-4989-BCF4-4386A93057F3}"/>
              </a:ext>
            </a:extLst>
          </p:cNvPr>
          <p:cNvGrpSpPr/>
          <p:nvPr/>
        </p:nvGrpSpPr>
        <p:grpSpPr>
          <a:xfrm>
            <a:off x="1101023" y="3028801"/>
            <a:ext cx="3793585" cy="2096616"/>
            <a:chOff x="3008784" y="2708920"/>
            <a:chExt cx="3793585" cy="2096616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D9D3C39E-9E5C-4AAA-BB67-789E4E7A91AB}"/>
                </a:ext>
              </a:extLst>
            </p:cNvPr>
            <p:cNvCxnSpPr/>
            <p:nvPr/>
          </p:nvCxnSpPr>
          <p:spPr>
            <a:xfrm>
              <a:off x="3008784" y="2708920"/>
              <a:ext cx="1880592" cy="209661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9EC26B26-1E97-459B-B38F-CB233613216B}"/>
                </a:ext>
              </a:extLst>
            </p:cNvPr>
            <p:cNvCxnSpPr/>
            <p:nvPr/>
          </p:nvCxnSpPr>
          <p:spPr>
            <a:xfrm>
              <a:off x="4736976" y="3429000"/>
              <a:ext cx="152400" cy="137653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0475BF4E-27AA-4A35-8661-DF3A4223F034}"/>
                </a:ext>
              </a:extLst>
            </p:cNvPr>
            <p:cNvCxnSpPr/>
            <p:nvPr/>
          </p:nvCxnSpPr>
          <p:spPr>
            <a:xfrm flipH="1">
              <a:off x="4889377" y="2775650"/>
              <a:ext cx="1912992" cy="202988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42B36CA6-4798-42D5-BA16-4A57BDD77BDF}"/>
                </a:ext>
              </a:extLst>
            </p:cNvPr>
            <p:cNvCxnSpPr/>
            <p:nvPr/>
          </p:nvCxnSpPr>
          <p:spPr>
            <a:xfrm>
              <a:off x="3008784" y="2708920"/>
              <a:ext cx="1728192" cy="745699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9A0908D0-71D2-4383-A765-AAD102E0AE59}"/>
                </a:ext>
              </a:extLst>
            </p:cNvPr>
            <p:cNvCxnSpPr/>
            <p:nvPr/>
          </p:nvCxnSpPr>
          <p:spPr>
            <a:xfrm flipV="1">
              <a:off x="4747129" y="2775650"/>
              <a:ext cx="2055240" cy="66390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77B142-F484-4970-BFD3-BA6021DBC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268" y="825995"/>
            <a:ext cx="4248369" cy="5006294"/>
          </a:xfrm>
          <a:prstGeom prst="rect">
            <a:avLst/>
          </a:prstGeom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6FDA8D1-A149-4DD1-B3C7-B24E14DC4728}"/>
              </a:ext>
            </a:extLst>
          </p:cNvPr>
          <p:cNvCxnSpPr>
            <a:cxnSpLocks/>
          </p:cNvCxnSpPr>
          <p:nvPr/>
        </p:nvCxnSpPr>
        <p:spPr>
          <a:xfrm flipH="1">
            <a:off x="6444810" y="4131687"/>
            <a:ext cx="1766405" cy="1331046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EAF691-0F18-4F4C-97DC-9F19B76AB49C}"/>
              </a:ext>
            </a:extLst>
          </p:cNvPr>
          <p:cNvSpPr txBox="1"/>
          <p:nvPr/>
        </p:nvSpPr>
        <p:spPr>
          <a:xfrm>
            <a:off x="3395034" y="4558164"/>
            <a:ext cx="3518182" cy="16312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Изменения в </a:t>
            </a:r>
            <a:r>
              <a:rPr lang="en-US" sz="2000" dirty="0">
                <a:solidFill>
                  <a:srgbClr val="C00000"/>
                </a:solidFill>
              </a:rPr>
              <a:t>CLIENT </a:t>
            </a:r>
            <a:r>
              <a:rPr lang="en-US" sz="2000" b="1" dirty="0">
                <a:solidFill>
                  <a:srgbClr val="C00000"/>
                </a:solidFill>
              </a:rPr>
              <a:t>SUPPORT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Изменения в системах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ru-RU" sz="1600" dirty="0">
                <a:solidFill>
                  <a:srgbClr val="C00000"/>
                </a:solidFill>
              </a:rPr>
              <a:t>отчеты</a:t>
            </a: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Контракты с клиентами</a:t>
            </a: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KPI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8090BA-75BA-4A3F-A074-C7587651F2F3}"/>
              </a:ext>
            </a:extLst>
          </p:cNvPr>
          <p:cNvSpPr txBox="1"/>
          <p:nvPr/>
        </p:nvSpPr>
        <p:spPr>
          <a:xfrm>
            <a:off x="8022749" y="3402566"/>
            <a:ext cx="531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53AC8E0-375A-432B-A645-F23026FDDFF7}"/>
              </a:ext>
            </a:extLst>
          </p:cNvPr>
          <p:cNvCxnSpPr>
            <a:cxnSpLocks/>
          </p:cNvCxnSpPr>
          <p:nvPr/>
        </p:nvCxnSpPr>
        <p:spPr>
          <a:xfrm flipH="1">
            <a:off x="9479629" y="4284087"/>
            <a:ext cx="188465" cy="1293996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1BEC129-DA1B-4412-84F9-FD6770FEDFDA}"/>
              </a:ext>
            </a:extLst>
          </p:cNvPr>
          <p:cNvSpPr txBox="1"/>
          <p:nvPr/>
        </p:nvSpPr>
        <p:spPr>
          <a:xfrm>
            <a:off x="5788756" y="5351739"/>
            <a:ext cx="4509265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CLIENT FACING PORTALS </a:t>
            </a:r>
            <a:r>
              <a:rPr lang="ru-RU" sz="1600" dirty="0">
                <a:solidFill>
                  <a:srgbClr val="C00000"/>
                </a:solidFill>
              </a:rPr>
              <a:t>Изменения</a:t>
            </a: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New customer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Тестирование</a:t>
            </a:r>
            <a:r>
              <a:rPr lang="en-US" sz="1600" dirty="0">
                <a:solidFill>
                  <a:srgbClr val="C00000"/>
                </a:solidFill>
              </a:rPr>
              <a:t> all portals </a:t>
            </a:r>
            <a:r>
              <a:rPr lang="ru-RU" sz="1600" dirty="0">
                <a:solidFill>
                  <a:srgbClr val="C00000"/>
                </a:solidFill>
              </a:rPr>
              <a:t>на регулярной основе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C8D9CD-43DC-48CC-BDD6-AAA8F40F1CAD}"/>
              </a:ext>
            </a:extLst>
          </p:cNvPr>
          <p:cNvSpPr txBox="1"/>
          <p:nvPr/>
        </p:nvSpPr>
        <p:spPr>
          <a:xfrm>
            <a:off x="9479629" y="3554966"/>
            <a:ext cx="531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3F50613-0B06-444E-87CF-35EBFE237274}"/>
              </a:ext>
            </a:extLst>
          </p:cNvPr>
          <p:cNvCxnSpPr>
            <a:cxnSpLocks/>
          </p:cNvCxnSpPr>
          <p:nvPr/>
        </p:nvCxnSpPr>
        <p:spPr>
          <a:xfrm>
            <a:off x="9950781" y="3276635"/>
            <a:ext cx="1140196" cy="118479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8966CD7-D83B-47FC-BCF1-9860F47DF4D2}"/>
              </a:ext>
            </a:extLst>
          </p:cNvPr>
          <p:cNvSpPr txBox="1"/>
          <p:nvPr/>
        </p:nvSpPr>
        <p:spPr>
          <a:xfrm>
            <a:off x="9762316" y="2547512"/>
            <a:ext cx="531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A4B6A3E-EC0E-4722-8B30-0CB2FEC94459}"/>
              </a:ext>
            </a:extLst>
          </p:cNvPr>
          <p:cNvCxnSpPr>
            <a:cxnSpLocks/>
          </p:cNvCxnSpPr>
          <p:nvPr/>
        </p:nvCxnSpPr>
        <p:spPr>
          <a:xfrm flipH="1">
            <a:off x="6832933" y="3362319"/>
            <a:ext cx="2059828" cy="38656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366DC0-2366-4FE9-987D-025BCC0A2876}"/>
              </a:ext>
            </a:extLst>
          </p:cNvPr>
          <p:cNvSpPr txBox="1"/>
          <p:nvPr/>
        </p:nvSpPr>
        <p:spPr>
          <a:xfrm>
            <a:off x="5295883" y="1924767"/>
            <a:ext cx="1944216" cy="280076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Изменения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в целом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всего </a:t>
            </a:r>
            <a:r>
              <a:rPr lang="en-US" sz="2000" dirty="0">
                <a:solidFill>
                  <a:srgbClr val="C00000"/>
                </a:solidFill>
              </a:rPr>
              <a:t>R&amp;D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Изменения в системах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ru-RU" sz="1600" dirty="0">
                <a:solidFill>
                  <a:srgbClr val="C00000"/>
                </a:solidFill>
              </a:rPr>
              <a:t>отчетах</a:t>
            </a: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KPI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4EDACA-6933-4EF5-8A08-A8C17E462334}"/>
              </a:ext>
            </a:extLst>
          </p:cNvPr>
          <p:cNvSpPr txBox="1"/>
          <p:nvPr/>
        </p:nvSpPr>
        <p:spPr>
          <a:xfrm>
            <a:off x="8704296" y="2633195"/>
            <a:ext cx="531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A70498-0188-416C-9392-53881EC494EC}"/>
              </a:ext>
            </a:extLst>
          </p:cNvPr>
          <p:cNvSpPr txBox="1"/>
          <p:nvPr/>
        </p:nvSpPr>
        <p:spPr>
          <a:xfrm>
            <a:off x="10187128" y="4093741"/>
            <a:ext cx="2136217" cy="230832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ИНФРАСТРУКТУРНЫЕ</a:t>
            </a:r>
            <a:endParaRPr lang="en-US" sz="1600" b="1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Изменения</a:t>
            </a:r>
            <a:endParaRPr lang="en-US" sz="16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Выделенный</a:t>
            </a:r>
            <a:r>
              <a:rPr lang="en-US" sz="1600" dirty="0">
                <a:solidFill>
                  <a:srgbClr val="C00000"/>
                </a:solidFill>
              </a:rPr>
              <a:t> server </a:t>
            </a:r>
            <a:r>
              <a:rPr lang="ru-RU" sz="1600" dirty="0">
                <a:solidFill>
                  <a:srgbClr val="C00000"/>
                </a:solidFill>
              </a:rPr>
              <a:t>для</a:t>
            </a:r>
            <a:r>
              <a:rPr lang="en-US" sz="1600" dirty="0">
                <a:solidFill>
                  <a:srgbClr val="C00000"/>
                </a:solidFill>
              </a:rPr>
              <a:t> QA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Изменения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и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автоматизация </a:t>
            </a:r>
            <a:r>
              <a:rPr lang="en-US" sz="1600" dirty="0">
                <a:solidFill>
                  <a:srgbClr val="C00000"/>
                </a:solidFill>
              </a:rPr>
              <a:t>deployment </a:t>
            </a:r>
            <a:r>
              <a:rPr lang="ru-RU" sz="1600" dirty="0">
                <a:solidFill>
                  <a:srgbClr val="C00000"/>
                </a:solidFill>
              </a:rPr>
              <a:t>процесса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9CFD8218-C638-404E-936A-C76FDC6C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3">
            <a:extLst>
              <a:ext uri="{FF2B5EF4-FFF2-40B4-BE49-F238E27FC236}">
                <a16:creationId xmlns:a16="http://schemas.microsoft.com/office/drawing/2014/main" id="{5D7C5B00-EBBF-4FC0-A875-EC43C9561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2148746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36979" y="253962"/>
            <a:ext cx="6018421" cy="547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 dirty="0">
                <a:solidFill>
                  <a:schemeClr val="bg1"/>
                </a:solidFill>
              </a:rPr>
              <a:t>Project Manager</a:t>
            </a:r>
            <a:endParaRPr lang="ru-RU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A8E284-3676-4C87-9215-E888B48A9CAA}"/>
              </a:ext>
            </a:extLst>
          </p:cNvPr>
          <p:cNvSpPr/>
          <p:nvPr/>
        </p:nvSpPr>
        <p:spPr>
          <a:xfrm>
            <a:off x="462844" y="508000"/>
            <a:ext cx="11164712" cy="7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1BCA0-6C31-4FEF-8EEB-77EF13945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19" y="1440658"/>
            <a:ext cx="2419402" cy="40573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9A8396-019A-4898-A3D8-2472E06387CC}"/>
              </a:ext>
            </a:extLst>
          </p:cNvPr>
          <p:cNvSpPr/>
          <p:nvPr/>
        </p:nvSpPr>
        <p:spPr>
          <a:xfrm>
            <a:off x="3839264" y="5377748"/>
            <a:ext cx="7816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Roboto" pitchFamily="2" charset="0"/>
              </a:rPr>
              <a:t>Если какая-то пуговица на рубашке застегнута неправильно,</a:t>
            </a:r>
          </a:p>
          <a:p>
            <a:pPr algn="ctr"/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Roboto" pitchFamily="2" charset="0"/>
              </a:rPr>
              <a:t>то и все остальные пуговицы будут застегиваться неправильно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2F1F0F-4AA1-4EFA-85EE-237C1B70C9C1}"/>
              </a:ext>
            </a:extLst>
          </p:cNvPr>
          <p:cNvSpPr/>
          <p:nvPr/>
        </p:nvSpPr>
        <p:spPr>
          <a:xfrm>
            <a:off x="722665" y="675235"/>
            <a:ext cx="905721" cy="552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id="{38528297-3104-4E53-9914-FD382165958B}"/>
              </a:ext>
            </a:extLst>
          </p:cNvPr>
          <p:cNvSpPr/>
          <p:nvPr/>
        </p:nvSpPr>
        <p:spPr>
          <a:xfrm>
            <a:off x="856527" y="1440658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A9B1844-5C8E-446D-B933-B6E98C74D9EC}"/>
              </a:ext>
            </a:extLst>
          </p:cNvPr>
          <p:cNvCxnSpPr/>
          <p:nvPr/>
        </p:nvCxnSpPr>
        <p:spPr>
          <a:xfrm>
            <a:off x="1724628" y="2017898"/>
            <a:ext cx="1944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3EECCE-907D-4783-B24D-F1F76FCA29E0}"/>
              </a:ext>
            </a:extLst>
          </p:cNvPr>
          <p:cNvSpPr txBox="1"/>
          <p:nvPr/>
        </p:nvSpPr>
        <p:spPr>
          <a:xfrm>
            <a:off x="1805651" y="1624359"/>
            <a:ext cx="9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</a:t>
            </a:r>
            <a:endParaRPr lang="ru-RU" dirty="0"/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E42FF4D4-503A-4D07-B9D9-3637D149FBDA}"/>
              </a:ext>
            </a:extLst>
          </p:cNvPr>
          <p:cNvSpPr/>
          <p:nvPr/>
        </p:nvSpPr>
        <p:spPr>
          <a:xfrm>
            <a:off x="856527" y="2515927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4DD84DF-4DF1-4039-B044-60616B3F492B}"/>
              </a:ext>
            </a:extLst>
          </p:cNvPr>
          <p:cNvCxnSpPr/>
          <p:nvPr/>
        </p:nvCxnSpPr>
        <p:spPr>
          <a:xfrm>
            <a:off x="1724628" y="3263290"/>
            <a:ext cx="1944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52507A-0AE4-41BE-B5FE-26B42C8D0362}"/>
              </a:ext>
            </a:extLst>
          </p:cNvPr>
          <p:cNvSpPr txBox="1"/>
          <p:nvPr/>
        </p:nvSpPr>
        <p:spPr>
          <a:xfrm>
            <a:off x="1805651" y="2869751"/>
            <a:ext cx="50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QA</a:t>
            </a:r>
            <a:endParaRPr lang="ru-RU" dirty="0"/>
          </a:p>
        </p:txBody>
      </p:sp>
      <p:sp>
        <p:nvSpPr>
          <p:cNvPr id="22" name="Круг: прозрачная заливка 21">
            <a:extLst>
              <a:ext uri="{FF2B5EF4-FFF2-40B4-BE49-F238E27FC236}">
                <a16:creationId xmlns:a16="http://schemas.microsoft.com/office/drawing/2014/main" id="{394B48D0-DBC7-4053-9602-8F481DCF6223}"/>
              </a:ext>
            </a:extLst>
          </p:cNvPr>
          <p:cNvSpPr/>
          <p:nvPr/>
        </p:nvSpPr>
        <p:spPr>
          <a:xfrm>
            <a:off x="870301" y="3680295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3B1E6FD-922B-4F96-B487-390808797C7B}"/>
              </a:ext>
            </a:extLst>
          </p:cNvPr>
          <p:cNvCxnSpPr/>
          <p:nvPr/>
        </p:nvCxnSpPr>
        <p:spPr>
          <a:xfrm>
            <a:off x="1761552" y="4427659"/>
            <a:ext cx="1944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68C8651-6FB0-4CCD-94F4-145E83531D1F}"/>
              </a:ext>
            </a:extLst>
          </p:cNvPr>
          <p:cNvSpPr txBox="1"/>
          <p:nvPr/>
        </p:nvSpPr>
        <p:spPr>
          <a:xfrm>
            <a:off x="1842575" y="403412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</a:t>
            </a:r>
            <a:endParaRPr lang="ru-RU" dirty="0"/>
          </a:p>
        </p:txBody>
      </p:sp>
      <p:sp>
        <p:nvSpPr>
          <p:cNvPr id="25" name="Круг: прозрачная заливка 24">
            <a:extLst>
              <a:ext uri="{FF2B5EF4-FFF2-40B4-BE49-F238E27FC236}">
                <a16:creationId xmlns:a16="http://schemas.microsoft.com/office/drawing/2014/main" id="{69717664-08CF-4CBE-8F13-5324B4ADC6D5}"/>
              </a:ext>
            </a:extLst>
          </p:cNvPr>
          <p:cNvSpPr/>
          <p:nvPr/>
        </p:nvSpPr>
        <p:spPr>
          <a:xfrm>
            <a:off x="870301" y="4800508"/>
            <a:ext cx="682906" cy="669837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58E5759-377F-47AB-AC35-3ABCE9E71AEE}"/>
              </a:ext>
            </a:extLst>
          </p:cNvPr>
          <p:cNvCxnSpPr/>
          <p:nvPr/>
        </p:nvCxnSpPr>
        <p:spPr>
          <a:xfrm>
            <a:off x="1761552" y="5377748"/>
            <a:ext cx="1944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8441E1-0CFB-4A81-81C8-65F08EA68143}"/>
              </a:ext>
            </a:extLst>
          </p:cNvPr>
          <p:cNvSpPr txBox="1"/>
          <p:nvPr/>
        </p:nvSpPr>
        <p:spPr>
          <a:xfrm>
            <a:off x="1842575" y="4984209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Analytics</a:t>
            </a:r>
            <a:endParaRPr lang="ru-RU" dirty="0"/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B2B89CA3-6A87-4BFD-BB8A-28C319187E5B}"/>
              </a:ext>
            </a:extLst>
          </p:cNvPr>
          <p:cNvSpPr txBox="1">
            <a:spLocks/>
          </p:cNvSpPr>
          <p:nvPr/>
        </p:nvSpPr>
        <p:spPr>
          <a:xfrm>
            <a:off x="372654" y="33630"/>
            <a:ext cx="8726190" cy="5338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7188" indent="-35718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296863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</a:defRPr>
            </a:lvl2pPr>
            <a:lvl3pPr marL="119538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</a:defRPr>
            </a:lvl3pPr>
            <a:lvl4pPr marL="1674813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6538" algn="l" defTabSz="9556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583284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11600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439917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868233" indent="-239441" algn="l" defTabSz="9577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QA Department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с нуля</a:t>
            </a:r>
            <a:r>
              <a:rPr lang="en-US" sz="3200" kern="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ru-RU" sz="3200" kern="0" dirty="0">
                <a:solidFill>
                  <a:schemeClr val="bg1">
                    <a:lumMod val="50000"/>
                  </a:schemeClr>
                </a:solidFill>
              </a:rPr>
              <a:t>Области взаимодействия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2FB71D47-8D66-4CBD-B23D-CC71B0BD2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5402"/>
            <a:ext cx="12192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3069C5F-38D2-48D0-A608-40DD6604E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258277"/>
            <a:ext cx="1035967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QA Department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 с нуля</a:t>
            </a:r>
            <a:r>
              <a:rPr lang="en-US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. </a:t>
            </a:r>
            <a:r>
              <a:rPr lang="ru-RU" altLang="ru-RU" sz="1600" b="1" dirty="0">
                <a:solidFill>
                  <a:srgbClr val="FFFFFF"/>
                </a:solidFill>
                <a:latin typeface="Roboto Black" panose="020B0604020202020204" pitchFamily="2" charset="0"/>
              </a:rPr>
              <a:t>Построение эффективного взаимодействия с Client Support в IT product company</a:t>
            </a:r>
          </a:p>
        </p:txBody>
      </p:sp>
    </p:spTree>
    <p:extLst>
      <p:ext uri="{BB962C8B-B14F-4D97-AF65-F5344CB8AC3E}">
        <p14:creationId xmlns:p14="http://schemas.microsoft.com/office/powerpoint/2010/main" val="18689795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6373</TotalTime>
  <Words>4082</Words>
  <Application>Microsoft Macintosh PowerPoint</Application>
  <PresentationFormat>Widescreen</PresentationFormat>
  <Paragraphs>853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Bookman Old Style</vt:lpstr>
      <vt:lpstr>Calibri</vt:lpstr>
      <vt:lpstr>Calibri Light</vt:lpstr>
      <vt:lpstr>Courier New</vt:lpstr>
      <vt:lpstr>CourierNewPSMT</vt:lpstr>
      <vt:lpstr>Roboto</vt:lpstr>
      <vt:lpstr>Roboto Black</vt:lpstr>
      <vt:lpstr>Symbol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Elena Derunova</cp:lastModifiedBy>
  <cp:revision>324</cp:revision>
  <dcterms:created xsi:type="dcterms:W3CDTF">2017-02-14T19:07:12Z</dcterms:created>
  <dcterms:modified xsi:type="dcterms:W3CDTF">2021-10-28T19:25:28Z</dcterms:modified>
</cp:coreProperties>
</file>