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106"/>
  </p:notesMasterIdLst>
  <p:sldIdLst>
    <p:sldId id="256" r:id="rId2"/>
    <p:sldId id="257" r:id="rId3"/>
    <p:sldId id="300" r:id="rId4"/>
    <p:sldId id="298" r:id="rId5"/>
    <p:sldId id="299" r:id="rId6"/>
    <p:sldId id="304" r:id="rId7"/>
    <p:sldId id="305" r:id="rId8"/>
    <p:sldId id="306" r:id="rId9"/>
    <p:sldId id="307" r:id="rId10"/>
    <p:sldId id="308" r:id="rId11"/>
    <p:sldId id="394" r:id="rId12"/>
    <p:sldId id="309" r:id="rId13"/>
    <p:sldId id="301" r:id="rId14"/>
    <p:sldId id="302" r:id="rId15"/>
    <p:sldId id="303" r:id="rId16"/>
    <p:sldId id="310" r:id="rId17"/>
    <p:sldId id="311" r:id="rId18"/>
    <p:sldId id="312" r:id="rId19"/>
    <p:sldId id="313" r:id="rId20"/>
    <p:sldId id="314" r:id="rId21"/>
    <p:sldId id="315" r:id="rId22"/>
    <p:sldId id="316" r:id="rId23"/>
    <p:sldId id="318" r:id="rId24"/>
    <p:sldId id="317" r:id="rId25"/>
    <p:sldId id="319" r:id="rId26"/>
    <p:sldId id="320" r:id="rId27"/>
    <p:sldId id="329" r:id="rId28"/>
    <p:sldId id="330" r:id="rId29"/>
    <p:sldId id="331" r:id="rId30"/>
    <p:sldId id="332" r:id="rId31"/>
    <p:sldId id="333" r:id="rId32"/>
    <p:sldId id="334" r:id="rId33"/>
    <p:sldId id="335" r:id="rId34"/>
    <p:sldId id="336" r:id="rId35"/>
    <p:sldId id="337" r:id="rId36"/>
    <p:sldId id="338" r:id="rId37"/>
    <p:sldId id="339" r:id="rId38"/>
    <p:sldId id="340" r:id="rId39"/>
    <p:sldId id="342" r:id="rId40"/>
    <p:sldId id="341" r:id="rId41"/>
    <p:sldId id="321" r:id="rId42"/>
    <p:sldId id="322" r:id="rId43"/>
    <p:sldId id="373" r:id="rId44"/>
    <p:sldId id="374" r:id="rId45"/>
    <p:sldId id="375" r:id="rId46"/>
    <p:sldId id="376" r:id="rId47"/>
    <p:sldId id="377" r:id="rId48"/>
    <p:sldId id="378" r:id="rId49"/>
    <p:sldId id="383" r:id="rId50"/>
    <p:sldId id="379" r:id="rId51"/>
    <p:sldId id="386" r:id="rId52"/>
    <p:sldId id="388" r:id="rId53"/>
    <p:sldId id="389" r:id="rId54"/>
    <p:sldId id="390" r:id="rId55"/>
    <p:sldId id="391" r:id="rId56"/>
    <p:sldId id="392" r:id="rId57"/>
    <p:sldId id="393" r:id="rId58"/>
    <p:sldId id="380" r:id="rId59"/>
    <p:sldId id="387" r:id="rId60"/>
    <p:sldId id="381" r:id="rId61"/>
    <p:sldId id="385" r:id="rId62"/>
    <p:sldId id="382" r:id="rId63"/>
    <p:sldId id="384" r:id="rId64"/>
    <p:sldId id="323" r:id="rId65"/>
    <p:sldId id="325" r:id="rId66"/>
    <p:sldId id="326" r:id="rId67"/>
    <p:sldId id="324" r:id="rId68"/>
    <p:sldId id="327" r:id="rId69"/>
    <p:sldId id="328" r:id="rId70"/>
    <p:sldId id="343" r:id="rId71"/>
    <p:sldId id="344" r:id="rId72"/>
    <p:sldId id="345" r:id="rId73"/>
    <p:sldId id="346" r:id="rId74"/>
    <p:sldId id="347" r:id="rId75"/>
    <p:sldId id="348" r:id="rId76"/>
    <p:sldId id="349" r:id="rId77"/>
    <p:sldId id="350" r:id="rId78"/>
    <p:sldId id="351" r:id="rId79"/>
    <p:sldId id="352" r:id="rId80"/>
    <p:sldId id="353" r:id="rId81"/>
    <p:sldId id="354" r:id="rId82"/>
    <p:sldId id="355" r:id="rId83"/>
    <p:sldId id="356" r:id="rId84"/>
    <p:sldId id="357" r:id="rId85"/>
    <p:sldId id="358" r:id="rId86"/>
    <p:sldId id="359" r:id="rId87"/>
    <p:sldId id="360" r:id="rId88"/>
    <p:sldId id="361" r:id="rId89"/>
    <p:sldId id="362" r:id="rId90"/>
    <p:sldId id="363" r:id="rId91"/>
    <p:sldId id="364" r:id="rId92"/>
    <p:sldId id="365" r:id="rId93"/>
    <p:sldId id="366" r:id="rId94"/>
    <p:sldId id="367" r:id="rId95"/>
    <p:sldId id="368" r:id="rId96"/>
    <p:sldId id="369" r:id="rId97"/>
    <p:sldId id="370" r:id="rId98"/>
    <p:sldId id="371" r:id="rId99"/>
    <p:sldId id="372" r:id="rId100"/>
    <p:sldId id="291" r:id="rId101"/>
    <p:sldId id="293" r:id="rId102"/>
    <p:sldId id="292" r:id="rId103"/>
    <p:sldId id="294" r:id="rId104"/>
    <p:sldId id="278" r:id="rId10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92" autoAdjust="0"/>
    <p:restoredTop sz="94660"/>
  </p:normalViewPr>
  <p:slideViewPr>
    <p:cSldViewPr snapToGrid="0">
      <p:cViewPr varScale="1">
        <p:scale>
          <a:sx n="64" d="100"/>
          <a:sy n="64" d="100"/>
        </p:scale>
        <p:origin x="1397"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1471345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
        <p:cNvGrpSpPr/>
        <p:nvPr/>
      </p:nvGrpSpPr>
      <p:grpSpPr>
        <a:xfrm>
          <a:off x="0" y="0"/>
          <a:ext cx="0" cy="0"/>
          <a:chOff x="0" y="0"/>
          <a:chExt cx="0" cy="0"/>
        </a:xfrm>
      </p:grpSpPr>
      <p:sp>
        <p:nvSpPr>
          <p:cNvPr id="25" name="Shape 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 name="Shape 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504123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Shape 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 name="Shape 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30510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32185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1216293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685800" y="2111123"/>
            <a:ext cx="7772400" cy="1546500"/>
          </a:xfrm>
          <a:prstGeom prst="rect">
            <a:avLst/>
          </a:prstGeom>
        </p:spPr>
        <p:txBody>
          <a:bodyPr lIns="91425" tIns="91425" rIns="91425" bIns="91425" anchor="b" anchorCtr="0"/>
          <a:lstStyle>
            <a:lvl1pPr lvl="0" algn="ctr">
              <a:spcBef>
                <a:spcPts val="0"/>
              </a:spcBef>
              <a:buClr>
                <a:srgbClr val="01A0E2"/>
              </a:buClr>
              <a:buSzPct val="100000"/>
              <a:defRPr sz="4800">
                <a:solidFill>
                  <a:srgbClr val="01A0E2"/>
                </a:solidFill>
              </a:defRPr>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0" name="Shape 10"/>
          <p:cNvSpPr txBox="1">
            <a:spLocks noGrp="1"/>
          </p:cNvSpPr>
          <p:nvPr>
            <p:ph type="subTitle" idx="1"/>
          </p:nvPr>
        </p:nvSpPr>
        <p:spPr>
          <a:xfrm>
            <a:off x="685800" y="3786737"/>
            <a:ext cx="7772400" cy="1046400"/>
          </a:xfrm>
          <a:prstGeom prst="rect">
            <a:avLst/>
          </a:prstGeom>
        </p:spPr>
        <p:txBody>
          <a:bodyPr lIns="91425" tIns="91425" rIns="91425" bIns="91425" anchor="t" anchorCtr="0"/>
          <a:lstStyle>
            <a:lvl1pPr lvl="0" algn="ctr">
              <a:spcBef>
                <a:spcPts val="0"/>
              </a:spcBef>
              <a:buClr>
                <a:schemeClr val="dk2"/>
              </a:buClr>
              <a:buNone/>
              <a:defRPr>
                <a:solidFill>
                  <a:schemeClr val="dk2"/>
                </a:solidFill>
              </a:defRPr>
            </a:lvl1pPr>
            <a:lvl2pPr lvl="1" algn="ctr">
              <a:spcBef>
                <a:spcPts val="0"/>
              </a:spcBef>
              <a:buClr>
                <a:schemeClr val="dk2"/>
              </a:buClr>
              <a:buSzPct val="100000"/>
              <a:buNone/>
              <a:defRPr sz="3000">
                <a:solidFill>
                  <a:schemeClr val="dk2"/>
                </a:solidFill>
              </a:defRPr>
            </a:lvl2pPr>
            <a:lvl3pPr lvl="2" algn="ctr">
              <a:spcBef>
                <a:spcPts val="0"/>
              </a:spcBef>
              <a:buClr>
                <a:schemeClr val="dk2"/>
              </a:buClr>
              <a:buSzPct val="100000"/>
              <a:buNone/>
              <a:defRPr sz="3000">
                <a:solidFill>
                  <a:schemeClr val="dk2"/>
                </a:solidFill>
              </a:defRPr>
            </a:lvl3pPr>
            <a:lvl4pPr lvl="3" algn="ctr">
              <a:spcBef>
                <a:spcPts val="0"/>
              </a:spcBef>
              <a:buClr>
                <a:schemeClr val="dk2"/>
              </a:buClr>
              <a:buSzPct val="100000"/>
              <a:buNone/>
              <a:defRPr sz="3000">
                <a:solidFill>
                  <a:schemeClr val="dk2"/>
                </a:solidFill>
              </a:defRPr>
            </a:lvl4pPr>
            <a:lvl5pPr lvl="4" algn="ctr">
              <a:spcBef>
                <a:spcPts val="0"/>
              </a:spcBef>
              <a:buClr>
                <a:schemeClr val="dk2"/>
              </a:buClr>
              <a:buSzPct val="100000"/>
              <a:buNone/>
              <a:defRPr sz="3000">
                <a:solidFill>
                  <a:schemeClr val="dk2"/>
                </a:solidFill>
              </a:defRPr>
            </a:lvl5pPr>
            <a:lvl6pPr lvl="5" algn="ctr">
              <a:spcBef>
                <a:spcPts val="0"/>
              </a:spcBef>
              <a:buClr>
                <a:schemeClr val="dk2"/>
              </a:buClr>
              <a:buSzPct val="100000"/>
              <a:buNone/>
              <a:defRPr sz="3000">
                <a:solidFill>
                  <a:schemeClr val="dk2"/>
                </a:solidFill>
              </a:defRPr>
            </a:lvl6pPr>
            <a:lvl7pPr lvl="6" algn="ctr">
              <a:spcBef>
                <a:spcPts val="0"/>
              </a:spcBef>
              <a:buClr>
                <a:schemeClr val="dk2"/>
              </a:buClr>
              <a:buSzPct val="100000"/>
              <a:buNone/>
              <a:defRPr sz="3000">
                <a:solidFill>
                  <a:schemeClr val="dk2"/>
                </a:solidFill>
              </a:defRPr>
            </a:lvl7pPr>
            <a:lvl8pPr lvl="7" algn="ctr">
              <a:spcBef>
                <a:spcPts val="0"/>
              </a:spcBef>
              <a:buClr>
                <a:schemeClr val="dk2"/>
              </a:buClr>
              <a:buSzPct val="100000"/>
              <a:buNone/>
              <a:defRPr sz="3000">
                <a:solidFill>
                  <a:schemeClr val="dk2"/>
                </a:solidFill>
              </a:defRPr>
            </a:lvl8pPr>
            <a:lvl9pPr lvl="8" algn="ctr">
              <a:spcBef>
                <a:spcPts val="0"/>
              </a:spcBef>
              <a:buClr>
                <a:schemeClr val="dk2"/>
              </a:buClr>
              <a:buSzPct val="100000"/>
              <a:buNone/>
              <a:defRPr sz="3000">
                <a:solidFill>
                  <a:schemeClr val="dk2"/>
                </a:solidFill>
              </a:defRPr>
            </a:lvl9pPr>
          </a:lstStyle>
          <a:p>
            <a:endParaRPr/>
          </a:p>
        </p:txBody>
      </p:sp>
      <p:pic>
        <p:nvPicPr>
          <p:cNvPr id="11" name="Shape 11"/>
          <p:cNvPicPr preferRelativeResize="0"/>
          <p:nvPr/>
        </p:nvPicPr>
        <p:blipFill>
          <a:blip r:embed="rId2">
            <a:alphaModFix/>
          </a:blip>
          <a:stretch>
            <a:fillRect/>
          </a:stretch>
        </p:blipFill>
        <p:spPr>
          <a:xfrm>
            <a:off x="2428875" y="428625"/>
            <a:ext cx="4286250" cy="14287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2116250" y="175162"/>
            <a:ext cx="6962099" cy="786599"/>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pic>
        <p:nvPicPr>
          <p:cNvPr id="14" name="Shape 14"/>
          <p:cNvPicPr preferRelativeResize="0"/>
          <p:nvPr/>
        </p:nvPicPr>
        <p:blipFill>
          <a:blip r:embed="rId2">
            <a:alphaModFix/>
          </a:blip>
          <a:stretch>
            <a:fillRect/>
          </a:stretch>
        </p:blipFill>
        <p:spPr>
          <a:xfrm>
            <a:off x="163275" y="301800"/>
            <a:ext cx="1606049" cy="53534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2116250" y="175162"/>
            <a:ext cx="6962099" cy="786599"/>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7" name="Shape 17"/>
          <p:cNvSpPr txBox="1">
            <a:spLocks noGrp="1"/>
          </p:cNvSpPr>
          <p:nvPr>
            <p:ph type="body" idx="1"/>
          </p:nvPr>
        </p:nvSpPr>
        <p:spPr>
          <a:xfrm>
            <a:off x="457200" y="1600200"/>
            <a:ext cx="3994500" cy="4967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2"/>
          </p:nvPr>
        </p:nvSpPr>
        <p:spPr>
          <a:xfrm>
            <a:off x="4692273" y="1600200"/>
            <a:ext cx="3994500" cy="4967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2116250" y="175162"/>
            <a:ext cx="6962099" cy="786599"/>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21"/>
        <p:cNvGrpSpPr/>
        <p:nvPr/>
      </p:nvGrpSpPr>
      <p:grpSpPr>
        <a:xfrm>
          <a:off x="0" y="0"/>
          <a:ext cx="0" cy="0"/>
          <a:chOff x="0" y="0"/>
          <a:chExt cx="0" cy="0"/>
        </a:xfrm>
      </p:grpSpPr>
      <p:sp>
        <p:nvSpPr>
          <p:cNvPr id="22" name="Shape 22"/>
          <p:cNvSpPr txBox="1">
            <a:spLocks noGrp="1"/>
          </p:cNvSpPr>
          <p:nvPr>
            <p:ph type="body" idx="1"/>
          </p:nvPr>
        </p:nvSpPr>
        <p:spPr>
          <a:xfrm>
            <a:off x="457200" y="5875078"/>
            <a:ext cx="8229600" cy="692700"/>
          </a:xfrm>
          <a:prstGeom prst="rect">
            <a:avLst/>
          </a:prstGeom>
        </p:spPr>
        <p:txBody>
          <a:bodyPr lIns="91425" tIns="91425" rIns="91425" bIns="91425" anchor="t" anchorCtr="0"/>
          <a:lstStyle>
            <a:lvl1pPr lvl="0" algn="ctr">
              <a:spcBef>
                <a:spcPts val="360"/>
              </a:spcBef>
              <a:buSzPct val="100000"/>
              <a:buNone/>
              <a:defRPr sz="1800"/>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3"/>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Numbered Lis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52473" y="1439861"/>
            <a:ext cx="8332740" cy="4511040"/>
          </a:xfrm>
          <a:prstGeom prst="rect">
            <a:avLst/>
          </a:prstGeom>
        </p:spPr>
        <p:txBody>
          <a:bodyPr lIns="68580" tIns="34290" rIns="68580" bIns="34290">
            <a:noAutofit/>
          </a:bodyPr>
          <a:lstStyle>
            <a:lvl1pPr marL="342892" indent="-342892">
              <a:lnSpc>
                <a:spcPts val="1800"/>
              </a:lnSpc>
              <a:spcBef>
                <a:spcPts val="0"/>
              </a:spcBef>
              <a:spcAft>
                <a:spcPts val="1800"/>
              </a:spcAft>
              <a:buSzPct val="140000"/>
              <a:buFont typeface="+mj-lt"/>
              <a:buAutoNum type="arabicPeriod"/>
              <a:defRPr sz="1500" baseline="0"/>
            </a:lvl1pPr>
            <a:lvl2pPr>
              <a:defRPr sz="1400"/>
            </a:lvl2pPr>
            <a:lvl3pPr>
              <a:defRPr sz="1200"/>
            </a:lvl3pPr>
            <a:lvl4pPr>
              <a:defRPr sz="1000"/>
            </a:lvl4pPr>
            <a:lvl5pPr>
              <a:defRPr sz="800"/>
            </a:lvl5pPr>
            <a:lvl6pPr>
              <a:defRPr sz="1500"/>
            </a:lvl6pPr>
            <a:lvl7pPr>
              <a:defRPr sz="1500"/>
            </a:lvl7pPr>
            <a:lvl8pPr>
              <a:defRPr sz="1500"/>
            </a:lvl8pPr>
            <a:lvl9pPr>
              <a:defRPr sz="1500"/>
            </a:lvl9pPr>
          </a:lstStyle>
          <a:p>
            <a:pPr lvl="0"/>
            <a:r>
              <a:rPr lang="en-US" dirty="0" smtClean="0"/>
              <a:t>Click to add numbered list</a:t>
            </a:r>
          </a:p>
          <a:p>
            <a:pPr lvl="0"/>
            <a:r>
              <a:rPr lang="en-US" dirty="0" smtClean="0"/>
              <a:t>Click to add numbered list</a:t>
            </a:r>
          </a:p>
          <a:p>
            <a:pPr lvl="0"/>
            <a:r>
              <a:rPr lang="en-US" dirty="0" smtClean="0"/>
              <a:t>Click to add numbered list</a:t>
            </a:r>
          </a:p>
          <a:p>
            <a:pPr lvl="0"/>
            <a:r>
              <a:rPr lang="en-US" dirty="0" smtClean="0"/>
              <a:t>Click to add numbered list</a:t>
            </a:r>
          </a:p>
        </p:txBody>
      </p:sp>
      <p:sp>
        <p:nvSpPr>
          <p:cNvPr id="5" name="Text Placeholder 6"/>
          <p:cNvSpPr>
            <a:spLocks noGrp="1"/>
          </p:cNvSpPr>
          <p:nvPr>
            <p:ph type="body" sz="quarter" idx="10" hasCustomPrompt="1"/>
          </p:nvPr>
        </p:nvSpPr>
        <p:spPr>
          <a:xfrm>
            <a:off x="0" y="0"/>
            <a:ext cx="9144000" cy="932688"/>
          </a:xfrm>
          <a:prstGeom prst="rect">
            <a:avLst/>
          </a:prstGeom>
          <a:solidFill>
            <a:schemeClr val="bg1"/>
          </a:solidFill>
          <a:ln>
            <a:noFill/>
          </a:ln>
          <a:effectLst>
            <a:outerShdw blurRad="40005" dist="25400" dir="5400000" algn="t" rotWithShape="0">
              <a:prstClr val="black">
                <a:alpha val="30000"/>
              </a:prstClr>
            </a:outerShdw>
          </a:effectLst>
        </p:spPr>
        <p:txBody>
          <a:bodyPr lIns="274320" tIns="34290" rIns="68580" bIns="34290" anchor="ctr" anchorCtr="0">
            <a:normAutofit/>
          </a:bodyPr>
          <a:lstStyle>
            <a:lvl1pPr marL="0" indent="0">
              <a:buNone/>
              <a:defRPr sz="2000" baseline="0">
                <a:latin typeface="Arial Black"/>
                <a:cs typeface="Arial Black"/>
              </a:defRPr>
            </a:lvl1pPr>
          </a:lstStyle>
          <a:p>
            <a:pPr lvl="0"/>
            <a:r>
              <a:rPr lang="en-US" dirty="0" smtClean="0"/>
              <a:t>CLICK TO ADD TITLE</a:t>
            </a:r>
            <a:endParaRPr lang="en-US" dirty="0"/>
          </a:p>
        </p:txBody>
      </p:sp>
    </p:spTree>
    <p:extLst>
      <p:ext uri="{BB962C8B-B14F-4D97-AF65-F5344CB8AC3E}">
        <p14:creationId xmlns:p14="http://schemas.microsoft.com/office/powerpoint/2010/main" val="25984876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2116250" y="175162"/>
            <a:ext cx="6962099" cy="786599"/>
          </a:xfrm>
          <a:prstGeom prst="rect">
            <a:avLst/>
          </a:prstGeom>
          <a:noFill/>
          <a:ln>
            <a:noFill/>
          </a:ln>
        </p:spPr>
        <p:txBody>
          <a:bodyPr lIns="91425" tIns="91425" rIns="91425" bIns="91425" anchor="b" anchorCtr="0"/>
          <a:lstStyle>
            <a:lvl1pPr lvl="0">
              <a:spcBef>
                <a:spcPts val="0"/>
              </a:spcBef>
              <a:buClr>
                <a:srgbClr val="01A0E2"/>
              </a:buClr>
              <a:buSzPct val="100000"/>
              <a:buNone/>
              <a:defRPr sz="3600" b="1">
                <a:solidFill>
                  <a:srgbClr val="01A0E2"/>
                </a:solidFill>
              </a:defRPr>
            </a:lvl1pPr>
            <a:lvl2pPr lvl="1">
              <a:spcBef>
                <a:spcPts val="0"/>
              </a:spcBef>
              <a:buClr>
                <a:srgbClr val="01A0E2"/>
              </a:buClr>
              <a:buSzPct val="100000"/>
              <a:buNone/>
              <a:defRPr sz="3600" b="1">
                <a:solidFill>
                  <a:srgbClr val="01A0E2"/>
                </a:solidFill>
              </a:defRPr>
            </a:lvl2pPr>
            <a:lvl3pPr lvl="2">
              <a:spcBef>
                <a:spcPts val="0"/>
              </a:spcBef>
              <a:buClr>
                <a:srgbClr val="01A0E2"/>
              </a:buClr>
              <a:buSzPct val="100000"/>
              <a:buNone/>
              <a:defRPr sz="3600" b="1">
                <a:solidFill>
                  <a:srgbClr val="01A0E2"/>
                </a:solidFill>
              </a:defRPr>
            </a:lvl3pPr>
            <a:lvl4pPr lvl="3">
              <a:spcBef>
                <a:spcPts val="0"/>
              </a:spcBef>
              <a:buClr>
                <a:srgbClr val="01A0E2"/>
              </a:buClr>
              <a:buSzPct val="100000"/>
              <a:buNone/>
              <a:defRPr sz="3600" b="1">
                <a:solidFill>
                  <a:srgbClr val="01A0E2"/>
                </a:solidFill>
              </a:defRPr>
            </a:lvl4pPr>
            <a:lvl5pPr lvl="4">
              <a:spcBef>
                <a:spcPts val="0"/>
              </a:spcBef>
              <a:buClr>
                <a:srgbClr val="01A0E2"/>
              </a:buClr>
              <a:buSzPct val="100000"/>
              <a:buNone/>
              <a:defRPr sz="3600" b="1">
                <a:solidFill>
                  <a:srgbClr val="01A0E2"/>
                </a:solidFill>
              </a:defRPr>
            </a:lvl5pPr>
            <a:lvl6pPr lvl="5">
              <a:spcBef>
                <a:spcPts val="0"/>
              </a:spcBef>
              <a:buClr>
                <a:srgbClr val="01A0E2"/>
              </a:buClr>
              <a:buSzPct val="100000"/>
              <a:buNone/>
              <a:defRPr sz="3600" b="1">
                <a:solidFill>
                  <a:srgbClr val="01A0E2"/>
                </a:solidFill>
              </a:defRPr>
            </a:lvl6pPr>
            <a:lvl7pPr lvl="6">
              <a:spcBef>
                <a:spcPts val="0"/>
              </a:spcBef>
              <a:buClr>
                <a:srgbClr val="01A0E2"/>
              </a:buClr>
              <a:buSzPct val="100000"/>
              <a:buNone/>
              <a:defRPr sz="3600" b="1">
                <a:solidFill>
                  <a:srgbClr val="01A0E2"/>
                </a:solidFill>
              </a:defRPr>
            </a:lvl7pPr>
            <a:lvl8pPr lvl="7">
              <a:spcBef>
                <a:spcPts val="0"/>
              </a:spcBef>
              <a:buClr>
                <a:srgbClr val="01A0E2"/>
              </a:buClr>
              <a:buSzPct val="100000"/>
              <a:buNone/>
              <a:defRPr sz="3600" b="1">
                <a:solidFill>
                  <a:srgbClr val="01A0E2"/>
                </a:solidFill>
              </a:defRPr>
            </a:lvl8pPr>
            <a:lvl9pPr lvl="8">
              <a:spcBef>
                <a:spcPts val="0"/>
              </a:spcBef>
              <a:buClr>
                <a:srgbClr val="01A0E2"/>
              </a:buClr>
              <a:buSzPct val="100000"/>
              <a:buNone/>
              <a:defRPr sz="3600" b="1">
                <a:solidFill>
                  <a:srgbClr val="01A0E2"/>
                </a:solidFill>
              </a:defRPr>
            </a:lvl9pPr>
          </a:lstStyle>
          <a:p>
            <a:endParaRPr/>
          </a:p>
        </p:txBody>
      </p:sp>
      <p:sp>
        <p:nvSpPr>
          <p:cNvPr id="7" name="Shape 7"/>
          <p:cNvSpPr txBox="1">
            <a:spLocks noGrp="1"/>
          </p:cNvSpPr>
          <p:nvPr>
            <p:ph type="body" idx="1"/>
          </p:nvPr>
        </p:nvSpPr>
        <p:spPr>
          <a:xfrm>
            <a:off x="626975" y="2937000"/>
            <a:ext cx="8229600" cy="4967700"/>
          </a:xfrm>
          <a:prstGeom prst="rect">
            <a:avLst/>
          </a:prstGeom>
          <a:noFill/>
          <a:ln>
            <a:noFill/>
          </a:ln>
        </p:spPr>
        <p:txBody>
          <a:bodyPr lIns="91425" tIns="91425" rIns="91425" bIns="91425" anchor="t" anchorCtr="0"/>
          <a:lstStyle>
            <a:lvl1pPr lvl="0">
              <a:spcBef>
                <a:spcPts val="600"/>
              </a:spcBef>
              <a:buClr>
                <a:schemeClr val="dk1"/>
              </a:buClr>
              <a:buSzPct val="100000"/>
              <a:defRPr sz="3000">
                <a:solidFill>
                  <a:schemeClr val="dk1"/>
                </a:solidFill>
              </a:defRPr>
            </a:lvl1pPr>
            <a:lvl2pPr lvl="1">
              <a:spcBef>
                <a:spcPts val="480"/>
              </a:spcBef>
              <a:buClr>
                <a:schemeClr val="dk1"/>
              </a:buClr>
              <a:buSzPct val="100000"/>
              <a:defRPr sz="2400">
                <a:solidFill>
                  <a:schemeClr val="dk1"/>
                </a:solidFill>
              </a:defRPr>
            </a:lvl2pPr>
            <a:lvl3pPr lvl="2">
              <a:spcBef>
                <a:spcPts val="480"/>
              </a:spcBef>
              <a:buClr>
                <a:schemeClr val="dk1"/>
              </a:buClr>
              <a:buSzPct val="100000"/>
              <a:defRPr sz="2400">
                <a:solidFill>
                  <a:schemeClr val="dk1"/>
                </a:solidFill>
              </a:defRPr>
            </a:lvl3pPr>
            <a:lvl4pPr lvl="3">
              <a:spcBef>
                <a:spcPts val="360"/>
              </a:spcBef>
              <a:buClr>
                <a:schemeClr val="dk1"/>
              </a:buClr>
              <a:buSzPct val="100000"/>
              <a:defRPr sz="1800">
                <a:solidFill>
                  <a:schemeClr val="dk1"/>
                </a:solidFill>
              </a:defRPr>
            </a:lvl4pPr>
            <a:lvl5pPr lvl="4">
              <a:spcBef>
                <a:spcPts val="360"/>
              </a:spcBef>
              <a:buClr>
                <a:schemeClr val="dk1"/>
              </a:buClr>
              <a:buSzPct val="100000"/>
              <a:defRPr sz="1800">
                <a:solidFill>
                  <a:schemeClr val="dk1"/>
                </a:solidFill>
              </a:defRPr>
            </a:lvl5pPr>
            <a:lvl6pPr lvl="5">
              <a:spcBef>
                <a:spcPts val="360"/>
              </a:spcBef>
              <a:buClr>
                <a:schemeClr val="dk1"/>
              </a:buClr>
              <a:buSzPct val="100000"/>
              <a:defRPr sz="1800">
                <a:solidFill>
                  <a:schemeClr val="dk1"/>
                </a:solidFill>
              </a:defRPr>
            </a:lvl6pPr>
            <a:lvl7pPr lvl="6">
              <a:spcBef>
                <a:spcPts val="360"/>
              </a:spcBef>
              <a:buClr>
                <a:schemeClr val="dk1"/>
              </a:buClr>
              <a:buSzPct val="100000"/>
              <a:defRPr sz="1800">
                <a:solidFill>
                  <a:schemeClr val="dk1"/>
                </a:solidFill>
              </a:defRPr>
            </a:lvl7pPr>
            <a:lvl8pPr lvl="7">
              <a:spcBef>
                <a:spcPts val="360"/>
              </a:spcBef>
              <a:buClr>
                <a:schemeClr val="dk1"/>
              </a:buClr>
              <a:buSzPct val="100000"/>
              <a:defRPr sz="1800">
                <a:solidFill>
                  <a:schemeClr val="dk1"/>
                </a:solidFill>
              </a:defRPr>
            </a:lvl8pPr>
            <a:lvl9pPr lvl="8">
              <a:spcBef>
                <a:spcPts val="360"/>
              </a:spcBef>
              <a:buClr>
                <a:schemeClr val="dk1"/>
              </a:buClr>
              <a:buSzPct val="100000"/>
              <a:defRPr sz="18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hyperlink" Target="https://www.facebook.com/comaqa.by/" TargetMode="External"/><Relationship Id="rId2" Type="http://schemas.openxmlformats.org/officeDocument/2006/relationships/hyperlink" Target="mailto:info@comaqa.by" TargetMode="Externa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hyperlink" Target="https://www.facebook.com/corehard.by/" TargetMode="External"/><Relationship Id="rId2" Type="http://schemas.openxmlformats.org/officeDocument/2006/relationships/hyperlink" Target="mailto:info@corehard.by" TargetMode="Externa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mailto:semenchenko@dpi.solutions" TargetMode="Externa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dpi.solutions" TargetMode="Externa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software-testing.ru/edu/3/260-architecture" TargetMode="External"/><Relationship Id="rId3" Type="http://schemas.openxmlformats.org/officeDocument/2006/relationships/hyperlink" Target="http://dpi.solutions/education?name=testing-strategy" TargetMode="External"/><Relationship Id="rId7" Type="http://schemas.openxmlformats.org/officeDocument/2006/relationships/hyperlink" Target="http://software-testing.ru/edu/1-schedule/263-test-managment" TargetMode="External"/><Relationship Id="rId2" Type="http://schemas.openxmlformats.org/officeDocument/2006/relationships/hyperlink" Target="https://www.youtube.com/watch?v=Tf99hFYvBbo&amp;t=124s" TargetMode="External"/><Relationship Id="rId1" Type="http://schemas.openxmlformats.org/officeDocument/2006/relationships/slideLayout" Target="../slideLayouts/slideLayout2.xml"/><Relationship Id="rId6" Type="http://schemas.openxmlformats.org/officeDocument/2006/relationships/hyperlink" Target="http://software-testing.ru/edu/3/259-metrics" TargetMode="External"/><Relationship Id="rId5" Type="http://schemas.openxmlformats.org/officeDocument/2006/relationships/hyperlink" Target="http://dpi.solutions/education?name=metrics-in-testing" TargetMode="External"/><Relationship Id="rId4" Type="http://schemas.openxmlformats.org/officeDocument/2006/relationships/hyperlink" Target="http://dpi.solutions/education?name=roi-for-automation-testing"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martinfowler.com/books/r2p.htm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refactoring.com/catalog/replaceConditionalWithPolymorphism.html"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industriallogic.com/xp/refactoring/conditionDispatcherWithCommand.html"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s://industriallogic.com/xp/refactoring/conditionalWithStrategy.html"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s://sourcemaking.com/refactoring/replace-type-code-with-subclasses"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s://sourcemaking.com/refactoring/replace-type-code-with-state-strategy"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s://sourcemaking.com/refactoring/extract-method"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refactoring.com/" TargetMode="External"/><Relationship Id="rId2" Type="http://schemas.openxmlformats.org/officeDocument/2006/relationships/hyperlink" Target="http://martinfowler.com/books/refactoring.html" TargetMode="External"/><Relationship Id="rId1" Type="http://schemas.openxmlformats.org/officeDocument/2006/relationships/slideLayout" Target="../slideLayouts/slideLayout2.xml"/><Relationship Id="rId6" Type="http://schemas.openxmlformats.org/officeDocument/2006/relationships/image" Target="../media/image34.jpg"/><Relationship Id="rId5" Type="http://schemas.openxmlformats.org/officeDocument/2006/relationships/hyperlink" Target="http://refactoring.com/catalog/replaceConditionalWithPolymorphism.html" TargetMode="External"/><Relationship Id="rId4" Type="http://schemas.openxmlformats.org/officeDocument/2006/relationships/hyperlink" Target="http://refactoring.com/catalog/"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industriallogic.com/xp/refactoring/catalog.html" TargetMode="External"/><Relationship Id="rId7" Type="http://schemas.openxmlformats.org/officeDocument/2006/relationships/image" Target="../media/image34.jpg"/><Relationship Id="rId2" Type="http://schemas.openxmlformats.org/officeDocument/2006/relationships/hyperlink" Target="https://industriallogic.com/xp/refactoring/" TargetMode="External"/><Relationship Id="rId1" Type="http://schemas.openxmlformats.org/officeDocument/2006/relationships/slideLayout" Target="../slideLayouts/slideLayout2.xml"/><Relationship Id="rId6" Type="http://schemas.openxmlformats.org/officeDocument/2006/relationships/hyperlink" Target="http://martinfowler.com/books/r2p.html" TargetMode="External"/><Relationship Id="rId5" Type="http://schemas.openxmlformats.org/officeDocument/2006/relationships/hyperlink" Target="https://industriallogic.com/xp/refactoring/conditionalWithStrategy.html" TargetMode="External"/><Relationship Id="rId4" Type="http://schemas.openxmlformats.org/officeDocument/2006/relationships/hyperlink" Target="https://industriallogic.com/xp/refactoring/conditionDispatcherWithCommand.html"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oftware-testing.ru/edu/3/260-architecture" TargetMode="External"/><Relationship Id="rId2" Type="http://schemas.openxmlformats.org/officeDocument/2006/relationships/hyperlink" Target="https://www.youtube.com/channel/UCzAhXR53eIvHht9qmFPBVxg" TargetMode="Externa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4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oftware-testing.ru/edu/3/260-architecture" TargetMode="External"/><Relationship Id="rId2" Type="http://schemas.openxmlformats.org/officeDocument/2006/relationships/hyperlink" Target="https://www.youtube.com/channel/UCzAhXR53eIvHht9qmFPBVxg" TargetMode="Externa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s://www.youtube.com/watch?v=F2skk6RFFos" TargetMode="External"/><Relationship Id="rId7" Type="http://schemas.openxmlformats.org/officeDocument/2006/relationships/hyperlink" Target="https://www.youtube.com/watch?v=cdX8r3ZSzN4&amp;index=4&amp;list=RDpmxBTAv9sb4" TargetMode="External"/><Relationship Id="rId2" Type="http://schemas.openxmlformats.org/officeDocument/2006/relationships/hyperlink" Target="https://www.youtube.com/watch?v=wjFgOckkVYM" TargetMode="External"/><Relationship Id="rId1" Type="http://schemas.openxmlformats.org/officeDocument/2006/relationships/slideLayout" Target="../slideLayouts/slideLayout2.xml"/><Relationship Id="rId6" Type="http://schemas.openxmlformats.org/officeDocument/2006/relationships/hyperlink" Target="https://www.youtube.com/watch?v=Kpl2jOQMhg4&amp;index=11&amp;list=RDpmxBTAv9sb4" TargetMode="External"/><Relationship Id="rId5" Type="http://schemas.openxmlformats.org/officeDocument/2006/relationships/hyperlink" Target="https://www.youtube.com/watch?v=RU8mFmhcz-s&amp;index=3&amp;list=RDpmxBTAv9sb4" TargetMode="External"/><Relationship Id="rId4" Type="http://schemas.openxmlformats.org/officeDocument/2006/relationships/hyperlink" Target="https://www.youtube.com/watch?v=pmxBTAv9sb4&amp;list=RDpmxBTAv9sb4"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hyperlink" Target="http://martinfowler.com/bliki/FluentInterface.html" TargetMode="External"/><Relationship Id="rId3" Type="http://schemas.openxmlformats.org/officeDocument/2006/relationships/hyperlink" Target="http://martinfowler.com/eaaCatalog/domainModel.html" TargetMode="External"/><Relationship Id="rId7" Type="http://schemas.openxmlformats.org/officeDocument/2006/relationships/hyperlink" Target="https://en.wikipedia.org/wiki/Domain-specific_language" TargetMode="External"/><Relationship Id="rId2" Type="http://schemas.openxmlformats.org/officeDocument/2006/relationships/hyperlink" Target="http://martinfowler.com/bliki/UbiquitousLanguage.html" TargetMode="External"/><Relationship Id="rId1" Type="http://schemas.openxmlformats.org/officeDocument/2006/relationships/slideLayout" Target="../slideLayouts/slideLayout2.xml"/><Relationship Id="rId6" Type="http://schemas.openxmlformats.org/officeDocument/2006/relationships/hyperlink" Target="https://en.wikipedia.org/wiki/Behavior-driven_development" TargetMode="External"/><Relationship Id="rId5" Type="http://schemas.openxmlformats.org/officeDocument/2006/relationships/hyperlink" Target="https://en.wikipedia.org/wiki/Keyword-driven_testing" TargetMode="External"/><Relationship Id="rId4" Type="http://schemas.openxmlformats.org/officeDocument/2006/relationships/hyperlink" Target="https://en.wikipedia.org/wiki/Domain-driven_design" TargetMode="External"/><Relationship Id="rId9" Type="http://schemas.openxmlformats.org/officeDocument/2006/relationships/image" Target="../media/image40.png"/></Relationships>
</file>

<file path=ppt/slides/_rels/slide53.xml.rels><?xml version="1.0" encoding="UTF-8" standalone="yes"?>
<Relationships xmlns="http://schemas.openxmlformats.org/package/2006/relationships"><Relationship Id="rId3" Type="http://schemas.openxmlformats.org/officeDocument/2006/relationships/hyperlink" Target="https://en.wikipedia.org/wiki/Method_cascading" TargetMode="External"/><Relationship Id="rId2" Type="http://schemas.openxmlformats.org/officeDocument/2006/relationships/hyperlink" Target="https://en.wikipedia.org/wiki/Object_oriented_design" TargetMode="Externa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hyperlink" Target="https://en.wikipedia.org/wiki/Method_chaining" TargetMode="External"/></Relationships>
</file>

<file path=ppt/slides/_rels/slide5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martinfowler.com/bliki/CommandQuerySeparation.html" TargetMode="External"/><Relationship Id="rId2" Type="http://schemas.openxmlformats.org/officeDocument/2006/relationships/hyperlink" Target="http://martinfowler.com/books/dsl.html" TargetMode="Externa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56.xml.rels><?xml version="1.0" encoding="UTF-8" standalone="yes"?>
<Relationships xmlns="http://schemas.openxmlformats.org/package/2006/relationships"><Relationship Id="rId3" Type="http://schemas.openxmlformats.org/officeDocument/2006/relationships/hyperlink" Target="http://martinfowler.com/books/dsl.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5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www.youtube.com/watch?v=uCtqpDHpsIs&amp;t=4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
        <p:cNvGrpSpPr/>
        <p:nvPr/>
      </p:nvGrpSpPr>
      <p:grpSpPr>
        <a:xfrm>
          <a:off x="0" y="0"/>
          <a:ext cx="0" cy="0"/>
          <a:chOff x="0" y="0"/>
          <a:chExt cx="0" cy="0"/>
        </a:xfrm>
      </p:grpSpPr>
      <p:sp>
        <p:nvSpPr>
          <p:cNvPr id="28" name="Shape 28"/>
          <p:cNvSpPr txBox="1">
            <a:spLocks noGrp="1"/>
          </p:cNvSpPr>
          <p:nvPr>
            <p:ph type="ctrTitle"/>
          </p:nvPr>
        </p:nvSpPr>
        <p:spPr>
          <a:xfrm>
            <a:off x="127822" y="3845642"/>
            <a:ext cx="8795099" cy="959100"/>
          </a:xfrm>
          <a:prstGeom prst="rect">
            <a:avLst/>
          </a:prstGeom>
        </p:spPr>
        <p:txBody>
          <a:bodyPr lIns="91425" tIns="91425" rIns="91425" bIns="91425" anchor="b" anchorCtr="0">
            <a:noAutofit/>
          </a:bodyPr>
          <a:lstStyle/>
          <a:p>
            <a:r>
              <a:rPr lang="ru-RU" b="0" dirty="0"/>
              <a:t>Типовые вопросы по архитектуре автоматизации на интервью</a:t>
            </a:r>
          </a:p>
        </p:txBody>
      </p:sp>
      <p:sp>
        <p:nvSpPr>
          <p:cNvPr id="29" name="Shape 29"/>
          <p:cNvSpPr txBox="1"/>
          <p:nvPr/>
        </p:nvSpPr>
        <p:spPr>
          <a:xfrm>
            <a:off x="729765" y="5317730"/>
            <a:ext cx="8027099" cy="668099"/>
          </a:xfrm>
          <a:prstGeom prst="rect">
            <a:avLst/>
          </a:prstGeom>
          <a:noFill/>
          <a:ln>
            <a:noFill/>
          </a:ln>
        </p:spPr>
        <p:txBody>
          <a:bodyPr lIns="91425" tIns="91425" rIns="91425" bIns="91425" anchor="t" anchorCtr="0">
            <a:noAutofit/>
          </a:bodyPr>
          <a:lstStyle/>
          <a:p>
            <a:pPr lvl="0" algn="ctr">
              <a:spcBef>
                <a:spcPts val="0"/>
              </a:spcBef>
              <a:buNone/>
            </a:pPr>
            <a:r>
              <a:rPr lang="en" sz="2800" i="1">
                <a:solidFill>
                  <a:srgbClr val="666666"/>
                </a:solidFill>
              </a:rPr>
              <a:t>Антон Семенченко</a:t>
            </a:r>
          </a:p>
        </p:txBody>
      </p:sp>
      <p:pic>
        <p:nvPicPr>
          <p:cNvPr id="1026" name="Picture 2" descr="https://sqadays.com/files/autoupload/91/85/94/sbt2j1pr3397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1070" y="5317730"/>
            <a:ext cx="2190750" cy="1362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ООП – лучшая книга </a:t>
            </a:r>
            <a:r>
              <a:rPr lang="ru-RU" dirty="0" smtClean="0">
                <a:sym typeface="Wingdings" panose="05000000000000000000" pitchFamily="2" charset="2"/>
              </a:rPr>
              <a:t></a:t>
            </a:r>
            <a:endParaRPr lang="ru-RU" dirty="0"/>
          </a:p>
        </p:txBody>
      </p:sp>
      <p:sp>
        <p:nvSpPr>
          <p:cNvPr id="3" name="Rectangle 2"/>
          <p:cNvSpPr/>
          <p:nvPr/>
        </p:nvSpPr>
        <p:spPr>
          <a:xfrm>
            <a:off x="718456" y="1534837"/>
            <a:ext cx="7694023" cy="4154984"/>
          </a:xfrm>
          <a:prstGeom prst="rect">
            <a:avLst/>
          </a:prstGeom>
        </p:spPr>
        <p:txBody>
          <a:bodyPr wrap="square">
            <a:spAutoFit/>
          </a:bodyPr>
          <a:lstStyle/>
          <a:p>
            <a:r>
              <a:rPr lang="en-US" sz="2400" b="1" dirty="0"/>
              <a:t>Grady </a:t>
            </a:r>
            <a:r>
              <a:rPr lang="en-US" sz="2400" b="1" dirty="0" err="1"/>
              <a:t>Booch</a:t>
            </a:r>
            <a:r>
              <a:rPr lang="en-US" sz="2400" b="1" dirty="0"/>
              <a:t> </a:t>
            </a:r>
            <a:r>
              <a:rPr lang="en-US" sz="2400" dirty="0"/>
              <a:t>“</a:t>
            </a:r>
            <a:r>
              <a:rPr lang="en-US" sz="2400" b="1" dirty="0"/>
              <a:t>Object oriented analysis and design</a:t>
            </a:r>
            <a:r>
              <a:rPr lang="en-US" sz="2400" dirty="0"/>
              <a:t> with C++ examples</a:t>
            </a:r>
            <a:r>
              <a:rPr lang="en-US" sz="2400" dirty="0" smtClean="0"/>
              <a:t>”</a:t>
            </a:r>
            <a:endParaRPr lang="ru-RU" sz="2400" dirty="0" smtClean="0"/>
          </a:p>
          <a:p>
            <a:endParaRPr lang="en-US" sz="2400" dirty="0"/>
          </a:p>
          <a:p>
            <a:r>
              <a:rPr lang="en-US" sz="2400" i="1" dirty="0"/>
              <a:t>Notes: Do not be afraid of С++ examples, 95% of the material is conceptual, and not depending on the exact programming language From my point of view it’s one of the best books for real learning what OOP is. It might look too simple for you – which makes it even more pleasant to read before going to bed.</a:t>
            </a:r>
          </a:p>
          <a:p>
            <a:r>
              <a:rPr lang="en-US" sz="2400" i="1" dirty="0"/>
              <a:t>[E1-E3]</a:t>
            </a:r>
          </a:p>
          <a:p>
            <a:endParaRPr lang="ru-RU" sz="2400" dirty="0" smtClean="0"/>
          </a:p>
        </p:txBody>
      </p:sp>
      <p:pic>
        <p:nvPicPr>
          <p:cNvPr id="7170" name="Picture 2" descr="ÐÐ°ÑÑÐ¸Ð½ÐºÐ¸ Ð¿Ð¾ Ð·Ð°Ð¿ÑÐ¾ÑÑ ÐºÐ½Ð¸Ð³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4569" y="4778847"/>
            <a:ext cx="1821948" cy="1821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05071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COMAQA.BY</a:t>
            </a:r>
            <a:endParaRPr lang="ru-RU" dirty="0"/>
          </a:p>
        </p:txBody>
      </p:sp>
      <p:sp>
        <p:nvSpPr>
          <p:cNvPr id="3" name="Rectangle 2"/>
          <p:cNvSpPr/>
          <p:nvPr/>
        </p:nvSpPr>
        <p:spPr>
          <a:xfrm>
            <a:off x="613953" y="1228398"/>
            <a:ext cx="8033657" cy="5324535"/>
          </a:xfrm>
          <a:prstGeom prst="rect">
            <a:avLst/>
          </a:prstGeom>
        </p:spPr>
        <p:txBody>
          <a:bodyPr wrap="square">
            <a:spAutoFit/>
          </a:bodyPr>
          <a:lstStyle/>
          <a:p>
            <a:pPr fontAlgn="base"/>
            <a:r>
              <a:rPr lang="ru-RU" sz="2000" b="1" dirty="0">
                <a:solidFill>
                  <a:srgbClr val="666666"/>
                </a:solidFill>
                <a:latin typeface="+mj-lt"/>
              </a:rPr>
              <a:t>Аудитория сообщества</a:t>
            </a:r>
            <a:r>
              <a:rPr lang="ru-RU" sz="2000" dirty="0">
                <a:solidFill>
                  <a:srgbClr val="666666"/>
                </a:solidFill>
                <a:latin typeface="+mj-lt"/>
              </a:rPr>
              <a:t/>
            </a:r>
            <a:br>
              <a:rPr lang="ru-RU" sz="2000" dirty="0">
                <a:solidFill>
                  <a:srgbClr val="666666"/>
                </a:solidFill>
                <a:latin typeface="+mj-lt"/>
              </a:rPr>
            </a:br>
            <a:r>
              <a:rPr lang="ru-RU" sz="2000" dirty="0">
                <a:solidFill>
                  <a:srgbClr val="666666"/>
                </a:solidFill>
                <a:latin typeface="+mj-lt"/>
              </a:rPr>
              <a:t>Специалисты по тестированию (как ручному, так и автоматизированному)</a:t>
            </a:r>
            <a:br>
              <a:rPr lang="ru-RU" sz="2000" dirty="0">
                <a:solidFill>
                  <a:srgbClr val="666666"/>
                </a:solidFill>
                <a:latin typeface="+mj-lt"/>
              </a:rPr>
            </a:br>
            <a:r>
              <a:rPr lang="ru-RU" sz="2000" dirty="0">
                <a:solidFill>
                  <a:srgbClr val="666666"/>
                </a:solidFill>
                <a:latin typeface="+mj-lt"/>
              </a:rPr>
              <a:t>Разработчики средств автоматизации</a:t>
            </a:r>
            <a:br>
              <a:rPr lang="ru-RU" sz="2000" dirty="0">
                <a:solidFill>
                  <a:srgbClr val="666666"/>
                </a:solidFill>
                <a:latin typeface="+mj-lt"/>
              </a:rPr>
            </a:br>
            <a:r>
              <a:rPr lang="ru-RU" sz="2000" dirty="0">
                <a:solidFill>
                  <a:srgbClr val="666666"/>
                </a:solidFill>
                <a:latin typeface="+mj-lt"/>
              </a:rPr>
              <a:t>Менеджеры и специалисты по продажам в IT</a:t>
            </a:r>
            <a:br>
              <a:rPr lang="ru-RU" sz="2000" dirty="0">
                <a:solidFill>
                  <a:srgbClr val="666666"/>
                </a:solidFill>
                <a:latin typeface="+mj-lt"/>
              </a:rPr>
            </a:br>
            <a:r>
              <a:rPr lang="ru-RU" sz="2000" dirty="0">
                <a:solidFill>
                  <a:srgbClr val="666666"/>
                </a:solidFill>
                <a:latin typeface="+mj-lt"/>
              </a:rPr>
              <a:t>IT-специалисты, думающие о переходе в автоматизацию</a:t>
            </a:r>
            <a:br>
              <a:rPr lang="ru-RU" sz="2000" dirty="0">
                <a:solidFill>
                  <a:srgbClr val="666666"/>
                </a:solidFill>
                <a:latin typeface="+mj-lt"/>
              </a:rPr>
            </a:br>
            <a:r>
              <a:rPr lang="ru-RU" sz="2000" dirty="0">
                <a:solidFill>
                  <a:srgbClr val="666666"/>
                </a:solidFill>
                <a:latin typeface="+mj-lt"/>
              </a:rPr>
              <a:t>Студенты в поиске перспективной профессии</a:t>
            </a:r>
          </a:p>
          <a:p>
            <a:pPr fontAlgn="base"/>
            <a:r>
              <a:rPr lang="ru-RU" sz="2000" b="1" dirty="0">
                <a:solidFill>
                  <a:srgbClr val="666666"/>
                </a:solidFill>
                <a:latin typeface="+mj-lt"/>
              </a:rPr>
              <a:t>Цель сообщества</a:t>
            </a:r>
            <a:r>
              <a:rPr lang="ru-RU" sz="2000" dirty="0">
                <a:solidFill>
                  <a:srgbClr val="666666"/>
                </a:solidFill>
                <a:latin typeface="+mj-lt"/>
              </a:rPr>
              <a:t/>
            </a:r>
            <a:br>
              <a:rPr lang="ru-RU" sz="2000" dirty="0">
                <a:solidFill>
                  <a:srgbClr val="666666"/>
                </a:solidFill>
                <a:latin typeface="+mj-lt"/>
              </a:rPr>
            </a:br>
            <a:r>
              <a:rPr lang="ru-RU" sz="2000" dirty="0">
                <a:solidFill>
                  <a:srgbClr val="666666"/>
                </a:solidFill>
                <a:latin typeface="+mj-lt"/>
              </a:rPr>
              <a:t>Создать единую площадку для эффективного общения всех IT-специалистов в контексте автоматизированного тестирования</a:t>
            </a:r>
          </a:p>
          <a:p>
            <a:pPr fontAlgn="base"/>
            <a:r>
              <a:rPr lang="ru-RU" sz="2000" b="1" dirty="0">
                <a:solidFill>
                  <a:srgbClr val="666666"/>
                </a:solidFill>
                <a:latin typeface="+mj-lt"/>
              </a:rPr>
              <a:t>Ваша выгода</a:t>
            </a:r>
            <a:r>
              <a:rPr lang="ru-RU" sz="2000" dirty="0">
                <a:solidFill>
                  <a:srgbClr val="666666"/>
                </a:solidFill>
                <a:latin typeface="+mj-lt"/>
              </a:rPr>
              <a:t/>
            </a:r>
            <a:br>
              <a:rPr lang="ru-RU" sz="2000" dirty="0">
                <a:solidFill>
                  <a:srgbClr val="666666"/>
                </a:solidFill>
                <a:latin typeface="+mj-lt"/>
              </a:rPr>
            </a:br>
            <a:r>
              <a:rPr lang="ru-RU" sz="2000" dirty="0">
                <a:solidFill>
                  <a:srgbClr val="666666"/>
                </a:solidFill>
                <a:latin typeface="+mj-lt"/>
              </a:rPr>
              <a:t>Возможность услышать доклады ведущих IT-профессионалов и поделиться своим опытом</a:t>
            </a:r>
            <a:br>
              <a:rPr lang="ru-RU" sz="2000" dirty="0">
                <a:solidFill>
                  <a:srgbClr val="666666"/>
                </a:solidFill>
                <a:latin typeface="+mj-lt"/>
              </a:rPr>
            </a:br>
            <a:r>
              <a:rPr lang="ru-RU" sz="2000" dirty="0">
                <a:solidFill>
                  <a:srgbClr val="666666"/>
                </a:solidFill>
                <a:latin typeface="+mj-lt"/>
              </a:rPr>
              <a:t>Бесплатно участвовать в “промо” - версиях топовых IT-конференций стран СНГ</a:t>
            </a:r>
            <a:br>
              <a:rPr lang="ru-RU" sz="2000" dirty="0">
                <a:solidFill>
                  <a:srgbClr val="666666"/>
                </a:solidFill>
                <a:latin typeface="+mj-lt"/>
              </a:rPr>
            </a:br>
            <a:r>
              <a:rPr lang="ru-RU" sz="2000" dirty="0">
                <a:solidFill>
                  <a:srgbClr val="666666"/>
                </a:solidFill>
                <a:latin typeface="+mj-lt"/>
              </a:rPr>
              <a:t>Регулярно встречаться лично, на тематическом форуме, в “филиалах” сообщества в социальных сетях и мессенджерах</a:t>
            </a:r>
          </a:p>
        </p:txBody>
      </p:sp>
    </p:spTree>
    <p:extLst>
      <p:ext uri="{BB962C8B-B14F-4D97-AF65-F5344CB8AC3E}">
        <p14:creationId xmlns:p14="http://schemas.microsoft.com/office/powerpoint/2010/main" val="119611254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COMAQA.BY</a:t>
            </a:r>
            <a:endParaRPr lang="ru-RU" dirty="0"/>
          </a:p>
        </p:txBody>
      </p:sp>
      <p:sp>
        <p:nvSpPr>
          <p:cNvPr id="3" name="Shape 180"/>
          <p:cNvSpPr txBox="1"/>
          <p:nvPr/>
        </p:nvSpPr>
        <p:spPr>
          <a:xfrm>
            <a:off x="485925" y="2043941"/>
            <a:ext cx="8027099" cy="3259580"/>
          </a:xfrm>
          <a:prstGeom prst="rect">
            <a:avLst/>
          </a:prstGeom>
          <a:noFill/>
          <a:ln>
            <a:noFill/>
          </a:ln>
        </p:spPr>
        <p:txBody>
          <a:bodyPr lIns="91425" tIns="91425" rIns="91425" bIns="91425" anchor="t" anchorCtr="0">
            <a:noAutofit/>
          </a:bodyPr>
          <a:lstStyle/>
          <a:p>
            <a:pPr algn="ctr"/>
            <a:r>
              <a:rPr lang="en" sz="2800" u="sng" dirty="0" smtClean="0">
                <a:solidFill>
                  <a:schemeClr val="hlink"/>
                </a:solidFill>
                <a:hlinkClick r:id="rId2"/>
              </a:rPr>
              <a:t>info@comaqa.by</a:t>
            </a:r>
            <a:endParaRPr lang="en" sz="2800" u="sng" dirty="0" smtClean="0">
              <a:solidFill>
                <a:schemeClr val="hlink"/>
              </a:solidFill>
            </a:endParaRPr>
          </a:p>
          <a:p>
            <a:pPr algn="ctr"/>
            <a:endParaRPr lang="en" sz="2800" u="sng" dirty="0" smtClean="0">
              <a:solidFill>
                <a:schemeClr val="hlink"/>
              </a:solidFill>
            </a:endParaRPr>
          </a:p>
          <a:p>
            <a:pPr algn="ctr"/>
            <a:r>
              <a:rPr lang="en-US" sz="2800" u="sng" dirty="0" smtClean="0">
                <a:solidFill>
                  <a:schemeClr val="hlink"/>
                </a:solidFill>
                <a:hlinkClick r:id="rId3"/>
              </a:rPr>
              <a:t>https</a:t>
            </a:r>
            <a:r>
              <a:rPr lang="en-US" sz="2800" u="sng" dirty="0">
                <a:solidFill>
                  <a:schemeClr val="hlink"/>
                </a:solidFill>
                <a:hlinkClick r:id="rId3"/>
              </a:rPr>
              <a:t>://www.facebook.com/comaqa.by</a:t>
            </a:r>
            <a:r>
              <a:rPr lang="en-US" sz="2800" u="sng" dirty="0" smtClean="0">
                <a:solidFill>
                  <a:schemeClr val="hlink"/>
                </a:solidFill>
                <a:hlinkClick r:id="rId3"/>
              </a:rPr>
              <a:t>/</a:t>
            </a:r>
            <a:endParaRPr lang="en-US" sz="2800" u="sng" dirty="0" smtClean="0">
              <a:solidFill>
                <a:schemeClr val="hlink"/>
              </a:solidFill>
            </a:endParaRPr>
          </a:p>
          <a:p>
            <a:pPr algn="ctr"/>
            <a:endParaRPr lang="en" sz="2800" u="sng" dirty="0">
              <a:solidFill>
                <a:schemeClr val="hlink"/>
              </a:solidFill>
            </a:endParaRPr>
          </a:p>
          <a:p>
            <a:pPr lvl="0" algn="ctr"/>
            <a:r>
              <a:rPr lang="en-US" sz="2800" u="sng" dirty="0" smtClean="0">
                <a:solidFill>
                  <a:schemeClr val="hlink"/>
                </a:solidFill>
              </a:rPr>
              <a:t>http</a:t>
            </a:r>
            <a:r>
              <a:rPr lang="en-US" sz="2800" u="sng" dirty="0">
                <a:solidFill>
                  <a:schemeClr val="hlink"/>
                </a:solidFill>
              </a:rPr>
              <a:t>://vk.com/comaqaby</a:t>
            </a:r>
            <a:endParaRPr lang="en" sz="2800" u="sng" dirty="0">
              <a:solidFill>
                <a:schemeClr val="hlink"/>
              </a:solidFill>
            </a:endParaRPr>
          </a:p>
          <a:p>
            <a:pPr lvl="0" algn="ctr" rtl="0">
              <a:spcBef>
                <a:spcPts val="0"/>
              </a:spcBef>
              <a:buNone/>
            </a:pPr>
            <a:endParaRPr lang="en" sz="2800" u="sng" dirty="0">
              <a:solidFill>
                <a:schemeClr val="hlink"/>
              </a:solidFill>
            </a:endParaRPr>
          </a:p>
          <a:p>
            <a:pPr lvl="0" algn="ctr" rtl="0">
              <a:spcBef>
                <a:spcPts val="0"/>
              </a:spcBef>
              <a:buNone/>
            </a:pPr>
            <a:r>
              <a:rPr lang="en" sz="2800" dirty="0" smtClean="0">
                <a:solidFill>
                  <a:srgbClr val="666666"/>
                </a:solidFill>
              </a:rPr>
              <a:t>+</a:t>
            </a:r>
            <a:r>
              <a:rPr lang="en" sz="2800" dirty="0">
                <a:solidFill>
                  <a:srgbClr val="666666"/>
                </a:solidFill>
              </a:rPr>
              <a:t>375 33 33 46 120</a:t>
            </a:r>
          </a:p>
          <a:p>
            <a:pPr lvl="0" algn="ctr" rtl="0">
              <a:spcBef>
                <a:spcPts val="0"/>
              </a:spcBef>
              <a:buNone/>
            </a:pPr>
            <a:r>
              <a:rPr lang="en" sz="2800" dirty="0">
                <a:solidFill>
                  <a:srgbClr val="666666"/>
                </a:solidFill>
              </a:rPr>
              <a:t>+375 44 74 00 385</a:t>
            </a:r>
          </a:p>
        </p:txBody>
      </p:sp>
    </p:spTree>
    <p:extLst>
      <p:ext uri="{BB962C8B-B14F-4D97-AF65-F5344CB8AC3E}">
        <p14:creationId xmlns:p14="http://schemas.microsoft.com/office/powerpoint/2010/main" val="396884056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CoreHard.by</a:t>
            </a:r>
            <a:endParaRPr lang="ru-RU" dirty="0"/>
          </a:p>
        </p:txBody>
      </p:sp>
      <p:sp>
        <p:nvSpPr>
          <p:cNvPr id="3" name="Rectangle 2"/>
          <p:cNvSpPr/>
          <p:nvPr/>
        </p:nvSpPr>
        <p:spPr>
          <a:xfrm>
            <a:off x="613953" y="1228398"/>
            <a:ext cx="8033657" cy="5016758"/>
          </a:xfrm>
          <a:prstGeom prst="rect">
            <a:avLst/>
          </a:prstGeom>
        </p:spPr>
        <p:txBody>
          <a:bodyPr wrap="square">
            <a:spAutoFit/>
          </a:bodyPr>
          <a:lstStyle/>
          <a:p>
            <a:pPr fontAlgn="base"/>
            <a:r>
              <a:rPr lang="ru-RU" sz="2000" b="1" dirty="0">
                <a:solidFill>
                  <a:srgbClr val="666666"/>
                </a:solidFill>
                <a:latin typeface="+mj-lt"/>
              </a:rPr>
              <a:t>Аудитория сообщества</a:t>
            </a:r>
            <a:r>
              <a:rPr lang="ru-RU" sz="2000" dirty="0">
                <a:solidFill>
                  <a:srgbClr val="666666"/>
                </a:solidFill>
                <a:latin typeface="+mj-lt"/>
              </a:rPr>
              <a:t/>
            </a:r>
            <a:br>
              <a:rPr lang="ru-RU" sz="2000" dirty="0">
                <a:solidFill>
                  <a:srgbClr val="666666"/>
                </a:solidFill>
                <a:latin typeface="+mj-lt"/>
              </a:rPr>
            </a:br>
            <a:r>
              <a:rPr lang="ru-RU" sz="2000" dirty="0" smtClean="0">
                <a:solidFill>
                  <a:srgbClr val="666666"/>
                </a:solidFill>
                <a:latin typeface="+mj-lt"/>
              </a:rPr>
              <a:t>«Суровые» </a:t>
            </a:r>
            <a:r>
              <a:rPr lang="ru-RU" sz="2000" dirty="0" smtClean="0">
                <a:solidFill>
                  <a:srgbClr val="666666"/>
                </a:solidFill>
              </a:rPr>
              <a:t>разработчики на С++ </a:t>
            </a:r>
            <a:r>
              <a:rPr lang="en-US" sz="2000" dirty="0" smtClean="0">
                <a:solidFill>
                  <a:srgbClr val="666666"/>
                </a:solidFill>
              </a:rPr>
              <a:t>&amp; co, </a:t>
            </a:r>
            <a:r>
              <a:rPr lang="en-US" sz="2000" dirty="0" err="1" smtClean="0">
                <a:solidFill>
                  <a:srgbClr val="666666"/>
                </a:solidFill>
              </a:rPr>
              <a:t>IoT</a:t>
            </a:r>
            <a:r>
              <a:rPr lang="en-US" sz="2000" dirty="0" smtClean="0">
                <a:solidFill>
                  <a:srgbClr val="666666"/>
                </a:solidFill>
              </a:rPr>
              <a:t>, </a:t>
            </a:r>
            <a:r>
              <a:rPr lang="en-US" sz="2000" dirty="0" err="1" smtClean="0">
                <a:solidFill>
                  <a:srgbClr val="666666"/>
                </a:solidFill>
              </a:rPr>
              <a:t>BigData</a:t>
            </a:r>
            <a:r>
              <a:rPr lang="en-US" sz="2000" dirty="0" smtClean="0">
                <a:solidFill>
                  <a:srgbClr val="666666"/>
                </a:solidFill>
              </a:rPr>
              <a:t>, High Load, Parallel Computing</a:t>
            </a:r>
            <a:endParaRPr lang="ru-RU" sz="2000" dirty="0" smtClean="0">
              <a:solidFill>
                <a:srgbClr val="666666"/>
              </a:solidFill>
              <a:latin typeface="+mj-lt"/>
            </a:endParaRPr>
          </a:p>
          <a:p>
            <a:pPr fontAlgn="base"/>
            <a:r>
              <a:rPr lang="ru-RU" sz="2000" dirty="0" smtClean="0">
                <a:solidFill>
                  <a:srgbClr val="666666"/>
                </a:solidFill>
                <a:latin typeface="+mj-lt"/>
              </a:rPr>
              <a:t>Разработчики </a:t>
            </a:r>
            <a:r>
              <a:rPr lang="ru-RU" sz="2000" dirty="0">
                <a:solidFill>
                  <a:srgbClr val="666666"/>
                </a:solidFill>
                <a:latin typeface="+mj-lt"/>
              </a:rPr>
              <a:t>средств автоматизации</a:t>
            </a:r>
            <a:br>
              <a:rPr lang="ru-RU" sz="2000" dirty="0">
                <a:solidFill>
                  <a:srgbClr val="666666"/>
                </a:solidFill>
                <a:latin typeface="+mj-lt"/>
              </a:rPr>
            </a:br>
            <a:r>
              <a:rPr lang="ru-RU" sz="2000" dirty="0">
                <a:solidFill>
                  <a:srgbClr val="666666"/>
                </a:solidFill>
                <a:latin typeface="+mj-lt"/>
              </a:rPr>
              <a:t>Менеджеры и специалисты по продажам в IT</a:t>
            </a:r>
            <a:br>
              <a:rPr lang="ru-RU" sz="2000" dirty="0">
                <a:solidFill>
                  <a:srgbClr val="666666"/>
                </a:solidFill>
                <a:latin typeface="+mj-lt"/>
              </a:rPr>
            </a:br>
            <a:r>
              <a:rPr lang="ru-RU" sz="2000" dirty="0" smtClean="0">
                <a:solidFill>
                  <a:srgbClr val="666666"/>
                </a:solidFill>
                <a:latin typeface="+mj-lt"/>
              </a:rPr>
              <a:t>Студенты </a:t>
            </a:r>
            <a:r>
              <a:rPr lang="ru-RU" sz="2000" dirty="0">
                <a:solidFill>
                  <a:srgbClr val="666666"/>
                </a:solidFill>
                <a:latin typeface="+mj-lt"/>
              </a:rPr>
              <a:t>в поиске перспективной профессии</a:t>
            </a:r>
          </a:p>
          <a:p>
            <a:pPr fontAlgn="base"/>
            <a:r>
              <a:rPr lang="ru-RU" sz="2000" b="1" dirty="0">
                <a:solidFill>
                  <a:srgbClr val="666666"/>
                </a:solidFill>
                <a:latin typeface="+mj-lt"/>
              </a:rPr>
              <a:t>Цель сообщества</a:t>
            </a:r>
            <a:r>
              <a:rPr lang="ru-RU" sz="2000" dirty="0">
                <a:solidFill>
                  <a:srgbClr val="666666"/>
                </a:solidFill>
                <a:latin typeface="+mj-lt"/>
              </a:rPr>
              <a:t/>
            </a:r>
            <a:br>
              <a:rPr lang="ru-RU" sz="2000" dirty="0">
                <a:solidFill>
                  <a:srgbClr val="666666"/>
                </a:solidFill>
                <a:latin typeface="+mj-lt"/>
              </a:rPr>
            </a:br>
            <a:r>
              <a:rPr lang="ru-RU" sz="2000" dirty="0">
                <a:solidFill>
                  <a:srgbClr val="666666"/>
                </a:solidFill>
                <a:latin typeface="+mj-lt"/>
              </a:rPr>
              <a:t>Создать единую площадку для эффективного общения всех IT-специалистов в контексте </a:t>
            </a:r>
            <a:r>
              <a:rPr lang="en-US" sz="2000" dirty="0" smtClean="0">
                <a:solidFill>
                  <a:srgbClr val="666666"/>
                </a:solidFill>
                <a:latin typeface="+mj-lt"/>
              </a:rPr>
              <a:t>“</a:t>
            </a:r>
            <a:r>
              <a:rPr lang="ru-RU" sz="2000" dirty="0" smtClean="0">
                <a:solidFill>
                  <a:srgbClr val="666666"/>
                </a:solidFill>
                <a:latin typeface="+mj-lt"/>
              </a:rPr>
              <a:t>суровой</a:t>
            </a:r>
            <a:r>
              <a:rPr lang="en-US" sz="2000" dirty="0" smtClean="0">
                <a:solidFill>
                  <a:srgbClr val="666666"/>
                </a:solidFill>
                <a:latin typeface="+mj-lt"/>
              </a:rPr>
              <a:t>”</a:t>
            </a:r>
            <a:r>
              <a:rPr lang="ru-RU" sz="2000" dirty="0" smtClean="0">
                <a:solidFill>
                  <a:srgbClr val="666666"/>
                </a:solidFill>
                <a:latin typeface="+mj-lt"/>
              </a:rPr>
              <a:t> разработки</a:t>
            </a:r>
          </a:p>
          <a:p>
            <a:pPr fontAlgn="base"/>
            <a:r>
              <a:rPr lang="ru-RU" sz="2000" b="1" dirty="0" smtClean="0">
                <a:solidFill>
                  <a:srgbClr val="666666"/>
                </a:solidFill>
                <a:latin typeface="+mj-lt"/>
              </a:rPr>
              <a:t>Ваша выгода</a:t>
            </a:r>
            <a:r>
              <a:rPr lang="ru-RU" sz="2000" dirty="0" smtClean="0">
                <a:solidFill>
                  <a:srgbClr val="666666"/>
                </a:solidFill>
                <a:latin typeface="+mj-lt"/>
              </a:rPr>
              <a:t/>
            </a:r>
            <a:br>
              <a:rPr lang="ru-RU" sz="2000" dirty="0" smtClean="0">
                <a:solidFill>
                  <a:srgbClr val="666666"/>
                </a:solidFill>
                <a:latin typeface="+mj-lt"/>
              </a:rPr>
            </a:br>
            <a:r>
              <a:rPr lang="ru-RU" sz="2000" dirty="0" smtClean="0">
                <a:solidFill>
                  <a:srgbClr val="666666"/>
                </a:solidFill>
                <a:latin typeface="+mj-lt"/>
              </a:rPr>
              <a:t>Возможность услышать доклады ведущих IT-профессионалов и поделиться своим опытом</a:t>
            </a:r>
            <a:br>
              <a:rPr lang="ru-RU" sz="2000" dirty="0" smtClean="0">
                <a:solidFill>
                  <a:srgbClr val="666666"/>
                </a:solidFill>
                <a:latin typeface="+mj-lt"/>
              </a:rPr>
            </a:br>
            <a:r>
              <a:rPr lang="ru-RU" sz="2000" dirty="0" smtClean="0">
                <a:solidFill>
                  <a:srgbClr val="666666"/>
                </a:solidFill>
                <a:latin typeface="+mj-lt"/>
              </a:rPr>
              <a:t>Бесплатно участвовать в “промо” - версиях топовых IT-конференций стран СНГ</a:t>
            </a:r>
            <a:br>
              <a:rPr lang="ru-RU" sz="2000" dirty="0" smtClean="0">
                <a:solidFill>
                  <a:srgbClr val="666666"/>
                </a:solidFill>
                <a:latin typeface="+mj-lt"/>
              </a:rPr>
            </a:br>
            <a:r>
              <a:rPr lang="ru-RU" sz="2000" dirty="0" smtClean="0">
                <a:solidFill>
                  <a:srgbClr val="666666"/>
                </a:solidFill>
                <a:latin typeface="+mj-lt"/>
              </a:rPr>
              <a:t>Регулярно встречаться лично, на тематическом форуме, в “филиалах” сообщества в социальных сетях и мессенджерах</a:t>
            </a:r>
            <a:endParaRPr lang="ru-RU" sz="2000" dirty="0">
              <a:solidFill>
                <a:srgbClr val="666666"/>
              </a:solidFill>
              <a:latin typeface="+mj-lt"/>
            </a:endParaRPr>
          </a:p>
        </p:txBody>
      </p:sp>
    </p:spTree>
    <p:extLst>
      <p:ext uri="{BB962C8B-B14F-4D97-AF65-F5344CB8AC3E}">
        <p14:creationId xmlns:p14="http://schemas.microsoft.com/office/powerpoint/2010/main" val="369867135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CoreHard.by</a:t>
            </a:r>
            <a:endParaRPr lang="ru-RU" dirty="0"/>
          </a:p>
        </p:txBody>
      </p:sp>
      <p:sp>
        <p:nvSpPr>
          <p:cNvPr id="4" name="Shape 180"/>
          <p:cNvSpPr txBox="1"/>
          <p:nvPr/>
        </p:nvSpPr>
        <p:spPr>
          <a:xfrm>
            <a:off x="485925" y="2043941"/>
            <a:ext cx="8027099" cy="3259580"/>
          </a:xfrm>
          <a:prstGeom prst="rect">
            <a:avLst/>
          </a:prstGeom>
          <a:noFill/>
          <a:ln>
            <a:noFill/>
          </a:ln>
        </p:spPr>
        <p:txBody>
          <a:bodyPr lIns="91425" tIns="91425" rIns="91425" bIns="91425" anchor="t" anchorCtr="0">
            <a:noAutofit/>
          </a:bodyPr>
          <a:lstStyle/>
          <a:p>
            <a:pPr algn="ctr"/>
            <a:r>
              <a:rPr lang="en" sz="2800" u="sng" dirty="0" smtClean="0">
                <a:solidFill>
                  <a:schemeClr val="hlink"/>
                </a:solidFill>
                <a:hlinkClick r:id="rId2"/>
              </a:rPr>
              <a:t>info@corehard.by</a:t>
            </a:r>
            <a:endParaRPr lang="en" sz="2800" u="sng" dirty="0" smtClean="0">
              <a:solidFill>
                <a:schemeClr val="hlink"/>
              </a:solidFill>
            </a:endParaRPr>
          </a:p>
          <a:p>
            <a:pPr algn="ctr"/>
            <a:endParaRPr lang="en" sz="2800" u="sng" dirty="0" smtClean="0">
              <a:solidFill>
                <a:schemeClr val="hlink"/>
              </a:solidFill>
            </a:endParaRPr>
          </a:p>
          <a:p>
            <a:pPr algn="ctr"/>
            <a:r>
              <a:rPr lang="en-US" sz="2800" u="sng" dirty="0" smtClean="0">
                <a:solidFill>
                  <a:schemeClr val="hlink"/>
                </a:solidFill>
                <a:hlinkClick r:id="rId3"/>
              </a:rPr>
              <a:t>https</a:t>
            </a:r>
            <a:r>
              <a:rPr lang="en-US" sz="2800" u="sng" dirty="0">
                <a:solidFill>
                  <a:schemeClr val="hlink"/>
                </a:solidFill>
                <a:hlinkClick r:id="rId3"/>
              </a:rPr>
              <a:t>://</a:t>
            </a:r>
            <a:r>
              <a:rPr lang="en-US" sz="2800" u="sng" dirty="0" smtClean="0">
                <a:solidFill>
                  <a:schemeClr val="hlink"/>
                </a:solidFill>
                <a:hlinkClick r:id="rId3"/>
              </a:rPr>
              <a:t>www.facebook.com/corehard.by/</a:t>
            </a:r>
            <a:endParaRPr lang="en-US" sz="2800" u="sng" dirty="0" smtClean="0">
              <a:solidFill>
                <a:schemeClr val="hlink"/>
              </a:solidFill>
            </a:endParaRPr>
          </a:p>
          <a:p>
            <a:pPr algn="ctr"/>
            <a:endParaRPr lang="en" sz="2800" u="sng" dirty="0">
              <a:solidFill>
                <a:schemeClr val="hlink"/>
              </a:solidFill>
            </a:endParaRPr>
          </a:p>
          <a:p>
            <a:pPr lvl="0" algn="ctr" rtl="0">
              <a:spcBef>
                <a:spcPts val="0"/>
              </a:spcBef>
              <a:buNone/>
            </a:pPr>
            <a:r>
              <a:rPr lang="en" sz="2800" dirty="0" smtClean="0">
                <a:solidFill>
                  <a:srgbClr val="666666"/>
                </a:solidFill>
              </a:rPr>
              <a:t>+</a:t>
            </a:r>
            <a:r>
              <a:rPr lang="en" sz="2800" dirty="0">
                <a:solidFill>
                  <a:srgbClr val="666666"/>
                </a:solidFill>
              </a:rPr>
              <a:t>375 33 33 46 120</a:t>
            </a:r>
          </a:p>
          <a:p>
            <a:pPr lvl="0" algn="ctr" rtl="0">
              <a:spcBef>
                <a:spcPts val="0"/>
              </a:spcBef>
              <a:buNone/>
            </a:pPr>
            <a:r>
              <a:rPr lang="en" sz="2800" dirty="0">
                <a:solidFill>
                  <a:srgbClr val="666666"/>
                </a:solidFill>
              </a:rPr>
              <a:t>+375 44 74 00 385</a:t>
            </a:r>
          </a:p>
        </p:txBody>
      </p:sp>
    </p:spTree>
    <p:extLst>
      <p:ext uri="{BB962C8B-B14F-4D97-AF65-F5344CB8AC3E}">
        <p14:creationId xmlns:p14="http://schemas.microsoft.com/office/powerpoint/2010/main" val="223495352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2362200" y="-30150"/>
            <a:ext cx="5175000" cy="1143000"/>
          </a:xfrm>
          <a:prstGeom prst="rect">
            <a:avLst/>
          </a:prstGeom>
        </p:spPr>
        <p:txBody>
          <a:bodyPr lIns="91425" tIns="91425" rIns="91425" bIns="91425" anchor="b" anchorCtr="0">
            <a:noAutofit/>
          </a:bodyPr>
          <a:lstStyle/>
          <a:p>
            <a:pPr lvl="0" rtl="0">
              <a:spcBef>
                <a:spcPts val="0"/>
              </a:spcBef>
              <a:buNone/>
            </a:pPr>
            <a:r>
              <a:rPr lang="en"/>
              <a:t>Спасибо! Вопросы?</a:t>
            </a:r>
          </a:p>
        </p:txBody>
      </p:sp>
      <p:pic>
        <p:nvPicPr>
          <p:cNvPr id="178" name="Shape 178"/>
          <p:cNvPicPr preferRelativeResize="0"/>
          <p:nvPr/>
        </p:nvPicPr>
        <p:blipFill>
          <a:blip r:embed="rId3">
            <a:alphaModFix/>
          </a:blip>
          <a:stretch>
            <a:fillRect/>
          </a:stretch>
        </p:blipFill>
        <p:spPr>
          <a:xfrm>
            <a:off x="5494575" y="5350575"/>
            <a:ext cx="2700549" cy="1109349"/>
          </a:xfrm>
          <a:prstGeom prst="rect">
            <a:avLst/>
          </a:prstGeom>
          <a:noFill/>
          <a:ln>
            <a:noFill/>
          </a:ln>
        </p:spPr>
      </p:pic>
      <p:pic>
        <p:nvPicPr>
          <p:cNvPr id="179" name="Shape 179"/>
          <p:cNvPicPr preferRelativeResize="0"/>
          <p:nvPr/>
        </p:nvPicPr>
        <p:blipFill>
          <a:blip r:embed="rId4">
            <a:alphaModFix/>
          </a:blip>
          <a:stretch>
            <a:fillRect/>
          </a:stretch>
        </p:blipFill>
        <p:spPr>
          <a:xfrm>
            <a:off x="646812" y="5274375"/>
            <a:ext cx="2939749" cy="1109349"/>
          </a:xfrm>
          <a:prstGeom prst="rect">
            <a:avLst/>
          </a:prstGeom>
          <a:noFill/>
          <a:ln>
            <a:noFill/>
          </a:ln>
        </p:spPr>
      </p:pic>
      <p:sp>
        <p:nvSpPr>
          <p:cNvPr id="180" name="Shape 180"/>
          <p:cNvSpPr txBox="1"/>
          <p:nvPr/>
        </p:nvSpPr>
        <p:spPr>
          <a:xfrm>
            <a:off x="485925" y="1495300"/>
            <a:ext cx="8027099" cy="3507000"/>
          </a:xfrm>
          <a:prstGeom prst="rect">
            <a:avLst/>
          </a:prstGeom>
          <a:noFill/>
          <a:ln>
            <a:noFill/>
          </a:ln>
        </p:spPr>
        <p:txBody>
          <a:bodyPr lIns="91425" tIns="91425" rIns="91425" bIns="91425" anchor="t" anchorCtr="0">
            <a:noAutofit/>
          </a:bodyPr>
          <a:lstStyle/>
          <a:p>
            <a:pPr lvl="0" algn="ctr" rtl="0">
              <a:spcBef>
                <a:spcPts val="0"/>
              </a:spcBef>
              <a:buNone/>
            </a:pPr>
            <a:r>
              <a:rPr lang="en" sz="3600" i="1"/>
              <a:t>Антон Семенченко</a:t>
            </a:r>
            <a:br>
              <a:rPr lang="en" sz="3600" i="1"/>
            </a:br>
            <a:endParaRPr lang="en" sz="3600" i="1"/>
          </a:p>
          <a:p>
            <a:pPr lvl="0" algn="ctr" rtl="0">
              <a:spcBef>
                <a:spcPts val="0"/>
              </a:spcBef>
              <a:buNone/>
            </a:pPr>
            <a:r>
              <a:rPr lang="en" sz="2800"/>
              <a:t>skype: dpi.semenchenko</a:t>
            </a:r>
            <a:br>
              <a:rPr lang="en" sz="2800"/>
            </a:br>
            <a:r>
              <a:rPr lang="en" sz="2800" u="sng">
                <a:solidFill>
                  <a:schemeClr val="hlink"/>
                </a:solidFill>
                <a:hlinkClick r:id="rId5"/>
              </a:rPr>
              <a:t>semenchenko@dpi.solutions</a:t>
            </a:r>
            <a:r>
              <a:rPr lang="en" sz="2800">
                <a:solidFill>
                  <a:srgbClr val="666666"/>
                </a:solidFill>
              </a:rPr>
              <a:t/>
            </a:r>
            <a:br>
              <a:rPr lang="en" sz="2800">
                <a:solidFill>
                  <a:srgbClr val="666666"/>
                </a:solidFill>
              </a:rPr>
            </a:br>
            <a:r>
              <a:rPr lang="en" sz="2800">
                <a:solidFill>
                  <a:srgbClr val="666666"/>
                </a:solidFill>
              </a:rPr>
              <a:t/>
            </a:r>
            <a:br>
              <a:rPr lang="en" sz="2800">
                <a:solidFill>
                  <a:srgbClr val="666666"/>
                </a:solidFill>
              </a:rPr>
            </a:br>
            <a:r>
              <a:rPr lang="en" sz="2800">
                <a:solidFill>
                  <a:srgbClr val="666666"/>
                </a:solidFill>
              </a:rPr>
              <a:t>+375 33 33 46 120</a:t>
            </a:r>
          </a:p>
          <a:p>
            <a:pPr lvl="0" algn="ctr" rtl="0">
              <a:spcBef>
                <a:spcPts val="0"/>
              </a:spcBef>
              <a:buNone/>
            </a:pPr>
            <a:r>
              <a:rPr lang="en" sz="2800">
                <a:solidFill>
                  <a:srgbClr val="666666"/>
                </a:solidFill>
              </a:rPr>
              <a:t>+375 44 74 00 385</a:t>
            </a:r>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COMAQA YouTube</a:t>
            </a:r>
            <a:endParaRPr lang="ru-RU" dirty="0"/>
          </a:p>
        </p:txBody>
      </p:sp>
      <p:sp>
        <p:nvSpPr>
          <p:cNvPr id="3" name="Rectangle 2"/>
          <p:cNvSpPr/>
          <p:nvPr/>
        </p:nvSpPr>
        <p:spPr>
          <a:xfrm>
            <a:off x="718456" y="1534837"/>
            <a:ext cx="7694023" cy="830997"/>
          </a:xfrm>
          <a:prstGeom prst="rect">
            <a:avLst/>
          </a:prstGeom>
        </p:spPr>
        <p:txBody>
          <a:bodyPr wrap="square">
            <a:spAutoFit/>
          </a:bodyPr>
          <a:lstStyle/>
          <a:p>
            <a:r>
              <a:rPr lang="ru-RU" sz="2400" dirty="0" smtClean="0"/>
              <a:t>В начале лета 2018 года </a:t>
            </a:r>
            <a:r>
              <a:rPr lang="ru-RU" sz="2400" dirty="0" smtClean="0">
                <a:sym typeface="Wingdings" panose="05000000000000000000" pitchFamily="2" charset="2"/>
              </a:rPr>
              <a:t> сообщество </a:t>
            </a:r>
            <a:r>
              <a:rPr lang="ru-RU" sz="2400" dirty="0" smtClean="0"/>
              <a:t>выложит ряд видео материалов, в том числе и по ОПП</a:t>
            </a:r>
            <a:endParaRPr lang="en-US" sz="2400" i="1" dirty="0"/>
          </a:p>
        </p:txBody>
      </p:sp>
      <p:pic>
        <p:nvPicPr>
          <p:cNvPr id="7170" name="Picture 2" descr="ÐÐ°ÑÑÐ¸Ð½ÐºÐ¸ Ð¿Ð¾ Ð·Ð°Ð¿ÑÐ¾ÑÑ ÐºÐ½Ð¸Ð³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4569" y="4778847"/>
            <a:ext cx="1821948" cy="1821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4531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a:t>
            </a:r>
            <a:r>
              <a:rPr lang="ru-RU" dirty="0" smtClean="0"/>
              <a:t>ООП </a:t>
            </a:r>
            <a:r>
              <a:rPr lang="ru-RU" dirty="0" smtClean="0">
                <a:sym typeface="Wingdings" panose="05000000000000000000" pitchFamily="2" charset="2"/>
              </a:rPr>
              <a:t></a:t>
            </a:r>
            <a:endParaRPr lang="ru-RU" dirty="0"/>
          </a:p>
        </p:txBody>
      </p:sp>
      <p:sp>
        <p:nvSpPr>
          <p:cNvPr id="3" name="Rectangle 2"/>
          <p:cNvSpPr/>
          <p:nvPr/>
        </p:nvSpPr>
        <p:spPr>
          <a:xfrm>
            <a:off x="718456" y="1534837"/>
            <a:ext cx="7694023" cy="2308324"/>
          </a:xfrm>
          <a:prstGeom prst="rect">
            <a:avLst/>
          </a:prstGeom>
        </p:spPr>
        <p:txBody>
          <a:bodyPr wrap="square">
            <a:spAutoFit/>
          </a:bodyPr>
          <a:lstStyle/>
          <a:p>
            <a:pPr marL="342900" indent="-342900">
              <a:buFont typeface="Arial" panose="020B0604020202020204" pitchFamily="34" charset="0"/>
              <a:buChar char="•"/>
            </a:pPr>
            <a:r>
              <a:rPr lang="ru-RU" sz="2400" dirty="0" smtClean="0"/>
              <a:t>Вы уже знаете правильный ответ или, как минимум, знаете в какой книге его можно найти.</a:t>
            </a:r>
          </a:p>
          <a:p>
            <a:pPr marL="342900" indent="-342900">
              <a:buFont typeface="Arial" panose="020B0604020202020204" pitchFamily="34" charset="0"/>
              <a:buChar char="•"/>
            </a:pPr>
            <a:endParaRPr lang="ru-RU" sz="2400" dirty="0" smtClean="0"/>
          </a:p>
          <a:p>
            <a:pPr marL="342900" indent="-342900">
              <a:buFont typeface="Arial" panose="020B0604020202020204" pitchFamily="34" charset="0"/>
              <a:buChar char="•"/>
            </a:pPr>
            <a:r>
              <a:rPr lang="ru-RU" sz="2400" dirty="0" smtClean="0"/>
              <a:t>Видео, тренинги, конференции от </a:t>
            </a:r>
            <a:r>
              <a:rPr lang="en-US" sz="2400" b="1" dirty="0" smtClean="0"/>
              <a:t>COMAQA</a:t>
            </a:r>
            <a:r>
              <a:rPr lang="ru-RU" sz="2400" dirty="0" smtClean="0"/>
              <a:t>, например «</a:t>
            </a:r>
            <a:r>
              <a:rPr lang="ru-RU" sz="2400" b="1" dirty="0" smtClean="0"/>
              <a:t>Концептуальные основы ООП для </a:t>
            </a:r>
            <a:r>
              <a:rPr lang="en-US" sz="2400" b="1" dirty="0" smtClean="0"/>
              <a:t>QA</a:t>
            </a:r>
            <a:r>
              <a:rPr lang="ru-RU" sz="2400" dirty="0" smtClean="0"/>
              <a:t>»</a:t>
            </a:r>
            <a:endParaRPr lang="ru-RU" sz="2400" dirty="0"/>
          </a:p>
        </p:txBody>
      </p:sp>
      <p:pic>
        <p:nvPicPr>
          <p:cNvPr id="6146" name="Picture 2" descr="ÐÐ°ÑÑÐ¸Ð½ÐºÐ¸ Ð¿Ð¾ Ð·Ð°Ð¿ÑÐ¾ÑÑ Ð¾ÑÐ²Ðµ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5841" y="4866167"/>
            <a:ext cx="5764865" cy="1759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1711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2</a:t>
            </a:r>
            <a:r>
              <a:rPr lang="en-US" dirty="0" smtClean="0"/>
              <a:t>. L</a:t>
            </a:r>
            <a:r>
              <a:rPr lang="ru-RU" dirty="0" smtClean="0"/>
              <a:t>ayers </a:t>
            </a:r>
            <a:r>
              <a:rPr lang="en-US" dirty="0" smtClean="0"/>
              <a:t>&amp;</a:t>
            </a:r>
            <a:r>
              <a:rPr lang="ru-RU" dirty="0" smtClean="0"/>
              <a:t> </a:t>
            </a:r>
            <a:r>
              <a:rPr lang="ru-RU" dirty="0"/>
              <a:t>modules</a:t>
            </a:r>
          </a:p>
        </p:txBody>
      </p:sp>
      <p:sp>
        <p:nvSpPr>
          <p:cNvPr id="3" name="Rectangle 2"/>
          <p:cNvSpPr/>
          <p:nvPr/>
        </p:nvSpPr>
        <p:spPr>
          <a:xfrm>
            <a:off x="718456" y="1534837"/>
            <a:ext cx="7694023" cy="1938992"/>
          </a:xfrm>
          <a:prstGeom prst="rect">
            <a:avLst/>
          </a:prstGeom>
        </p:spPr>
        <p:txBody>
          <a:bodyPr wrap="square">
            <a:spAutoFit/>
          </a:bodyPr>
          <a:lstStyle/>
          <a:p>
            <a:pPr marL="342900" indent="-342900">
              <a:buFont typeface="Arial" panose="020B0604020202020204" pitchFamily="34" charset="0"/>
              <a:buChar char="•"/>
            </a:pPr>
            <a:r>
              <a:rPr lang="ru-RU" sz="2400" dirty="0" smtClean="0"/>
              <a:t>Опишите </a:t>
            </a:r>
            <a:r>
              <a:rPr lang="ru-RU" sz="2400" dirty="0"/>
              <a:t>основные </a:t>
            </a:r>
            <a:r>
              <a:rPr lang="ru-RU" sz="2400" b="1" dirty="0"/>
              <a:t>layers</a:t>
            </a:r>
            <a:r>
              <a:rPr lang="ru-RU" sz="2400" dirty="0"/>
              <a:t> и </a:t>
            </a:r>
            <a:r>
              <a:rPr lang="ru-RU" sz="2400" b="1" dirty="0"/>
              <a:t>modules</a:t>
            </a:r>
            <a:r>
              <a:rPr lang="ru-RU" sz="2400" dirty="0"/>
              <a:t> решения по Автоматизации тестирования</a:t>
            </a:r>
            <a:r>
              <a:rPr lang="ru-RU" sz="2400" dirty="0" smtClean="0"/>
              <a:t>?</a:t>
            </a:r>
          </a:p>
          <a:p>
            <a:pPr marL="342900" indent="-342900">
              <a:buFont typeface="Arial" panose="020B0604020202020204" pitchFamily="34" charset="0"/>
              <a:buChar char="•"/>
            </a:pPr>
            <a:r>
              <a:rPr lang="ru-RU" sz="2400" dirty="0" smtClean="0"/>
              <a:t>На </a:t>
            </a:r>
            <a:r>
              <a:rPr lang="ru-RU" sz="2400" dirty="0"/>
              <a:t>Ваш взгляд </a:t>
            </a:r>
            <a:r>
              <a:rPr lang="ru-RU" sz="2400" b="1" dirty="0"/>
              <a:t>в чем отличие layers и modules</a:t>
            </a:r>
            <a:r>
              <a:rPr lang="ru-RU" sz="2400" dirty="0"/>
              <a:t>? </a:t>
            </a:r>
            <a:endParaRPr lang="ru-RU" sz="2400" dirty="0" smtClean="0"/>
          </a:p>
          <a:p>
            <a:pPr marL="342900" indent="-342900">
              <a:buFont typeface="Arial" panose="020B0604020202020204" pitchFamily="34" charset="0"/>
              <a:buChar char="•"/>
            </a:pPr>
            <a:r>
              <a:rPr lang="ru-RU" sz="2400" dirty="0" smtClean="0"/>
              <a:t>Порой </a:t>
            </a:r>
            <a:r>
              <a:rPr lang="ru-RU" sz="2400" dirty="0"/>
              <a:t>эти термины неоправданно используются как </a:t>
            </a:r>
            <a:r>
              <a:rPr lang="ru-RU" sz="2400" dirty="0" smtClean="0"/>
              <a:t>синонимы – как Вы думаете, почему?</a:t>
            </a:r>
            <a:endParaRPr lang="ru-RU" sz="2400" dirty="0"/>
          </a:p>
        </p:txBody>
      </p:sp>
      <p:pic>
        <p:nvPicPr>
          <p:cNvPr id="2050" name="Picture 2" descr="ÐÐ°ÑÑÐ¸Ð½ÐºÐ¸ Ð¿Ð¾ Ð·Ð°Ð¿ÑÐ¾ÑÑ Ð²Ð¾Ð¿ÑÐ¾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683" y="4046905"/>
            <a:ext cx="2620796" cy="2620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7473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
            </a:r>
            <a:r>
              <a:rPr lang="ru-RU" dirty="0" smtClean="0"/>
              <a:t>ayers – сложный ответ ...</a:t>
            </a:r>
            <a:endParaRPr lang="ru-RU" dirty="0"/>
          </a:p>
        </p:txBody>
      </p:sp>
      <p:sp>
        <p:nvSpPr>
          <p:cNvPr id="3" name="Rectangle 2"/>
          <p:cNvSpPr/>
          <p:nvPr/>
        </p:nvSpPr>
        <p:spPr>
          <a:xfrm>
            <a:off x="718456" y="1534837"/>
            <a:ext cx="7694023" cy="3785652"/>
          </a:xfrm>
          <a:prstGeom prst="rect">
            <a:avLst/>
          </a:prstGeom>
        </p:spPr>
        <p:txBody>
          <a:bodyPr wrap="square">
            <a:spAutoFit/>
          </a:bodyPr>
          <a:lstStyle/>
          <a:p>
            <a:r>
              <a:rPr lang="ru-RU" sz="2400" b="1" dirty="0" smtClean="0"/>
              <a:t>Цитаты</a:t>
            </a:r>
            <a:r>
              <a:rPr lang="en-US" sz="2400" dirty="0" smtClean="0"/>
              <a:t>:</a:t>
            </a:r>
          </a:p>
          <a:p>
            <a:pPr marL="342900" indent="-342900">
              <a:buFont typeface="Arial" panose="020B0604020202020204" pitchFamily="34" charset="0"/>
              <a:buChar char="•"/>
            </a:pPr>
            <a:r>
              <a:rPr lang="en-US" sz="2400" dirty="0" smtClean="0"/>
              <a:t>“Layer – as a super fundamental Architecture Pattern”</a:t>
            </a:r>
          </a:p>
          <a:p>
            <a:pPr marL="342900" indent="-342900">
              <a:buFont typeface="Arial" panose="020B0604020202020204" pitchFamily="34" charset="0"/>
              <a:buChar char="•"/>
            </a:pPr>
            <a:r>
              <a:rPr lang="en-US" sz="2400" dirty="0" smtClean="0"/>
              <a:t>“Layered architecture”</a:t>
            </a:r>
          </a:p>
          <a:p>
            <a:pPr marL="342900" indent="-342900">
              <a:buFont typeface="Arial" panose="020B0604020202020204" pitchFamily="34" charset="0"/>
              <a:buChar char="•"/>
            </a:pPr>
            <a:endParaRPr lang="en-US" sz="2400" dirty="0" smtClean="0"/>
          </a:p>
          <a:p>
            <a:r>
              <a:rPr lang="ru-RU" sz="2400" b="1" dirty="0" smtClean="0"/>
              <a:t>Книги</a:t>
            </a:r>
            <a:r>
              <a:rPr lang="en-US" sz="2400" dirty="0" smtClean="0"/>
              <a:t>:</a:t>
            </a:r>
          </a:p>
          <a:p>
            <a:pPr marL="342900" indent="-342900">
              <a:buFont typeface="Arial" panose="020B0604020202020204" pitchFamily="34" charset="0"/>
              <a:buChar char="•"/>
            </a:pPr>
            <a:r>
              <a:rPr lang="en-US" sz="2400" dirty="0"/>
              <a:t>“Pattern-Oriented Software Architecture Volume 1: A System of Patterns”</a:t>
            </a:r>
            <a:endParaRPr lang="ru-RU" sz="2400" dirty="0" smtClean="0"/>
          </a:p>
          <a:p>
            <a:pPr marL="342900" indent="-342900">
              <a:buFont typeface="Arial" panose="020B0604020202020204" pitchFamily="34" charset="0"/>
              <a:buChar char="•"/>
            </a:pPr>
            <a:r>
              <a:rPr lang="en-US" sz="2400" dirty="0" smtClean="0"/>
              <a:t>“Software Architecture Patterns” by  Mark Richards</a:t>
            </a:r>
            <a:endParaRPr lang="en-US" sz="2400" dirty="0" smtClean="0">
              <a:solidFill>
                <a:srgbClr val="FF0000"/>
              </a:solidFill>
            </a:endParaRPr>
          </a:p>
          <a:p>
            <a:pPr marL="342900" indent="-342900">
              <a:buFont typeface="Arial" panose="020B0604020202020204" pitchFamily="34" charset="0"/>
              <a:buChar char="•"/>
            </a:pPr>
            <a:endParaRPr lang="ru-RU" sz="2400" dirty="0"/>
          </a:p>
        </p:txBody>
      </p:sp>
      <p:pic>
        <p:nvPicPr>
          <p:cNvPr id="3076" name="Picture 4" descr="ÐÐ°ÑÑÐ¸Ð½ÐºÐ¸ Ð¿Ð¾ Ð·Ð°Ð¿ÑÐ¾ÑÑ ÐºÐ½Ð¸Ð³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3463" y="5080448"/>
            <a:ext cx="2424886" cy="1657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72154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
            </a:r>
            <a:r>
              <a:rPr lang="ru-RU" dirty="0" smtClean="0"/>
              <a:t>ayers – простой ответ </a:t>
            </a:r>
            <a:r>
              <a:rPr lang="ru-RU" dirty="0" smtClean="0">
                <a:sym typeface="Wingdings" panose="05000000000000000000" pitchFamily="2" charset="2"/>
              </a:rPr>
              <a:t></a:t>
            </a:r>
            <a:endParaRPr lang="ru-RU" dirty="0"/>
          </a:p>
        </p:txBody>
      </p:sp>
      <p:sp>
        <p:nvSpPr>
          <p:cNvPr id="3" name="Rectangle 2"/>
          <p:cNvSpPr/>
          <p:nvPr/>
        </p:nvSpPr>
        <p:spPr>
          <a:xfrm>
            <a:off x="718456" y="1534837"/>
            <a:ext cx="7694023" cy="2677656"/>
          </a:xfrm>
          <a:prstGeom prst="rect">
            <a:avLst/>
          </a:prstGeom>
        </p:spPr>
        <p:txBody>
          <a:bodyPr wrap="square">
            <a:spAutoFit/>
          </a:bodyPr>
          <a:lstStyle/>
          <a:p>
            <a:r>
              <a:rPr lang="ru-RU" sz="2400" dirty="0" smtClean="0"/>
              <a:t>Слой \ layer - совокупность </a:t>
            </a:r>
            <a:r>
              <a:rPr lang="ru-RU" sz="2400" dirty="0"/>
              <a:t>категорий классов или подсистем одного уровня абстракции.</a:t>
            </a:r>
            <a:endParaRPr lang="ru-RU" sz="2400" dirty="0" smtClean="0"/>
          </a:p>
          <a:p>
            <a:endParaRPr lang="ru-RU" sz="2400" dirty="0"/>
          </a:p>
          <a:p>
            <a:r>
              <a:rPr lang="en-US" sz="2400" dirty="0" smtClean="0"/>
              <a:t>Grady </a:t>
            </a:r>
            <a:r>
              <a:rPr lang="en-US" sz="2400" dirty="0" err="1"/>
              <a:t>Booch</a:t>
            </a:r>
            <a:r>
              <a:rPr lang="en-US" sz="2400" dirty="0"/>
              <a:t> “Object oriented analysis and design with C++ examples</a:t>
            </a:r>
            <a:r>
              <a:rPr lang="en-US" sz="2400" dirty="0" smtClean="0"/>
              <a:t>”</a:t>
            </a:r>
            <a:r>
              <a:rPr lang="ru-RU" sz="2400" dirty="0" smtClean="0"/>
              <a:t> </a:t>
            </a:r>
            <a:r>
              <a:rPr lang="ru-RU" sz="2400" dirty="0" smtClean="0">
                <a:sym typeface="Wingdings" panose="05000000000000000000" pitchFamily="2" charset="2"/>
              </a:rPr>
              <a:t></a:t>
            </a:r>
          </a:p>
          <a:p>
            <a:endParaRPr lang="ru-RU" sz="2400" dirty="0">
              <a:sym typeface="Wingdings" panose="05000000000000000000" pitchFamily="2" charset="2"/>
            </a:endParaRPr>
          </a:p>
          <a:p>
            <a:r>
              <a:rPr lang="ru-RU" sz="2400" dirty="0" smtClean="0">
                <a:sym typeface="Wingdings" panose="05000000000000000000" pitchFamily="2" charset="2"/>
              </a:rPr>
              <a:t>+ ответ на вопрос </a:t>
            </a:r>
            <a:r>
              <a:rPr lang="ru-RU" sz="2400" dirty="0" smtClean="0"/>
              <a:t>1</a:t>
            </a:r>
            <a:r>
              <a:rPr lang="en-US" sz="2400" dirty="0" smtClean="0"/>
              <a:t>2 </a:t>
            </a:r>
            <a:r>
              <a:rPr lang="ru-RU" sz="2400" dirty="0" smtClean="0"/>
              <a:t>«Схема Автоматизации»</a:t>
            </a:r>
            <a:endParaRPr lang="ru-RU" sz="2400" dirty="0"/>
          </a:p>
        </p:txBody>
      </p:sp>
      <p:pic>
        <p:nvPicPr>
          <p:cNvPr id="5122" name="Picture 2" descr="ÐÐ°ÑÑÐ¸Ð½ÐºÐ¸ Ð¿Ð¾ Ð·Ð°Ð¿ÑÐ¾ÑÑ ÑÑÐ¾Ð¿ÐºÐ° ÐºÐ¾Ð¼Ð¸ÐºÑÐ¾Ð² ÐºÐ°ÑÑÐ¸Ð½Ðº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3169" y="4965376"/>
            <a:ext cx="1516146" cy="1596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34353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a:t>
            </a:r>
            <a:r>
              <a:rPr lang="ru-RU" dirty="0" smtClean="0"/>
              <a:t> – простой ответ </a:t>
            </a:r>
            <a:r>
              <a:rPr lang="ru-RU" dirty="0" smtClean="0">
                <a:sym typeface="Wingdings" panose="05000000000000000000" pitchFamily="2" charset="2"/>
              </a:rPr>
              <a:t></a:t>
            </a:r>
            <a:endParaRPr lang="ru-RU" dirty="0"/>
          </a:p>
        </p:txBody>
      </p:sp>
      <p:sp>
        <p:nvSpPr>
          <p:cNvPr id="3" name="Rectangle 2"/>
          <p:cNvSpPr/>
          <p:nvPr/>
        </p:nvSpPr>
        <p:spPr>
          <a:xfrm>
            <a:off x="718456" y="1534837"/>
            <a:ext cx="7694023" cy="4893647"/>
          </a:xfrm>
          <a:prstGeom prst="rect">
            <a:avLst/>
          </a:prstGeom>
        </p:spPr>
        <p:txBody>
          <a:bodyPr wrap="square">
            <a:spAutoFit/>
          </a:bodyPr>
          <a:lstStyle/>
          <a:p>
            <a:r>
              <a:rPr lang="ru-RU" sz="2400" dirty="0" smtClean="0"/>
              <a:t>Независимая, автономная сущность ... Исторически – самостоятельная единица «развертывания»</a:t>
            </a:r>
          </a:p>
          <a:p>
            <a:endParaRPr lang="ru-RU" sz="2400" dirty="0"/>
          </a:p>
          <a:p>
            <a:r>
              <a:rPr lang="ru-RU" sz="2400" dirty="0" smtClean="0"/>
              <a:t>Модуль \ module - единица кода</a:t>
            </a:r>
            <a:r>
              <a:rPr lang="ru-RU" sz="2400" dirty="0"/>
              <a:t>, служащая строительным блоком </a:t>
            </a:r>
            <a:r>
              <a:rPr lang="ru-RU" sz="2400" b="1" dirty="0"/>
              <a:t>физической структуры системы</a:t>
            </a:r>
            <a:r>
              <a:rPr lang="ru-RU" sz="2400" dirty="0"/>
              <a:t>; программный блок, который содержит объявления, выраженные в соответствии с требованиями языка и образующие физическую реализацию части или всех классов и объектов логического проекта системы. Как правило, </a:t>
            </a:r>
            <a:r>
              <a:rPr lang="ru-RU" sz="2400" b="1" dirty="0"/>
              <a:t>модуль состоит из интерфейсной части и реализации</a:t>
            </a:r>
            <a:r>
              <a:rPr lang="ru-RU" sz="2400" dirty="0" smtClean="0"/>
              <a:t>.</a:t>
            </a:r>
          </a:p>
          <a:p>
            <a:endParaRPr lang="ru-RU" sz="2400" dirty="0"/>
          </a:p>
          <a:p>
            <a:r>
              <a:rPr lang="ru-RU" sz="2400" dirty="0">
                <a:sym typeface="Wingdings" panose="05000000000000000000" pitchFamily="2" charset="2"/>
              </a:rPr>
              <a:t>+ ответ на вопрос </a:t>
            </a:r>
            <a:r>
              <a:rPr lang="ru-RU" sz="2400" dirty="0"/>
              <a:t>1</a:t>
            </a:r>
            <a:r>
              <a:rPr lang="en-US" sz="2400" dirty="0"/>
              <a:t>2 </a:t>
            </a:r>
            <a:r>
              <a:rPr lang="ru-RU" sz="2400" dirty="0"/>
              <a:t>«Схема Автоматизации</a:t>
            </a:r>
            <a:r>
              <a:rPr lang="ru-RU" sz="2400" dirty="0" smtClean="0"/>
              <a:t>»</a:t>
            </a:r>
            <a:endParaRPr lang="ru-RU" sz="2400" dirty="0"/>
          </a:p>
        </p:txBody>
      </p:sp>
      <p:pic>
        <p:nvPicPr>
          <p:cNvPr id="11266" name="Picture 2" descr="ÐÐ°ÑÑÐ¸Ð½ÐºÐ¸ Ð¿Ð¾ Ð·Ð°Ð¿ÑÐ¾ÑÑ ÐºÐ¾Ð¼Ð¸ÐºÑ Ð¿ÑÑÐ°ÑÑ Ð¸ ÑÑÐ¾Ð½Ð¸Ð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5006" y="5418139"/>
            <a:ext cx="853692" cy="1326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6608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3</a:t>
            </a:r>
            <a:r>
              <a:rPr lang="en-US" dirty="0" smtClean="0"/>
              <a:t>. </a:t>
            </a:r>
            <a:r>
              <a:rPr lang="en-US" dirty="0"/>
              <a:t>F</a:t>
            </a:r>
            <a:r>
              <a:rPr lang="ru-RU" dirty="0" smtClean="0"/>
              <a:t>ramework </a:t>
            </a:r>
            <a:r>
              <a:rPr lang="en-US" dirty="0" smtClean="0"/>
              <a:t>&amp;</a:t>
            </a:r>
            <a:r>
              <a:rPr lang="ru-RU" dirty="0" smtClean="0"/>
              <a:t> </a:t>
            </a:r>
            <a:r>
              <a:rPr lang="en-US" dirty="0" smtClean="0"/>
              <a:t>library</a:t>
            </a:r>
            <a:endParaRPr lang="ru-RU" dirty="0"/>
          </a:p>
        </p:txBody>
      </p:sp>
      <p:sp>
        <p:nvSpPr>
          <p:cNvPr id="3" name="Rectangle 2"/>
          <p:cNvSpPr/>
          <p:nvPr/>
        </p:nvSpPr>
        <p:spPr>
          <a:xfrm>
            <a:off x="718456" y="1534837"/>
            <a:ext cx="7694023" cy="1200329"/>
          </a:xfrm>
          <a:prstGeom prst="rect">
            <a:avLst/>
          </a:prstGeom>
        </p:spPr>
        <p:txBody>
          <a:bodyPr wrap="square">
            <a:spAutoFit/>
          </a:bodyPr>
          <a:lstStyle/>
          <a:p>
            <a:pPr marL="342900" indent="-342900">
              <a:buFont typeface="Arial" panose="020B0604020202020204" pitchFamily="34" charset="0"/>
              <a:buChar char="•"/>
            </a:pPr>
            <a:r>
              <a:rPr lang="ru-RU" sz="2400" dirty="0" smtClean="0"/>
              <a:t>На </a:t>
            </a:r>
            <a:r>
              <a:rPr lang="ru-RU" sz="2400" dirty="0"/>
              <a:t>Ваш взгляд в чем отличие framework и library</a:t>
            </a:r>
            <a:r>
              <a:rPr lang="ru-RU" sz="2400" dirty="0" smtClean="0"/>
              <a:t>?</a:t>
            </a:r>
            <a:endParaRPr lang="en-US" sz="2400" dirty="0" smtClean="0"/>
          </a:p>
          <a:p>
            <a:pPr marL="342900" indent="-342900">
              <a:buFont typeface="Arial" panose="020B0604020202020204" pitchFamily="34" charset="0"/>
              <a:buChar char="•"/>
            </a:pPr>
            <a:r>
              <a:rPr lang="ru-RU" sz="2400" dirty="0" smtClean="0"/>
              <a:t>Порой </a:t>
            </a:r>
            <a:r>
              <a:rPr lang="ru-RU" sz="2400" dirty="0"/>
              <a:t>эти термины неоправданно используются как синонимы.</a:t>
            </a:r>
          </a:p>
        </p:txBody>
      </p:sp>
      <p:pic>
        <p:nvPicPr>
          <p:cNvPr id="2050" name="Picture 2" descr="ÐÐ°ÑÑÐ¸Ð½ÐºÐ¸ Ð¿Ð¾ Ð·Ð°Ð¿ÑÐ¾ÑÑ Ð²Ð¾Ð¿ÑÐ¾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683" y="4046905"/>
            <a:ext cx="2620796" cy="2620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11149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3</a:t>
            </a:r>
            <a:r>
              <a:rPr lang="en-US" dirty="0" smtClean="0"/>
              <a:t>. </a:t>
            </a:r>
            <a:r>
              <a:rPr lang="en-US" dirty="0"/>
              <a:t>F</a:t>
            </a:r>
            <a:r>
              <a:rPr lang="ru-RU" dirty="0" smtClean="0"/>
              <a:t>ramework </a:t>
            </a:r>
            <a:r>
              <a:rPr lang="en-US" dirty="0" smtClean="0"/>
              <a:t>&amp;</a:t>
            </a:r>
            <a:r>
              <a:rPr lang="ru-RU" dirty="0" smtClean="0"/>
              <a:t> </a:t>
            </a:r>
            <a:r>
              <a:rPr lang="en-US" dirty="0" smtClean="0"/>
              <a:t>library</a:t>
            </a:r>
            <a:endParaRPr lang="ru-RU" dirty="0"/>
          </a:p>
        </p:txBody>
      </p:sp>
      <p:sp>
        <p:nvSpPr>
          <p:cNvPr id="3" name="Rectangle 2"/>
          <p:cNvSpPr/>
          <p:nvPr/>
        </p:nvSpPr>
        <p:spPr>
          <a:xfrm>
            <a:off x="718456" y="1534837"/>
            <a:ext cx="7694023" cy="1200329"/>
          </a:xfrm>
          <a:prstGeom prst="rect">
            <a:avLst/>
          </a:prstGeom>
        </p:spPr>
        <p:txBody>
          <a:bodyPr wrap="square">
            <a:spAutoFit/>
          </a:bodyPr>
          <a:lstStyle/>
          <a:p>
            <a:pPr marL="342900" indent="-342900">
              <a:buFont typeface="Arial" panose="020B0604020202020204" pitchFamily="34" charset="0"/>
              <a:buChar char="•"/>
            </a:pPr>
            <a:r>
              <a:rPr lang="ru-RU" sz="2400" dirty="0" smtClean="0"/>
              <a:t>На </a:t>
            </a:r>
            <a:r>
              <a:rPr lang="ru-RU" sz="2400" dirty="0"/>
              <a:t>Ваш взгляд в чем отличие framework и library</a:t>
            </a:r>
            <a:r>
              <a:rPr lang="ru-RU" sz="2400" dirty="0" smtClean="0"/>
              <a:t>?</a:t>
            </a:r>
            <a:endParaRPr lang="en-US" sz="2400" dirty="0" smtClean="0"/>
          </a:p>
          <a:p>
            <a:pPr marL="342900" indent="-342900">
              <a:buFont typeface="Arial" panose="020B0604020202020204" pitchFamily="34" charset="0"/>
              <a:buChar char="•"/>
            </a:pPr>
            <a:r>
              <a:rPr lang="ru-RU" sz="2400" dirty="0" smtClean="0"/>
              <a:t>Порой </a:t>
            </a:r>
            <a:r>
              <a:rPr lang="ru-RU" sz="2400" dirty="0"/>
              <a:t>эти термины неоправданно используются как синонимы.</a:t>
            </a:r>
          </a:p>
        </p:txBody>
      </p:sp>
      <p:pic>
        <p:nvPicPr>
          <p:cNvPr id="2050" name="Picture 2" descr="ÐÐ°ÑÑÐ¸Ð½ÐºÐ¸ Ð¿Ð¾ Ð·Ð°Ð¿ÑÐ¾ÑÑ Ð²Ð¾Ð¿ÑÐ¾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683" y="4046905"/>
            <a:ext cx="2620796" cy="2620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5698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t>
            </a:r>
            <a:r>
              <a:rPr lang="ru-RU" dirty="0" smtClean="0"/>
              <a:t>ramework</a:t>
            </a:r>
            <a:endParaRPr lang="ru-RU" dirty="0"/>
          </a:p>
        </p:txBody>
      </p:sp>
      <p:sp>
        <p:nvSpPr>
          <p:cNvPr id="3" name="Rectangle 2"/>
          <p:cNvSpPr/>
          <p:nvPr/>
        </p:nvSpPr>
        <p:spPr>
          <a:xfrm>
            <a:off x="718456" y="1534837"/>
            <a:ext cx="7694023" cy="2677656"/>
          </a:xfrm>
          <a:prstGeom prst="rect">
            <a:avLst/>
          </a:prstGeom>
        </p:spPr>
        <p:txBody>
          <a:bodyPr wrap="square">
            <a:spAutoFit/>
          </a:bodyPr>
          <a:lstStyle/>
          <a:p>
            <a:pPr marL="342900" indent="-342900">
              <a:buFont typeface="Arial" panose="020B0604020202020204" pitchFamily="34" charset="0"/>
              <a:buChar char="•"/>
            </a:pPr>
            <a:r>
              <a:rPr lang="en-US" sz="2400" dirty="0" smtClean="0"/>
              <a:t>“</a:t>
            </a:r>
            <a:r>
              <a:rPr lang="en-US" sz="2400" dirty="0"/>
              <a:t>C</a:t>
            </a:r>
            <a:r>
              <a:rPr lang="ru-RU" sz="2400" dirty="0" smtClean="0"/>
              <a:t>реда разработки</a:t>
            </a:r>
            <a:r>
              <a:rPr lang="en-US" sz="2400" dirty="0" smtClean="0"/>
              <a:t>”</a:t>
            </a:r>
            <a:r>
              <a:rPr lang="en-US" sz="2400" dirty="0"/>
              <a:t> </a:t>
            </a:r>
            <a:r>
              <a:rPr lang="en-US" sz="2400" dirty="0" smtClean="0"/>
              <a:t>\</a:t>
            </a:r>
            <a:r>
              <a:rPr lang="ru-RU" sz="2400" dirty="0" smtClean="0"/>
              <a:t> framework</a:t>
            </a:r>
            <a:r>
              <a:rPr lang="en-US" sz="2400" dirty="0" smtClean="0"/>
              <a:t> - </a:t>
            </a:r>
            <a:r>
              <a:rPr lang="ru-RU" sz="2400" dirty="0" smtClean="0"/>
              <a:t>набор </a:t>
            </a:r>
            <a:r>
              <a:rPr lang="ru-RU" sz="2400" dirty="0"/>
              <a:t>классов, предоставляющих некоторые базовые услуги в определенной области. Таким образом, среда разработки экспортирует классы и механизмы, которые клиенты могут использовать или адаптировать</a:t>
            </a:r>
            <a:r>
              <a:rPr lang="ru-RU" sz="2400" dirty="0" smtClean="0"/>
              <a:t>.</a:t>
            </a:r>
            <a:endParaRPr lang="en-US" sz="2400" dirty="0" smtClean="0"/>
          </a:p>
          <a:p>
            <a:pPr marL="342900" indent="-342900">
              <a:buFont typeface="Arial" panose="020B0604020202020204" pitchFamily="34" charset="0"/>
              <a:buChar char="•"/>
            </a:pPr>
            <a:r>
              <a:rPr lang="ru-RU" sz="2400" dirty="0" smtClean="0"/>
              <a:t>«Навязанный образ жизни»</a:t>
            </a:r>
            <a:endParaRPr lang="ru-RU" sz="2400" dirty="0"/>
          </a:p>
        </p:txBody>
      </p:sp>
      <p:pic>
        <p:nvPicPr>
          <p:cNvPr id="12290" name="Picture 2" descr="ÐÐ°ÑÑÐ¸Ð½ÐºÐ¸ Ð¿Ð¾ Ð·Ð°Ð¿ÑÐ¾ÑÑ frame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7299" y="3843161"/>
            <a:ext cx="3233274" cy="2765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0784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2133600" y="101925"/>
            <a:ext cx="5175000" cy="934799"/>
          </a:xfrm>
          <a:prstGeom prst="rect">
            <a:avLst/>
          </a:prstGeom>
        </p:spPr>
        <p:txBody>
          <a:bodyPr lIns="91425" tIns="91425" rIns="91425" bIns="91425" anchor="b" anchorCtr="0">
            <a:noAutofit/>
          </a:bodyPr>
          <a:lstStyle/>
          <a:p>
            <a:pPr lvl="0" rtl="0">
              <a:spcBef>
                <a:spcPts val="0"/>
              </a:spcBef>
              <a:buNone/>
            </a:pPr>
            <a:r>
              <a:rPr lang="en"/>
              <a:t>Обо мне</a:t>
            </a:r>
          </a:p>
        </p:txBody>
      </p:sp>
      <p:pic>
        <p:nvPicPr>
          <p:cNvPr id="36" name="Shape 36"/>
          <p:cNvPicPr preferRelativeResize="0"/>
          <p:nvPr/>
        </p:nvPicPr>
        <p:blipFill>
          <a:blip r:embed="rId3">
            <a:alphaModFix/>
          </a:blip>
          <a:stretch>
            <a:fillRect/>
          </a:stretch>
        </p:blipFill>
        <p:spPr>
          <a:xfrm>
            <a:off x="5076250" y="5296650"/>
            <a:ext cx="2700549" cy="1109349"/>
          </a:xfrm>
          <a:prstGeom prst="rect">
            <a:avLst/>
          </a:prstGeom>
          <a:noFill/>
          <a:ln>
            <a:noFill/>
          </a:ln>
        </p:spPr>
      </p:pic>
      <p:pic>
        <p:nvPicPr>
          <p:cNvPr id="37" name="Shape 37"/>
          <p:cNvPicPr preferRelativeResize="0"/>
          <p:nvPr/>
        </p:nvPicPr>
        <p:blipFill>
          <a:blip r:embed="rId4">
            <a:alphaModFix/>
          </a:blip>
          <a:stretch>
            <a:fillRect/>
          </a:stretch>
        </p:blipFill>
        <p:spPr>
          <a:xfrm>
            <a:off x="871175" y="5285500"/>
            <a:ext cx="2939749" cy="1109349"/>
          </a:xfrm>
          <a:prstGeom prst="rect">
            <a:avLst/>
          </a:prstGeom>
          <a:noFill/>
          <a:ln>
            <a:noFill/>
          </a:ln>
        </p:spPr>
      </p:pic>
      <p:sp>
        <p:nvSpPr>
          <p:cNvPr id="38" name="Shape 38"/>
          <p:cNvSpPr txBox="1"/>
          <p:nvPr/>
        </p:nvSpPr>
        <p:spPr>
          <a:xfrm>
            <a:off x="4267200" y="1447800"/>
            <a:ext cx="4491900" cy="2784600"/>
          </a:xfrm>
          <a:prstGeom prst="rect">
            <a:avLst/>
          </a:prstGeom>
          <a:noFill/>
          <a:ln>
            <a:noFill/>
          </a:ln>
        </p:spPr>
        <p:txBody>
          <a:bodyPr lIns="91425" tIns="91425" rIns="91425" bIns="91425" anchor="ctr" anchorCtr="0">
            <a:noAutofit/>
          </a:bodyPr>
          <a:lstStyle/>
          <a:p>
            <a:pPr lvl="0" rtl="0">
              <a:spcBef>
                <a:spcPts val="600"/>
              </a:spcBef>
              <a:buNone/>
            </a:pPr>
            <a:r>
              <a:rPr lang="en" sz="2800" dirty="0">
                <a:solidFill>
                  <a:schemeClr val="dk1"/>
                </a:solidFill>
              </a:rPr>
              <a:t>Антон Семенченко</a:t>
            </a:r>
          </a:p>
          <a:p>
            <a:pPr lvl="0" rtl="0">
              <a:spcBef>
                <a:spcPts val="600"/>
              </a:spcBef>
              <a:buNone/>
            </a:pPr>
            <a:r>
              <a:rPr lang="en" sz="1800" i="1" dirty="0">
                <a:solidFill>
                  <a:schemeClr val="dk1"/>
                </a:solidFill>
              </a:rPr>
              <a:t>автоматизированное тестирование, низкоуровневая разработка, управление, продажи</a:t>
            </a:r>
          </a:p>
          <a:p>
            <a:pPr marL="457200" lvl="0" indent="-342900" rtl="0">
              <a:spcBef>
                <a:spcPts val="600"/>
              </a:spcBef>
              <a:buClr>
                <a:schemeClr val="dk1"/>
              </a:buClr>
              <a:buSzPct val="100000"/>
            </a:pPr>
            <a:r>
              <a:rPr lang="ru-RU" sz="1800" dirty="0" smtClean="0">
                <a:solidFill>
                  <a:schemeClr val="dk1"/>
                </a:solidFill>
              </a:rPr>
              <a:t>Со-учередитель</a:t>
            </a:r>
            <a:r>
              <a:rPr lang="en" sz="1800" dirty="0" smtClean="0">
                <a:solidFill>
                  <a:schemeClr val="dk1"/>
                </a:solidFill>
              </a:rPr>
              <a:t> </a:t>
            </a:r>
            <a:r>
              <a:rPr lang="en" sz="1800" u="sng" dirty="0">
                <a:solidFill>
                  <a:schemeClr val="hlink"/>
                </a:solidFill>
                <a:hlinkClick r:id="rId5"/>
              </a:rPr>
              <a:t>DPI.Solutions</a:t>
            </a:r>
          </a:p>
          <a:p>
            <a:pPr marL="457200" lvl="0" indent="-342900" rtl="0">
              <a:spcBef>
                <a:spcPts val="600"/>
              </a:spcBef>
              <a:buClr>
                <a:schemeClr val="dk1"/>
              </a:buClr>
              <a:buSzPct val="100000"/>
            </a:pPr>
            <a:r>
              <a:rPr lang="en" sz="1800" dirty="0">
                <a:solidFill>
                  <a:schemeClr val="dk1"/>
                </a:solidFill>
              </a:rPr>
              <a:t>Менеджер в EPAM Systems</a:t>
            </a:r>
          </a:p>
          <a:p>
            <a:pPr marL="457200" lvl="0" indent="-342900" rtl="0">
              <a:spcBef>
                <a:spcPts val="600"/>
              </a:spcBef>
              <a:buClr>
                <a:schemeClr val="dk1"/>
              </a:buClr>
              <a:buSzPct val="100000"/>
            </a:pPr>
            <a:r>
              <a:rPr lang="en" sz="1800" dirty="0">
                <a:solidFill>
                  <a:schemeClr val="dk1"/>
                </a:solidFill>
              </a:rPr>
              <a:t>Тренер по автоматизации и управлению</a:t>
            </a:r>
          </a:p>
        </p:txBody>
      </p:sp>
      <p:pic>
        <p:nvPicPr>
          <p:cNvPr id="39" name="Shape 39"/>
          <p:cNvPicPr preferRelativeResize="0"/>
          <p:nvPr/>
        </p:nvPicPr>
        <p:blipFill>
          <a:blip r:embed="rId6">
            <a:alphaModFix/>
          </a:blip>
          <a:stretch>
            <a:fillRect/>
          </a:stretch>
        </p:blipFill>
        <p:spPr>
          <a:xfrm>
            <a:off x="785500" y="1689875"/>
            <a:ext cx="3111099" cy="32488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
            </a:r>
            <a:r>
              <a:rPr lang="en-US" dirty="0" smtClean="0"/>
              <a:t>ibrary</a:t>
            </a:r>
            <a:endParaRPr lang="ru-RU" dirty="0"/>
          </a:p>
        </p:txBody>
      </p:sp>
      <p:sp>
        <p:nvSpPr>
          <p:cNvPr id="3" name="Rectangle 2"/>
          <p:cNvSpPr/>
          <p:nvPr/>
        </p:nvSpPr>
        <p:spPr>
          <a:xfrm>
            <a:off x="718456" y="1534837"/>
            <a:ext cx="7694023" cy="1938992"/>
          </a:xfrm>
          <a:prstGeom prst="rect">
            <a:avLst/>
          </a:prstGeom>
        </p:spPr>
        <p:txBody>
          <a:bodyPr wrap="square">
            <a:spAutoFit/>
          </a:bodyPr>
          <a:lstStyle/>
          <a:p>
            <a:pPr marL="342900" indent="-342900">
              <a:buFont typeface="Arial" panose="020B0604020202020204" pitchFamily="34" charset="0"/>
              <a:buChar char="•"/>
            </a:pPr>
            <a:r>
              <a:rPr lang="ru-RU" sz="2400" dirty="0" smtClean="0"/>
              <a:t>Библиотека – «хранилище» повторно </a:t>
            </a:r>
            <a:r>
              <a:rPr lang="ru-RU" sz="2400" dirty="0"/>
              <a:t>используемых классов и компонентов, которые могут использоваться сразу несколькими проектами</a:t>
            </a:r>
            <a:r>
              <a:rPr lang="ru-RU" sz="2400" dirty="0" smtClean="0"/>
              <a:t>.</a:t>
            </a:r>
          </a:p>
          <a:p>
            <a:pPr marL="342900" indent="-342900">
              <a:buFont typeface="Arial" panose="020B0604020202020204" pitchFamily="34" charset="0"/>
              <a:buChar char="•"/>
            </a:pPr>
            <a:r>
              <a:rPr lang="ru-RU" sz="2400" dirty="0" smtClean="0"/>
              <a:t>Один из базовых инструментов</a:t>
            </a:r>
            <a:endParaRPr lang="ru-RU" sz="2400" dirty="0"/>
          </a:p>
        </p:txBody>
      </p:sp>
      <p:pic>
        <p:nvPicPr>
          <p:cNvPr id="18434" name="Picture 2"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4842" y="4866523"/>
            <a:ext cx="2381250" cy="1628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73079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a:t>
            </a:r>
            <a:r>
              <a:rPr lang="en-US" dirty="0" smtClean="0"/>
              <a:t>. Selenium wrapper</a:t>
            </a:r>
            <a:endParaRPr lang="ru-RU" dirty="0"/>
          </a:p>
        </p:txBody>
      </p:sp>
      <p:sp>
        <p:nvSpPr>
          <p:cNvPr id="3" name="Rectangle 2"/>
          <p:cNvSpPr/>
          <p:nvPr/>
        </p:nvSpPr>
        <p:spPr>
          <a:xfrm>
            <a:off x="718456" y="1534837"/>
            <a:ext cx="7694023" cy="1938992"/>
          </a:xfrm>
          <a:prstGeom prst="rect">
            <a:avLst/>
          </a:prstGeom>
        </p:spPr>
        <p:txBody>
          <a:bodyPr wrap="square">
            <a:spAutoFit/>
          </a:bodyPr>
          <a:lstStyle/>
          <a:p>
            <a:pPr marL="342900" indent="-342900">
              <a:buFont typeface="Arial" panose="020B0604020202020204" pitchFamily="34" charset="0"/>
              <a:buChar char="•"/>
            </a:pPr>
            <a:r>
              <a:rPr lang="ru-RU" sz="2400" dirty="0" smtClean="0"/>
              <a:t>На </a:t>
            </a:r>
            <a:r>
              <a:rPr lang="ru-RU" sz="2400" dirty="0"/>
              <a:t>основе каких факторов вы принимаете решение – выбрать готовый wrapper, например, для Selenium WebDriver или разработать свой</a:t>
            </a:r>
            <a:r>
              <a:rPr lang="ru-RU" sz="2400" dirty="0" smtClean="0"/>
              <a:t>?</a:t>
            </a:r>
          </a:p>
          <a:p>
            <a:pPr marL="342900" indent="-342900">
              <a:buFont typeface="Arial" panose="020B0604020202020204" pitchFamily="34" charset="0"/>
              <a:buChar char="•"/>
            </a:pPr>
            <a:r>
              <a:rPr lang="ru-RU" sz="2400" dirty="0" smtClean="0"/>
              <a:t>Когда нужно начинать разработку собственного </a:t>
            </a:r>
            <a:r>
              <a:rPr lang="en-US" sz="2400" dirty="0" smtClean="0"/>
              <a:t>Wrapper</a:t>
            </a:r>
            <a:r>
              <a:rPr lang="ru-RU" sz="2400" dirty="0" smtClean="0"/>
              <a:t>-а?</a:t>
            </a:r>
          </a:p>
        </p:txBody>
      </p:sp>
      <p:pic>
        <p:nvPicPr>
          <p:cNvPr id="2050" name="Picture 2" descr="ÐÐ°ÑÑÐ¸Ð½ÐºÐ¸ Ð¿Ð¾ Ð·Ð°Ð¿ÑÐ¾ÑÑ Ð²Ð¾Ð¿ÑÐ¾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683" y="4046905"/>
            <a:ext cx="2620796" cy="2620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07442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Никогда </a:t>
            </a:r>
            <a:r>
              <a:rPr lang="ru-RU" dirty="0" smtClean="0">
                <a:sym typeface="Wingdings" panose="05000000000000000000" pitchFamily="2" charset="2"/>
              </a:rPr>
              <a:t></a:t>
            </a:r>
            <a:endParaRPr lang="ru-RU" dirty="0"/>
          </a:p>
        </p:txBody>
      </p:sp>
      <p:sp>
        <p:nvSpPr>
          <p:cNvPr id="3" name="Rectangle 2"/>
          <p:cNvSpPr/>
          <p:nvPr/>
        </p:nvSpPr>
        <p:spPr>
          <a:xfrm>
            <a:off x="718456" y="1534837"/>
            <a:ext cx="7694023" cy="1938992"/>
          </a:xfrm>
          <a:prstGeom prst="rect">
            <a:avLst/>
          </a:prstGeom>
        </p:spPr>
        <p:txBody>
          <a:bodyPr wrap="square">
            <a:spAutoFit/>
          </a:bodyPr>
          <a:lstStyle/>
          <a:p>
            <a:pPr marL="342900" indent="-342900">
              <a:buFont typeface="Arial" panose="020B0604020202020204" pitchFamily="34" charset="0"/>
              <a:buChar char="•"/>
            </a:pPr>
            <a:r>
              <a:rPr lang="ru-RU" sz="2400" dirty="0" smtClean="0"/>
              <a:t>Первое правило «Бойцовского Клуба» - никогда не разрабатывайте свой </a:t>
            </a:r>
            <a:r>
              <a:rPr lang="en-US" sz="2400" dirty="0" smtClean="0"/>
              <a:t>Wrapper</a:t>
            </a:r>
            <a:r>
              <a:rPr lang="ru-RU" sz="2400" dirty="0" smtClean="0"/>
              <a:t>!</a:t>
            </a:r>
          </a:p>
          <a:p>
            <a:pPr marL="342900" indent="-342900">
              <a:buFont typeface="Arial" panose="020B0604020202020204" pitchFamily="34" charset="0"/>
              <a:buChar char="•"/>
            </a:pPr>
            <a:endParaRPr lang="ru-RU" sz="2400" dirty="0" smtClean="0"/>
          </a:p>
          <a:p>
            <a:pPr marL="342900" indent="-342900">
              <a:buFont typeface="Arial" panose="020B0604020202020204" pitchFamily="34" charset="0"/>
              <a:buChar char="•"/>
            </a:pPr>
            <a:r>
              <a:rPr lang="ru-RU" sz="2400" dirty="0" smtClean="0"/>
              <a:t>Второе </a:t>
            </a:r>
            <a:r>
              <a:rPr lang="ru-RU" sz="2400" dirty="0"/>
              <a:t>правило «Бойцовского Клуба» - </a:t>
            </a:r>
            <a:r>
              <a:rPr lang="ru-RU" sz="2400" dirty="0" smtClean="0"/>
              <a:t>никогда-никогда </a:t>
            </a:r>
            <a:r>
              <a:rPr lang="ru-RU" sz="2400" dirty="0"/>
              <a:t>не разрабатывайте свой </a:t>
            </a:r>
            <a:r>
              <a:rPr lang="en-US" sz="2400" dirty="0" smtClean="0"/>
              <a:t>Wrapper</a:t>
            </a:r>
            <a:r>
              <a:rPr lang="ru-RU" sz="2400" dirty="0" smtClean="0"/>
              <a:t> </a:t>
            </a:r>
            <a:r>
              <a:rPr lang="ru-RU" sz="2400" dirty="0" smtClean="0">
                <a:sym typeface="Wingdings" panose="05000000000000000000" pitchFamily="2" charset="2"/>
              </a:rPr>
              <a:t></a:t>
            </a:r>
            <a:endParaRPr lang="ru-RU" sz="2400" dirty="0"/>
          </a:p>
        </p:txBody>
      </p:sp>
      <p:pic>
        <p:nvPicPr>
          <p:cNvPr id="16386" name="Picture 2" descr="ÐÐ°ÑÑÐ¸Ð½ÐºÐ¸ Ð¿Ð¾ Ð·Ð°Ð¿ÑÐ¾ÑÑ Ð±Ð¾Ð¹ÑÐ¾Ð²ÑÐºÐ¸Ð¹ ÐºÐ»ÑÐ± Ð¼ÑÐ»Ð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0739" y="3693695"/>
            <a:ext cx="4869456" cy="2914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2817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Почему никогда ..?</a:t>
            </a:r>
            <a:endParaRPr lang="ru-RU" dirty="0"/>
          </a:p>
        </p:txBody>
      </p:sp>
      <p:sp>
        <p:nvSpPr>
          <p:cNvPr id="3" name="Rectangle 2"/>
          <p:cNvSpPr/>
          <p:nvPr/>
        </p:nvSpPr>
        <p:spPr>
          <a:xfrm>
            <a:off x="718456" y="1534837"/>
            <a:ext cx="7694023" cy="1569660"/>
          </a:xfrm>
          <a:prstGeom prst="rect">
            <a:avLst/>
          </a:prstGeom>
        </p:spPr>
        <p:txBody>
          <a:bodyPr wrap="square">
            <a:spAutoFit/>
          </a:bodyPr>
          <a:lstStyle/>
          <a:p>
            <a:r>
              <a:rPr lang="ru-RU" sz="2400" dirty="0"/>
              <a:t>Семь бед - один ответ:</a:t>
            </a:r>
          </a:p>
          <a:p>
            <a:r>
              <a:rPr lang="ru-RU" sz="2400" dirty="0"/>
              <a:t>Костыль и велосипед,</a:t>
            </a:r>
          </a:p>
          <a:p>
            <a:r>
              <a:rPr lang="ru-RU" sz="2400" dirty="0"/>
              <a:t>Семь </a:t>
            </a:r>
            <a:r>
              <a:rPr lang="ru-RU" sz="2400" dirty="0" smtClean="0"/>
              <a:t>бед - </a:t>
            </a:r>
            <a:r>
              <a:rPr lang="ru-RU" sz="2400" dirty="0"/>
              <a:t>один ответ:</a:t>
            </a:r>
          </a:p>
          <a:p>
            <a:r>
              <a:rPr lang="ru-RU" sz="2400" dirty="0"/>
              <a:t>Вставь костыль, изобрети </a:t>
            </a:r>
            <a:r>
              <a:rPr lang="ru-RU" sz="2400" dirty="0" smtClean="0"/>
              <a:t>велосипед!</a:t>
            </a:r>
            <a:endParaRPr lang="ru-RU" sz="2400" dirty="0"/>
          </a:p>
        </p:txBody>
      </p:sp>
      <p:pic>
        <p:nvPicPr>
          <p:cNvPr id="5" name="Picture 2" descr="Похожее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1018" y="3452457"/>
            <a:ext cx="3141461" cy="3130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11579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Единственное решение</a:t>
            </a:r>
            <a:endParaRPr lang="ru-RU" dirty="0"/>
          </a:p>
        </p:txBody>
      </p:sp>
      <p:sp>
        <p:nvSpPr>
          <p:cNvPr id="3" name="Rectangle 2"/>
          <p:cNvSpPr/>
          <p:nvPr/>
        </p:nvSpPr>
        <p:spPr>
          <a:xfrm>
            <a:off x="718456" y="1534837"/>
            <a:ext cx="7694023" cy="5632311"/>
          </a:xfrm>
          <a:prstGeom prst="rect">
            <a:avLst/>
          </a:prstGeom>
        </p:spPr>
        <p:txBody>
          <a:bodyPr wrap="square">
            <a:spAutoFit/>
          </a:bodyPr>
          <a:lstStyle/>
          <a:p>
            <a:r>
              <a:rPr lang="en-US" sz="2400" b="1" dirty="0" smtClean="0"/>
              <a:t>QA Automation ROI Calculator</a:t>
            </a:r>
          </a:p>
          <a:p>
            <a:pPr marL="342900" indent="-342900">
              <a:buFont typeface="Arial" panose="020B0604020202020204" pitchFamily="34" charset="0"/>
              <a:buChar char="•"/>
            </a:pPr>
            <a:r>
              <a:rPr lang="ru-RU" sz="2200" dirty="0" smtClean="0">
                <a:hlinkClick r:id="rId2"/>
              </a:rPr>
              <a:t>COMAQA </a:t>
            </a:r>
            <a:r>
              <a:rPr lang="ru-RU" sz="2200" dirty="0">
                <a:hlinkClick r:id="rId2"/>
              </a:rPr>
              <a:t>Piter 2017. Антон Семенченко. Разработка эффективной тестовой </a:t>
            </a:r>
            <a:r>
              <a:rPr lang="ru-RU" sz="2200" dirty="0" smtClean="0">
                <a:hlinkClick r:id="rId2"/>
              </a:rPr>
              <a:t>стратегии</a:t>
            </a:r>
            <a:endParaRPr lang="en-US" sz="2200" dirty="0" smtClean="0"/>
          </a:p>
          <a:p>
            <a:pPr marL="342900" indent="-342900">
              <a:buFont typeface="Arial" panose="020B0604020202020204" pitchFamily="34" charset="0"/>
              <a:buChar char="•"/>
            </a:pPr>
            <a:endParaRPr lang="ru-RU" sz="2200" dirty="0"/>
          </a:p>
          <a:p>
            <a:pPr marL="342900" indent="-342900">
              <a:buFont typeface="Arial" panose="020B0604020202020204" pitchFamily="34" charset="0"/>
              <a:buChar char="•"/>
            </a:pPr>
            <a:r>
              <a:rPr lang="en-US" sz="2200" i="1" dirty="0" smtClean="0">
                <a:hlinkClick r:id="rId3"/>
              </a:rPr>
              <a:t>http</a:t>
            </a:r>
            <a:r>
              <a:rPr lang="en-US" sz="2200" i="1" dirty="0">
                <a:hlinkClick r:id="rId3"/>
              </a:rPr>
              <a:t>://dpi.solutions/education?name=</a:t>
            </a:r>
            <a:r>
              <a:rPr lang="en-US" sz="2200" b="1" i="1" dirty="0">
                <a:hlinkClick r:id="rId3"/>
              </a:rPr>
              <a:t>testing-strategy</a:t>
            </a:r>
            <a:endParaRPr lang="ru-RU" sz="2200" b="1" i="1" dirty="0"/>
          </a:p>
          <a:p>
            <a:pPr marL="342900" indent="-342900">
              <a:buFont typeface="Arial" panose="020B0604020202020204" pitchFamily="34" charset="0"/>
              <a:buChar char="•"/>
            </a:pPr>
            <a:r>
              <a:rPr lang="en-US" sz="2200" i="1" dirty="0">
                <a:hlinkClick r:id="rId4"/>
              </a:rPr>
              <a:t>http://dpi.solutions/education?name=</a:t>
            </a:r>
            <a:r>
              <a:rPr lang="en-US" sz="2200" b="1" i="1" dirty="0">
                <a:hlinkClick r:id="rId4"/>
              </a:rPr>
              <a:t>roi-for-automation-testing</a:t>
            </a:r>
            <a:endParaRPr lang="ru-RU" sz="2200" b="1" i="1" dirty="0"/>
          </a:p>
          <a:p>
            <a:pPr marL="342900" indent="-342900">
              <a:buFont typeface="Arial" panose="020B0604020202020204" pitchFamily="34" charset="0"/>
              <a:buChar char="•"/>
            </a:pPr>
            <a:r>
              <a:rPr lang="en-US" sz="2200" i="1" dirty="0">
                <a:hlinkClick r:id="rId5"/>
              </a:rPr>
              <a:t>http://</a:t>
            </a:r>
            <a:r>
              <a:rPr lang="en-US" sz="2200" i="1" dirty="0" smtClean="0">
                <a:hlinkClick r:id="rId5"/>
              </a:rPr>
              <a:t>dpi.solutions/education?name=</a:t>
            </a:r>
            <a:r>
              <a:rPr lang="en-US" sz="2200" b="1" i="1" dirty="0" smtClean="0">
                <a:hlinkClick r:id="rId5"/>
              </a:rPr>
              <a:t>metrics-in-testing</a:t>
            </a:r>
            <a:endParaRPr lang="en-US" sz="2200" b="1" i="1" dirty="0" smtClean="0"/>
          </a:p>
          <a:p>
            <a:pPr marL="342900" indent="-342900">
              <a:buFont typeface="Arial" panose="020B0604020202020204" pitchFamily="34" charset="0"/>
              <a:buChar char="•"/>
            </a:pPr>
            <a:endParaRPr lang="en-US" sz="2200" b="1" i="1" dirty="0" smtClean="0"/>
          </a:p>
          <a:p>
            <a:pPr marL="342900" indent="-342900">
              <a:buFont typeface="Arial" panose="020B0604020202020204" pitchFamily="34" charset="0"/>
              <a:buChar char="•"/>
            </a:pPr>
            <a:r>
              <a:rPr lang="en-US" sz="2200" i="1" dirty="0">
                <a:hlinkClick r:id="rId6"/>
              </a:rPr>
              <a:t>http://</a:t>
            </a:r>
            <a:r>
              <a:rPr lang="en-US" sz="2200" i="1" dirty="0" smtClean="0">
                <a:hlinkClick r:id="rId6"/>
              </a:rPr>
              <a:t>software-testing.ru/edu/3/259-</a:t>
            </a:r>
            <a:r>
              <a:rPr lang="en-US" sz="2200" b="1" i="1" dirty="0" smtClean="0">
                <a:hlinkClick r:id="rId6"/>
              </a:rPr>
              <a:t>metrics</a:t>
            </a:r>
            <a:endParaRPr lang="en-US" sz="2200" b="1" i="1" dirty="0" smtClean="0"/>
          </a:p>
          <a:p>
            <a:pPr marL="342900" indent="-342900">
              <a:buFont typeface="Arial" panose="020B0604020202020204" pitchFamily="34" charset="0"/>
              <a:buChar char="•"/>
            </a:pPr>
            <a:r>
              <a:rPr lang="en-US" sz="2200" i="1" dirty="0">
                <a:hlinkClick r:id="rId7"/>
              </a:rPr>
              <a:t>http://</a:t>
            </a:r>
            <a:r>
              <a:rPr lang="en-US" sz="2200" i="1" dirty="0" smtClean="0">
                <a:hlinkClick r:id="rId7"/>
              </a:rPr>
              <a:t>software-testing.ru/edu/1-schedule/263-</a:t>
            </a:r>
            <a:r>
              <a:rPr lang="en-US" sz="2200" b="1" i="1" dirty="0" smtClean="0">
                <a:hlinkClick r:id="rId7"/>
              </a:rPr>
              <a:t>test-managment</a:t>
            </a:r>
            <a:endParaRPr lang="en-US" sz="2200" b="1" i="1" dirty="0" smtClean="0"/>
          </a:p>
          <a:p>
            <a:pPr marL="342900" indent="-342900">
              <a:buFont typeface="Arial" panose="020B0604020202020204" pitchFamily="34" charset="0"/>
              <a:buChar char="•"/>
            </a:pPr>
            <a:r>
              <a:rPr lang="en-US" sz="2200" i="1" dirty="0">
                <a:hlinkClick r:id="rId8"/>
              </a:rPr>
              <a:t>http://</a:t>
            </a:r>
            <a:r>
              <a:rPr lang="en-US" sz="2200" i="1" dirty="0" smtClean="0">
                <a:hlinkClick r:id="rId8"/>
              </a:rPr>
              <a:t>software-testing.ru/edu/3/260-</a:t>
            </a:r>
            <a:r>
              <a:rPr lang="en-US" sz="2200" b="1" i="1" dirty="0" smtClean="0">
                <a:hlinkClick r:id="rId8"/>
              </a:rPr>
              <a:t>architecture</a:t>
            </a:r>
            <a:r>
              <a:rPr lang="en-US" sz="2200" i="1" dirty="0" smtClean="0"/>
              <a:t> </a:t>
            </a:r>
            <a:endParaRPr lang="en-US" sz="2200" i="1" dirty="0" smtClean="0"/>
          </a:p>
          <a:p>
            <a:endParaRPr lang="en-US" sz="2400" dirty="0"/>
          </a:p>
          <a:p>
            <a:endParaRPr lang="en-US" sz="2400" dirty="0" smtClean="0"/>
          </a:p>
          <a:p>
            <a:endParaRPr lang="ru-RU" sz="2400" dirty="0"/>
          </a:p>
        </p:txBody>
      </p:sp>
    </p:spTree>
    <p:extLst>
      <p:ext uri="{BB962C8B-B14F-4D97-AF65-F5344CB8AC3E}">
        <p14:creationId xmlns:p14="http://schemas.microsoft.com/office/powerpoint/2010/main" val="40589212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«Контр» примеры</a:t>
            </a:r>
            <a:endParaRPr lang="ru-RU" dirty="0"/>
          </a:p>
        </p:txBody>
      </p:sp>
      <p:sp>
        <p:nvSpPr>
          <p:cNvPr id="3" name="Rectangle 2"/>
          <p:cNvSpPr/>
          <p:nvPr/>
        </p:nvSpPr>
        <p:spPr>
          <a:xfrm>
            <a:off x="718456" y="1534837"/>
            <a:ext cx="7694023" cy="4154984"/>
          </a:xfrm>
          <a:prstGeom prst="rect">
            <a:avLst/>
          </a:prstGeom>
        </p:spPr>
        <p:txBody>
          <a:bodyPr wrap="square">
            <a:spAutoFit/>
          </a:bodyPr>
          <a:lstStyle/>
          <a:p>
            <a:pPr marL="342900" indent="-342900">
              <a:buFont typeface="Arial" panose="020B0604020202020204" pitchFamily="34" charset="0"/>
              <a:buChar char="•"/>
            </a:pPr>
            <a:r>
              <a:rPr lang="en-US" sz="2400" dirty="0" err="1" smtClean="0"/>
              <a:t>LTFitness</a:t>
            </a:r>
            <a:endParaRPr lang="ru-RU" sz="2400" dirty="0" smtClean="0"/>
          </a:p>
          <a:p>
            <a:pPr marL="342900" indent="-342900">
              <a:buFont typeface="Arial" panose="020B0604020202020204" pitchFamily="34" charset="0"/>
              <a:buChar char="•"/>
            </a:pPr>
            <a:r>
              <a:rPr lang="en-US" sz="2400" dirty="0" err="1"/>
              <a:t>Telerik</a:t>
            </a:r>
            <a:r>
              <a:rPr lang="en-US" sz="2400" dirty="0"/>
              <a:t> test studio</a:t>
            </a:r>
            <a:endParaRPr lang="ru-RU" sz="2400" dirty="0"/>
          </a:p>
          <a:p>
            <a:pPr marL="342900" indent="-342900">
              <a:buFont typeface="Arial" panose="020B0604020202020204" pitchFamily="34" charset="0"/>
              <a:buChar char="•"/>
            </a:pPr>
            <a:r>
              <a:rPr lang="ru-RU" sz="2400" dirty="0" smtClean="0"/>
              <a:t>Множество </a:t>
            </a:r>
            <a:r>
              <a:rPr lang="en-US" sz="2400" dirty="0" smtClean="0"/>
              <a:t>QA Automation </a:t>
            </a:r>
            <a:r>
              <a:rPr lang="ru-RU" sz="2400" dirty="0" smtClean="0"/>
              <a:t>решений, «</a:t>
            </a:r>
            <a:r>
              <a:rPr lang="en-US" sz="2400" dirty="0" smtClean="0"/>
              <a:t>software as a service</a:t>
            </a:r>
            <a:r>
              <a:rPr lang="ru-RU" sz="2400" dirty="0" smtClean="0"/>
              <a:t>», для Лондонской биржы</a:t>
            </a:r>
          </a:p>
          <a:p>
            <a:pPr marL="342900" indent="-342900">
              <a:buFont typeface="Arial" panose="020B0604020202020204" pitchFamily="34" charset="0"/>
              <a:buChar char="•"/>
            </a:pPr>
            <a:r>
              <a:rPr lang="ru-RU" sz="2400" dirty="0" smtClean="0"/>
              <a:t>Система обеспечения качества</a:t>
            </a:r>
            <a:r>
              <a:rPr lang="en-US" sz="2400" dirty="0" smtClean="0"/>
              <a:t> “</a:t>
            </a:r>
            <a:r>
              <a:rPr lang="ru-RU" sz="2400" dirty="0" smtClean="0"/>
              <a:t>на месте</a:t>
            </a:r>
            <a:r>
              <a:rPr lang="en-US" sz="2400" dirty="0" smtClean="0"/>
              <a:t>”</a:t>
            </a:r>
            <a:r>
              <a:rPr lang="ru-RU" sz="2400" dirty="0" smtClean="0"/>
              <a:t> для ПО, помогающего принимать </a:t>
            </a:r>
            <a:r>
              <a:rPr lang="en-US" sz="2400" dirty="0" smtClean="0"/>
              <a:t>run-time</a:t>
            </a:r>
            <a:r>
              <a:rPr lang="ru-RU" sz="2400" dirty="0" smtClean="0"/>
              <a:t> решения, для Японской биржы</a:t>
            </a:r>
          </a:p>
          <a:p>
            <a:pPr marL="342900" indent="-342900">
              <a:buFont typeface="Arial" panose="020B0604020202020204" pitchFamily="34" charset="0"/>
              <a:buChar char="•"/>
            </a:pPr>
            <a:r>
              <a:rPr lang="ru-RU" sz="2400" dirty="0" smtClean="0"/>
              <a:t>И множество других</a:t>
            </a:r>
            <a:endParaRPr lang="en-US" sz="2400" dirty="0" smtClean="0"/>
          </a:p>
          <a:p>
            <a:endParaRPr lang="en-US" sz="2400" dirty="0"/>
          </a:p>
          <a:p>
            <a:endParaRPr lang="en-US" sz="2400" dirty="0" smtClean="0"/>
          </a:p>
          <a:p>
            <a:endParaRPr lang="ru-RU" sz="2400" dirty="0"/>
          </a:p>
        </p:txBody>
      </p:sp>
      <p:pic>
        <p:nvPicPr>
          <p:cNvPr id="28674" name="Picture 2" descr="ÐÐ°ÑÑÐ¸Ð½ÐºÐ¸ Ð¿Ð¾ Ð·Ð°Ð¿ÑÐ¾ÑÑ examp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8680" y="4066674"/>
            <a:ext cx="3806042" cy="2664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3675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DP vs if-else</a:t>
            </a:r>
            <a:endParaRPr lang="ru-RU" dirty="0"/>
          </a:p>
        </p:txBody>
      </p:sp>
      <p:sp>
        <p:nvSpPr>
          <p:cNvPr id="3" name="Rectangle 2"/>
          <p:cNvSpPr/>
          <p:nvPr/>
        </p:nvSpPr>
        <p:spPr>
          <a:xfrm>
            <a:off x="718456" y="1534837"/>
            <a:ext cx="7694023" cy="1569660"/>
          </a:xfrm>
          <a:prstGeom prst="rect">
            <a:avLst/>
          </a:prstGeom>
        </p:spPr>
        <p:txBody>
          <a:bodyPr wrap="square">
            <a:spAutoFit/>
          </a:bodyPr>
          <a:lstStyle/>
          <a:p>
            <a:pPr marL="342900" indent="-342900">
              <a:buFont typeface="Arial" panose="020B0604020202020204" pitchFamily="34" charset="0"/>
              <a:buChar char="•"/>
            </a:pPr>
            <a:r>
              <a:rPr lang="ru-RU" sz="2400" dirty="0" smtClean="0"/>
              <a:t>Опишите </a:t>
            </a:r>
            <a:r>
              <a:rPr lang="ru-RU" sz="2400" dirty="0"/>
              <a:t>случаи когда не стоит использовать Design Patterns</a:t>
            </a:r>
            <a:r>
              <a:rPr lang="ru-RU" sz="2400" dirty="0" smtClean="0"/>
              <a:t>.</a:t>
            </a:r>
            <a:endParaRPr lang="en-US" sz="2400" dirty="0" smtClean="0"/>
          </a:p>
          <a:p>
            <a:pPr marL="342900" indent="-342900">
              <a:buFont typeface="Arial" panose="020B0604020202020204" pitchFamily="34" charset="0"/>
              <a:buChar char="•"/>
            </a:pPr>
            <a:r>
              <a:rPr lang="ru-RU" sz="2400" dirty="0" smtClean="0"/>
              <a:t>Как </a:t>
            </a:r>
            <a:r>
              <a:rPr lang="ru-RU" sz="2400" dirty="0"/>
              <a:t>вы принимаете решение </a:t>
            </a:r>
            <a:r>
              <a:rPr lang="ru-RU" sz="2400" dirty="0" smtClean="0"/>
              <a:t>реализовать </a:t>
            </a:r>
            <a:r>
              <a:rPr lang="ru-RU" sz="2400" dirty="0"/>
              <a:t>Design </a:t>
            </a:r>
            <a:r>
              <a:rPr lang="ru-RU" sz="2400" dirty="0" smtClean="0"/>
              <a:t>Pattern-ы </a:t>
            </a:r>
            <a:r>
              <a:rPr lang="ru-RU" sz="2400" dirty="0"/>
              <a:t>или код на базе 2-х if-ов?</a:t>
            </a:r>
          </a:p>
        </p:txBody>
      </p:sp>
      <p:pic>
        <p:nvPicPr>
          <p:cNvPr id="2050" name="Picture 2" descr="ÐÐ°ÑÑÐ¸Ð½ÐºÐ¸ Ð¿Ð¾ Ð·Ð°Ð¿ÑÐ¾ÑÑ Ð²Ð¾Ð¿ÑÐ¾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683" y="4046905"/>
            <a:ext cx="2620796" cy="2620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574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Refactoring by Martin </a:t>
            </a:r>
            <a:r>
              <a:rPr lang="en-US" dirty="0" smtClean="0"/>
              <a:t>Fowler</a:t>
            </a:r>
            <a:endParaRPr lang="ru-RU" dirty="0"/>
          </a:p>
        </p:txBody>
      </p:sp>
      <p:sp>
        <p:nvSpPr>
          <p:cNvPr id="3" name="Rectangle 2"/>
          <p:cNvSpPr/>
          <p:nvPr/>
        </p:nvSpPr>
        <p:spPr>
          <a:xfrm>
            <a:off x="718456" y="1534837"/>
            <a:ext cx="7694023" cy="4524315"/>
          </a:xfrm>
          <a:prstGeom prst="rect">
            <a:avLst/>
          </a:prstGeom>
        </p:spPr>
        <p:txBody>
          <a:bodyPr wrap="square">
            <a:spAutoFit/>
          </a:bodyPr>
          <a:lstStyle/>
          <a:p>
            <a:pPr marL="457200" indent="-457200">
              <a:buFont typeface="+mj-lt"/>
              <a:buAutoNum type="arabicPeriod"/>
            </a:pPr>
            <a:r>
              <a:rPr lang="en-US" sz="2400" dirty="0"/>
              <a:t>“Refactoring is a controlled technique for </a:t>
            </a:r>
            <a:r>
              <a:rPr lang="en-US" sz="2400" b="1" dirty="0"/>
              <a:t>improving the design of an existing code base</a:t>
            </a:r>
            <a:r>
              <a:rPr lang="en-US" sz="2400" dirty="0"/>
              <a:t>.”</a:t>
            </a:r>
          </a:p>
          <a:p>
            <a:pPr marL="457200" indent="-457200">
              <a:buFont typeface="+mj-lt"/>
              <a:buAutoNum type="arabicPeriod"/>
            </a:pPr>
            <a:r>
              <a:rPr lang="en-US" sz="2400" dirty="0"/>
              <a:t>“Its essence is applying a series of </a:t>
            </a:r>
            <a:r>
              <a:rPr lang="en-US" sz="2400" b="1" dirty="0"/>
              <a:t>small behavior-preserving transformations</a:t>
            </a:r>
            <a:r>
              <a:rPr lang="en-US" sz="2400" dirty="0"/>
              <a:t>, each of which "too small to be worth doing".”</a:t>
            </a:r>
          </a:p>
          <a:p>
            <a:pPr marL="457200" indent="-457200">
              <a:buFont typeface="+mj-lt"/>
              <a:buAutoNum type="arabicPeriod"/>
            </a:pPr>
            <a:r>
              <a:rPr lang="en-US" sz="2400" dirty="0"/>
              <a:t>“The cumulative effect of each of these transformations is quite significant.”</a:t>
            </a:r>
          </a:p>
          <a:p>
            <a:pPr marL="457200" indent="-457200">
              <a:buFont typeface="+mj-lt"/>
              <a:buAutoNum type="arabicPeriod"/>
            </a:pPr>
            <a:r>
              <a:rPr lang="en-US" sz="2400" dirty="0"/>
              <a:t>“By doing Refactoring in small steps you reduce the risk of introducing errors. You also avoid having the system broken while you are carrying out the restructuring - which allows you to gradually refactor a system over an extended period of time</a:t>
            </a:r>
            <a:r>
              <a:rPr lang="en-US" sz="2400" dirty="0" smtClean="0"/>
              <a:t>.”</a:t>
            </a:r>
            <a:endParaRPr lang="ru-RU" sz="2400" dirty="0"/>
          </a:p>
        </p:txBody>
      </p:sp>
      <p:pic>
        <p:nvPicPr>
          <p:cNvPr id="43010" name="Picture 2" descr="ÐÐ°ÑÑÐ¸Ð½ÐºÐ¸ Ð¿Ð¾ Ð·Ð°Ð¿ÑÐ¾ÑÑ Martin Fowl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338" y="5791768"/>
            <a:ext cx="982011" cy="982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8143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Refactoring </a:t>
            </a:r>
            <a:r>
              <a:rPr lang="en-US" dirty="0" smtClean="0"/>
              <a:t>&amp; DP </a:t>
            </a:r>
            <a:r>
              <a:rPr lang="en-US" dirty="0"/>
              <a:t>by </a:t>
            </a:r>
            <a:r>
              <a:rPr lang="en-US" dirty="0" smtClean="0"/>
              <a:t>Fowler</a:t>
            </a:r>
            <a:endParaRPr lang="ru-RU" dirty="0"/>
          </a:p>
        </p:txBody>
      </p:sp>
      <p:sp>
        <p:nvSpPr>
          <p:cNvPr id="3" name="Rectangle 2"/>
          <p:cNvSpPr/>
          <p:nvPr/>
        </p:nvSpPr>
        <p:spPr>
          <a:xfrm>
            <a:off x="718456" y="1534837"/>
            <a:ext cx="7694023" cy="4893647"/>
          </a:xfrm>
          <a:prstGeom prst="rect">
            <a:avLst/>
          </a:prstGeom>
        </p:spPr>
        <p:txBody>
          <a:bodyPr wrap="square">
            <a:spAutoFit/>
          </a:bodyPr>
          <a:lstStyle/>
          <a:p>
            <a:pPr marL="457200" indent="-457200">
              <a:buFont typeface="+mj-lt"/>
              <a:buAutoNum type="arabicPeriod"/>
            </a:pPr>
            <a:r>
              <a:rPr lang="en-US" sz="2400" dirty="0"/>
              <a:t>“There is a </a:t>
            </a:r>
            <a:r>
              <a:rPr lang="en-US" sz="2400" b="1" dirty="0"/>
              <a:t>close relationship between refactoring and patterns</a:t>
            </a:r>
            <a:r>
              <a:rPr lang="en-US" sz="2400" dirty="0"/>
              <a:t>.”</a:t>
            </a:r>
          </a:p>
          <a:p>
            <a:pPr marL="457200" indent="-457200">
              <a:buFont typeface="+mj-lt"/>
              <a:buAutoNum type="arabicPeriod"/>
            </a:pPr>
            <a:r>
              <a:rPr lang="en-US" sz="2400" dirty="0"/>
              <a:t>“Often the best way to use patterns is to </a:t>
            </a:r>
            <a:r>
              <a:rPr lang="en-US" sz="2400" b="1" dirty="0"/>
              <a:t>gradually refactor your code to use the pattern once you realize it’s needed</a:t>
            </a:r>
            <a:r>
              <a:rPr lang="en-US" sz="2400" dirty="0"/>
              <a:t>.”</a:t>
            </a:r>
          </a:p>
          <a:p>
            <a:pPr marL="457200" indent="-457200">
              <a:buFont typeface="+mj-lt"/>
              <a:buAutoNum type="arabicPeriod"/>
            </a:pPr>
            <a:r>
              <a:rPr lang="en-US" sz="2400" dirty="0"/>
              <a:t>“Joshua </a:t>
            </a:r>
            <a:r>
              <a:rPr lang="en-US" sz="2400" dirty="0" err="1"/>
              <a:t>Kerievsky’s</a:t>
            </a:r>
            <a:r>
              <a:rPr lang="en-US" sz="2400" dirty="0"/>
              <a:t> </a:t>
            </a:r>
            <a:r>
              <a:rPr lang="en-US" sz="2400" dirty="0">
                <a:hlinkClick r:id="rId2"/>
              </a:rPr>
              <a:t>Refactoring to Patterns</a:t>
            </a:r>
            <a:r>
              <a:rPr lang="en-US" sz="2400" dirty="0"/>
              <a:t> explores this topic, making this a great topic to learn about once you’ve got the basic refactoring's under your belt.”</a:t>
            </a:r>
          </a:p>
          <a:p>
            <a:pPr marL="457200" indent="-457200">
              <a:buFont typeface="+mj-lt"/>
              <a:buAutoNum type="arabicPeriod"/>
            </a:pPr>
            <a:r>
              <a:rPr lang="en-US" sz="2400" dirty="0"/>
              <a:t>“From Refactoring To Design Pattern” path – from pure design to adequate design</a:t>
            </a:r>
          </a:p>
          <a:p>
            <a:pPr marL="457200" indent="-457200">
              <a:buFont typeface="+mj-lt"/>
              <a:buAutoNum type="arabicPeriod"/>
            </a:pPr>
            <a:r>
              <a:rPr lang="en-US" sz="2400" dirty="0"/>
              <a:t>“From ~Design Patterns To Refactoring” path – from over design to adequate design</a:t>
            </a:r>
          </a:p>
        </p:txBody>
      </p:sp>
      <p:pic>
        <p:nvPicPr>
          <p:cNvPr id="41986" name="Picture 2" descr="ÐÐ°ÑÑÐ¸Ð½ÐºÐ¸ Ð¿Ð¾ Ð·Ð°Ð¿ÑÐ¾ÑÑ Martin Fowl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6357" y="5583488"/>
            <a:ext cx="1172243" cy="1172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15377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Refactoring </a:t>
            </a:r>
            <a:r>
              <a:rPr lang="en-US" dirty="0" smtClean="0"/>
              <a:t>&amp; DP by </a:t>
            </a:r>
            <a:r>
              <a:rPr lang="en-US" dirty="0" err="1" smtClean="0"/>
              <a:t>Kerievsky</a:t>
            </a:r>
            <a:endParaRPr lang="ru-RU" dirty="0"/>
          </a:p>
        </p:txBody>
      </p:sp>
      <p:sp>
        <p:nvSpPr>
          <p:cNvPr id="3" name="Rectangle 2"/>
          <p:cNvSpPr/>
          <p:nvPr/>
        </p:nvSpPr>
        <p:spPr>
          <a:xfrm>
            <a:off x="718456" y="1534837"/>
            <a:ext cx="7694023" cy="4524315"/>
          </a:xfrm>
          <a:prstGeom prst="rect">
            <a:avLst/>
          </a:prstGeom>
        </p:spPr>
        <p:txBody>
          <a:bodyPr wrap="square">
            <a:spAutoFit/>
          </a:bodyPr>
          <a:lstStyle/>
          <a:p>
            <a:pPr marL="457200" indent="-457200">
              <a:buFont typeface="+mj-lt"/>
              <a:buAutoNum type="arabicPeriod"/>
            </a:pPr>
            <a:r>
              <a:rPr lang="en-US" sz="2400" dirty="0"/>
              <a:t>“Refactoring to Patterns is the marriage of refactoring - the process of improving the design of existing code - with patterns, the classic solutions to recurring design problems.”</a:t>
            </a:r>
          </a:p>
          <a:p>
            <a:pPr marL="457200" indent="-457200">
              <a:buFont typeface="+mj-lt"/>
              <a:buAutoNum type="arabicPeriod"/>
            </a:pPr>
            <a:r>
              <a:rPr lang="en-US" sz="2400" dirty="0"/>
              <a:t>“Refactoring to Patterns suggests that using patterns to improve an existing design is better than using patterns early in a new design. This is true whether code is years old or minutes old.”</a:t>
            </a:r>
          </a:p>
          <a:p>
            <a:pPr marL="457200" indent="-457200">
              <a:buFont typeface="+mj-lt"/>
              <a:buAutoNum type="arabicPeriod"/>
            </a:pPr>
            <a:r>
              <a:rPr lang="en-US" sz="2400" dirty="0"/>
              <a:t>“We improve designs with patterns by applying sequences of low-level design transformations, known as refactoring's.”</a:t>
            </a:r>
          </a:p>
          <a:p>
            <a:pPr marL="457200" indent="-457200">
              <a:buFont typeface="+mj-lt"/>
              <a:buAutoNum type="arabicPeriod"/>
            </a:pPr>
            <a:r>
              <a:rPr lang="en-US" sz="2400" dirty="0"/>
              <a:t>And vice versa</a:t>
            </a:r>
            <a:endParaRPr lang="ru-RU" sz="2400" dirty="0"/>
          </a:p>
        </p:txBody>
      </p:sp>
      <p:pic>
        <p:nvPicPr>
          <p:cNvPr id="5" name="Picture 4"/>
          <p:cNvPicPr>
            <a:picLocks noChangeAspect="1"/>
          </p:cNvPicPr>
          <p:nvPr/>
        </p:nvPicPr>
        <p:blipFill>
          <a:blip r:embed="rId2"/>
          <a:stretch>
            <a:fillRect/>
          </a:stretch>
        </p:blipFill>
        <p:spPr>
          <a:xfrm>
            <a:off x="7786950" y="5486627"/>
            <a:ext cx="1251057" cy="1251057"/>
          </a:xfrm>
          <a:prstGeom prst="rect">
            <a:avLst/>
          </a:prstGeom>
        </p:spPr>
      </p:pic>
    </p:spTree>
    <p:extLst>
      <p:ext uri="{BB962C8B-B14F-4D97-AF65-F5344CB8AC3E}">
        <p14:creationId xmlns:p14="http://schemas.microsoft.com/office/powerpoint/2010/main" val="14765577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План беседы</a:t>
            </a:r>
            <a:endParaRPr lang="ru-RU" dirty="0"/>
          </a:p>
        </p:txBody>
      </p:sp>
      <p:sp>
        <p:nvSpPr>
          <p:cNvPr id="3" name="Rectangle 2"/>
          <p:cNvSpPr/>
          <p:nvPr/>
        </p:nvSpPr>
        <p:spPr>
          <a:xfrm>
            <a:off x="718456" y="1534837"/>
            <a:ext cx="7694023" cy="3474093"/>
          </a:xfrm>
          <a:prstGeom prst="rect">
            <a:avLst/>
          </a:prstGeom>
        </p:spPr>
        <p:txBody>
          <a:bodyPr wrap="square">
            <a:spAutoFit/>
          </a:bodyPr>
          <a:lstStyle/>
          <a:p>
            <a:pPr marL="457200" indent="-457200">
              <a:lnSpc>
                <a:spcPct val="107000"/>
              </a:lnSpc>
              <a:spcAft>
                <a:spcPts val="800"/>
              </a:spcAft>
              <a:buFont typeface="+mj-lt"/>
              <a:buAutoNum type="arabicPeriod"/>
            </a:pPr>
            <a:r>
              <a:rPr lang="ru-RU" sz="2400" dirty="0">
                <a:ea typeface="Calibri" panose="020F0502020204030204" pitchFamily="34" charset="0"/>
                <a:cs typeface="Times New Roman" panose="02020603050405020304" pitchFamily="18" charset="0"/>
              </a:rPr>
              <a:t>Формулировка </a:t>
            </a:r>
            <a:r>
              <a:rPr lang="ru-RU" sz="2400" dirty="0" smtClean="0">
                <a:ea typeface="Calibri" panose="020F0502020204030204" pitchFamily="34" charset="0"/>
                <a:cs typeface="Times New Roman" panose="02020603050405020304" pitchFamily="18" charset="0"/>
              </a:rPr>
              <a:t>проблемы</a:t>
            </a:r>
          </a:p>
          <a:p>
            <a:pPr marL="457200" indent="-457200">
              <a:lnSpc>
                <a:spcPct val="107000"/>
              </a:lnSpc>
              <a:spcAft>
                <a:spcPts val="800"/>
              </a:spcAft>
              <a:buFont typeface="+mj-lt"/>
              <a:buAutoNum type="arabicPeriod"/>
            </a:pPr>
            <a:r>
              <a:rPr lang="ru-RU" sz="2400" dirty="0" smtClean="0">
                <a:ea typeface="Calibri" panose="020F0502020204030204" pitchFamily="34" charset="0"/>
                <a:cs typeface="Times New Roman" panose="02020603050405020304" pitchFamily="18" charset="0"/>
              </a:rPr>
              <a:t>Базовые понятия</a:t>
            </a:r>
            <a:endParaRPr lang="ru-RU" sz="2400" dirty="0">
              <a:ea typeface="Calibri" panose="020F0502020204030204" pitchFamily="34" charset="0"/>
              <a:cs typeface="Times New Roman" panose="02020603050405020304" pitchFamily="18" charset="0"/>
            </a:endParaRPr>
          </a:p>
          <a:p>
            <a:pPr marL="457200" indent="-457200">
              <a:lnSpc>
                <a:spcPct val="107000"/>
              </a:lnSpc>
              <a:spcAft>
                <a:spcPts val="800"/>
              </a:spcAft>
              <a:buFont typeface="+mj-lt"/>
              <a:buAutoNum type="arabicPeriod"/>
            </a:pPr>
            <a:r>
              <a:rPr lang="ru-RU" sz="2400" dirty="0" smtClean="0">
                <a:ea typeface="Calibri" panose="020F0502020204030204" pitchFamily="34" charset="0"/>
                <a:cs typeface="Times New Roman" panose="02020603050405020304" pitchFamily="18" charset="0"/>
              </a:rPr>
              <a:t>1</a:t>
            </a:r>
            <a:r>
              <a:rPr lang="en-US" sz="2400" dirty="0">
                <a:ea typeface="Calibri" panose="020F0502020204030204" pitchFamily="34" charset="0"/>
                <a:cs typeface="Times New Roman" panose="02020603050405020304" pitchFamily="18" charset="0"/>
              </a:rPr>
              <a:t>4</a:t>
            </a:r>
            <a:r>
              <a:rPr lang="ru-RU" sz="2400" dirty="0" smtClean="0">
                <a:ea typeface="Calibri" panose="020F0502020204030204" pitchFamily="34" charset="0"/>
                <a:cs typeface="Times New Roman" panose="02020603050405020304" pitchFamily="18" charset="0"/>
              </a:rPr>
              <a:t> </a:t>
            </a:r>
            <a:r>
              <a:rPr lang="ru-RU" sz="2400" dirty="0">
                <a:ea typeface="Calibri" panose="020F0502020204030204" pitchFamily="34" charset="0"/>
                <a:cs typeface="Times New Roman" panose="02020603050405020304" pitchFamily="18" charset="0"/>
              </a:rPr>
              <a:t>классических вопросов</a:t>
            </a:r>
          </a:p>
          <a:p>
            <a:pPr marL="457200" indent="-457200">
              <a:lnSpc>
                <a:spcPct val="107000"/>
              </a:lnSpc>
              <a:spcAft>
                <a:spcPts val="800"/>
              </a:spcAft>
              <a:buFont typeface="+mj-lt"/>
              <a:buAutoNum type="arabicPeriod"/>
            </a:pPr>
            <a:r>
              <a:rPr lang="ru-RU" sz="2400" dirty="0">
                <a:ea typeface="Calibri" panose="020F0502020204030204" pitchFamily="34" charset="0"/>
                <a:cs typeface="Times New Roman" panose="02020603050405020304" pitchFamily="18" charset="0"/>
              </a:rPr>
              <a:t>Варианты ответов из зала</a:t>
            </a:r>
          </a:p>
          <a:p>
            <a:pPr marL="457200" indent="-457200">
              <a:lnSpc>
                <a:spcPct val="107000"/>
              </a:lnSpc>
              <a:spcAft>
                <a:spcPts val="800"/>
              </a:spcAft>
              <a:buFont typeface="+mj-lt"/>
              <a:buAutoNum type="arabicPeriod"/>
            </a:pPr>
            <a:r>
              <a:rPr lang="ru-RU" sz="2400" dirty="0">
                <a:ea typeface="Calibri" panose="020F0502020204030204" pitchFamily="34" charset="0"/>
                <a:cs typeface="Times New Roman" panose="02020603050405020304" pitchFamily="18" charset="0"/>
              </a:rPr>
              <a:t>Авторское виденье с аргументацией</a:t>
            </a:r>
            <a:endParaRPr lang="en-US" sz="2400" dirty="0">
              <a:ea typeface="Calibri" panose="020F0502020204030204" pitchFamily="34" charset="0"/>
              <a:cs typeface="Times New Roman" panose="02020603050405020304" pitchFamily="18" charset="0"/>
            </a:endParaRPr>
          </a:p>
          <a:p>
            <a:pPr marL="457200" indent="-457200">
              <a:lnSpc>
                <a:spcPct val="107000"/>
              </a:lnSpc>
              <a:spcAft>
                <a:spcPts val="800"/>
              </a:spcAft>
              <a:buFont typeface="+mj-lt"/>
              <a:buAutoNum type="arabicPeriod"/>
            </a:pPr>
            <a:r>
              <a:rPr lang="ru-RU" sz="2400" dirty="0" smtClean="0">
                <a:ea typeface="Calibri" panose="020F0502020204030204" pitchFamily="34" charset="0"/>
                <a:cs typeface="Times New Roman" panose="02020603050405020304" pitchFamily="18" charset="0"/>
              </a:rPr>
              <a:t>Выводы</a:t>
            </a:r>
          </a:p>
          <a:p>
            <a:pPr marL="457200" indent="-457200">
              <a:lnSpc>
                <a:spcPct val="107000"/>
              </a:lnSpc>
              <a:spcAft>
                <a:spcPts val="800"/>
              </a:spcAft>
              <a:buFont typeface="+mj-lt"/>
              <a:buAutoNum type="arabicPeriod"/>
            </a:pPr>
            <a:r>
              <a:rPr lang="ru-RU" sz="2400" dirty="0" smtClean="0">
                <a:ea typeface="Calibri" panose="020F0502020204030204" pitchFamily="34" charset="0"/>
                <a:cs typeface="Times New Roman" panose="02020603050405020304" pitchFamily="18" charset="0"/>
              </a:rPr>
              <a:t>Детальный список литературы и др источников</a:t>
            </a:r>
            <a:endParaRPr lang="en-US" sz="2400" dirty="0">
              <a:ea typeface="Calibri" panose="020F0502020204030204" pitchFamily="34" charset="0"/>
              <a:cs typeface="Times New Roman" panose="02020603050405020304" pitchFamily="18" charset="0"/>
            </a:endParaRPr>
          </a:p>
        </p:txBody>
      </p:sp>
      <p:pic>
        <p:nvPicPr>
          <p:cNvPr id="6" name="Picture 2" descr="Картинки по запросу списо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1597" y="5008930"/>
            <a:ext cx="1616752" cy="1616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9739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Refactoring </a:t>
            </a:r>
            <a:r>
              <a:rPr lang="en-US" dirty="0" smtClean="0"/>
              <a:t>Language</a:t>
            </a:r>
            <a:endParaRPr lang="ru-RU" dirty="0"/>
          </a:p>
        </p:txBody>
      </p:sp>
      <p:sp>
        <p:nvSpPr>
          <p:cNvPr id="3" name="Rectangle 2"/>
          <p:cNvSpPr/>
          <p:nvPr/>
        </p:nvSpPr>
        <p:spPr>
          <a:xfrm>
            <a:off x="718456" y="1534837"/>
            <a:ext cx="7694023" cy="5262979"/>
          </a:xfrm>
          <a:prstGeom prst="rect">
            <a:avLst/>
          </a:prstGeom>
        </p:spPr>
        <p:txBody>
          <a:bodyPr wrap="square">
            <a:spAutoFit/>
          </a:bodyPr>
          <a:lstStyle/>
          <a:p>
            <a:pPr marL="457200" indent="-457200">
              <a:buFont typeface="+mj-lt"/>
              <a:buAutoNum type="arabicPeriod"/>
            </a:pPr>
            <a:r>
              <a:rPr lang="en-US" sz="2400" dirty="0"/>
              <a:t>There are more then </a:t>
            </a:r>
            <a:r>
              <a:rPr lang="en-US" sz="2400" b="1" dirty="0"/>
              <a:t>90 types of refactoring</a:t>
            </a:r>
          </a:p>
          <a:p>
            <a:pPr marL="457200" indent="-457200">
              <a:buFont typeface="+mj-lt"/>
              <a:buAutoNum type="arabicPeriod"/>
            </a:pPr>
            <a:r>
              <a:rPr lang="en-US" sz="2400" dirty="0"/>
              <a:t>Refactoring types that relate to a particular field is called a ”</a:t>
            </a:r>
            <a:r>
              <a:rPr lang="en-US" sz="2400" b="1" dirty="0"/>
              <a:t>Refactoring Language</a:t>
            </a:r>
            <a:r>
              <a:rPr lang="en-US" sz="2400" dirty="0"/>
              <a:t>”</a:t>
            </a:r>
          </a:p>
          <a:p>
            <a:pPr marL="457200" indent="-457200">
              <a:buFont typeface="+mj-lt"/>
              <a:buAutoNum type="arabicPeriod"/>
            </a:pPr>
            <a:r>
              <a:rPr lang="en-US" sz="2400" dirty="0"/>
              <a:t>”</a:t>
            </a:r>
            <a:r>
              <a:rPr lang="en-US" sz="2400" b="1" dirty="0"/>
              <a:t>Refactoring Language</a:t>
            </a:r>
            <a:r>
              <a:rPr lang="en-US" sz="2400" dirty="0"/>
              <a:t>” gives a common terminology for discussing the situations specialists are faced with:</a:t>
            </a:r>
          </a:p>
          <a:p>
            <a:pPr marL="457200" lvl="1" indent="-457200">
              <a:buFont typeface="Arial" panose="020B0604020202020204" pitchFamily="34" charset="0"/>
              <a:buChar char="•"/>
            </a:pPr>
            <a:r>
              <a:rPr lang="en-US" sz="2400" dirty="0"/>
              <a:t>“The elements of this language are entities called Refactoring types”;</a:t>
            </a:r>
          </a:p>
          <a:p>
            <a:pPr marL="457200" lvl="1" indent="-457200">
              <a:buFont typeface="Arial" panose="020B0604020202020204" pitchFamily="34" charset="0"/>
              <a:buChar char="•"/>
            </a:pPr>
            <a:r>
              <a:rPr lang="en-US" sz="2400" dirty="0"/>
              <a:t>“Each type of Refactoring describes a problem that occurs over and over again in our environment”;</a:t>
            </a:r>
          </a:p>
          <a:p>
            <a:pPr marL="457200" lvl="1" indent="-457200">
              <a:buFont typeface="Arial" panose="020B0604020202020204" pitchFamily="34" charset="0"/>
              <a:buChar char="•"/>
            </a:pPr>
            <a:r>
              <a:rPr lang="en-US" sz="2400" dirty="0"/>
              <a:t>“Each type of Refactoring describes the core of the solution to that “~low level” problem, in such a way that you can use this solution a million times over, without ever doing it the same way twice!”</a:t>
            </a:r>
          </a:p>
        </p:txBody>
      </p:sp>
      <p:pic>
        <p:nvPicPr>
          <p:cNvPr id="39938" name="Picture 2" descr="ÐÐ°ÑÑÐ¸Ð½ÐºÐ¸ Ð¿Ð¾ Ð·Ð°Ð¿ÑÐ¾ÑÑ langu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2136" y="6160142"/>
            <a:ext cx="1016213" cy="637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31360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Replace Conditional with </a:t>
            </a:r>
            <a:r>
              <a:rPr lang="en-US" dirty="0" smtClean="0"/>
              <a:t>Poly</a:t>
            </a:r>
            <a:endParaRPr lang="en-US" dirty="0"/>
          </a:p>
        </p:txBody>
      </p:sp>
      <p:sp>
        <p:nvSpPr>
          <p:cNvPr id="3" name="Rectangle 2"/>
          <p:cNvSpPr/>
          <p:nvPr/>
        </p:nvSpPr>
        <p:spPr>
          <a:xfrm>
            <a:off x="718456" y="1534837"/>
            <a:ext cx="7694023" cy="2677656"/>
          </a:xfrm>
          <a:prstGeom prst="rect">
            <a:avLst/>
          </a:prstGeom>
        </p:spPr>
        <p:txBody>
          <a:bodyPr wrap="square">
            <a:spAutoFit/>
          </a:bodyPr>
          <a:lstStyle/>
          <a:p>
            <a:pPr marL="457200" indent="-457200">
              <a:buFont typeface="+mj-lt"/>
              <a:buAutoNum type="arabicPeriod"/>
            </a:pPr>
            <a:r>
              <a:rPr lang="en-US" sz="2400" dirty="0"/>
              <a:t>You have a conditional that chooses different behavior depending on the type of an object.</a:t>
            </a:r>
          </a:p>
          <a:p>
            <a:pPr marL="457200" indent="-457200">
              <a:buFont typeface="+mj-lt"/>
              <a:buAutoNum type="arabicPeriod"/>
            </a:pPr>
            <a:r>
              <a:rPr lang="en-US" sz="2400" dirty="0"/>
              <a:t>Move each leg of the conditional to an overriding method in a subclass. Make the original method abstract.</a:t>
            </a:r>
          </a:p>
          <a:p>
            <a:pPr marL="457200" indent="-457200">
              <a:buFont typeface="+mj-lt"/>
              <a:buAutoNum type="arabicPeriod"/>
            </a:pPr>
            <a:r>
              <a:rPr lang="en-US" sz="2400" dirty="0"/>
              <a:t>And vice versa</a:t>
            </a:r>
          </a:p>
          <a:p>
            <a:pPr marL="457200" indent="-457200">
              <a:buFont typeface="+mj-lt"/>
              <a:buAutoNum type="arabicPeriod"/>
            </a:pPr>
            <a:r>
              <a:rPr lang="en-US" sz="2400" dirty="0">
                <a:hlinkClick r:id="rId2"/>
              </a:rPr>
              <a:t>Example</a:t>
            </a:r>
            <a:endParaRPr lang="ru-RU" sz="2400" dirty="0"/>
          </a:p>
        </p:txBody>
      </p:sp>
      <p:pic>
        <p:nvPicPr>
          <p:cNvPr id="38914" name="Picture 2" descr="ÐÐ°ÑÑÐ¸Ð½ÐºÐ¸ Ð¿Ð¾ Ð·Ð°Ð¿ÑÐ¾ÑÑ repl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3395" y="4448259"/>
            <a:ext cx="2204954" cy="2204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7829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a:t>
            </a:r>
            <a:r>
              <a:rPr lang="en-US" dirty="0"/>
              <a:t>sophisticated options</a:t>
            </a:r>
            <a:endParaRPr lang="ru-RU" dirty="0"/>
          </a:p>
        </p:txBody>
      </p:sp>
      <p:sp>
        <p:nvSpPr>
          <p:cNvPr id="3" name="Rectangle 2"/>
          <p:cNvSpPr/>
          <p:nvPr/>
        </p:nvSpPr>
        <p:spPr>
          <a:xfrm>
            <a:off x="718456" y="1534837"/>
            <a:ext cx="7694023" cy="2308324"/>
          </a:xfrm>
          <a:prstGeom prst="rect">
            <a:avLst/>
          </a:prstGeom>
        </p:spPr>
        <p:txBody>
          <a:bodyPr wrap="square">
            <a:spAutoFit/>
          </a:bodyPr>
          <a:lstStyle/>
          <a:p>
            <a:r>
              <a:rPr lang="en-US" sz="2400" dirty="0">
                <a:hlinkClick r:id="rId2"/>
              </a:rPr>
              <a:t>Replace Conditional Dispatcher with Command Design Pattern</a:t>
            </a:r>
            <a:endParaRPr lang="en-US" sz="2400" dirty="0"/>
          </a:p>
          <a:p>
            <a:pPr marL="342900" lvl="1" indent="-342900">
              <a:buFont typeface="Arial" panose="020B0604020202020204" pitchFamily="34" charset="0"/>
              <a:buChar char="•"/>
            </a:pPr>
            <a:r>
              <a:rPr lang="en-US" sz="2400" dirty="0"/>
              <a:t>Create a Command for each action. Store the Commands in a collection and</a:t>
            </a:r>
            <a:br>
              <a:rPr lang="en-US" sz="2400" dirty="0"/>
            </a:br>
            <a:r>
              <a:rPr lang="en-US" sz="2400" dirty="0"/>
              <a:t>replace the conditional logic with code to fetch and execute Commands</a:t>
            </a:r>
            <a:r>
              <a:rPr lang="en-US" sz="2400" dirty="0" smtClean="0"/>
              <a:t>.</a:t>
            </a:r>
            <a:endParaRPr lang="en-US" sz="2400" dirty="0"/>
          </a:p>
        </p:txBody>
      </p:sp>
      <p:pic>
        <p:nvPicPr>
          <p:cNvPr id="37890" name="Picture 2" descr="ÐÐ°ÑÑÐ¸Ð½ÐºÐ¸ Ð¿Ð¾ Ð·Ð°Ð¿ÑÐ¾ÑÑ op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2299" y="4000500"/>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1880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a:t>
            </a:r>
            <a:r>
              <a:rPr lang="en-US" dirty="0"/>
              <a:t>sophisticated options</a:t>
            </a:r>
            <a:endParaRPr lang="ru-RU" dirty="0"/>
          </a:p>
        </p:txBody>
      </p:sp>
      <p:sp>
        <p:nvSpPr>
          <p:cNvPr id="3" name="Rectangle 2"/>
          <p:cNvSpPr/>
          <p:nvPr/>
        </p:nvSpPr>
        <p:spPr>
          <a:xfrm>
            <a:off x="718456" y="1534837"/>
            <a:ext cx="7694023" cy="1569660"/>
          </a:xfrm>
          <a:prstGeom prst="rect">
            <a:avLst/>
          </a:prstGeom>
        </p:spPr>
        <p:txBody>
          <a:bodyPr wrap="square">
            <a:spAutoFit/>
          </a:bodyPr>
          <a:lstStyle/>
          <a:p>
            <a:r>
              <a:rPr lang="en-US" sz="2400" dirty="0" smtClean="0">
                <a:hlinkClick r:id="rId2"/>
              </a:rPr>
              <a:t>Replace </a:t>
            </a:r>
            <a:r>
              <a:rPr lang="en-US" sz="2400" dirty="0">
                <a:hlinkClick r:id="rId2"/>
              </a:rPr>
              <a:t>Conditional Logic with Strategy Design Pattern</a:t>
            </a:r>
            <a:endParaRPr lang="en-US" sz="2400" dirty="0"/>
          </a:p>
          <a:p>
            <a:pPr marL="342900" lvl="1" indent="-342900">
              <a:buFont typeface="Arial" panose="020B0604020202020204" pitchFamily="34" charset="0"/>
              <a:buChar char="•"/>
            </a:pPr>
            <a:r>
              <a:rPr lang="en-US" sz="2400" dirty="0"/>
              <a:t>Create a Strategy for each variant and make the method</a:t>
            </a:r>
            <a:br>
              <a:rPr lang="en-US" sz="2400" dirty="0"/>
            </a:br>
            <a:r>
              <a:rPr lang="en-US" sz="2400" dirty="0"/>
              <a:t>delegate the “calculation” to a Strategy instance</a:t>
            </a:r>
            <a:r>
              <a:rPr lang="en-US" sz="2400" dirty="0" smtClean="0"/>
              <a:t>.</a:t>
            </a:r>
            <a:endParaRPr lang="en-US" sz="2400" dirty="0"/>
          </a:p>
        </p:txBody>
      </p:sp>
      <p:pic>
        <p:nvPicPr>
          <p:cNvPr id="36866" name="Picture 2" descr="ÐÐ¾ÑÐ¾Ð¶ÐµÐµ Ð¸Ð·Ð¾Ð±ÑÐ°Ð¶ÐµÐ½Ð¸Ð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9090" y="3677573"/>
            <a:ext cx="3695700" cy="2943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85144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a:t>
            </a:r>
            <a:r>
              <a:rPr lang="en-US" dirty="0"/>
              <a:t>sophisticated options</a:t>
            </a:r>
            <a:endParaRPr lang="ru-RU" dirty="0"/>
          </a:p>
        </p:txBody>
      </p:sp>
      <p:sp>
        <p:nvSpPr>
          <p:cNvPr id="3" name="Rectangle 2"/>
          <p:cNvSpPr/>
          <p:nvPr/>
        </p:nvSpPr>
        <p:spPr>
          <a:xfrm>
            <a:off x="718456" y="1534837"/>
            <a:ext cx="7694023" cy="1938992"/>
          </a:xfrm>
          <a:prstGeom prst="rect">
            <a:avLst/>
          </a:prstGeom>
        </p:spPr>
        <p:txBody>
          <a:bodyPr wrap="square">
            <a:spAutoFit/>
          </a:bodyPr>
          <a:lstStyle/>
          <a:p>
            <a:r>
              <a:rPr lang="en-US" sz="2400" b="1" dirty="0" smtClean="0"/>
              <a:t>Replace </a:t>
            </a:r>
            <a:r>
              <a:rPr lang="en-US" sz="2400" b="1" dirty="0"/>
              <a:t>Conditional Logic with State Design Pattern</a:t>
            </a:r>
          </a:p>
          <a:p>
            <a:pPr marL="342900" lvl="1" indent="-342900">
              <a:buFont typeface="Arial" panose="020B0604020202020204" pitchFamily="34" charset="0"/>
              <a:buChar char="•"/>
            </a:pPr>
            <a:r>
              <a:rPr lang="en-US" sz="2400" dirty="0"/>
              <a:t>Create a State for each variant as a part of “State Machine” and make the method</a:t>
            </a:r>
            <a:br>
              <a:rPr lang="en-US" sz="2400" dirty="0"/>
            </a:br>
            <a:r>
              <a:rPr lang="en-US" sz="2400" dirty="0"/>
              <a:t>delegate tricky “calculation” to the “State Machine”.</a:t>
            </a:r>
          </a:p>
        </p:txBody>
      </p:sp>
      <p:pic>
        <p:nvPicPr>
          <p:cNvPr id="35842" name="Picture 2" descr="ÐÐ°ÑÑÐ¸Ð½ÐºÐ¸ Ð¿Ð¾ Ð·Ð°Ð¿ÑÐ¾ÑÑ op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2879" y="4495800"/>
            <a:ext cx="31496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2054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Replace Conditional with </a:t>
            </a:r>
            <a:r>
              <a:rPr lang="en-US" dirty="0" smtClean="0"/>
              <a:t>Poly</a:t>
            </a:r>
            <a:endParaRPr lang="ru-RU" dirty="0"/>
          </a:p>
        </p:txBody>
      </p:sp>
      <p:sp>
        <p:nvSpPr>
          <p:cNvPr id="3" name="Rectangle 2"/>
          <p:cNvSpPr/>
          <p:nvPr/>
        </p:nvSpPr>
        <p:spPr>
          <a:xfrm>
            <a:off x="718456" y="1534837"/>
            <a:ext cx="7694023" cy="5262979"/>
          </a:xfrm>
          <a:prstGeom prst="rect">
            <a:avLst/>
          </a:prstGeom>
        </p:spPr>
        <p:txBody>
          <a:bodyPr wrap="square">
            <a:spAutoFit/>
          </a:bodyPr>
          <a:lstStyle/>
          <a:p>
            <a:r>
              <a:rPr lang="en-US" sz="2400" b="1" dirty="0"/>
              <a:t>Problem</a:t>
            </a:r>
            <a:r>
              <a:rPr lang="en-US" sz="2400" dirty="0"/>
              <a:t>:</a:t>
            </a:r>
          </a:p>
          <a:p>
            <a:pPr marL="342900" lvl="1" indent="-342900">
              <a:buFont typeface="Arial" panose="020B0604020202020204" pitchFamily="34" charset="0"/>
              <a:buChar char="•"/>
            </a:pPr>
            <a:r>
              <a:rPr lang="en-US" sz="2400" dirty="0"/>
              <a:t>You have a conditional that performs various actions depending on object type or properties.</a:t>
            </a:r>
          </a:p>
          <a:p>
            <a:endParaRPr lang="en-US" sz="2400" b="1" dirty="0"/>
          </a:p>
          <a:p>
            <a:r>
              <a:rPr lang="en-US" sz="2400" b="1" dirty="0"/>
              <a:t>Solution</a:t>
            </a:r>
            <a:r>
              <a:rPr lang="en-US" sz="2400" dirty="0"/>
              <a:t>:</a:t>
            </a:r>
          </a:p>
          <a:p>
            <a:pPr marL="342900" lvl="1" indent="-342900">
              <a:buFont typeface="Arial" panose="020B0604020202020204" pitchFamily="34" charset="0"/>
              <a:buChar char="•"/>
            </a:pPr>
            <a:r>
              <a:rPr lang="en-US" sz="2400" dirty="0"/>
              <a:t>Create subclasses matching the branches of the conditional.</a:t>
            </a:r>
          </a:p>
          <a:p>
            <a:pPr marL="342900" lvl="1" indent="-342900">
              <a:buFont typeface="Arial" panose="020B0604020202020204" pitchFamily="34" charset="0"/>
              <a:buChar char="•"/>
            </a:pPr>
            <a:r>
              <a:rPr lang="en-US" sz="2400" dirty="0"/>
              <a:t>In them, create a shared method and move code from the corresponding branch of the conditional to it.</a:t>
            </a:r>
          </a:p>
          <a:p>
            <a:pPr marL="342900" lvl="1" indent="-342900">
              <a:buFont typeface="Arial" panose="020B0604020202020204" pitchFamily="34" charset="0"/>
              <a:buChar char="•"/>
            </a:pPr>
            <a:r>
              <a:rPr lang="en-US" sz="2400" dirty="0"/>
              <a:t>Replace the conditional with the relevant method call.</a:t>
            </a:r>
          </a:p>
          <a:p>
            <a:pPr marL="342900" lvl="1" indent="-342900">
              <a:buFont typeface="Arial" panose="020B0604020202020204" pitchFamily="34" charset="0"/>
              <a:buChar char="•"/>
            </a:pPr>
            <a:r>
              <a:rPr lang="en-US" sz="2400" dirty="0"/>
              <a:t>The result is that the proper implementation will be attained via polymorphism depending on the </a:t>
            </a:r>
            <a:r>
              <a:rPr lang="en-US" sz="2400" dirty="0" smtClean="0"/>
              <a:t>object.</a:t>
            </a:r>
            <a:endParaRPr lang="en-US" sz="2400" dirty="0"/>
          </a:p>
        </p:txBody>
      </p:sp>
      <p:pic>
        <p:nvPicPr>
          <p:cNvPr id="34818" name="Picture 2" descr="ÐÐ°ÑÑÐ¸Ð½ÐºÐ¸ Ð¿Ð¾ Ð·Ð°Ð¿ÑÐ¾ÑÑ repl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7661" y="5811477"/>
            <a:ext cx="986339" cy="986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5774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refactor</a:t>
            </a:r>
            <a:endParaRPr lang="ru-RU" dirty="0"/>
          </a:p>
        </p:txBody>
      </p:sp>
      <p:sp>
        <p:nvSpPr>
          <p:cNvPr id="3" name="Rectangle 2"/>
          <p:cNvSpPr/>
          <p:nvPr/>
        </p:nvSpPr>
        <p:spPr>
          <a:xfrm>
            <a:off x="718456" y="1534837"/>
            <a:ext cx="7694023" cy="4524315"/>
          </a:xfrm>
          <a:prstGeom prst="rect">
            <a:avLst/>
          </a:prstGeom>
        </p:spPr>
        <p:txBody>
          <a:bodyPr wrap="square">
            <a:spAutoFit/>
          </a:bodyPr>
          <a:lstStyle/>
          <a:p>
            <a:r>
              <a:rPr lang="en-US" sz="2400" dirty="0"/>
              <a:t>This refactoring technique can help if your code contains operators performing various tasks that vary based on:</a:t>
            </a:r>
          </a:p>
          <a:p>
            <a:pPr marL="342900" lvl="1" indent="-342900">
              <a:buFont typeface="Arial" panose="020B0604020202020204" pitchFamily="34" charset="0"/>
              <a:buChar char="•"/>
            </a:pPr>
            <a:r>
              <a:rPr lang="en-US" sz="2400" dirty="0"/>
              <a:t>Class of the object or interface that it implements</a:t>
            </a:r>
          </a:p>
          <a:p>
            <a:pPr marL="342900" lvl="1" indent="-342900">
              <a:buFont typeface="Arial" panose="020B0604020202020204" pitchFamily="34" charset="0"/>
              <a:buChar char="•"/>
            </a:pPr>
            <a:r>
              <a:rPr lang="en-US" sz="2400" dirty="0"/>
              <a:t>Value of an object's field</a:t>
            </a:r>
          </a:p>
          <a:p>
            <a:pPr marL="342900" lvl="1" indent="-342900">
              <a:buFont typeface="Arial" panose="020B0604020202020204" pitchFamily="34" charset="0"/>
              <a:buChar char="•"/>
            </a:pPr>
            <a:r>
              <a:rPr lang="en-US" sz="2400" dirty="0"/>
              <a:t>Result of calling one of an object's methods</a:t>
            </a:r>
          </a:p>
          <a:p>
            <a:endParaRPr lang="en-US" sz="2400" dirty="0"/>
          </a:p>
          <a:p>
            <a:r>
              <a:rPr lang="en-US" sz="2400" dirty="0"/>
              <a:t>If a new object property or type appears, you will need to search for and add code in all similar conditionals. Thus the benefit of this technique is multiplied if there are multiple conditionals scattered throughout all of an object's methods</a:t>
            </a:r>
            <a:r>
              <a:rPr lang="en-US" sz="2400" dirty="0" smtClean="0"/>
              <a:t>.</a:t>
            </a:r>
            <a:endParaRPr lang="en-US" sz="2400" dirty="0"/>
          </a:p>
        </p:txBody>
      </p:sp>
      <p:pic>
        <p:nvPicPr>
          <p:cNvPr id="33794" name="Picture 2"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0821" y="5944883"/>
            <a:ext cx="1642869" cy="753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42468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a:t>
            </a:r>
            <a:endParaRPr lang="ru-RU" dirty="0"/>
          </a:p>
        </p:txBody>
      </p:sp>
      <p:sp>
        <p:nvSpPr>
          <p:cNvPr id="3" name="Rectangle 2"/>
          <p:cNvSpPr/>
          <p:nvPr/>
        </p:nvSpPr>
        <p:spPr>
          <a:xfrm>
            <a:off x="718456" y="1534837"/>
            <a:ext cx="7694023" cy="3785652"/>
          </a:xfrm>
          <a:prstGeom prst="rect">
            <a:avLst/>
          </a:prstGeom>
        </p:spPr>
        <p:txBody>
          <a:bodyPr wrap="square">
            <a:spAutoFit/>
          </a:bodyPr>
          <a:lstStyle/>
          <a:p>
            <a:pPr marL="457200" indent="-457200">
              <a:buFont typeface="+mj-lt"/>
              <a:buAutoNum type="arabicPeriod"/>
            </a:pPr>
            <a:r>
              <a:rPr lang="en-US" sz="2400" dirty="0"/>
              <a:t>This technique adheres to the </a:t>
            </a:r>
            <a:r>
              <a:rPr lang="en-US" sz="2400" i="1" dirty="0"/>
              <a:t>Tell-Don't-Ask</a:t>
            </a:r>
            <a:r>
              <a:rPr lang="en-US" sz="2400" dirty="0"/>
              <a:t> principle: instead of asking an object about its state and then performing actions based on this, it is much easier to simply tell the object what it needs to do and let it decide for itself how to do that.</a:t>
            </a:r>
          </a:p>
          <a:p>
            <a:pPr marL="457200" indent="-457200">
              <a:buFont typeface="+mj-lt"/>
              <a:buAutoNum type="arabicPeriod"/>
            </a:pPr>
            <a:r>
              <a:rPr lang="en-US" sz="2400" dirty="0"/>
              <a:t>Removes duplicate code. You get rid of many almost identical conditionals.</a:t>
            </a:r>
          </a:p>
          <a:p>
            <a:pPr marL="457200" indent="-457200">
              <a:buFont typeface="+mj-lt"/>
              <a:buAutoNum type="arabicPeriod"/>
            </a:pPr>
            <a:r>
              <a:rPr lang="en-US" sz="2400" dirty="0"/>
              <a:t>If you need to add a new execution variant, all you need to do is add a new subclass without touching the existing code (</a:t>
            </a:r>
            <a:r>
              <a:rPr lang="en-US" sz="2400" i="1" dirty="0"/>
              <a:t>Open/Closed Principle</a:t>
            </a:r>
            <a:r>
              <a:rPr lang="en-US" sz="2400" dirty="0"/>
              <a:t>).</a:t>
            </a:r>
          </a:p>
        </p:txBody>
      </p:sp>
      <p:pic>
        <p:nvPicPr>
          <p:cNvPr id="32770" name="Picture 2" descr="ÐÐ°ÑÑÐ¸Ð½ÐºÐ¸ Ð¿Ð¾ Ð·Ð°Ð¿ÑÐ¾ÑÑ Benefi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4704" y="5549660"/>
            <a:ext cx="3681525" cy="1200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18680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Preparing to Refactor</a:t>
            </a:r>
          </a:p>
        </p:txBody>
      </p:sp>
      <p:sp>
        <p:nvSpPr>
          <p:cNvPr id="3" name="Rectangle 2"/>
          <p:cNvSpPr/>
          <p:nvPr/>
        </p:nvSpPr>
        <p:spPr>
          <a:xfrm>
            <a:off x="718456" y="1534837"/>
            <a:ext cx="7694023" cy="3785652"/>
          </a:xfrm>
          <a:prstGeom prst="rect">
            <a:avLst/>
          </a:prstGeom>
        </p:spPr>
        <p:txBody>
          <a:bodyPr wrap="square">
            <a:spAutoFit/>
          </a:bodyPr>
          <a:lstStyle/>
          <a:p>
            <a:pPr marL="457200" indent="-457200">
              <a:buFont typeface="+mj-lt"/>
              <a:buAutoNum type="arabicPeriod"/>
            </a:pPr>
            <a:r>
              <a:rPr lang="en-US" sz="2400" dirty="0"/>
              <a:t>For this refactoring technique, you should have a ready hierarchy of classes that will contain alternative behaviors. If you do not have a hierarchy like this, create one. Other techniques will help to make this happen:</a:t>
            </a:r>
          </a:p>
          <a:p>
            <a:pPr marL="457200" indent="-457200">
              <a:buFont typeface="+mj-lt"/>
              <a:buAutoNum type="arabicPeriod"/>
            </a:pPr>
            <a:r>
              <a:rPr lang="en-US" sz="2400" dirty="0">
                <a:hlinkClick r:id="rId2"/>
              </a:rPr>
              <a:t>Replace Type Code with Subclasses</a:t>
            </a:r>
            <a:r>
              <a:rPr lang="en-US" sz="2400" dirty="0"/>
              <a:t>. Subclasses will be created for all values of a particular object property. This approach is simple but less flexible since you cannot create subclasses for the other properties of the object</a:t>
            </a:r>
            <a:r>
              <a:rPr lang="en-US" sz="2400" dirty="0" smtClean="0"/>
              <a:t>.</a:t>
            </a:r>
            <a:endParaRPr lang="en-US" sz="2400" dirty="0"/>
          </a:p>
        </p:txBody>
      </p:sp>
      <p:pic>
        <p:nvPicPr>
          <p:cNvPr id="31746" name="Picture 2" descr="ÐÐ°ÑÑÐ¸Ð½ÐºÐ¸ Ð¿Ð¾ Ð·Ð°Ð¿ÑÐ¾ÑÑ Prepar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5600" y="5378738"/>
            <a:ext cx="3379733" cy="1315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28524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Preparing to Refactor</a:t>
            </a:r>
          </a:p>
        </p:txBody>
      </p:sp>
      <p:sp>
        <p:nvSpPr>
          <p:cNvPr id="3" name="Rectangle 2"/>
          <p:cNvSpPr/>
          <p:nvPr/>
        </p:nvSpPr>
        <p:spPr>
          <a:xfrm>
            <a:off x="718456" y="1534837"/>
            <a:ext cx="7694023" cy="3046988"/>
          </a:xfrm>
          <a:prstGeom prst="rect">
            <a:avLst/>
          </a:prstGeom>
        </p:spPr>
        <p:txBody>
          <a:bodyPr wrap="square">
            <a:spAutoFit/>
          </a:bodyPr>
          <a:lstStyle/>
          <a:p>
            <a:pPr marL="457200" indent="-457200">
              <a:buFont typeface="+mj-lt"/>
              <a:buAutoNum type="arabicPeriod" startAt="3"/>
            </a:pPr>
            <a:r>
              <a:rPr lang="en-US" sz="2400" dirty="0" smtClean="0">
                <a:hlinkClick r:id="rId2"/>
              </a:rPr>
              <a:t>Replace </a:t>
            </a:r>
            <a:r>
              <a:rPr lang="en-US" sz="2400" dirty="0">
                <a:hlinkClick r:id="rId2"/>
              </a:rPr>
              <a:t>Type Code with State/Strategy</a:t>
            </a:r>
            <a:r>
              <a:rPr lang="en-US" sz="2400" dirty="0"/>
              <a:t>. A class will be dedicated for a particular object property and subclasses will be created from it for each value of the property. The current class will contain references to the objects of this type and delegate execution to them.</a:t>
            </a:r>
          </a:p>
          <a:p>
            <a:pPr marL="457200" indent="-457200">
              <a:buFont typeface="+mj-lt"/>
              <a:buAutoNum type="arabicPeriod" startAt="3"/>
            </a:pPr>
            <a:r>
              <a:rPr lang="en-US" sz="2400" dirty="0"/>
              <a:t>The following steps assume that you have already created the hierarchy.</a:t>
            </a:r>
          </a:p>
        </p:txBody>
      </p:sp>
      <p:pic>
        <p:nvPicPr>
          <p:cNvPr id="29698" name="Picture 2" descr="ÐÐ°ÑÑÐ¸Ð½ÐºÐ¸ Ð¿Ð¾ Ð·Ð°Ð¿ÑÐ¾ÑÑ Prepar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3305" y="5154901"/>
            <a:ext cx="1819174" cy="1559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83031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Архитектура автоматизации</a:t>
            </a:r>
            <a:endParaRPr lang="ru-RU" dirty="0"/>
          </a:p>
        </p:txBody>
      </p:sp>
      <p:sp>
        <p:nvSpPr>
          <p:cNvPr id="3" name="Rectangle 2"/>
          <p:cNvSpPr/>
          <p:nvPr/>
        </p:nvSpPr>
        <p:spPr>
          <a:xfrm>
            <a:off x="718456" y="1534837"/>
            <a:ext cx="7694023" cy="1569660"/>
          </a:xfrm>
          <a:prstGeom prst="rect">
            <a:avLst/>
          </a:prstGeom>
        </p:spPr>
        <p:txBody>
          <a:bodyPr wrap="square">
            <a:spAutoFit/>
          </a:bodyPr>
          <a:lstStyle/>
          <a:p>
            <a:r>
              <a:rPr lang="ru-RU" sz="2400" dirty="0"/>
              <a:t>Семь бед - один ответ:</a:t>
            </a:r>
          </a:p>
          <a:p>
            <a:r>
              <a:rPr lang="ru-RU" sz="2400" dirty="0"/>
              <a:t>Костыль и велосипед,</a:t>
            </a:r>
          </a:p>
          <a:p>
            <a:r>
              <a:rPr lang="ru-RU" sz="2400" dirty="0"/>
              <a:t>Семь </a:t>
            </a:r>
            <a:r>
              <a:rPr lang="ru-RU" sz="2400" dirty="0" smtClean="0"/>
              <a:t>бед - </a:t>
            </a:r>
            <a:r>
              <a:rPr lang="ru-RU" sz="2400" dirty="0"/>
              <a:t>один ответ:</a:t>
            </a:r>
          </a:p>
          <a:p>
            <a:r>
              <a:rPr lang="ru-RU" sz="2400" dirty="0"/>
              <a:t>Вставь костыль, изобрети </a:t>
            </a:r>
            <a:r>
              <a:rPr lang="ru-RU" sz="2400" dirty="0" smtClean="0"/>
              <a:t>велосипед!</a:t>
            </a:r>
            <a:endParaRPr lang="ru-RU" sz="2400" dirty="0"/>
          </a:p>
        </p:txBody>
      </p:sp>
      <p:pic>
        <p:nvPicPr>
          <p:cNvPr id="5" name="Picture 2" descr="Похожее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1018" y="3452457"/>
            <a:ext cx="3141461" cy="3130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637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Refactoring Steps</a:t>
            </a:r>
          </a:p>
        </p:txBody>
      </p:sp>
      <p:sp>
        <p:nvSpPr>
          <p:cNvPr id="3" name="Rectangle 2"/>
          <p:cNvSpPr/>
          <p:nvPr/>
        </p:nvSpPr>
        <p:spPr>
          <a:xfrm>
            <a:off x="718456" y="1534837"/>
            <a:ext cx="7694023" cy="3785652"/>
          </a:xfrm>
          <a:prstGeom prst="rect">
            <a:avLst/>
          </a:prstGeom>
        </p:spPr>
        <p:txBody>
          <a:bodyPr wrap="square">
            <a:spAutoFit/>
          </a:bodyPr>
          <a:lstStyle/>
          <a:p>
            <a:pPr marL="457200" indent="-457200">
              <a:buFont typeface="+mj-lt"/>
              <a:buAutoNum type="arabicPeriod"/>
            </a:pPr>
            <a:r>
              <a:rPr lang="en-US" sz="2400" dirty="0"/>
              <a:t>If the conditional is in a method that performs other actions as well, perform </a:t>
            </a:r>
            <a:r>
              <a:rPr lang="en-US" sz="2400" dirty="0">
                <a:hlinkClick r:id="rId2"/>
              </a:rPr>
              <a:t>Extract Method</a:t>
            </a:r>
            <a:r>
              <a:rPr lang="en-US" sz="2400" dirty="0"/>
              <a:t>.</a:t>
            </a:r>
          </a:p>
          <a:p>
            <a:pPr marL="457200" indent="-457200">
              <a:buFont typeface="+mj-lt"/>
              <a:buAutoNum type="arabicPeriod"/>
            </a:pPr>
            <a:r>
              <a:rPr lang="en-US" sz="2400" dirty="0"/>
              <a:t>For each hierarchy subclass, redefine the method that contains the conditional and copy the code of the corresponding conditional branch to that location.</a:t>
            </a:r>
          </a:p>
          <a:p>
            <a:pPr marL="457200" indent="-457200">
              <a:buFont typeface="+mj-lt"/>
              <a:buAutoNum type="arabicPeriod"/>
            </a:pPr>
            <a:r>
              <a:rPr lang="en-US" sz="2400" dirty="0"/>
              <a:t>Delete this branch from the conditional.</a:t>
            </a:r>
          </a:p>
          <a:p>
            <a:pPr marL="457200" indent="-457200">
              <a:buFont typeface="+mj-lt"/>
              <a:buAutoNum type="arabicPeriod"/>
            </a:pPr>
            <a:r>
              <a:rPr lang="en-US" sz="2400" dirty="0"/>
              <a:t>Repeat replacement until the conditional is empty. Then delete the conditional and declare the method abstract.</a:t>
            </a:r>
          </a:p>
        </p:txBody>
      </p:sp>
      <p:pic>
        <p:nvPicPr>
          <p:cNvPr id="30722" name="Picture 2" descr="ÐÐ°ÑÑÐ¸Ð½ÐºÐ¸ Ð¿Ð¾ Ð·Ð°Ð¿ÑÐ¾ÑÑ ste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1177" y="5469055"/>
            <a:ext cx="1688579" cy="1212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47625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F0"/>
                </a:solidFill>
              </a:rPr>
              <a:t>Martin Fowler “Refactoring”</a:t>
            </a:r>
            <a:endParaRPr lang="ru-RU" dirty="0"/>
          </a:p>
        </p:txBody>
      </p:sp>
      <p:sp>
        <p:nvSpPr>
          <p:cNvPr id="3" name="Rectangle 2"/>
          <p:cNvSpPr/>
          <p:nvPr/>
        </p:nvSpPr>
        <p:spPr>
          <a:xfrm>
            <a:off x="718456" y="1534837"/>
            <a:ext cx="7694023" cy="3785652"/>
          </a:xfrm>
          <a:prstGeom prst="rect">
            <a:avLst/>
          </a:prstGeom>
        </p:spPr>
        <p:txBody>
          <a:bodyPr wrap="square">
            <a:spAutoFit/>
          </a:bodyPr>
          <a:lstStyle/>
          <a:p>
            <a:pPr marL="457200" lvl="1" indent="-457200">
              <a:buFont typeface="Arial" panose="020B0604020202020204" pitchFamily="34" charset="0"/>
              <a:buChar char="•"/>
            </a:pPr>
            <a:r>
              <a:rPr lang="en-US" sz="2800" dirty="0">
                <a:hlinkClick r:id="rId2"/>
              </a:rPr>
              <a:t>http://martinfowler.com/books/refactoring.html</a:t>
            </a:r>
            <a:endParaRPr lang="en-US" sz="2800" dirty="0"/>
          </a:p>
          <a:p>
            <a:pPr marL="457200" lvl="1" indent="-457200">
              <a:buFont typeface="Arial" panose="020B0604020202020204" pitchFamily="34" charset="0"/>
              <a:buChar char="•"/>
            </a:pPr>
            <a:r>
              <a:rPr lang="en-US" sz="2800" dirty="0">
                <a:hlinkClick r:id="rId3"/>
              </a:rPr>
              <a:t>http://refactoring.com/</a:t>
            </a:r>
            <a:endParaRPr lang="en-US" sz="2800" dirty="0"/>
          </a:p>
          <a:p>
            <a:pPr marL="457200" lvl="1" indent="-457200">
              <a:buFont typeface="Arial" panose="020B0604020202020204" pitchFamily="34" charset="0"/>
              <a:buChar char="•"/>
            </a:pPr>
            <a:r>
              <a:rPr lang="en-US" sz="2800" dirty="0">
                <a:hlinkClick r:id="rId4"/>
              </a:rPr>
              <a:t>http://refactoring.com/catalog/</a:t>
            </a:r>
            <a:endParaRPr lang="en-US" sz="2800" dirty="0"/>
          </a:p>
          <a:p>
            <a:pPr marL="457200" lvl="1" indent="-457200">
              <a:buFont typeface="Arial" panose="020B0604020202020204" pitchFamily="34" charset="0"/>
              <a:buChar char="•"/>
            </a:pPr>
            <a:r>
              <a:rPr lang="en-US" sz="2800" dirty="0">
                <a:hlinkClick r:id="rId5"/>
              </a:rPr>
              <a:t>http://refactoring.com/catalog/replaceConditionalWithPolymorphism.html</a:t>
            </a:r>
            <a:r>
              <a:rPr lang="en-US" sz="2800" dirty="0"/>
              <a:t> </a:t>
            </a:r>
            <a:endParaRPr lang="ru-RU" sz="2800" dirty="0"/>
          </a:p>
          <a:p>
            <a:endParaRPr lang="en-US" sz="2400" dirty="0"/>
          </a:p>
          <a:p>
            <a:endParaRPr lang="en-US" sz="2400" dirty="0" smtClean="0"/>
          </a:p>
          <a:p>
            <a:endParaRPr lang="ru-RU" sz="2400" dirty="0"/>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26431" y="4668252"/>
            <a:ext cx="2070809" cy="2004543"/>
          </a:xfrm>
          <a:prstGeom prst="rect">
            <a:avLst/>
          </a:prstGeom>
        </p:spPr>
      </p:pic>
    </p:spTree>
    <p:extLst>
      <p:ext uri="{BB962C8B-B14F-4D97-AF65-F5344CB8AC3E}">
        <p14:creationId xmlns:p14="http://schemas.microsoft.com/office/powerpoint/2010/main" val="39632255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F0"/>
                </a:solidFill>
              </a:rPr>
              <a:t>Refactoring </a:t>
            </a:r>
            <a:r>
              <a:rPr lang="en-US" dirty="0" smtClean="0">
                <a:solidFill>
                  <a:srgbClr val="00B0F0"/>
                </a:solidFill>
              </a:rPr>
              <a:t>to \ from Patterns</a:t>
            </a:r>
            <a:endParaRPr lang="ru-RU" dirty="0"/>
          </a:p>
        </p:txBody>
      </p:sp>
      <p:sp>
        <p:nvSpPr>
          <p:cNvPr id="3" name="Rectangle 2"/>
          <p:cNvSpPr/>
          <p:nvPr/>
        </p:nvSpPr>
        <p:spPr>
          <a:xfrm>
            <a:off x="718456" y="1534837"/>
            <a:ext cx="7694023" cy="4647426"/>
          </a:xfrm>
          <a:prstGeom prst="rect">
            <a:avLst/>
          </a:prstGeom>
        </p:spPr>
        <p:txBody>
          <a:bodyPr wrap="square">
            <a:spAutoFit/>
          </a:bodyPr>
          <a:lstStyle/>
          <a:p>
            <a:pPr marL="457200" lvl="1" indent="-457200">
              <a:buFont typeface="Arial" panose="020B0604020202020204" pitchFamily="34" charset="0"/>
              <a:buChar char="•"/>
            </a:pPr>
            <a:r>
              <a:rPr lang="en-US" sz="2800" dirty="0">
                <a:hlinkClick r:id="rId2"/>
              </a:rPr>
              <a:t>https://industriallogic.com/xp/refactoring/</a:t>
            </a:r>
            <a:endParaRPr lang="en-US" sz="2800" dirty="0"/>
          </a:p>
          <a:p>
            <a:pPr marL="457200" lvl="1" indent="-457200">
              <a:buFont typeface="Arial" panose="020B0604020202020204" pitchFamily="34" charset="0"/>
              <a:buChar char="•"/>
            </a:pPr>
            <a:r>
              <a:rPr lang="en-US" sz="2800" dirty="0">
                <a:hlinkClick r:id="rId3"/>
              </a:rPr>
              <a:t>https://industriallogic.com/xp/refactoring/catalog.html</a:t>
            </a:r>
            <a:endParaRPr lang="en-US" sz="2800" dirty="0"/>
          </a:p>
          <a:p>
            <a:pPr marL="457200" lvl="1" indent="-457200">
              <a:buFont typeface="Arial" panose="020B0604020202020204" pitchFamily="34" charset="0"/>
              <a:buChar char="•"/>
            </a:pPr>
            <a:r>
              <a:rPr lang="en-US" sz="2800" dirty="0">
                <a:hlinkClick r:id="rId4"/>
              </a:rPr>
              <a:t>https://industriallogic.com/xp/refactoring/conditionDispatcherWithCommand.html</a:t>
            </a:r>
            <a:endParaRPr lang="en-US" sz="2800" dirty="0"/>
          </a:p>
          <a:p>
            <a:pPr marL="457200" lvl="1" indent="-457200">
              <a:buFont typeface="Arial" panose="020B0604020202020204" pitchFamily="34" charset="0"/>
              <a:buChar char="•"/>
            </a:pPr>
            <a:r>
              <a:rPr lang="en-US" sz="2800" dirty="0">
                <a:hlinkClick r:id="rId5"/>
              </a:rPr>
              <a:t>https://industriallogic.com/xp/refactoring/conditionalWithStrategy.html</a:t>
            </a:r>
            <a:endParaRPr lang="en-US" sz="2800" dirty="0"/>
          </a:p>
          <a:p>
            <a:pPr marL="457200" lvl="1" indent="-457200">
              <a:buFont typeface="Arial" panose="020B0604020202020204" pitchFamily="34" charset="0"/>
              <a:buChar char="•"/>
            </a:pPr>
            <a:r>
              <a:rPr lang="en-US" sz="2800" dirty="0">
                <a:hlinkClick r:id="rId6"/>
              </a:rPr>
              <a:t>http://martinfowler.com/books/r2p.html</a:t>
            </a:r>
            <a:r>
              <a:rPr lang="en-US" sz="2800" dirty="0"/>
              <a:t> </a:t>
            </a:r>
          </a:p>
          <a:p>
            <a:endParaRPr lang="en-US" sz="2400" dirty="0"/>
          </a:p>
          <a:p>
            <a:endParaRPr lang="en-US" sz="2400" dirty="0" smtClean="0"/>
          </a:p>
          <a:p>
            <a:endParaRPr lang="ru-RU" sz="2400" dirty="0"/>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76273" y="5256122"/>
            <a:ext cx="1548778" cy="1499217"/>
          </a:xfrm>
          <a:prstGeom prst="rect">
            <a:avLst/>
          </a:prstGeom>
        </p:spPr>
      </p:pic>
    </p:spTree>
    <p:extLst>
      <p:ext uri="{BB962C8B-B14F-4D97-AF65-F5344CB8AC3E}">
        <p14:creationId xmlns:p14="http://schemas.microsoft.com/office/powerpoint/2010/main" val="20843856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a:t>
            </a:r>
            <a:r>
              <a:rPr lang="en-US" dirty="0" smtClean="0"/>
              <a:t>. </a:t>
            </a:r>
            <a:r>
              <a:rPr lang="ru-RU" dirty="0"/>
              <a:t>Singleton</a:t>
            </a:r>
          </a:p>
        </p:txBody>
      </p:sp>
      <p:sp>
        <p:nvSpPr>
          <p:cNvPr id="3" name="Rectangle 2"/>
          <p:cNvSpPr/>
          <p:nvPr/>
        </p:nvSpPr>
        <p:spPr>
          <a:xfrm>
            <a:off x="718456" y="1534837"/>
            <a:ext cx="7694023" cy="1938992"/>
          </a:xfrm>
          <a:prstGeom prst="rect">
            <a:avLst/>
          </a:prstGeom>
        </p:spPr>
        <p:txBody>
          <a:bodyPr wrap="square">
            <a:spAutoFit/>
          </a:bodyPr>
          <a:lstStyle/>
          <a:p>
            <a:pPr marL="342900" indent="-342900">
              <a:buFont typeface="Arial" panose="020B0604020202020204" pitchFamily="34" charset="0"/>
              <a:buChar char="•"/>
            </a:pPr>
            <a:r>
              <a:rPr lang="ru-RU" sz="2400" dirty="0" smtClean="0"/>
              <a:t>Почему </a:t>
            </a:r>
            <a:r>
              <a:rPr lang="ru-RU" sz="2400" dirty="0"/>
              <a:t>Singleton в разработке считается анти паттерном</a:t>
            </a:r>
            <a:r>
              <a:rPr lang="ru-RU" sz="2400" dirty="0" smtClean="0"/>
              <a:t>?</a:t>
            </a:r>
            <a:endParaRPr lang="en-US" sz="2400" dirty="0" smtClean="0"/>
          </a:p>
          <a:p>
            <a:pPr marL="342900" indent="-342900">
              <a:buFont typeface="Arial" panose="020B0604020202020204" pitchFamily="34" charset="0"/>
              <a:buChar char="•"/>
            </a:pPr>
            <a:r>
              <a:rPr lang="ru-RU" sz="2400" dirty="0" smtClean="0"/>
              <a:t>Почему </a:t>
            </a:r>
            <a:r>
              <a:rPr lang="ru-RU" sz="2400" dirty="0"/>
              <a:t>так часто применяется в Автоматизации</a:t>
            </a:r>
            <a:r>
              <a:rPr lang="ru-RU" sz="2400" dirty="0" smtClean="0"/>
              <a:t>?</a:t>
            </a:r>
            <a:endParaRPr lang="en-US" sz="2400" dirty="0" smtClean="0"/>
          </a:p>
          <a:p>
            <a:pPr marL="342900" indent="-342900">
              <a:buFont typeface="Arial" panose="020B0604020202020204" pitchFamily="34" charset="0"/>
              <a:buChar char="•"/>
            </a:pPr>
            <a:r>
              <a:rPr lang="ru-RU" sz="2400" dirty="0" smtClean="0"/>
              <a:t>Что </a:t>
            </a:r>
            <a:r>
              <a:rPr lang="ru-RU" sz="2400" dirty="0"/>
              <a:t>инкапсулирует Singleton, дайте, по-возможности, максимально развернутый ответ.</a:t>
            </a:r>
          </a:p>
        </p:txBody>
      </p:sp>
      <p:pic>
        <p:nvPicPr>
          <p:cNvPr id="44034" name="Picture 2"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9029" y="3894137"/>
            <a:ext cx="3952875" cy="2847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36218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Краткий ответ</a:t>
            </a:r>
            <a:endParaRPr lang="ru-RU" dirty="0"/>
          </a:p>
        </p:txBody>
      </p:sp>
      <p:sp>
        <p:nvSpPr>
          <p:cNvPr id="3" name="Rectangle 2"/>
          <p:cNvSpPr/>
          <p:nvPr/>
        </p:nvSpPr>
        <p:spPr>
          <a:xfrm>
            <a:off x="718456" y="1534837"/>
            <a:ext cx="7694023" cy="4893647"/>
          </a:xfrm>
          <a:prstGeom prst="rect">
            <a:avLst/>
          </a:prstGeom>
        </p:spPr>
        <p:txBody>
          <a:bodyPr wrap="square">
            <a:spAutoFit/>
          </a:bodyPr>
          <a:lstStyle/>
          <a:p>
            <a:pPr marL="342900" indent="-342900">
              <a:buFont typeface="Arial" panose="020B0604020202020204" pitchFamily="34" charset="0"/>
              <a:buChar char="•"/>
            </a:pPr>
            <a:r>
              <a:rPr lang="ru-RU" sz="2400" dirty="0" smtClean="0"/>
              <a:t>Singleton – глобальная переменная в ООП стиле, а значит, уже с конца 50-х - официально «порочная практика»</a:t>
            </a:r>
            <a:endParaRPr lang="en-US" sz="2400" dirty="0" smtClean="0"/>
          </a:p>
          <a:p>
            <a:pPr marL="342900" indent="-342900">
              <a:buFont typeface="Arial" panose="020B0604020202020204" pitchFamily="34" charset="0"/>
              <a:buChar char="•"/>
            </a:pPr>
            <a:r>
              <a:rPr lang="ru-RU" sz="2400" dirty="0" smtClean="0"/>
              <a:t>Singleton – приемлемый выбор для ортогональных системе сущностей, в Автоматизации тестирования таких сущностей множество: «драйвер», репортинг, логирование, тросирование, БД ... Проекты по Автоматизации тестирования в среднем на порядки меньшего размера по сравнению с проектами по разработке ПО =</a:t>
            </a:r>
            <a:r>
              <a:rPr lang="en-US" sz="2400" dirty="0" smtClean="0"/>
              <a:t>&gt; </a:t>
            </a:r>
            <a:r>
              <a:rPr lang="ru-RU" sz="2400" dirty="0" smtClean="0"/>
              <a:t>плотность ортогональных сущностей, т.е. </a:t>
            </a:r>
            <a:r>
              <a:rPr lang="ru-RU" sz="2400" dirty="0"/>
              <a:t>п</a:t>
            </a:r>
            <a:r>
              <a:rPr lang="ru-RU" sz="2400" dirty="0" smtClean="0"/>
              <a:t>отенциальных Singleton на порядки выше.</a:t>
            </a:r>
            <a:endParaRPr lang="en-US" sz="2400" dirty="0" smtClean="0"/>
          </a:p>
        </p:txBody>
      </p:sp>
      <p:pic>
        <p:nvPicPr>
          <p:cNvPr id="46082" name="Picture 2" descr="ÐÐ°ÑÑÐ¸Ð½ÐºÐ¸ Ð¿Ð¾ Ð·Ð°Ð¿ÑÐ¾ÑÑ Ð¾ÑÐ²Ðµ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1114" y="6073962"/>
            <a:ext cx="1361365" cy="709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8517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Развернутый ответ </a:t>
            </a:r>
            <a:r>
              <a:rPr lang="ru-RU" dirty="0" smtClean="0">
                <a:sym typeface="Wingdings" panose="05000000000000000000" pitchFamily="2" charset="2"/>
              </a:rPr>
              <a:t></a:t>
            </a:r>
            <a:endParaRPr lang="ru-RU" dirty="0"/>
          </a:p>
        </p:txBody>
      </p:sp>
      <p:sp>
        <p:nvSpPr>
          <p:cNvPr id="3" name="Rectangle 2"/>
          <p:cNvSpPr/>
          <p:nvPr/>
        </p:nvSpPr>
        <p:spPr>
          <a:xfrm>
            <a:off x="718456" y="1534837"/>
            <a:ext cx="7694023" cy="830997"/>
          </a:xfrm>
          <a:prstGeom prst="rect">
            <a:avLst/>
          </a:prstGeom>
        </p:spPr>
        <p:txBody>
          <a:bodyPr wrap="square">
            <a:spAutoFit/>
          </a:bodyPr>
          <a:lstStyle/>
          <a:p>
            <a:pPr marL="342900" indent="-342900">
              <a:buFont typeface="Arial" panose="020B0604020202020204" pitchFamily="34" charset="0"/>
              <a:buChar char="•"/>
            </a:pPr>
            <a:r>
              <a:rPr lang="ru-RU" sz="2400" dirty="0" smtClean="0"/>
              <a:t>Андрей Александреску «Современное проектирование на С++» глава </a:t>
            </a:r>
            <a:r>
              <a:rPr lang="ru-RU" sz="2400" dirty="0" smtClean="0"/>
              <a:t>6!</a:t>
            </a:r>
            <a:endParaRPr lang="en-US" sz="2400" dirty="0" smtClean="0"/>
          </a:p>
        </p:txBody>
      </p:sp>
      <p:pic>
        <p:nvPicPr>
          <p:cNvPr id="45058" name="Picture 2" descr="ÐÐ°ÑÑÐ¸Ð½ÐºÐ¸ Ð¿Ð¾ Ð·Ð°Ð¿ÑÐ¾ÑÑ ÐÐ½Ð´ÑÐµÐ¹ ÐÐ»ÐµÐºÑÐ°Ð½Ð´ÑÐµÑÐº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4156" y="2938910"/>
            <a:ext cx="2866247" cy="3693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7000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7</a:t>
            </a:r>
            <a:r>
              <a:rPr lang="en-US" dirty="0" smtClean="0"/>
              <a:t>. DP for QA Automation</a:t>
            </a:r>
            <a:endParaRPr lang="ru-RU" dirty="0"/>
          </a:p>
        </p:txBody>
      </p:sp>
      <p:sp>
        <p:nvSpPr>
          <p:cNvPr id="3" name="Rectangle 2"/>
          <p:cNvSpPr/>
          <p:nvPr/>
        </p:nvSpPr>
        <p:spPr>
          <a:xfrm>
            <a:off x="718456" y="1534837"/>
            <a:ext cx="7694023" cy="1200329"/>
          </a:xfrm>
          <a:prstGeom prst="rect">
            <a:avLst/>
          </a:prstGeom>
        </p:spPr>
        <p:txBody>
          <a:bodyPr wrap="square">
            <a:spAutoFit/>
          </a:bodyPr>
          <a:lstStyle/>
          <a:p>
            <a:r>
              <a:rPr lang="ru-RU" sz="2400" dirty="0" smtClean="0"/>
              <a:t>Опишите </a:t>
            </a:r>
            <a:r>
              <a:rPr lang="ru-RU" sz="2400" dirty="0"/>
              <a:t>основные Design Pattern-ы, специфические для Автоматизации тестирования, и взаимосвязи между </a:t>
            </a:r>
            <a:r>
              <a:rPr lang="ru-RU" sz="2400" dirty="0" smtClean="0"/>
              <a:t>ними</a:t>
            </a:r>
            <a:r>
              <a:rPr lang="en-US" sz="2400" dirty="0" smtClean="0"/>
              <a:t>?</a:t>
            </a:r>
            <a:endParaRPr lang="ru-RU" sz="2400" dirty="0"/>
          </a:p>
        </p:txBody>
      </p:sp>
      <p:pic>
        <p:nvPicPr>
          <p:cNvPr id="47106" name="Picture 2" descr="ÐÐ°ÑÑÐ¸Ð½ÐºÐ¸ Ð¿Ð¾ Ð·Ð°Ð¿ÑÐ¾ÑÑ QA Autom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7217" y="5028949"/>
            <a:ext cx="2476500" cy="1390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96678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Вариант ответа</a:t>
            </a:r>
            <a:endParaRPr lang="ru-RU" dirty="0"/>
          </a:p>
        </p:txBody>
      </p:sp>
      <p:sp>
        <p:nvSpPr>
          <p:cNvPr id="3" name="Rectangle 2"/>
          <p:cNvSpPr/>
          <p:nvPr/>
        </p:nvSpPr>
        <p:spPr>
          <a:xfrm>
            <a:off x="718456" y="1534837"/>
            <a:ext cx="7694023" cy="1938992"/>
          </a:xfrm>
          <a:prstGeom prst="rect">
            <a:avLst/>
          </a:prstGeom>
        </p:spPr>
        <p:txBody>
          <a:bodyPr wrap="square">
            <a:spAutoFit/>
          </a:bodyPr>
          <a:lstStyle/>
          <a:p>
            <a:pPr marL="342900" indent="-342900">
              <a:buFont typeface="Arial" panose="020B0604020202020204" pitchFamily="34" charset="0"/>
              <a:buChar char="•"/>
            </a:pPr>
            <a:r>
              <a:rPr lang="en-US" sz="2400" dirty="0" smtClean="0"/>
              <a:t>YouTube </a:t>
            </a:r>
            <a:r>
              <a:rPr lang="ru-RU" sz="2400" dirty="0" smtClean="0">
                <a:hlinkClick r:id="rId2"/>
              </a:rPr>
              <a:t>канал сообщества </a:t>
            </a:r>
            <a:r>
              <a:rPr lang="en-US" sz="2400" dirty="0" smtClean="0"/>
              <a:t>COMAQA</a:t>
            </a:r>
          </a:p>
          <a:p>
            <a:pPr marL="342900" indent="-342900">
              <a:buFont typeface="Arial" panose="020B0604020202020204" pitchFamily="34" charset="0"/>
              <a:buChar char="•"/>
            </a:pPr>
            <a:r>
              <a:rPr lang="ru-RU" sz="2400" dirty="0" smtClean="0"/>
              <a:t>Конференции </a:t>
            </a:r>
            <a:r>
              <a:rPr lang="en-US" sz="2400" dirty="0" smtClean="0"/>
              <a:t>COMAQA</a:t>
            </a:r>
          </a:p>
          <a:p>
            <a:pPr marL="342900" indent="-342900">
              <a:buFont typeface="Arial" panose="020B0604020202020204" pitchFamily="34" charset="0"/>
              <a:buChar char="•"/>
            </a:pPr>
            <a:r>
              <a:rPr lang="ru-RU" sz="2400" b="1" dirty="0" smtClean="0"/>
              <a:t>Тренинги </a:t>
            </a:r>
            <a:r>
              <a:rPr lang="en-US" sz="2400" b="1" dirty="0" smtClean="0"/>
              <a:t>COMAQA</a:t>
            </a:r>
            <a:r>
              <a:rPr lang="ru-RU" sz="2400" dirty="0" smtClean="0"/>
              <a:t>, например</a:t>
            </a:r>
            <a:r>
              <a:rPr lang="ru-RU" sz="2400" dirty="0" smtClean="0"/>
              <a:t>, 24 июня в Москве:</a:t>
            </a:r>
            <a:endParaRPr lang="ru-RU" sz="2400" dirty="0" smtClean="0"/>
          </a:p>
          <a:p>
            <a:pPr marL="342900" indent="-342900">
              <a:buFont typeface="Arial" panose="020B0604020202020204" pitchFamily="34" charset="0"/>
              <a:buChar char="•"/>
            </a:pPr>
            <a:r>
              <a:rPr lang="en-US" sz="2400" b="1" dirty="0">
                <a:hlinkClick r:id="rId3"/>
              </a:rPr>
              <a:t>http://</a:t>
            </a:r>
            <a:r>
              <a:rPr lang="en-US" sz="2400" b="1" dirty="0" smtClean="0">
                <a:hlinkClick r:id="rId3"/>
              </a:rPr>
              <a:t>software-testing.ru/edu/3/260-architecture</a:t>
            </a:r>
            <a:r>
              <a:rPr lang="ru-RU" sz="2400" b="1" dirty="0" smtClean="0"/>
              <a:t> </a:t>
            </a:r>
            <a:endParaRPr lang="en-US" sz="2400" b="1" dirty="0" smtClean="0"/>
          </a:p>
        </p:txBody>
      </p:sp>
      <p:pic>
        <p:nvPicPr>
          <p:cNvPr id="46082" name="Picture 2" descr="ÐÐ°ÑÑÐ¸Ð½ÐºÐ¸ Ð¿Ð¾ Ð·Ð°Ð¿ÑÐ¾ÑÑ Ð¾ÑÐ²ÐµÑ"/>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5557" y="4608095"/>
            <a:ext cx="4319819" cy="2249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04224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8</a:t>
            </a:r>
            <a:r>
              <a:rPr lang="en-US" dirty="0" smtClean="0"/>
              <a:t>. </a:t>
            </a:r>
            <a:r>
              <a:rPr lang="en-US" dirty="0" err="1" smtClean="0"/>
              <a:t>GoF</a:t>
            </a:r>
            <a:r>
              <a:rPr lang="en-US" dirty="0" smtClean="0"/>
              <a:t> DP’s &amp; QA Automation</a:t>
            </a:r>
            <a:endParaRPr lang="ru-RU" dirty="0"/>
          </a:p>
        </p:txBody>
      </p:sp>
      <p:sp>
        <p:nvSpPr>
          <p:cNvPr id="3" name="Rectangle 2"/>
          <p:cNvSpPr/>
          <p:nvPr/>
        </p:nvSpPr>
        <p:spPr>
          <a:xfrm>
            <a:off x="718456" y="1534837"/>
            <a:ext cx="7694023" cy="1569660"/>
          </a:xfrm>
          <a:prstGeom prst="rect">
            <a:avLst/>
          </a:prstGeom>
        </p:spPr>
        <p:txBody>
          <a:bodyPr wrap="square">
            <a:spAutoFit/>
          </a:bodyPr>
          <a:lstStyle/>
          <a:p>
            <a:pPr marL="342900" indent="-342900">
              <a:buFont typeface="Arial" panose="020B0604020202020204" pitchFamily="34" charset="0"/>
              <a:buChar char="•"/>
            </a:pPr>
            <a:r>
              <a:rPr lang="ru-RU" sz="2400" dirty="0" smtClean="0"/>
              <a:t>Какие классические </a:t>
            </a:r>
            <a:r>
              <a:rPr lang="en-US" sz="2400" dirty="0" smtClean="0"/>
              <a:t>Design Pattern</a:t>
            </a:r>
            <a:r>
              <a:rPr lang="ru-RU" sz="2400" dirty="0" smtClean="0"/>
              <a:t>-ы</a:t>
            </a:r>
            <a:r>
              <a:rPr lang="en-US" sz="2400" dirty="0" smtClean="0"/>
              <a:t> </a:t>
            </a:r>
            <a:r>
              <a:rPr lang="ru-RU" sz="2400" dirty="0" smtClean="0"/>
              <a:t>Вы используете в Автоматизации тестирования и почему?</a:t>
            </a:r>
          </a:p>
          <a:p>
            <a:pPr marL="342900" indent="-342900">
              <a:buFont typeface="Arial" panose="020B0604020202020204" pitchFamily="34" charset="0"/>
              <a:buChar char="•"/>
            </a:pPr>
            <a:r>
              <a:rPr lang="ru-RU" sz="2400" dirty="0" smtClean="0"/>
              <a:t>Какие задачи с помощью </a:t>
            </a:r>
            <a:r>
              <a:rPr lang="en-US" sz="2400" dirty="0" smtClean="0"/>
              <a:t>DP</a:t>
            </a:r>
            <a:r>
              <a:rPr lang="ru-RU" sz="2400" dirty="0" smtClean="0"/>
              <a:t> вы решали?</a:t>
            </a:r>
            <a:endParaRPr lang="ru-RU" sz="2400" dirty="0"/>
          </a:p>
        </p:txBody>
      </p:sp>
      <p:pic>
        <p:nvPicPr>
          <p:cNvPr id="5" name="Picture 2" descr="ÐÐ°ÑÑÐ¸Ð½ÐºÐ¸ Ð¿Ð¾ Ð·Ð°Ð¿ÑÐ¾ÑÑ QA Autom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7217" y="5028949"/>
            <a:ext cx="2476500" cy="1390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141198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Вариант ответа</a:t>
            </a:r>
            <a:endParaRPr lang="ru-RU" dirty="0"/>
          </a:p>
        </p:txBody>
      </p:sp>
      <p:sp>
        <p:nvSpPr>
          <p:cNvPr id="3" name="Rectangle 2"/>
          <p:cNvSpPr/>
          <p:nvPr/>
        </p:nvSpPr>
        <p:spPr>
          <a:xfrm>
            <a:off x="718456" y="1534837"/>
            <a:ext cx="7694023" cy="4524315"/>
          </a:xfrm>
          <a:prstGeom prst="rect">
            <a:avLst/>
          </a:prstGeom>
        </p:spPr>
        <p:txBody>
          <a:bodyPr wrap="square">
            <a:spAutoFit/>
          </a:bodyPr>
          <a:lstStyle/>
          <a:p>
            <a:pPr marL="342900" indent="-342900">
              <a:buFont typeface="Arial" panose="020B0604020202020204" pitchFamily="34" charset="0"/>
              <a:buChar char="•"/>
            </a:pPr>
            <a:r>
              <a:rPr lang="en-US" sz="2400" dirty="0" smtClean="0"/>
              <a:t>YouTube </a:t>
            </a:r>
            <a:r>
              <a:rPr lang="ru-RU" sz="2400" dirty="0" smtClean="0">
                <a:hlinkClick r:id="rId2"/>
              </a:rPr>
              <a:t>канал сообщества </a:t>
            </a:r>
            <a:r>
              <a:rPr lang="en-US" sz="2400" dirty="0" smtClean="0"/>
              <a:t>COMAQA</a:t>
            </a:r>
          </a:p>
          <a:p>
            <a:pPr marL="342900" indent="-342900">
              <a:buFont typeface="Arial" panose="020B0604020202020204" pitchFamily="34" charset="0"/>
              <a:buChar char="•"/>
            </a:pPr>
            <a:r>
              <a:rPr lang="ru-RU" sz="2400" dirty="0" smtClean="0"/>
              <a:t>Конференции </a:t>
            </a:r>
            <a:r>
              <a:rPr lang="en-US" sz="2400" dirty="0" smtClean="0"/>
              <a:t>COMAQA</a:t>
            </a:r>
          </a:p>
          <a:p>
            <a:pPr marL="342900" indent="-342900">
              <a:buFont typeface="Arial" panose="020B0604020202020204" pitchFamily="34" charset="0"/>
              <a:buChar char="•"/>
            </a:pPr>
            <a:r>
              <a:rPr lang="ru-RU" sz="2400" b="1" dirty="0" smtClean="0"/>
              <a:t>Тренинги </a:t>
            </a:r>
            <a:r>
              <a:rPr lang="en-US" sz="2400" b="1" dirty="0" smtClean="0"/>
              <a:t>COMAQA</a:t>
            </a:r>
            <a:r>
              <a:rPr lang="ru-RU" sz="2400" dirty="0" smtClean="0"/>
              <a:t>, например, </a:t>
            </a:r>
            <a:r>
              <a:rPr lang="ru-RU" sz="2400" dirty="0"/>
              <a:t>24 июня в Москве:</a:t>
            </a:r>
            <a:endParaRPr lang="ru-RU" sz="2400" dirty="0" smtClean="0"/>
          </a:p>
          <a:p>
            <a:pPr marL="342900" indent="-342900">
              <a:buFont typeface="Arial" panose="020B0604020202020204" pitchFamily="34" charset="0"/>
              <a:buChar char="•"/>
            </a:pPr>
            <a:r>
              <a:rPr lang="en-US" sz="2400" b="1" dirty="0">
                <a:hlinkClick r:id="rId3"/>
              </a:rPr>
              <a:t>http://</a:t>
            </a:r>
            <a:r>
              <a:rPr lang="en-US" sz="2400" b="1" dirty="0" smtClean="0">
                <a:hlinkClick r:id="rId3"/>
              </a:rPr>
              <a:t>software-testing.ru/edu/3/260-architecture</a:t>
            </a:r>
            <a:r>
              <a:rPr lang="ru-RU" sz="2400" b="1" dirty="0" smtClean="0"/>
              <a:t> </a:t>
            </a:r>
            <a:r>
              <a:rPr lang="ru-RU" sz="2400" b="1" dirty="0" smtClean="0"/>
              <a:t>Книга </a:t>
            </a:r>
            <a:r>
              <a:rPr lang="en-US" sz="2400" b="1" dirty="0" smtClean="0"/>
              <a:t>Gang of Four “Design Patterns”</a:t>
            </a:r>
          </a:p>
          <a:p>
            <a:pPr marL="342900" indent="-342900">
              <a:buFont typeface="Arial" panose="020B0604020202020204" pitchFamily="34" charset="0"/>
              <a:buChar char="•"/>
            </a:pPr>
            <a:r>
              <a:rPr lang="ru-RU" sz="2400" b="1" i="1" dirty="0" smtClean="0"/>
              <a:t>Подсказка</a:t>
            </a:r>
            <a:r>
              <a:rPr lang="ru-RU" sz="2400" i="1" dirty="0" smtClean="0"/>
              <a:t>: Изучая любой </a:t>
            </a:r>
            <a:r>
              <a:rPr lang="en-US" sz="2400" i="1" dirty="0" smtClean="0"/>
              <a:t>DP</a:t>
            </a:r>
            <a:r>
              <a:rPr lang="ru-RU" sz="2400" i="1" dirty="0"/>
              <a:t> </a:t>
            </a:r>
            <a:r>
              <a:rPr lang="ru-RU" sz="2400" i="1" dirty="0" smtClean="0"/>
              <a:t>стоит сфокусироваться на вопросе какие ортогональные сущности (1 и более, в сложных случаях доходит до десятка) инкапсулирует тот или иной </a:t>
            </a:r>
            <a:r>
              <a:rPr lang="en-US" sz="2400" i="1" dirty="0" smtClean="0"/>
              <a:t>DP</a:t>
            </a:r>
            <a:r>
              <a:rPr lang="ru-RU" sz="2400" i="1" dirty="0" smtClean="0"/>
              <a:t>, инкапсулирует потенциальную изменчивость или сложность?</a:t>
            </a:r>
            <a:endParaRPr lang="en-US" sz="2400" i="1" dirty="0" smtClean="0"/>
          </a:p>
        </p:txBody>
      </p:sp>
      <p:pic>
        <p:nvPicPr>
          <p:cNvPr id="48130" name="Picture 2" descr="ÐÐ°ÑÑÐ¸Ð½ÐºÐ¸ Ð¿Ð¾ Ð·Ð°Ð¿ÑÐ¾ÑÑ Ð²Ð¾Ð¿ÑÐ¾ÑÑ"/>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9400" y="5991726"/>
            <a:ext cx="1044600" cy="770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2012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Тематическое аудио </a:t>
            </a:r>
            <a:r>
              <a:rPr lang="ru-RU" dirty="0" smtClean="0">
                <a:sym typeface="Wingdings" panose="05000000000000000000" pitchFamily="2" charset="2"/>
              </a:rPr>
              <a:t></a:t>
            </a:r>
            <a:endParaRPr lang="ru-RU" dirty="0"/>
          </a:p>
        </p:txBody>
      </p:sp>
      <p:sp>
        <p:nvSpPr>
          <p:cNvPr id="3" name="Rectangle 2"/>
          <p:cNvSpPr/>
          <p:nvPr/>
        </p:nvSpPr>
        <p:spPr>
          <a:xfrm>
            <a:off x="718456" y="1534837"/>
            <a:ext cx="7694023" cy="2308324"/>
          </a:xfrm>
          <a:prstGeom prst="rect">
            <a:avLst/>
          </a:prstGeom>
        </p:spPr>
        <p:txBody>
          <a:bodyPr wrap="square">
            <a:spAutoFit/>
          </a:bodyPr>
          <a:lstStyle/>
          <a:p>
            <a:pPr marL="514350" indent="-514350">
              <a:buFont typeface="+mj-lt"/>
              <a:buAutoNum type="arabicPeriod"/>
            </a:pPr>
            <a:r>
              <a:rPr lang="ru-RU" sz="2400" dirty="0" smtClean="0">
                <a:hlinkClick r:id="rId2"/>
              </a:rPr>
              <a:t>«</a:t>
            </a:r>
            <a:r>
              <a:rPr lang="ru-RU" sz="2400" dirty="0">
                <a:hlinkClick r:id="rId2"/>
              </a:rPr>
              <a:t>Костыль и велосипед»</a:t>
            </a:r>
            <a:endParaRPr lang="ru-RU" sz="2400" dirty="0"/>
          </a:p>
          <a:p>
            <a:pPr marL="514350" indent="-514350">
              <a:buFont typeface="+mj-lt"/>
              <a:buAutoNum type="arabicPeriod"/>
            </a:pPr>
            <a:r>
              <a:rPr lang="ru-RU" sz="2400" dirty="0" smtClean="0">
                <a:hlinkClick r:id="rId3"/>
              </a:rPr>
              <a:t>«... </a:t>
            </a:r>
            <a:r>
              <a:rPr lang="ru-RU" sz="2400" dirty="0">
                <a:hlinkClick r:id="rId3"/>
              </a:rPr>
              <a:t>и в продакшн»</a:t>
            </a:r>
            <a:endParaRPr lang="ru-RU" sz="2400" dirty="0"/>
          </a:p>
          <a:p>
            <a:pPr marL="514350" indent="-514350">
              <a:buFont typeface="+mj-lt"/>
              <a:buAutoNum type="arabicPeriod"/>
            </a:pPr>
            <a:r>
              <a:rPr lang="ru-RU" sz="2400" dirty="0" smtClean="0">
                <a:hlinkClick r:id="rId4"/>
              </a:rPr>
              <a:t>«</a:t>
            </a:r>
            <a:r>
              <a:rPr lang="ru-RU" sz="2400" dirty="0">
                <a:hlinkClick r:id="rId4"/>
              </a:rPr>
              <a:t>Полиморфизм»</a:t>
            </a:r>
            <a:endParaRPr lang="ru-RU" sz="2400" dirty="0"/>
          </a:p>
          <a:p>
            <a:pPr marL="514350" indent="-514350">
              <a:buFont typeface="+mj-lt"/>
              <a:buAutoNum type="arabicPeriod"/>
            </a:pPr>
            <a:r>
              <a:rPr lang="ru-RU" sz="2400" dirty="0" smtClean="0">
                <a:hlinkClick r:id="rId5"/>
              </a:rPr>
              <a:t>«</a:t>
            </a:r>
            <a:r>
              <a:rPr lang="ru-RU" sz="2400" dirty="0">
                <a:hlinkClick r:id="rId5"/>
              </a:rPr>
              <a:t>Дедлайн»</a:t>
            </a:r>
            <a:endParaRPr lang="ru-RU" sz="2400" dirty="0"/>
          </a:p>
          <a:p>
            <a:pPr marL="514350" indent="-514350">
              <a:buFont typeface="+mj-lt"/>
              <a:buAutoNum type="arabicPeriod"/>
            </a:pPr>
            <a:r>
              <a:rPr lang="ru-RU" sz="2400" dirty="0" smtClean="0">
                <a:hlinkClick r:id="rId6"/>
              </a:rPr>
              <a:t>«Ария </a:t>
            </a:r>
            <a:r>
              <a:rPr lang="ru-RU" sz="2400" dirty="0">
                <a:hlinkClick r:id="rId6"/>
              </a:rPr>
              <a:t>тестировщика </a:t>
            </a:r>
            <a:r>
              <a:rPr lang="ru-RU" sz="2400" dirty="0" smtClean="0">
                <a:hlinkClick r:id="rId6"/>
              </a:rPr>
              <a:t>ПО</a:t>
            </a:r>
            <a:r>
              <a:rPr lang="ru-RU" sz="2400" dirty="0">
                <a:hlinkClick r:id="rId6"/>
              </a:rPr>
              <a:t>»</a:t>
            </a:r>
            <a:endParaRPr lang="ru-RU" sz="2400" dirty="0"/>
          </a:p>
          <a:p>
            <a:pPr marL="514350" indent="-514350">
              <a:buFont typeface="+mj-lt"/>
              <a:buAutoNum type="arabicPeriod"/>
            </a:pPr>
            <a:r>
              <a:rPr lang="ru-RU" sz="2400" dirty="0" smtClean="0">
                <a:hlinkClick r:id="rId7"/>
              </a:rPr>
              <a:t>«</a:t>
            </a:r>
            <a:r>
              <a:rPr lang="ru-RU" sz="2400" dirty="0">
                <a:hlinkClick r:id="rId7"/>
              </a:rPr>
              <a:t>Папа может в си</a:t>
            </a:r>
            <a:r>
              <a:rPr lang="ru-RU" sz="2400" dirty="0" smtClean="0">
                <a:hlinkClick r:id="rId4"/>
              </a:rPr>
              <a:t>»</a:t>
            </a:r>
            <a:endParaRPr lang="ru-RU" sz="2400" dirty="0" smtClean="0"/>
          </a:p>
        </p:txBody>
      </p:sp>
      <p:pic>
        <p:nvPicPr>
          <p:cNvPr id="1026" name="Picture 2" descr="ÐÐ°ÑÑÐ¸Ð½ÐºÐ¸ Ð¿Ð¾ Ð·Ð°Ð¿ÑÐ¾ÑÑ ÑÑÐ°ÑÑÐ¹ ÑÐ¾Ð²ÐµÑÑÐºÐ¸Ð¹ Ð¼Ð°Ð³Ð½Ð¸ÑÐ¾ÑÐ¾Ð½"/>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77667" y="4307304"/>
            <a:ext cx="2500681" cy="2550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9282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9</a:t>
            </a:r>
            <a:r>
              <a:rPr lang="en-US" dirty="0" smtClean="0"/>
              <a:t>. </a:t>
            </a:r>
            <a:r>
              <a:rPr lang="en-US" dirty="0"/>
              <a:t>Fluent </a:t>
            </a:r>
            <a:r>
              <a:rPr lang="en-US" dirty="0" smtClean="0"/>
              <a:t>Interface</a:t>
            </a:r>
            <a:endParaRPr lang="ru-RU" dirty="0"/>
          </a:p>
        </p:txBody>
      </p:sp>
      <p:sp>
        <p:nvSpPr>
          <p:cNvPr id="3" name="Rectangle 2"/>
          <p:cNvSpPr/>
          <p:nvPr/>
        </p:nvSpPr>
        <p:spPr>
          <a:xfrm>
            <a:off x="718456" y="1534837"/>
            <a:ext cx="7694023" cy="1200329"/>
          </a:xfrm>
          <a:prstGeom prst="rect">
            <a:avLst/>
          </a:prstGeom>
        </p:spPr>
        <p:txBody>
          <a:bodyPr wrap="square">
            <a:spAutoFit/>
          </a:bodyPr>
          <a:lstStyle/>
          <a:p>
            <a:pPr marL="342900" indent="-342900">
              <a:buFont typeface="Arial" panose="020B0604020202020204" pitchFamily="34" charset="0"/>
              <a:buChar char="•"/>
            </a:pPr>
            <a:r>
              <a:rPr lang="ru-RU" sz="2400" dirty="0" smtClean="0"/>
              <a:t>В </a:t>
            </a:r>
            <a:r>
              <a:rPr lang="ru-RU" sz="2400" dirty="0"/>
              <a:t>каких случаях стоит применять Flow \ Fluent Interface Design Pattern, а в каких нет? </a:t>
            </a:r>
            <a:endParaRPr lang="en-US" sz="2400" dirty="0" smtClean="0"/>
          </a:p>
          <a:p>
            <a:pPr marL="342900" indent="-342900">
              <a:buFont typeface="Arial" panose="020B0604020202020204" pitchFamily="34" charset="0"/>
              <a:buChar char="•"/>
            </a:pPr>
            <a:r>
              <a:rPr lang="ru-RU" sz="2400" dirty="0" smtClean="0"/>
              <a:t>Опишите </a:t>
            </a:r>
            <a:r>
              <a:rPr lang="ru-RU" sz="2400" dirty="0"/>
              <a:t>минусы решения на базе Flow.</a:t>
            </a:r>
          </a:p>
        </p:txBody>
      </p:sp>
      <p:pic>
        <p:nvPicPr>
          <p:cNvPr id="52226" name="Picture 2" descr="ÐÐ°ÑÑÐ¸Ð½ÐºÐ¸ Ð¿Ð¾ Ð·Ð°Ð¿ÑÐ¾ÑÑ flu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6586" y="4740191"/>
            <a:ext cx="3305175" cy="1381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2372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Давайте подумаем в 4 руки!</a:t>
            </a:r>
            <a:endParaRPr lang="ru-RU" dirty="0"/>
          </a:p>
        </p:txBody>
      </p:sp>
      <p:sp>
        <p:nvSpPr>
          <p:cNvPr id="3" name="Rectangle 2"/>
          <p:cNvSpPr/>
          <p:nvPr/>
        </p:nvSpPr>
        <p:spPr>
          <a:xfrm>
            <a:off x="718456" y="1534837"/>
            <a:ext cx="7694023" cy="830997"/>
          </a:xfrm>
          <a:prstGeom prst="rect">
            <a:avLst/>
          </a:prstGeom>
        </p:spPr>
        <p:txBody>
          <a:bodyPr wrap="square">
            <a:spAutoFit/>
          </a:bodyPr>
          <a:lstStyle/>
          <a:p>
            <a:pPr marL="342900" indent="-342900">
              <a:buFont typeface="Arial" panose="020B0604020202020204" pitchFamily="34" charset="0"/>
              <a:buChar char="•"/>
            </a:pPr>
            <a:r>
              <a:rPr lang="ru-RU" sz="2400" dirty="0" smtClean="0"/>
              <a:t>От обратного – какие плюсы и в каких случаях мы можем получить от использования </a:t>
            </a:r>
            <a:r>
              <a:rPr lang="en-US" sz="2400" dirty="0" smtClean="0"/>
              <a:t>Flow</a:t>
            </a:r>
            <a:r>
              <a:rPr lang="ru-RU" sz="2400" dirty="0" smtClean="0"/>
              <a:t> ..?</a:t>
            </a:r>
            <a:endParaRPr lang="ru-RU" sz="2400" dirty="0"/>
          </a:p>
        </p:txBody>
      </p:sp>
      <p:pic>
        <p:nvPicPr>
          <p:cNvPr id="56322" name="Picture 2" descr="ÐÐ°ÑÑÐ¸Ð½ÐºÐ¸ Ð¿Ð¾ Ð·Ð°Ð¿ÑÐ¾ÑÑ Ð´ÑÐ¼Ð°Ñ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5767" y="4481762"/>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04537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&amp; co</a:t>
            </a:r>
            <a:endParaRPr lang="ru-RU" dirty="0"/>
          </a:p>
        </p:txBody>
      </p:sp>
      <p:sp>
        <p:nvSpPr>
          <p:cNvPr id="3" name="Rectangle 2"/>
          <p:cNvSpPr/>
          <p:nvPr/>
        </p:nvSpPr>
        <p:spPr>
          <a:xfrm>
            <a:off x="718456" y="1534837"/>
            <a:ext cx="7694023" cy="4893647"/>
          </a:xfrm>
          <a:prstGeom prst="rect">
            <a:avLst/>
          </a:prstGeom>
        </p:spPr>
        <p:txBody>
          <a:bodyPr wrap="square">
            <a:spAutoFit/>
          </a:bodyPr>
          <a:lstStyle/>
          <a:p>
            <a:r>
              <a:rPr lang="en-US" sz="2400" dirty="0">
                <a:hlinkClick r:id="rId2"/>
              </a:rPr>
              <a:t>Ubiquitous language</a:t>
            </a:r>
            <a:endParaRPr lang="en-US" sz="2400" dirty="0"/>
          </a:p>
          <a:p>
            <a:pPr lvl="1"/>
            <a:r>
              <a:rPr lang="en-US" sz="2400" dirty="0">
                <a:hlinkClick r:id="rId3"/>
              </a:rPr>
              <a:t>Domain model</a:t>
            </a:r>
            <a:endParaRPr lang="en-US" sz="2400" dirty="0"/>
          </a:p>
          <a:p>
            <a:pPr lvl="1"/>
            <a:r>
              <a:rPr lang="en-US" sz="2400" dirty="0">
                <a:hlinkClick r:id="rId4"/>
              </a:rPr>
              <a:t>Domain driven design </a:t>
            </a:r>
            <a:r>
              <a:rPr lang="en-US" sz="2400" dirty="0"/>
              <a:t>(DDD)</a:t>
            </a:r>
          </a:p>
          <a:p>
            <a:pPr lvl="1"/>
            <a:r>
              <a:rPr lang="en-US" sz="2400" dirty="0"/>
              <a:t>In fact – really-really useful, general purpose practice, part of fully implemented Agile process</a:t>
            </a:r>
          </a:p>
          <a:p>
            <a:pPr lvl="1"/>
            <a:endParaRPr lang="en-US" sz="2400" dirty="0"/>
          </a:p>
          <a:p>
            <a:r>
              <a:rPr lang="en-US" sz="2400" dirty="0">
                <a:hlinkClick r:id="rId5"/>
              </a:rPr>
              <a:t>Key word driven </a:t>
            </a:r>
            <a:r>
              <a:rPr lang="en-US" sz="2400" dirty="0"/>
              <a:t>QA Automation</a:t>
            </a:r>
          </a:p>
          <a:p>
            <a:r>
              <a:rPr lang="en-US" sz="2400" dirty="0">
                <a:hlinkClick r:id="rId6"/>
              </a:rPr>
              <a:t>Behavior Driven Development </a:t>
            </a:r>
            <a:r>
              <a:rPr lang="en-US" sz="2400" dirty="0"/>
              <a:t>(BDD) approach – as a special case of </a:t>
            </a:r>
            <a:r>
              <a:rPr lang="en-US" sz="2400" dirty="0">
                <a:hlinkClick r:id="rId7"/>
              </a:rPr>
              <a:t>DSL</a:t>
            </a:r>
            <a:r>
              <a:rPr lang="en-US" sz="2400" dirty="0"/>
              <a:t> based QA Automation </a:t>
            </a:r>
            <a:r>
              <a:rPr lang="en-US" sz="2400" dirty="0" smtClean="0"/>
              <a:t>solutions</a:t>
            </a:r>
          </a:p>
          <a:p>
            <a:endParaRPr lang="en-US" sz="2400" dirty="0"/>
          </a:p>
          <a:p>
            <a:r>
              <a:rPr lang="en-US" sz="2400" dirty="0">
                <a:hlinkClick r:id="rId7"/>
              </a:rPr>
              <a:t>Domain specific language </a:t>
            </a:r>
            <a:r>
              <a:rPr lang="en-US" sz="2400" dirty="0"/>
              <a:t>(DSL) based QA Automation</a:t>
            </a:r>
          </a:p>
          <a:p>
            <a:r>
              <a:rPr lang="en-US" sz="2400" dirty="0">
                <a:hlinkClick r:id="rId8"/>
              </a:rPr>
              <a:t>Flow</a:t>
            </a:r>
            <a:r>
              <a:rPr lang="en-US" sz="2400" dirty="0"/>
              <a:t> – as a way of implementation DSL\BDD</a:t>
            </a:r>
          </a:p>
          <a:p>
            <a:r>
              <a:rPr lang="en-US" sz="2400" dirty="0"/>
              <a:t>State-full </a:t>
            </a:r>
            <a:r>
              <a:rPr lang="en-US" sz="2400" dirty="0" smtClean="0"/>
              <a:t>solution</a:t>
            </a:r>
            <a:endParaRPr lang="ru-RU" sz="2400" dirty="0"/>
          </a:p>
        </p:txBody>
      </p:sp>
      <p:pic>
        <p:nvPicPr>
          <p:cNvPr id="4" name="Picture 2" descr="ÐÐ°ÑÑÐ¸Ð½ÐºÐ¸ Ð¿Ð¾ Ð·Ð°Ð¿ÑÐ¾ÑÑ fluen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6872" y="6125221"/>
            <a:ext cx="1451477" cy="60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17754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&amp; co</a:t>
            </a:r>
            <a:endParaRPr lang="ru-RU" dirty="0"/>
          </a:p>
        </p:txBody>
      </p:sp>
      <p:sp>
        <p:nvSpPr>
          <p:cNvPr id="3" name="Rectangle 2"/>
          <p:cNvSpPr/>
          <p:nvPr/>
        </p:nvSpPr>
        <p:spPr>
          <a:xfrm>
            <a:off x="718456" y="1534837"/>
            <a:ext cx="7694023" cy="4893647"/>
          </a:xfrm>
          <a:prstGeom prst="rect">
            <a:avLst/>
          </a:prstGeom>
        </p:spPr>
        <p:txBody>
          <a:bodyPr wrap="square">
            <a:spAutoFit/>
          </a:bodyPr>
          <a:lstStyle/>
          <a:p>
            <a:pPr marL="342900" indent="-342900">
              <a:buFont typeface="Arial" panose="020B0604020202020204" pitchFamily="34" charset="0"/>
              <a:buChar char="•"/>
            </a:pPr>
            <a:r>
              <a:rPr lang="en-US" sz="2400" dirty="0"/>
              <a:t>Flow- </a:t>
            </a:r>
            <a:r>
              <a:rPr lang="en-US" sz="2400" b="1" dirty="0"/>
              <a:t>fluent interface </a:t>
            </a:r>
            <a:r>
              <a:rPr lang="en-US" sz="2400" dirty="0"/>
              <a:t>is an implementation of an </a:t>
            </a:r>
            <a:r>
              <a:rPr lang="en-US" sz="2400" dirty="0">
                <a:hlinkClick r:id="rId2" tooltip="Object oriented design"/>
              </a:rPr>
              <a:t>object oriented</a:t>
            </a:r>
            <a:r>
              <a:rPr lang="en-US" sz="2400" dirty="0"/>
              <a:t> API that aims to provide more readable code.</a:t>
            </a:r>
          </a:p>
          <a:p>
            <a:pPr marL="342900" indent="-342900">
              <a:buFont typeface="Arial" panose="020B0604020202020204" pitchFamily="34" charset="0"/>
              <a:buChar char="•"/>
            </a:pPr>
            <a:r>
              <a:rPr lang="en-US" sz="2400" dirty="0"/>
              <a:t>A fluent interface is normally implemented by using </a:t>
            </a:r>
            <a:r>
              <a:rPr lang="en-US" sz="2400" dirty="0">
                <a:hlinkClick r:id="rId3" tooltip="Method cascading"/>
              </a:rPr>
              <a:t>method cascading</a:t>
            </a:r>
            <a:r>
              <a:rPr lang="en-US" sz="2400" dirty="0"/>
              <a:t> (concretely </a:t>
            </a:r>
            <a:r>
              <a:rPr lang="en-US" sz="2400" dirty="0">
                <a:hlinkClick r:id="rId4" tooltip="Method chaining"/>
              </a:rPr>
              <a:t>method chaining</a:t>
            </a:r>
            <a:r>
              <a:rPr lang="en-US" sz="2400" dirty="0"/>
              <a:t>) to relay the instruction context of a subsequent call (but a fluent interface entails more than just method chaining).</a:t>
            </a:r>
          </a:p>
          <a:p>
            <a:pPr marL="342900" indent="-342900">
              <a:buFont typeface="Arial" panose="020B0604020202020204" pitchFamily="34" charset="0"/>
              <a:buChar char="•"/>
            </a:pPr>
            <a:r>
              <a:rPr lang="en-US" sz="2400" dirty="0"/>
              <a:t>Generally, </a:t>
            </a:r>
            <a:r>
              <a:rPr lang="en-US" sz="2400" b="1" dirty="0"/>
              <a:t>the context is defined through the return value of a called method</a:t>
            </a:r>
            <a:r>
              <a:rPr lang="en-US" sz="2400" dirty="0"/>
              <a:t> self-referential, where the new context is “equivalent” to the last context terminated through the return of a void context</a:t>
            </a:r>
            <a:r>
              <a:rPr lang="en-US" sz="2400" dirty="0" smtClean="0"/>
              <a:t>.</a:t>
            </a:r>
            <a:endParaRPr lang="ru-RU" sz="2400" dirty="0"/>
          </a:p>
        </p:txBody>
      </p:sp>
      <p:pic>
        <p:nvPicPr>
          <p:cNvPr id="4" name="Picture 2" descr="ÐÐ°ÑÑÐ¸Ð½ÐºÐ¸ Ð¿Ð¾ Ð·Ð°Ð¿ÑÐ¾ÑÑ flue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6872" y="6125221"/>
            <a:ext cx="1451477" cy="60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85278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example (good)</a:t>
            </a:r>
            <a:endParaRPr lang="ru-RU" dirty="0"/>
          </a:p>
        </p:txBody>
      </p:sp>
      <p:sp>
        <p:nvSpPr>
          <p:cNvPr id="3" name="Rectangle 2"/>
          <p:cNvSpPr/>
          <p:nvPr/>
        </p:nvSpPr>
        <p:spPr>
          <a:xfrm>
            <a:off x="718456" y="1534837"/>
            <a:ext cx="7694023" cy="4154984"/>
          </a:xfrm>
          <a:prstGeom prst="rect">
            <a:avLst/>
          </a:prstGeom>
        </p:spPr>
        <p:txBody>
          <a:bodyPr wrap="square">
            <a:spAutoFit/>
          </a:bodyPr>
          <a:lstStyle/>
          <a:p>
            <a:r>
              <a:rPr lang="ru-RU" sz="2400" dirty="0"/>
              <a:t>LoginPage.Instance().Navigate()</a:t>
            </a:r>
          </a:p>
          <a:p>
            <a:r>
              <a:rPr lang="ru-RU" sz="2400" dirty="0"/>
              <a:t>		</a:t>
            </a:r>
            <a:r>
              <a:rPr lang="en-US" sz="2400" dirty="0"/>
              <a:t>		</a:t>
            </a:r>
            <a:r>
              <a:rPr lang="ru-RU" sz="2400" dirty="0"/>
              <a:t>.Login()</a:t>
            </a:r>
          </a:p>
          <a:p>
            <a:r>
              <a:rPr lang="ru-RU" sz="2400" dirty="0"/>
              <a:t>                    </a:t>
            </a:r>
            <a:r>
              <a:rPr lang="en-US" sz="2400" dirty="0"/>
              <a:t>			</a:t>
            </a:r>
            <a:r>
              <a:rPr lang="ru-RU" sz="2400" dirty="0"/>
              <a:t>.Search("some entity")</a:t>
            </a:r>
          </a:p>
          <a:p>
            <a:r>
              <a:rPr lang="ru-RU" sz="2400" dirty="0"/>
              <a:t>                    </a:t>
            </a:r>
            <a:r>
              <a:rPr lang="en-US" sz="2400" dirty="0"/>
              <a:t>			</a:t>
            </a:r>
            <a:r>
              <a:rPr lang="ru-RU" sz="2400" dirty="0"/>
              <a:t>.ClickImages()</a:t>
            </a:r>
          </a:p>
          <a:p>
            <a:r>
              <a:rPr lang="ru-RU" sz="2400" dirty="0"/>
              <a:t>                    </a:t>
            </a:r>
            <a:r>
              <a:rPr lang="en-US" sz="2400" dirty="0"/>
              <a:t>		</a:t>
            </a:r>
            <a:r>
              <a:rPr lang="en-US" sz="2400" dirty="0" smtClean="0"/>
              <a:t>	</a:t>
            </a:r>
            <a:r>
              <a:rPr lang="ru-RU" sz="2400" dirty="0" smtClean="0"/>
              <a:t>.</a:t>
            </a:r>
            <a:r>
              <a:rPr lang="ru-RU" sz="2400" dirty="0"/>
              <a:t>SetSize(Sizes.Large</a:t>
            </a:r>
            <a:r>
              <a:rPr lang="ru-RU" sz="2400" dirty="0" smtClean="0"/>
              <a:t>)</a:t>
            </a:r>
            <a:r>
              <a:rPr lang="en-US" sz="2400" dirty="0"/>
              <a:t>	</a:t>
            </a:r>
            <a:r>
              <a:rPr lang="en-US" sz="2400" dirty="0" smtClean="0"/>
              <a:t>		                    </a:t>
            </a:r>
            <a:r>
              <a:rPr lang="ru-RU" sz="2400" dirty="0" smtClean="0"/>
              <a:t>.</a:t>
            </a:r>
            <a:r>
              <a:rPr lang="ru-RU" sz="2400" dirty="0"/>
              <a:t>SetColor(Colors.BlackWhite)</a:t>
            </a:r>
          </a:p>
          <a:p>
            <a:r>
              <a:rPr lang="ru-RU" sz="2400" dirty="0"/>
              <a:t>                    </a:t>
            </a:r>
            <a:r>
              <a:rPr lang="en-US" sz="2400" dirty="0"/>
              <a:t>			</a:t>
            </a:r>
            <a:r>
              <a:rPr lang="ru-RU" sz="2400" dirty="0"/>
              <a:t>.SetTypes(Types.Clipart)</a:t>
            </a:r>
          </a:p>
          <a:p>
            <a:r>
              <a:rPr lang="ru-RU" sz="2400" dirty="0"/>
              <a:t>                    </a:t>
            </a:r>
            <a:r>
              <a:rPr lang="en-US" sz="2400" dirty="0"/>
              <a:t>			</a:t>
            </a:r>
            <a:r>
              <a:rPr lang="ru-RU" sz="2400" dirty="0"/>
              <a:t>.SetPeople(People.All)</a:t>
            </a:r>
          </a:p>
          <a:p>
            <a:r>
              <a:rPr lang="ru-RU" sz="2400" dirty="0"/>
              <a:t>                    </a:t>
            </a:r>
            <a:r>
              <a:rPr lang="en-US" sz="2400" dirty="0"/>
              <a:t>			</a:t>
            </a:r>
            <a:r>
              <a:rPr lang="ru-RU" sz="2400" dirty="0"/>
              <a:t>.SetDate(Dates.PastYear)</a:t>
            </a:r>
          </a:p>
          <a:p>
            <a:r>
              <a:rPr lang="ru-RU" sz="2400" dirty="0"/>
              <a:t>                    </a:t>
            </a:r>
            <a:r>
              <a:rPr lang="en-US" sz="2400" dirty="0"/>
              <a:t>			</a:t>
            </a:r>
            <a:r>
              <a:rPr lang="ru-RU" sz="2400" dirty="0"/>
              <a:t>.SetLicense(Licenses.All);</a:t>
            </a:r>
          </a:p>
          <a:p>
            <a:endParaRPr lang="ru-RU" sz="2400" dirty="0"/>
          </a:p>
        </p:txBody>
      </p:sp>
      <p:pic>
        <p:nvPicPr>
          <p:cNvPr id="4" name="Picture 2" descr="ÐÐ°ÑÑÐ¸Ð½ÐºÐ¸ Ð¿Ð¾ Ð·Ð°Ð¿ÑÐ¾ÑÑ flu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6872" y="6125221"/>
            <a:ext cx="1451477" cy="60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12407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F0"/>
                </a:solidFill>
                <a:hlinkClick r:id="rId2"/>
              </a:rPr>
              <a:t>Flow</a:t>
            </a:r>
            <a:r>
              <a:rPr lang="en-US" dirty="0">
                <a:solidFill>
                  <a:srgbClr val="00B0F0"/>
                </a:solidFill>
              </a:rPr>
              <a:t> </a:t>
            </a:r>
            <a:r>
              <a:rPr lang="en-US" dirty="0"/>
              <a:t>by Martin Fowler</a:t>
            </a:r>
            <a:endParaRPr lang="ru-RU" dirty="0"/>
          </a:p>
        </p:txBody>
      </p:sp>
      <p:sp>
        <p:nvSpPr>
          <p:cNvPr id="3" name="Rectangle 2"/>
          <p:cNvSpPr/>
          <p:nvPr/>
        </p:nvSpPr>
        <p:spPr>
          <a:xfrm>
            <a:off x="718456" y="1534837"/>
            <a:ext cx="7694023" cy="4524315"/>
          </a:xfrm>
          <a:prstGeom prst="rect">
            <a:avLst/>
          </a:prstGeom>
        </p:spPr>
        <p:txBody>
          <a:bodyPr wrap="square">
            <a:spAutoFit/>
          </a:bodyPr>
          <a:lstStyle/>
          <a:p>
            <a:pPr marL="342900" indent="-342900">
              <a:buFont typeface="Arial" panose="020B0604020202020204" pitchFamily="34" charset="0"/>
              <a:buChar char="•"/>
            </a:pPr>
            <a:r>
              <a:rPr lang="en-US" sz="2400" dirty="0"/>
              <a:t>“Building a fluent API like this leads to some unusual API habits</a:t>
            </a:r>
            <a:r>
              <a:rPr lang="en-US" sz="2400" dirty="0" smtClean="0"/>
              <a: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“One of the most obvious ones are </a:t>
            </a:r>
            <a:r>
              <a:rPr lang="en-US" sz="2400" b="1" dirty="0"/>
              <a:t>setters that return a value</a:t>
            </a:r>
            <a:r>
              <a:rPr lang="en-US" sz="2400" dirty="0" smtClean="0"/>
              <a: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“The common convention in the curly brace world is that modifier methods are void, which I like because it follows the principle of </a:t>
            </a:r>
            <a:r>
              <a:rPr lang="en-US" sz="2400" dirty="0" err="1">
                <a:hlinkClick r:id="rId3"/>
              </a:rPr>
              <a:t>CommandQuerySeparation</a:t>
            </a:r>
            <a:r>
              <a:rPr lang="en-US" sz="2400" dirty="0"/>
              <a:t>. This convention does get in the way of a fluent interface, so I'm inclined to suspend the convention for this case</a:t>
            </a:r>
            <a:r>
              <a:rPr lang="en-US" sz="2400" dirty="0" smtClean="0"/>
              <a:t>.”</a:t>
            </a:r>
            <a:endParaRPr lang="en-US" sz="2400" dirty="0"/>
          </a:p>
        </p:txBody>
      </p:sp>
      <p:pic>
        <p:nvPicPr>
          <p:cNvPr id="61442" name="Picture 2" descr="ÐÐ°ÑÑÐ¸Ð½ÐºÐ¸ Ð¿Ð¾ Ð·Ð°Ð¿ÑÐ¾ÑÑ Ð»ÐµÑÐ»Ð¸ Ð½Ð¸Ð»ÑÑÐµÐ½"/>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171" y="5359906"/>
            <a:ext cx="881710" cy="1398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19208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F0"/>
                </a:solidFill>
                <a:hlinkClick r:id="rId3"/>
              </a:rPr>
              <a:t>Flow</a:t>
            </a:r>
            <a:r>
              <a:rPr lang="en-US" dirty="0">
                <a:solidFill>
                  <a:srgbClr val="00B0F0"/>
                </a:solidFill>
              </a:rPr>
              <a:t> </a:t>
            </a:r>
            <a:r>
              <a:rPr lang="en-US" dirty="0"/>
              <a:t>by Martin Fowler</a:t>
            </a:r>
            <a:endParaRPr lang="ru-RU" dirty="0"/>
          </a:p>
        </p:txBody>
      </p:sp>
      <p:sp>
        <p:nvSpPr>
          <p:cNvPr id="3" name="Rectangle 2"/>
          <p:cNvSpPr/>
          <p:nvPr/>
        </p:nvSpPr>
        <p:spPr>
          <a:xfrm>
            <a:off x="718456" y="1534837"/>
            <a:ext cx="7694023" cy="2308324"/>
          </a:xfrm>
          <a:prstGeom prst="rect">
            <a:avLst/>
          </a:prstGeom>
        </p:spPr>
        <p:txBody>
          <a:bodyPr wrap="square">
            <a:spAutoFit/>
          </a:bodyPr>
          <a:lstStyle/>
          <a:p>
            <a:pPr marL="342900" indent="-342900">
              <a:buFont typeface="Arial" panose="020B0604020202020204" pitchFamily="34" charset="0"/>
              <a:buChar char="•"/>
            </a:pPr>
            <a:r>
              <a:rPr lang="en-US" sz="2400" dirty="0"/>
              <a:t>“You should choose your return type based on what you need to continue fluent action</a:t>
            </a:r>
            <a:r>
              <a:rPr lang="en-US" sz="2400" dirty="0" smtClean="0"/>
              <a: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“The key test of fluency, for us, is the Domain Specific Language quality. The more the use of the API has that language like flow, the more fluent it is</a:t>
            </a:r>
            <a:r>
              <a:rPr lang="en-US" sz="2400" dirty="0" smtClean="0"/>
              <a:t>.”</a:t>
            </a:r>
            <a:endParaRPr lang="en-US" sz="2400" dirty="0"/>
          </a:p>
        </p:txBody>
      </p:sp>
      <p:pic>
        <p:nvPicPr>
          <p:cNvPr id="60418" name="Picture 2" descr="ÐÐ¾ÑÐ¾Ð¶ÐµÐµ Ð¸Ð·Ð¾Ð±ÑÐ°Ð¶ÐµÐ½Ð¸Ðµ"/>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2511" y="4824663"/>
            <a:ext cx="1895538" cy="1895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04215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Давайте подумаем в 4 руки!</a:t>
            </a:r>
            <a:endParaRPr lang="ru-RU" dirty="0"/>
          </a:p>
        </p:txBody>
      </p:sp>
      <p:sp>
        <p:nvSpPr>
          <p:cNvPr id="3" name="Rectangle 2"/>
          <p:cNvSpPr/>
          <p:nvPr/>
        </p:nvSpPr>
        <p:spPr>
          <a:xfrm>
            <a:off x="718456" y="1534837"/>
            <a:ext cx="7694023" cy="1200329"/>
          </a:xfrm>
          <a:prstGeom prst="rect">
            <a:avLst/>
          </a:prstGeom>
        </p:spPr>
        <p:txBody>
          <a:bodyPr wrap="square">
            <a:spAutoFit/>
          </a:bodyPr>
          <a:lstStyle/>
          <a:p>
            <a:pPr marL="342900" indent="-342900">
              <a:buFont typeface="Arial" panose="020B0604020202020204" pitchFamily="34" charset="0"/>
              <a:buChar char="•"/>
            </a:pPr>
            <a:r>
              <a:rPr lang="ru-RU" sz="2400" dirty="0" smtClean="0"/>
              <a:t>И сново от обратного – какие плюсы и в каких случаях мы можем получить от использования </a:t>
            </a:r>
            <a:r>
              <a:rPr lang="en-US" sz="2400" dirty="0" smtClean="0"/>
              <a:t>Flow</a:t>
            </a:r>
            <a:r>
              <a:rPr lang="ru-RU" sz="2400" dirty="0" smtClean="0"/>
              <a:t> ..?</a:t>
            </a:r>
            <a:endParaRPr lang="ru-RU" sz="2400" dirty="0"/>
          </a:p>
        </p:txBody>
      </p:sp>
      <p:pic>
        <p:nvPicPr>
          <p:cNvPr id="59394" name="Picture 2"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9491" y="3308242"/>
            <a:ext cx="3391951" cy="3391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587559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10</a:t>
            </a:r>
            <a:r>
              <a:rPr lang="en-US" dirty="0" smtClean="0"/>
              <a:t>. </a:t>
            </a:r>
            <a:r>
              <a:rPr lang="ru-RU" dirty="0" smtClean="0"/>
              <a:t>Ke</a:t>
            </a:r>
            <a:r>
              <a:rPr lang="en-US" dirty="0" smtClean="0"/>
              <a:t>y</a:t>
            </a:r>
            <a:r>
              <a:rPr lang="ru-RU" dirty="0" smtClean="0"/>
              <a:t>-word</a:t>
            </a:r>
            <a:r>
              <a:rPr lang="en-US" dirty="0" smtClean="0"/>
              <a:t>, BDD, DSL</a:t>
            </a:r>
            <a:endParaRPr lang="ru-RU" dirty="0"/>
          </a:p>
        </p:txBody>
      </p:sp>
      <p:sp>
        <p:nvSpPr>
          <p:cNvPr id="3" name="Rectangle 2"/>
          <p:cNvSpPr/>
          <p:nvPr/>
        </p:nvSpPr>
        <p:spPr>
          <a:xfrm>
            <a:off x="718456" y="1534837"/>
            <a:ext cx="7694023" cy="1569660"/>
          </a:xfrm>
          <a:prstGeom prst="rect">
            <a:avLst/>
          </a:prstGeom>
        </p:spPr>
        <p:txBody>
          <a:bodyPr wrap="square">
            <a:spAutoFit/>
          </a:bodyPr>
          <a:lstStyle/>
          <a:p>
            <a:pPr marL="342900" indent="-342900">
              <a:buFont typeface="Arial" panose="020B0604020202020204" pitchFamily="34" charset="0"/>
              <a:buChar char="•"/>
            </a:pPr>
            <a:r>
              <a:rPr lang="ru-RU" sz="2400" dirty="0" smtClean="0"/>
              <a:t>Ke</a:t>
            </a:r>
            <a:r>
              <a:rPr lang="en-US" sz="2400" dirty="0" smtClean="0"/>
              <a:t>y</a:t>
            </a:r>
            <a:r>
              <a:rPr lang="ru-RU" sz="2400" dirty="0" smtClean="0"/>
              <a:t>-word </a:t>
            </a:r>
            <a:r>
              <a:rPr lang="ru-RU" sz="2400" dirty="0"/>
              <a:t>based решение, BDD, DSL – в чем общность, в чем отличия, границы применимости каждого из подходов</a:t>
            </a:r>
            <a:r>
              <a:rPr lang="ru-RU" sz="2400" dirty="0" smtClean="0"/>
              <a:t>.</a:t>
            </a:r>
            <a:endParaRPr lang="en-US" sz="2400" dirty="0" smtClean="0"/>
          </a:p>
          <a:p>
            <a:pPr marL="342900" indent="-342900">
              <a:buFont typeface="Arial" panose="020B0604020202020204" pitchFamily="34" charset="0"/>
              <a:buChar char="•"/>
            </a:pPr>
            <a:r>
              <a:rPr lang="ru-RU" sz="2400" dirty="0" smtClean="0"/>
              <a:t>Как </a:t>
            </a:r>
            <a:r>
              <a:rPr lang="ru-RU" sz="2400" dirty="0"/>
              <a:t>Вы делаете выбор?</a:t>
            </a:r>
          </a:p>
        </p:txBody>
      </p:sp>
      <p:pic>
        <p:nvPicPr>
          <p:cNvPr id="51202" name="Picture 2" descr="ÐÐ°ÑÑÐ¸Ð½ÐºÐ¸ Ð¿Ð¾ Ð·Ð°Ð¿ÑÐ¾ÑÑ B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7967" y="3797969"/>
            <a:ext cx="5715000" cy="255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74726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BDD – </a:t>
            </a:r>
            <a:r>
              <a:rPr lang="ru-RU" dirty="0" smtClean="0"/>
              <a:t>детали</a:t>
            </a:r>
            <a:endParaRPr lang="ru-RU" dirty="0"/>
          </a:p>
        </p:txBody>
      </p:sp>
      <p:sp>
        <p:nvSpPr>
          <p:cNvPr id="3" name="Rectangle 2"/>
          <p:cNvSpPr/>
          <p:nvPr/>
        </p:nvSpPr>
        <p:spPr>
          <a:xfrm>
            <a:off x="718456" y="1534837"/>
            <a:ext cx="7694023" cy="1200329"/>
          </a:xfrm>
          <a:prstGeom prst="rect">
            <a:avLst/>
          </a:prstGeom>
        </p:spPr>
        <p:txBody>
          <a:bodyPr wrap="square">
            <a:spAutoFit/>
          </a:bodyPr>
          <a:lstStyle/>
          <a:p>
            <a:pPr marL="342900" indent="-342900">
              <a:buFont typeface="Arial" panose="020B0604020202020204" pitchFamily="34" charset="0"/>
              <a:buChar char="•"/>
            </a:pPr>
            <a:r>
              <a:rPr lang="ru-RU" sz="2400" dirty="0"/>
              <a:t>Вы можете найти </a:t>
            </a:r>
            <a:r>
              <a:rPr lang="ru-RU" sz="2400" dirty="0" smtClean="0"/>
              <a:t>детальную </a:t>
            </a:r>
            <a:r>
              <a:rPr lang="en-US" sz="2400" dirty="0" smtClean="0">
                <a:hlinkClick r:id="rId2"/>
              </a:rPr>
              <a:t>COMAQA </a:t>
            </a:r>
            <a:r>
              <a:rPr lang="en-US" sz="2400" dirty="0" err="1">
                <a:hlinkClick r:id="rId2"/>
              </a:rPr>
              <a:t>Piter</a:t>
            </a:r>
            <a:r>
              <a:rPr lang="en-US" sz="2400" dirty="0">
                <a:hlinkClick r:id="rId2"/>
              </a:rPr>
              <a:t> 2017. </a:t>
            </a:r>
            <a:r>
              <a:rPr lang="ru-RU" sz="2400" dirty="0">
                <a:hlinkClick r:id="rId2"/>
              </a:rPr>
              <a:t>Роман Иовлев </a:t>
            </a:r>
            <a:r>
              <a:rPr lang="en-US" sz="2400" dirty="0">
                <a:hlinkClick r:id="rId2"/>
              </a:rPr>
              <a:t>vs </a:t>
            </a:r>
            <a:r>
              <a:rPr lang="ru-RU" sz="2400" dirty="0">
                <a:hlinkClick r:id="rId2"/>
              </a:rPr>
              <a:t>Антон Семенченко. </a:t>
            </a:r>
            <a:r>
              <a:rPr lang="en-US" sz="2400" dirty="0">
                <a:hlinkClick r:id="rId2"/>
              </a:rPr>
              <a:t>BDD vs </a:t>
            </a:r>
            <a:r>
              <a:rPr lang="en-US" sz="2400" dirty="0" err="1">
                <a:hlinkClick r:id="rId2"/>
              </a:rPr>
              <a:t>notBDD</a:t>
            </a:r>
            <a:r>
              <a:rPr lang="en-US" sz="2400" dirty="0">
                <a:hlinkClick r:id="rId2"/>
              </a:rPr>
              <a:t> battle</a:t>
            </a:r>
            <a:endParaRPr lang="en-US" sz="2400" dirty="0"/>
          </a:p>
        </p:txBody>
      </p:sp>
      <p:pic>
        <p:nvPicPr>
          <p:cNvPr id="55300" name="Picture 4" descr="ÐÐ°ÑÑÐ¸Ð½ÐºÐ¸ Ð¿Ð¾ Ð·Ð°Ð¿ÑÐ¾ÑÑ rap bat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2141" y="3018009"/>
            <a:ext cx="6826651" cy="3839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49308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Базовые понятия - ООП</a:t>
            </a:r>
            <a:endParaRPr lang="ru-RU" dirty="0"/>
          </a:p>
        </p:txBody>
      </p:sp>
      <p:sp>
        <p:nvSpPr>
          <p:cNvPr id="3" name="Rectangle 2"/>
          <p:cNvSpPr/>
          <p:nvPr/>
        </p:nvSpPr>
        <p:spPr>
          <a:xfrm>
            <a:off x="718456" y="1534837"/>
            <a:ext cx="7694023" cy="3785652"/>
          </a:xfrm>
          <a:prstGeom prst="rect">
            <a:avLst/>
          </a:prstGeom>
        </p:spPr>
        <p:txBody>
          <a:bodyPr wrap="square">
            <a:spAutoFit/>
          </a:bodyPr>
          <a:lstStyle/>
          <a:p>
            <a:pPr marL="457200" indent="-457200">
              <a:buFont typeface="+mj-lt"/>
              <a:buAutoNum type="arabicPeriod"/>
            </a:pPr>
            <a:r>
              <a:rPr lang="ru-RU" sz="2400" b="1" dirty="0" smtClean="0"/>
              <a:t>ООП</a:t>
            </a:r>
            <a:r>
              <a:rPr lang="ru-RU" sz="2400" dirty="0" smtClean="0"/>
              <a:t> – один из инструментов борьбы со сложностью</a:t>
            </a:r>
          </a:p>
          <a:p>
            <a:pPr marL="457200" indent="-457200">
              <a:buFont typeface="+mj-lt"/>
              <a:buAutoNum type="arabicPeriod"/>
            </a:pPr>
            <a:r>
              <a:rPr lang="ru-RU" sz="2400" b="1" dirty="0" smtClean="0"/>
              <a:t>ООП</a:t>
            </a:r>
            <a:r>
              <a:rPr lang="ru-RU" sz="2400" dirty="0" smtClean="0"/>
              <a:t> – один из инструментов борьбы с доменной сложностью</a:t>
            </a:r>
          </a:p>
          <a:p>
            <a:pPr marL="457200" indent="-457200">
              <a:buFont typeface="+mj-lt"/>
              <a:buAutoNum type="arabicPeriod"/>
            </a:pPr>
            <a:r>
              <a:rPr lang="ru-RU" sz="2400" b="1" dirty="0" smtClean="0"/>
              <a:t>ООП</a:t>
            </a:r>
            <a:r>
              <a:rPr lang="ru-RU" sz="2400" dirty="0" smtClean="0"/>
              <a:t> – 2,5 тыра лет </a:t>
            </a:r>
            <a:r>
              <a:rPr lang="ru-RU" sz="2400" dirty="0" smtClean="0">
                <a:sym typeface="Wingdings" panose="05000000000000000000" pitchFamily="2" charset="2"/>
              </a:rPr>
              <a:t> но начали применять лишь в 80-е, в силу принципиального изменения домена</a:t>
            </a:r>
          </a:p>
          <a:p>
            <a:pPr marL="457200" indent="-457200">
              <a:buFont typeface="+mj-lt"/>
              <a:buAutoNum type="arabicPeriod"/>
            </a:pPr>
            <a:r>
              <a:rPr lang="ru-RU" sz="2400" b="1" dirty="0" smtClean="0">
                <a:sym typeface="Wingdings" panose="05000000000000000000" pitchFamily="2" charset="2"/>
              </a:rPr>
              <a:t>ООП</a:t>
            </a:r>
            <a:r>
              <a:rPr lang="ru-RU" sz="2400" dirty="0" smtClean="0">
                <a:sym typeface="Wingdings" panose="05000000000000000000" pitchFamily="2" charset="2"/>
              </a:rPr>
              <a:t> - как один из способов построения доменного «слоеного пирога», одно из воплощений принципа </a:t>
            </a:r>
            <a:r>
              <a:rPr lang="ru-RU" sz="2400" dirty="0">
                <a:sym typeface="Wingdings" panose="05000000000000000000" pitchFamily="2" charset="2"/>
              </a:rPr>
              <a:t>«Разделяй и властвуй</a:t>
            </a:r>
            <a:r>
              <a:rPr lang="ru-RU" sz="2400" dirty="0" smtClean="0">
                <a:sym typeface="Wingdings" panose="05000000000000000000" pitchFamily="2" charset="2"/>
              </a:rPr>
              <a:t>»</a:t>
            </a:r>
            <a:endParaRPr lang="ru-RU" sz="2400" dirty="0"/>
          </a:p>
        </p:txBody>
      </p:sp>
      <p:pic>
        <p:nvPicPr>
          <p:cNvPr id="4098" name="Picture 2" descr="ÐÐ°ÑÑÐ¸Ð½ÐºÐ¸ Ð¿Ð¾ Ð·Ð°Ð¿ÑÐ¾ÑÑ ÐÐÐ ÐºÐ°ÑÑÐ¸Ð½Ðº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1747" y="5320489"/>
            <a:ext cx="2199940" cy="1434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53544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1</a:t>
            </a:r>
            <a:r>
              <a:rPr lang="en-US" dirty="0" smtClean="0"/>
              <a:t>1. </a:t>
            </a:r>
            <a:r>
              <a:rPr lang="ru-RU" dirty="0"/>
              <a:t>SOLID, DRY, KISS, </a:t>
            </a:r>
            <a:r>
              <a:rPr lang="ru-RU" dirty="0" smtClean="0"/>
              <a:t>YAGNI</a:t>
            </a:r>
            <a:endParaRPr lang="ru-RU" dirty="0"/>
          </a:p>
        </p:txBody>
      </p:sp>
      <p:sp>
        <p:nvSpPr>
          <p:cNvPr id="3" name="Rectangle 2"/>
          <p:cNvSpPr/>
          <p:nvPr/>
        </p:nvSpPr>
        <p:spPr>
          <a:xfrm>
            <a:off x="718456" y="1534837"/>
            <a:ext cx="7694023" cy="830997"/>
          </a:xfrm>
          <a:prstGeom prst="rect">
            <a:avLst/>
          </a:prstGeom>
        </p:spPr>
        <p:txBody>
          <a:bodyPr wrap="square">
            <a:spAutoFit/>
          </a:bodyPr>
          <a:lstStyle/>
          <a:p>
            <a:pPr marL="342900" indent="-342900">
              <a:buFont typeface="Arial" panose="020B0604020202020204" pitchFamily="34" charset="0"/>
              <a:buChar char="•"/>
            </a:pPr>
            <a:r>
              <a:rPr lang="ru-RU" sz="2400" dirty="0" smtClean="0"/>
              <a:t>SOLID</a:t>
            </a:r>
            <a:r>
              <a:rPr lang="ru-RU" sz="2400" dirty="0"/>
              <a:t>, DRY, KISS, YAGNI – и другие загадочные слова на уровне определений.</a:t>
            </a:r>
          </a:p>
        </p:txBody>
      </p:sp>
      <p:pic>
        <p:nvPicPr>
          <p:cNvPr id="50178" name="Picture 2" descr="ÐÐ°ÑÑÐ¸Ð½ÐºÐ¸ Ð¿Ð¾ Ð·Ð°Ð¿ÑÐ¾ÑÑ SOL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2477" y="4286447"/>
            <a:ext cx="2010002" cy="2361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60932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ДЗ </a:t>
            </a:r>
            <a:r>
              <a:rPr lang="ru-RU" dirty="0" smtClean="0">
                <a:sym typeface="Wingdings" panose="05000000000000000000" pitchFamily="2" charset="2"/>
              </a:rPr>
              <a:t></a:t>
            </a:r>
            <a:endParaRPr lang="ru-RU" dirty="0"/>
          </a:p>
        </p:txBody>
      </p:sp>
      <p:sp>
        <p:nvSpPr>
          <p:cNvPr id="3" name="Rectangle 2"/>
          <p:cNvSpPr/>
          <p:nvPr/>
        </p:nvSpPr>
        <p:spPr>
          <a:xfrm>
            <a:off x="718456" y="1534837"/>
            <a:ext cx="7694023" cy="2308324"/>
          </a:xfrm>
          <a:prstGeom prst="rect">
            <a:avLst/>
          </a:prstGeom>
        </p:spPr>
        <p:txBody>
          <a:bodyPr wrap="square">
            <a:spAutoFit/>
          </a:bodyPr>
          <a:lstStyle/>
          <a:p>
            <a:pPr marL="342900" indent="-342900">
              <a:buFont typeface="Arial" panose="020B0604020202020204" pitchFamily="34" charset="0"/>
              <a:buChar char="•"/>
            </a:pPr>
            <a:r>
              <a:rPr lang="ru-RU" sz="2400" dirty="0" smtClean="0"/>
              <a:t>Почитать википедию, изучить вопрос хотя бы на уровне определений.</a:t>
            </a:r>
          </a:p>
          <a:p>
            <a:pPr marL="342900" indent="-342900">
              <a:buFont typeface="Arial" panose="020B0604020202020204" pitchFamily="34" charset="0"/>
              <a:buChar char="•"/>
            </a:pPr>
            <a:r>
              <a:rPr lang="ru-RU" sz="2400" dirty="0"/>
              <a:t>Книга «Программист-прагматик. Путь от подмастерья к мастеру</a:t>
            </a:r>
            <a:r>
              <a:rPr lang="ru-RU" sz="2400" dirty="0" smtClean="0"/>
              <a:t>», Эндрю </a:t>
            </a:r>
            <a:r>
              <a:rPr lang="ru-RU" sz="2400" dirty="0"/>
              <a:t>Хант, Дэвид Томас</a:t>
            </a:r>
          </a:p>
          <a:p>
            <a:pPr marL="342900" indent="-342900">
              <a:buFont typeface="Arial" panose="020B0604020202020204" pitchFamily="34" charset="0"/>
              <a:buChar char="•"/>
            </a:pPr>
            <a:endParaRPr lang="ru-RU" sz="2400" dirty="0"/>
          </a:p>
        </p:txBody>
      </p:sp>
      <p:pic>
        <p:nvPicPr>
          <p:cNvPr id="5" name="Picture 4"/>
          <p:cNvPicPr>
            <a:picLocks noChangeAspect="1"/>
          </p:cNvPicPr>
          <p:nvPr/>
        </p:nvPicPr>
        <p:blipFill>
          <a:blip r:embed="rId2"/>
          <a:stretch>
            <a:fillRect/>
          </a:stretch>
        </p:blipFill>
        <p:spPr>
          <a:xfrm>
            <a:off x="2469967" y="4551195"/>
            <a:ext cx="4191000" cy="1990725"/>
          </a:xfrm>
          <a:prstGeom prst="rect">
            <a:avLst/>
          </a:prstGeom>
        </p:spPr>
      </p:pic>
    </p:spTree>
    <p:extLst>
      <p:ext uri="{BB962C8B-B14F-4D97-AF65-F5344CB8AC3E}">
        <p14:creationId xmlns:p14="http://schemas.microsoft.com/office/powerpoint/2010/main" val="392450887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1</a:t>
            </a:r>
            <a:r>
              <a:rPr lang="en-US" dirty="0"/>
              <a:t>2</a:t>
            </a:r>
            <a:r>
              <a:rPr lang="en-US" dirty="0" smtClean="0"/>
              <a:t>. </a:t>
            </a:r>
            <a:r>
              <a:rPr lang="ru-RU" dirty="0" smtClean="0"/>
              <a:t>Схема Автоматизации</a:t>
            </a:r>
            <a:endParaRPr lang="ru-RU" dirty="0"/>
          </a:p>
        </p:txBody>
      </p:sp>
      <p:sp>
        <p:nvSpPr>
          <p:cNvPr id="3" name="Rectangle 2"/>
          <p:cNvSpPr/>
          <p:nvPr/>
        </p:nvSpPr>
        <p:spPr>
          <a:xfrm>
            <a:off x="718456" y="1534837"/>
            <a:ext cx="7694023" cy="3785652"/>
          </a:xfrm>
          <a:prstGeom prst="rect">
            <a:avLst/>
          </a:prstGeom>
        </p:spPr>
        <p:txBody>
          <a:bodyPr wrap="square">
            <a:spAutoFit/>
          </a:bodyPr>
          <a:lstStyle/>
          <a:p>
            <a:pPr marL="342900" indent="-342900">
              <a:buFont typeface="Arial" panose="020B0604020202020204" pitchFamily="34" charset="0"/>
              <a:buChar char="•"/>
            </a:pPr>
            <a:r>
              <a:rPr lang="ru-RU" sz="2400" dirty="0" smtClean="0"/>
              <a:t>Реализуйте простой Авто-тест, например, тестирование входа в систему, а так же минимум базовых классов, архитектуры и инфраструктуры. </a:t>
            </a:r>
          </a:p>
          <a:p>
            <a:pPr marL="342900" indent="-342900">
              <a:buFont typeface="Arial" panose="020B0604020202020204" pitchFamily="34" charset="0"/>
              <a:buChar char="•"/>
            </a:pPr>
            <a:r>
              <a:rPr lang="ru-RU" sz="2400" dirty="0" smtClean="0"/>
              <a:t>Опишите полученное решение «</a:t>
            </a:r>
            <a:r>
              <a:rPr lang="en-US" sz="2400" dirty="0" smtClean="0"/>
              <a:t>UML</a:t>
            </a:r>
            <a:r>
              <a:rPr lang="ru-RU" sz="2400" dirty="0" smtClean="0"/>
              <a:t>» диаграммой.</a:t>
            </a:r>
          </a:p>
          <a:p>
            <a:pPr marL="342900" indent="-342900">
              <a:buFont typeface="Arial" panose="020B0604020202020204" pitchFamily="34" charset="0"/>
              <a:buChar char="•"/>
            </a:pPr>
            <a:r>
              <a:rPr lang="ru-RU" sz="2400" dirty="0" smtClean="0"/>
              <a:t>Проговорите плюсы и минусы «схемы», аргументируйте почему вы выбрали такие решения, возможно, надо сузить и четко обозначить контекст проекта, для доп аргументации.</a:t>
            </a:r>
            <a:endParaRPr lang="ru-RU" sz="2400" dirty="0"/>
          </a:p>
        </p:txBody>
      </p:sp>
    </p:spTree>
    <p:extLst>
      <p:ext uri="{BB962C8B-B14F-4D97-AF65-F5344CB8AC3E}">
        <p14:creationId xmlns:p14="http://schemas.microsoft.com/office/powerpoint/2010/main" val="169759043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ДЗ </a:t>
            </a:r>
            <a:r>
              <a:rPr lang="ru-RU" dirty="0" smtClean="0">
                <a:sym typeface="Wingdings" panose="05000000000000000000" pitchFamily="2" charset="2"/>
              </a:rPr>
              <a:t></a:t>
            </a:r>
            <a:endParaRPr lang="ru-RU" dirty="0"/>
          </a:p>
        </p:txBody>
      </p:sp>
      <p:sp>
        <p:nvSpPr>
          <p:cNvPr id="3" name="Rectangle 2"/>
          <p:cNvSpPr/>
          <p:nvPr/>
        </p:nvSpPr>
        <p:spPr>
          <a:xfrm>
            <a:off x="718456" y="1534837"/>
            <a:ext cx="7694023" cy="3046988"/>
          </a:xfrm>
          <a:prstGeom prst="rect">
            <a:avLst/>
          </a:prstGeom>
        </p:spPr>
        <p:txBody>
          <a:bodyPr wrap="square">
            <a:spAutoFit/>
          </a:bodyPr>
          <a:lstStyle/>
          <a:p>
            <a:pPr marL="342900" indent="-342900">
              <a:buFont typeface="Arial" panose="020B0604020202020204" pitchFamily="34" charset="0"/>
              <a:buChar char="•"/>
            </a:pPr>
            <a:r>
              <a:rPr lang="ru-RU" sz="2400" dirty="0" smtClean="0"/>
              <a:t>Подумать над вариантами ответа на вопрос 12</a:t>
            </a:r>
          </a:p>
          <a:p>
            <a:pPr marL="342900" indent="-342900">
              <a:buFont typeface="Arial" panose="020B0604020202020204" pitchFamily="34" charset="0"/>
              <a:buChar char="•"/>
            </a:pPr>
            <a:r>
              <a:rPr lang="ru-RU" sz="2400" dirty="0" smtClean="0"/>
              <a:t>Реализовать несколько вариантов тест + минимум архитектуры \ инфраструктуры на доске или бумаге, для доп выхода из зоны комфорта</a:t>
            </a:r>
          </a:p>
          <a:p>
            <a:pPr marL="342900" indent="-342900">
              <a:buFont typeface="Arial" panose="020B0604020202020204" pitchFamily="34" charset="0"/>
              <a:buChar char="•"/>
            </a:pPr>
            <a:r>
              <a:rPr lang="ru-RU" sz="2400" dirty="0" smtClean="0"/>
              <a:t>Нарисовать </a:t>
            </a:r>
            <a:r>
              <a:rPr lang="en-US" sz="2400" dirty="0" smtClean="0"/>
              <a:t>UML </a:t>
            </a:r>
            <a:r>
              <a:rPr lang="ru-RU" sz="2400" dirty="0" smtClean="0"/>
              <a:t>диаграммы в «вольном стиле»</a:t>
            </a:r>
          </a:p>
          <a:p>
            <a:pPr marL="342900" indent="-342900">
              <a:buFont typeface="Arial" panose="020B0604020202020204" pitchFamily="34" charset="0"/>
              <a:buChar char="•"/>
            </a:pPr>
            <a:r>
              <a:rPr lang="ru-RU" sz="2400" dirty="0" smtClean="0"/>
              <a:t>Обсудить варианты в группе</a:t>
            </a:r>
          </a:p>
          <a:p>
            <a:pPr marL="342900" indent="-342900">
              <a:buFont typeface="Arial" panose="020B0604020202020204" pitchFamily="34" charset="0"/>
              <a:buChar char="•"/>
            </a:pPr>
            <a:r>
              <a:rPr lang="ru-RU" sz="2400" i="1" dirty="0" smtClean="0"/>
              <a:t>Подсказка: вся необходимая для ответа информация есть в презентации</a:t>
            </a:r>
            <a:endParaRPr lang="ru-RU" sz="2400" i="1" dirty="0"/>
          </a:p>
        </p:txBody>
      </p:sp>
      <p:pic>
        <p:nvPicPr>
          <p:cNvPr id="5" name="Picture 4"/>
          <p:cNvPicPr>
            <a:picLocks noChangeAspect="1"/>
          </p:cNvPicPr>
          <p:nvPr/>
        </p:nvPicPr>
        <p:blipFill>
          <a:blip r:embed="rId2"/>
          <a:stretch>
            <a:fillRect/>
          </a:stretch>
        </p:blipFill>
        <p:spPr>
          <a:xfrm>
            <a:off x="2469967" y="4551195"/>
            <a:ext cx="4191000" cy="1990725"/>
          </a:xfrm>
          <a:prstGeom prst="rect">
            <a:avLst/>
          </a:prstGeom>
        </p:spPr>
      </p:pic>
    </p:spTree>
    <p:extLst>
      <p:ext uri="{BB962C8B-B14F-4D97-AF65-F5344CB8AC3E}">
        <p14:creationId xmlns:p14="http://schemas.microsoft.com/office/powerpoint/2010/main" val="370112160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13. </a:t>
            </a:r>
            <a:r>
              <a:rPr lang="ru-RU" dirty="0" smtClean="0"/>
              <a:t>Источники информации</a:t>
            </a:r>
            <a:endParaRPr lang="ru-RU" dirty="0"/>
          </a:p>
        </p:txBody>
      </p:sp>
      <p:sp>
        <p:nvSpPr>
          <p:cNvPr id="3" name="Rectangle 2"/>
          <p:cNvSpPr/>
          <p:nvPr/>
        </p:nvSpPr>
        <p:spPr>
          <a:xfrm>
            <a:off x="718456" y="1534837"/>
            <a:ext cx="7694023" cy="1569660"/>
          </a:xfrm>
          <a:prstGeom prst="rect">
            <a:avLst/>
          </a:prstGeom>
        </p:spPr>
        <p:txBody>
          <a:bodyPr wrap="square">
            <a:spAutoFit/>
          </a:bodyPr>
          <a:lstStyle/>
          <a:p>
            <a:pPr marL="342900" indent="-342900">
              <a:buFont typeface="Arial" panose="020B0604020202020204" pitchFamily="34" charset="0"/>
              <a:buChar char="•"/>
            </a:pPr>
            <a:r>
              <a:rPr lang="ru-RU" sz="2400" dirty="0" smtClean="0"/>
              <a:t>Как вы изучаете новую проф область?</a:t>
            </a:r>
          </a:p>
          <a:p>
            <a:pPr marL="342900" indent="-342900">
              <a:buFont typeface="Arial" panose="020B0604020202020204" pitchFamily="34" charset="0"/>
              <a:buChar char="•"/>
            </a:pPr>
            <a:r>
              <a:rPr lang="ru-RU" sz="2400" dirty="0" smtClean="0"/>
              <a:t>Какие источники информации предпочитаете?</a:t>
            </a:r>
          </a:p>
          <a:p>
            <a:pPr marL="342900" indent="-342900">
              <a:buFont typeface="Arial" panose="020B0604020202020204" pitchFamily="34" charset="0"/>
              <a:buChar char="•"/>
            </a:pPr>
            <a:r>
              <a:rPr lang="ru-RU" sz="2400" dirty="0" smtClean="0"/>
              <a:t>Что вы можете посоветовать молодым специалистам?</a:t>
            </a:r>
            <a:endParaRPr lang="ru-RU" sz="2400" dirty="0"/>
          </a:p>
        </p:txBody>
      </p:sp>
      <p:pic>
        <p:nvPicPr>
          <p:cNvPr id="2050" name="Picture 2" descr="ÐÐ°ÑÑÐ¸Ð½ÐºÐ¸ Ð¿Ð¾ Ð·Ð°Ð¿ÑÐ¾ÑÑ Ð²Ð¾Ð¿ÑÐ¾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683" y="4046905"/>
            <a:ext cx="2620796" cy="2620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008483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«Правильный» ответ </a:t>
            </a:r>
            <a:r>
              <a:rPr lang="ru-RU" dirty="0" smtClean="0">
                <a:sym typeface="Wingdings" panose="05000000000000000000" pitchFamily="2" charset="2"/>
              </a:rPr>
              <a:t></a:t>
            </a:r>
            <a:endParaRPr lang="ru-RU" dirty="0"/>
          </a:p>
        </p:txBody>
      </p:sp>
      <p:sp>
        <p:nvSpPr>
          <p:cNvPr id="3" name="Rectangle 2"/>
          <p:cNvSpPr/>
          <p:nvPr/>
        </p:nvSpPr>
        <p:spPr>
          <a:xfrm>
            <a:off x="718456" y="1534837"/>
            <a:ext cx="7694023" cy="2677656"/>
          </a:xfrm>
          <a:prstGeom prst="rect">
            <a:avLst/>
          </a:prstGeom>
        </p:spPr>
        <p:txBody>
          <a:bodyPr wrap="square">
            <a:spAutoFit/>
          </a:bodyPr>
          <a:lstStyle/>
          <a:p>
            <a:pPr marL="342900" indent="-342900">
              <a:buFont typeface="Arial" panose="020B0604020202020204" pitchFamily="34" charset="0"/>
              <a:buChar char="•"/>
            </a:pPr>
            <a:r>
              <a:rPr lang="ru-RU" sz="2400" b="1" dirty="0" smtClean="0">
                <a:sym typeface="Wingdings" panose="05000000000000000000" pitchFamily="2" charset="2"/>
              </a:rPr>
              <a:t>Проф сообщества </a:t>
            </a:r>
            <a:r>
              <a:rPr lang="ru-RU" sz="2400" dirty="0" smtClean="0">
                <a:sym typeface="Wingdings" panose="05000000000000000000" pitchFamily="2" charset="2"/>
              </a:rPr>
              <a:t>– </a:t>
            </a:r>
            <a:r>
              <a:rPr lang="en-US" sz="2400" dirty="0" smtClean="0">
                <a:sym typeface="Wingdings" panose="05000000000000000000" pitchFamily="2" charset="2"/>
              </a:rPr>
              <a:t>real-life </a:t>
            </a:r>
            <a:r>
              <a:rPr lang="ru-RU" sz="2400" dirty="0" smtClean="0">
                <a:sym typeface="Wingdings" panose="05000000000000000000" pitchFamily="2" charset="2"/>
              </a:rPr>
              <a:t>и </a:t>
            </a:r>
            <a:r>
              <a:rPr lang="en-US" sz="2400" dirty="0" smtClean="0">
                <a:sym typeface="Wingdings" panose="05000000000000000000" pitchFamily="2" charset="2"/>
              </a:rPr>
              <a:t>online </a:t>
            </a:r>
            <a:r>
              <a:rPr lang="ru-RU" sz="2400" dirty="0" smtClean="0">
                <a:sym typeface="Wingdings" panose="05000000000000000000" pitchFamily="2" charset="2"/>
              </a:rPr>
              <a:t>общение с профессионалами</a:t>
            </a:r>
          </a:p>
          <a:p>
            <a:pPr marL="342900" indent="-342900">
              <a:buFont typeface="Arial" panose="020B0604020202020204" pitchFamily="34" charset="0"/>
              <a:buChar char="•"/>
            </a:pPr>
            <a:r>
              <a:rPr lang="ru-RU" sz="2400" b="1" dirty="0" smtClean="0">
                <a:sym typeface="Wingdings" panose="05000000000000000000" pitchFamily="2" charset="2"/>
              </a:rPr>
              <a:t>Конференции</a:t>
            </a:r>
            <a:r>
              <a:rPr lang="ru-RU" sz="2400" dirty="0" smtClean="0">
                <a:sym typeface="Wingdings" panose="05000000000000000000" pitchFamily="2" charset="2"/>
              </a:rPr>
              <a:t>, </a:t>
            </a:r>
            <a:r>
              <a:rPr lang="en-US" sz="2400" dirty="0" smtClean="0">
                <a:sym typeface="Wingdings" panose="05000000000000000000" pitchFamily="2" charset="2"/>
              </a:rPr>
              <a:t>meet-up</a:t>
            </a:r>
            <a:r>
              <a:rPr lang="ru-RU" sz="2400" dirty="0" smtClean="0">
                <a:sym typeface="Wingdings" panose="05000000000000000000" pitchFamily="2" charset="2"/>
              </a:rPr>
              <a:t>-ы, тренинги, онлайн трансляции</a:t>
            </a:r>
          </a:p>
          <a:p>
            <a:pPr marL="342900" indent="-342900">
              <a:buFont typeface="Arial" panose="020B0604020202020204" pitchFamily="34" charset="0"/>
              <a:buChar char="•"/>
            </a:pPr>
            <a:r>
              <a:rPr lang="ru-RU" sz="2400" b="1" dirty="0"/>
              <a:t>Книги</a:t>
            </a:r>
            <a:r>
              <a:rPr lang="ru-RU" sz="2400" dirty="0"/>
              <a:t> – как минимум те, что мы обсудили сегодня. И список классических книг, а не так, как это часто бывает, «букварь, вторая и синяя» </a:t>
            </a:r>
            <a:r>
              <a:rPr lang="ru-RU" sz="2400" dirty="0" smtClean="0">
                <a:sym typeface="Wingdings" panose="05000000000000000000" pitchFamily="2" charset="2"/>
              </a:rPr>
              <a:t></a:t>
            </a:r>
          </a:p>
        </p:txBody>
      </p:sp>
      <p:pic>
        <p:nvPicPr>
          <p:cNvPr id="22530" name="Picture 2" descr="ÐÐ°ÑÑÐ¸Ð½ÐºÐ¸ Ð¿Ð¾ Ð·Ð°Ð¿ÑÐ¾ÑÑ Ð±Ð¸Ð±Ð»Ð¸Ð¾ÑÐµÐºÐ° ÑÐ¸ÑÑÐ½Ð¾Ð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6263" y="4785569"/>
            <a:ext cx="2398610" cy="1742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435581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«Правильный» ответ </a:t>
            </a:r>
            <a:r>
              <a:rPr lang="ru-RU" dirty="0" smtClean="0">
                <a:sym typeface="Wingdings" panose="05000000000000000000" pitchFamily="2" charset="2"/>
              </a:rPr>
              <a:t></a:t>
            </a:r>
            <a:endParaRPr lang="ru-RU" dirty="0"/>
          </a:p>
        </p:txBody>
      </p:sp>
      <p:sp>
        <p:nvSpPr>
          <p:cNvPr id="3" name="Rectangle 2"/>
          <p:cNvSpPr/>
          <p:nvPr/>
        </p:nvSpPr>
        <p:spPr>
          <a:xfrm>
            <a:off x="718456" y="1534837"/>
            <a:ext cx="7694023" cy="3416320"/>
          </a:xfrm>
          <a:prstGeom prst="rect">
            <a:avLst/>
          </a:prstGeom>
        </p:spPr>
        <p:txBody>
          <a:bodyPr wrap="square">
            <a:spAutoFit/>
          </a:bodyPr>
          <a:lstStyle/>
          <a:p>
            <a:r>
              <a:rPr lang="ru-RU" sz="2400" b="1" dirty="0" smtClean="0">
                <a:sym typeface="Wingdings" panose="05000000000000000000" pitchFamily="2" charset="2"/>
              </a:rPr>
              <a:t>Важно!</a:t>
            </a:r>
          </a:p>
          <a:p>
            <a:r>
              <a:rPr lang="ru-RU" sz="2400" dirty="0">
                <a:sym typeface="Wingdings" panose="05000000000000000000" pitchFamily="2" charset="2"/>
              </a:rPr>
              <a:t>Особенности функционирования в экосистеме Enterprise </a:t>
            </a:r>
            <a:r>
              <a:rPr lang="ru-RU" sz="2400" dirty="0" smtClean="0">
                <a:sym typeface="Wingdings" panose="05000000000000000000" pitchFamily="2" charset="2"/>
              </a:rPr>
              <a:t>языков</a:t>
            </a:r>
          </a:p>
          <a:p>
            <a:endParaRPr lang="ru-RU" sz="2400" dirty="0" smtClean="0">
              <a:sym typeface="Wingdings" panose="05000000000000000000" pitchFamily="2" charset="2"/>
            </a:endParaRPr>
          </a:p>
          <a:p>
            <a:pPr marL="342900" indent="-342900">
              <a:buFont typeface="Arial" panose="020B0604020202020204" pitchFamily="34" charset="0"/>
              <a:buChar char="•"/>
            </a:pPr>
            <a:r>
              <a:rPr lang="ru-RU" sz="2400" dirty="0"/>
              <a:t>Использовать специализированную литературу и форумы с фокусом в Автоматизации тестирования, а не классической разработки.</a:t>
            </a:r>
          </a:p>
          <a:p>
            <a:pPr marL="342900" indent="-342900">
              <a:buFont typeface="Arial" panose="020B0604020202020204" pitchFamily="34" charset="0"/>
              <a:buChar char="•"/>
            </a:pPr>
            <a:r>
              <a:rPr lang="ru-RU" sz="2400" dirty="0"/>
              <a:t>Задуматься о переходе на легковесные языки, скажем </a:t>
            </a:r>
            <a:r>
              <a:rPr lang="en-US" sz="2400" dirty="0" err="1" smtClean="0"/>
              <a:t>Kotlin</a:t>
            </a:r>
            <a:endParaRPr lang="ru-RU" sz="2400" dirty="0" smtClean="0">
              <a:sym typeface="Wingdings" panose="05000000000000000000" pitchFamily="2" charset="2"/>
            </a:endParaRPr>
          </a:p>
        </p:txBody>
      </p:sp>
      <p:pic>
        <p:nvPicPr>
          <p:cNvPr id="21508" name="Picture 4" descr="ÐÐ°ÑÑÐ¸Ð½ÐºÐ¸ Ð¿Ð¾ Ð·Ð°Ð¿ÑÐ¾ÑÑ kotl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7099" y="4476750"/>
            <a:ext cx="238125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01448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14. </a:t>
            </a:r>
            <a:r>
              <a:rPr lang="ru-RU" dirty="0" smtClean="0"/>
              <a:t>Что делать, если?</a:t>
            </a:r>
            <a:endParaRPr lang="ru-RU" dirty="0"/>
          </a:p>
        </p:txBody>
      </p:sp>
      <p:sp>
        <p:nvSpPr>
          <p:cNvPr id="3" name="Rectangle 2"/>
          <p:cNvSpPr/>
          <p:nvPr/>
        </p:nvSpPr>
        <p:spPr>
          <a:xfrm>
            <a:off x="718456" y="1534837"/>
            <a:ext cx="7694023" cy="2677656"/>
          </a:xfrm>
          <a:prstGeom prst="rect">
            <a:avLst/>
          </a:prstGeom>
        </p:spPr>
        <p:txBody>
          <a:bodyPr wrap="square">
            <a:spAutoFit/>
          </a:bodyPr>
          <a:lstStyle/>
          <a:p>
            <a:pPr marL="342900" indent="-342900">
              <a:buFont typeface="Arial" panose="020B0604020202020204" pitchFamily="34" charset="0"/>
              <a:buChar char="•"/>
            </a:pPr>
            <a:r>
              <a:rPr lang="ru-RU" sz="2400" dirty="0" smtClean="0"/>
              <a:t>Что </a:t>
            </a:r>
            <a:r>
              <a:rPr lang="ru-RU" sz="2400" dirty="0"/>
              <a:t>делать, если инструмент, который вы выбрали для Автоматизации больше не поддерживается</a:t>
            </a:r>
            <a:r>
              <a:rPr lang="ru-RU" sz="2400" dirty="0" smtClean="0"/>
              <a:t>?</a:t>
            </a:r>
          </a:p>
          <a:p>
            <a:pPr marL="342900" indent="-342900">
              <a:buFont typeface="Arial" panose="020B0604020202020204" pitchFamily="34" charset="0"/>
              <a:buChar char="•"/>
            </a:pPr>
            <a:r>
              <a:rPr lang="ru-RU" sz="2400" dirty="0" smtClean="0"/>
              <a:t>Какие </a:t>
            </a:r>
            <a:r>
              <a:rPr lang="ru-RU" sz="2400" dirty="0"/>
              <a:t>заблаговременные Архитектурные шаги можно предпринять, что бы минимизировать сложности перехода к новой версии или другому инструменту.</a:t>
            </a:r>
          </a:p>
        </p:txBody>
      </p:sp>
      <p:pic>
        <p:nvPicPr>
          <p:cNvPr id="2050" name="Picture 2" descr="ÐÐ°ÑÑÐ¸Ð½ÐºÐ¸ Ð¿Ð¾ Ð·Ð°Ð¿ÑÐ¾ÑÑ Ð²Ð¾Ð¿ÑÐ¾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683" y="4046905"/>
            <a:ext cx="2620796" cy="2620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05992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ДЗ </a:t>
            </a:r>
            <a:r>
              <a:rPr lang="ru-RU" dirty="0" smtClean="0">
                <a:sym typeface="Wingdings" panose="05000000000000000000" pitchFamily="2" charset="2"/>
              </a:rPr>
              <a:t></a:t>
            </a:r>
            <a:endParaRPr lang="ru-RU" dirty="0"/>
          </a:p>
        </p:txBody>
      </p:sp>
      <p:sp>
        <p:nvSpPr>
          <p:cNvPr id="3" name="Rectangle 2"/>
          <p:cNvSpPr/>
          <p:nvPr/>
        </p:nvSpPr>
        <p:spPr>
          <a:xfrm>
            <a:off x="718456" y="1534837"/>
            <a:ext cx="7694023" cy="2677656"/>
          </a:xfrm>
          <a:prstGeom prst="rect">
            <a:avLst/>
          </a:prstGeom>
        </p:spPr>
        <p:txBody>
          <a:bodyPr wrap="square">
            <a:spAutoFit/>
          </a:bodyPr>
          <a:lstStyle/>
          <a:p>
            <a:pPr marL="342900" indent="-342900">
              <a:buFont typeface="Arial" panose="020B0604020202020204" pitchFamily="34" charset="0"/>
              <a:buChar char="•"/>
            </a:pPr>
            <a:r>
              <a:rPr lang="ru-RU" sz="2400" dirty="0" smtClean="0"/>
              <a:t>Использовать варианты ответа на вопрос 12 «схемы Автоматизации», как отправную точку</a:t>
            </a:r>
          </a:p>
          <a:p>
            <a:pPr marL="342900" indent="-342900">
              <a:buFont typeface="Arial" panose="020B0604020202020204" pitchFamily="34" charset="0"/>
              <a:buChar char="•"/>
            </a:pPr>
            <a:r>
              <a:rPr lang="ru-RU" sz="2400" dirty="0" smtClean="0"/>
              <a:t>Подумать над вариантами ответа на вопрос 14</a:t>
            </a:r>
          </a:p>
          <a:p>
            <a:pPr marL="342900" indent="-342900">
              <a:buFont typeface="Arial" panose="020B0604020202020204" pitchFamily="34" charset="0"/>
              <a:buChar char="•"/>
            </a:pPr>
            <a:endParaRPr lang="ru-RU" sz="2400" dirty="0" smtClean="0"/>
          </a:p>
          <a:p>
            <a:pPr marL="342900" indent="-342900">
              <a:buFont typeface="Arial" panose="020B0604020202020204" pitchFamily="34" charset="0"/>
              <a:buChar char="•"/>
            </a:pPr>
            <a:r>
              <a:rPr lang="ru-RU" sz="2400" dirty="0" smtClean="0"/>
              <a:t>Обсудить варианты в группе</a:t>
            </a:r>
          </a:p>
          <a:p>
            <a:pPr marL="342900" indent="-342900">
              <a:buFont typeface="Arial" panose="020B0604020202020204" pitchFamily="34" charset="0"/>
              <a:buChar char="•"/>
            </a:pPr>
            <a:r>
              <a:rPr lang="ru-RU" sz="2400" i="1" dirty="0" smtClean="0"/>
              <a:t>Подсказка: вся необходимая для ответа информация есть в презентации</a:t>
            </a:r>
            <a:endParaRPr lang="ru-RU" sz="2400" i="1" dirty="0"/>
          </a:p>
        </p:txBody>
      </p:sp>
      <p:pic>
        <p:nvPicPr>
          <p:cNvPr id="5" name="Picture 4"/>
          <p:cNvPicPr>
            <a:picLocks noChangeAspect="1"/>
          </p:cNvPicPr>
          <p:nvPr/>
        </p:nvPicPr>
        <p:blipFill>
          <a:blip r:embed="rId2"/>
          <a:stretch>
            <a:fillRect/>
          </a:stretch>
        </p:blipFill>
        <p:spPr>
          <a:xfrm>
            <a:off x="2469967" y="4551195"/>
            <a:ext cx="4191000" cy="1990725"/>
          </a:xfrm>
          <a:prstGeom prst="rect">
            <a:avLst/>
          </a:prstGeom>
        </p:spPr>
      </p:pic>
    </p:spTree>
    <p:extLst>
      <p:ext uri="{BB962C8B-B14F-4D97-AF65-F5344CB8AC3E}">
        <p14:creationId xmlns:p14="http://schemas.microsoft.com/office/powerpoint/2010/main" val="153309842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Выводы</a:t>
            </a:r>
            <a:endParaRPr lang="ru-RU" dirty="0"/>
          </a:p>
        </p:txBody>
      </p:sp>
      <p:sp>
        <p:nvSpPr>
          <p:cNvPr id="3" name="Rectangle 2"/>
          <p:cNvSpPr/>
          <p:nvPr/>
        </p:nvSpPr>
        <p:spPr>
          <a:xfrm>
            <a:off x="718456" y="1534837"/>
            <a:ext cx="7694023" cy="4893647"/>
          </a:xfrm>
          <a:prstGeom prst="rect">
            <a:avLst/>
          </a:prstGeom>
        </p:spPr>
        <p:txBody>
          <a:bodyPr wrap="square">
            <a:spAutoFit/>
          </a:bodyPr>
          <a:lstStyle/>
          <a:p>
            <a:r>
              <a:rPr lang="ru-RU" sz="2400" dirty="0"/>
              <a:t>Можно быть замечательным специалистом и, тем не менее, не уметь себя «продавать», регулярно не проходить интервью на новый интересный проект в рамках своей компании или вообще «пролетать» мимо работы своей мечты. Обидно, досадно ... неладно! </a:t>
            </a:r>
            <a:r>
              <a:rPr lang="ru-RU" sz="2400" dirty="0" smtClean="0"/>
              <a:t>В рамках доклада мы проговорили ответы </a:t>
            </a:r>
            <a:r>
              <a:rPr lang="ru-RU" sz="2400" dirty="0"/>
              <a:t>на типовые вопросы по Архитектуре Автоматизации Тестирования, презентация станет одновременно и памяткой для подготовки к интервью и серией рекомендаций – планом профессионального развития «что прочитать, посмотреть и сделать», что бы закрыть свои возможные gap-ы</a:t>
            </a:r>
            <a:r>
              <a:rPr lang="ru-RU" sz="2400" dirty="0" smtClean="0"/>
              <a:t>. Дело за малым – реализовать предложенный план </a:t>
            </a:r>
            <a:r>
              <a:rPr lang="ru-RU" sz="2400" dirty="0" smtClean="0">
                <a:sym typeface="Wingdings" panose="05000000000000000000" pitchFamily="2" charset="2"/>
              </a:rPr>
              <a:t></a:t>
            </a:r>
            <a:endParaRPr lang="ru-RU" sz="2400" dirty="0"/>
          </a:p>
        </p:txBody>
      </p:sp>
    </p:spTree>
    <p:extLst>
      <p:ext uri="{BB962C8B-B14F-4D97-AF65-F5344CB8AC3E}">
        <p14:creationId xmlns:p14="http://schemas.microsoft.com/office/powerpoint/2010/main" val="35828741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Базовые понятия - ООП</a:t>
            </a:r>
            <a:endParaRPr lang="ru-RU" dirty="0"/>
          </a:p>
        </p:txBody>
      </p:sp>
      <p:sp>
        <p:nvSpPr>
          <p:cNvPr id="3" name="Rectangle 2"/>
          <p:cNvSpPr/>
          <p:nvPr/>
        </p:nvSpPr>
        <p:spPr>
          <a:xfrm>
            <a:off x="718456" y="1534837"/>
            <a:ext cx="7694023" cy="3416320"/>
          </a:xfrm>
          <a:prstGeom prst="rect">
            <a:avLst/>
          </a:prstGeom>
        </p:spPr>
        <p:txBody>
          <a:bodyPr wrap="square">
            <a:spAutoFit/>
          </a:bodyPr>
          <a:lstStyle/>
          <a:p>
            <a:pPr marL="457200" indent="-457200">
              <a:buFont typeface="+mj-lt"/>
              <a:buAutoNum type="arabicPeriod" startAt="5"/>
            </a:pPr>
            <a:r>
              <a:rPr lang="ru-RU" sz="2400" b="1" dirty="0" smtClean="0"/>
              <a:t>Инкапсуляция</a:t>
            </a:r>
            <a:r>
              <a:rPr lang="ru-RU" sz="2400" dirty="0" smtClean="0"/>
              <a:t> – способ борьбы со сложностью и изменчивостью</a:t>
            </a:r>
          </a:p>
          <a:p>
            <a:pPr marL="457200" indent="-457200">
              <a:buFont typeface="+mj-lt"/>
              <a:buAutoNum type="arabicPeriod" startAt="5"/>
            </a:pPr>
            <a:r>
              <a:rPr lang="ru-RU" sz="2400" b="1" dirty="0" smtClean="0"/>
              <a:t>Инкапсуляция</a:t>
            </a:r>
            <a:r>
              <a:rPr lang="ru-RU" sz="2400" dirty="0" smtClean="0"/>
              <a:t> – изменчивость в 99% случаев имеет приоритет над сложностью</a:t>
            </a:r>
          </a:p>
          <a:p>
            <a:pPr marL="457200" indent="-457200">
              <a:buFont typeface="+mj-lt"/>
              <a:buAutoNum type="arabicPeriod" startAt="5"/>
            </a:pPr>
            <a:r>
              <a:rPr lang="ru-RU" sz="2400" b="1" dirty="0" smtClean="0"/>
              <a:t>Инкапсуляция</a:t>
            </a:r>
            <a:r>
              <a:rPr lang="ru-RU" sz="2400" dirty="0" smtClean="0"/>
              <a:t> – между сложностью и изменчивостью существует естественное противоречие, скрываем изменчивость == увеличиваем сложность системы, как минимум, локально.</a:t>
            </a:r>
          </a:p>
        </p:txBody>
      </p:sp>
      <p:pic>
        <p:nvPicPr>
          <p:cNvPr id="4" name="Picture 2" descr="ÐÐ°ÑÑÐ¸Ð½ÐºÐ¸ Ð¿Ð¾ Ð·Ð°Ð¿ÑÐ¾ÑÑ ÐÐÐ ÐºÐ°ÑÑÐ¸Ð½Ðº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1747" y="5320489"/>
            <a:ext cx="2199940" cy="1434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00012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94773" y="1334065"/>
            <a:ext cx="8554453" cy="4735153"/>
          </a:xfrm>
          <a:prstGeom prst="rect">
            <a:avLst/>
          </a:prstGeom>
        </p:spPr>
      </p:pic>
      <p:sp>
        <p:nvSpPr>
          <p:cNvPr id="3" name="Text Placeholder 2"/>
          <p:cNvSpPr>
            <a:spLocks noGrp="1"/>
          </p:cNvSpPr>
          <p:nvPr>
            <p:ph type="body" sz="quarter" idx="10"/>
          </p:nvPr>
        </p:nvSpPr>
        <p:spPr/>
        <p:txBody>
          <a:bodyPr/>
          <a:lstStyle/>
          <a:p>
            <a:r>
              <a:rPr lang="en-US" dirty="0" smtClean="0"/>
              <a:t>Project A</a:t>
            </a:r>
            <a:endParaRPr lang="ru-RU" dirty="0"/>
          </a:p>
        </p:txBody>
      </p:sp>
    </p:spTree>
    <p:extLst>
      <p:ext uri="{BB962C8B-B14F-4D97-AF65-F5344CB8AC3E}">
        <p14:creationId xmlns:p14="http://schemas.microsoft.com/office/powerpoint/2010/main" val="352755674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5398" y="1191125"/>
            <a:ext cx="9013203" cy="5007335"/>
          </a:xfrm>
          <a:prstGeom prst="rect">
            <a:avLst/>
          </a:prstGeom>
        </p:spPr>
      </p:pic>
      <p:sp>
        <p:nvSpPr>
          <p:cNvPr id="3" name="Text Placeholder 2"/>
          <p:cNvSpPr>
            <a:spLocks noGrp="1"/>
          </p:cNvSpPr>
          <p:nvPr>
            <p:ph type="body" sz="quarter" idx="10"/>
          </p:nvPr>
        </p:nvSpPr>
        <p:spPr/>
        <p:txBody>
          <a:bodyPr/>
          <a:lstStyle/>
          <a:p>
            <a:r>
              <a:rPr lang="en-US" dirty="0" smtClean="0"/>
              <a:t>Project A</a:t>
            </a:r>
            <a:endParaRPr lang="ru-RU" dirty="0"/>
          </a:p>
        </p:txBody>
      </p:sp>
    </p:spTree>
    <p:extLst>
      <p:ext uri="{BB962C8B-B14F-4D97-AF65-F5344CB8AC3E}">
        <p14:creationId xmlns:p14="http://schemas.microsoft.com/office/powerpoint/2010/main" val="73200875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9095" y="1239253"/>
            <a:ext cx="8965810" cy="5031099"/>
          </a:xfrm>
          <a:prstGeom prst="rect">
            <a:avLst/>
          </a:prstGeom>
        </p:spPr>
      </p:pic>
      <p:sp>
        <p:nvSpPr>
          <p:cNvPr id="3" name="Text Placeholder 2"/>
          <p:cNvSpPr>
            <a:spLocks noGrp="1"/>
          </p:cNvSpPr>
          <p:nvPr>
            <p:ph type="body" sz="quarter" idx="10"/>
          </p:nvPr>
        </p:nvSpPr>
        <p:spPr/>
        <p:txBody>
          <a:bodyPr/>
          <a:lstStyle/>
          <a:p>
            <a:r>
              <a:rPr lang="en-US" dirty="0" smtClean="0"/>
              <a:t>Project A</a:t>
            </a:r>
            <a:endParaRPr lang="ru-RU" dirty="0"/>
          </a:p>
        </p:txBody>
      </p:sp>
    </p:spTree>
    <p:extLst>
      <p:ext uri="{BB962C8B-B14F-4D97-AF65-F5344CB8AC3E}">
        <p14:creationId xmlns:p14="http://schemas.microsoft.com/office/powerpoint/2010/main" val="200239367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ru-RU" dirty="0"/>
          </a:p>
        </p:txBody>
      </p:sp>
      <p:sp>
        <p:nvSpPr>
          <p:cNvPr id="3" name="Text Placeholder 2"/>
          <p:cNvSpPr>
            <a:spLocks noGrp="1"/>
          </p:cNvSpPr>
          <p:nvPr>
            <p:ph type="body" sz="quarter" idx="10"/>
          </p:nvPr>
        </p:nvSpPr>
        <p:spPr/>
        <p:txBody>
          <a:bodyPr/>
          <a:lstStyle/>
          <a:p>
            <a:r>
              <a:rPr lang="en-US" dirty="0"/>
              <a:t>Project B</a:t>
            </a:r>
            <a:endParaRPr lang="ru-RU" dirty="0"/>
          </a:p>
        </p:txBody>
      </p:sp>
      <p:pic>
        <p:nvPicPr>
          <p:cNvPr id="6" name="Picture 5"/>
          <p:cNvPicPr>
            <a:picLocks noChangeAspect="1"/>
          </p:cNvPicPr>
          <p:nvPr/>
        </p:nvPicPr>
        <p:blipFill>
          <a:blip r:embed="rId2"/>
          <a:stretch>
            <a:fillRect/>
          </a:stretch>
        </p:blipFill>
        <p:spPr>
          <a:xfrm>
            <a:off x="112546" y="1287379"/>
            <a:ext cx="8923170" cy="4935563"/>
          </a:xfrm>
          <a:prstGeom prst="rect">
            <a:avLst/>
          </a:prstGeom>
        </p:spPr>
      </p:pic>
    </p:spTree>
    <p:extLst>
      <p:ext uri="{BB962C8B-B14F-4D97-AF65-F5344CB8AC3E}">
        <p14:creationId xmlns:p14="http://schemas.microsoft.com/office/powerpoint/2010/main" val="119427639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2110" y="1167064"/>
            <a:ext cx="9059779" cy="4988085"/>
          </a:xfrm>
          <a:prstGeom prst="rect">
            <a:avLst/>
          </a:prstGeom>
        </p:spPr>
      </p:pic>
      <p:sp>
        <p:nvSpPr>
          <p:cNvPr id="3" name="Text Placeholder 2"/>
          <p:cNvSpPr>
            <a:spLocks noGrp="1"/>
          </p:cNvSpPr>
          <p:nvPr>
            <p:ph type="body" sz="quarter" idx="10"/>
          </p:nvPr>
        </p:nvSpPr>
        <p:spPr/>
        <p:txBody>
          <a:bodyPr/>
          <a:lstStyle/>
          <a:p>
            <a:r>
              <a:rPr lang="en-US" dirty="0"/>
              <a:t>Project B</a:t>
            </a:r>
            <a:endParaRPr lang="ru-RU" dirty="0"/>
          </a:p>
        </p:txBody>
      </p:sp>
    </p:spTree>
    <p:extLst>
      <p:ext uri="{BB962C8B-B14F-4D97-AF65-F5344CB8AC3E}">
        <p14:creationId xmlns:p14="http://schemas.microsoft.com/office/powerpoint/2010/main" val="32087519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ru-RU"/>
          </a:p>
        </p:txBody>
      </p:sp>
      <p:sp>
        <p:nvSpPr>
          <p:cNvPr id="3" name="Text Placeholder 2"/>
          <p:cNvSpPr>
            <a:spLocks noGrp="1"/>
          </p:cNvSpPr>
          <p:nvPr>
            <p:ph type="body" sz="quarter" idx="10"/>
          </p:nvPr>
        </p:nvSpPr>
        <p:spPr/>
        <p:txBody>
          <a:bodyPr/>
          <a:lstStyle/>
          <a:p>
            <a:r>
              <a:rPr lang="en-US" dirty="0" smtClean="0"/>
              <a:t>Project B</a:t>
            </a:r>
            <a:endParaRPr lang="ru-RU" dirty="0"/>
          </a:p>
        </p:txBody>
      </p:sp>
      <p:pic>
        <p:nvPicPr>
          <p:cNvPr id="4" name="Picture 3"/>
          <p:cNvPicPr>
            <a:picLocks noChangeAspect="1"/>
          </p:cNvPicPr>
          <p:nvPr/>
        </p:nvPicPr>
        <p:blipFill>
          <a:blip r:embed="rId2"/>
          <a:stretch>
            <a:fillRect/>
          </a:stretch>
        </p:blipFill>
        <p:spPr>
          <a:xfrm>
            <a:off x="156412" y="1156875"/>
            <a:ext cx="8879304" cy="4970761"/>
          </a:xfrm>
          <a:prstGeom prst="rect">
            <a:avLst/>
          </a:prstGeom>
        </p:spPr>
      </p:pic>
    </p:spTree>
    <p:extLst>
      <p:ext uri="{BB962C8B-B14F-4D97-AF65-F5344CB8AC3E}">
        <p14:creationId xmlns:p14="http://schemas.microsoft.com/office/powerpoint/2010/main" val="377024504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08284" y="1366856"/>
            <a:ext cx="8927432" cy="4468973"/>
          </a:xfrm>
          <a:prstGeom prst="rect">
            <a:avLst/>
          </a:prstGeom>
        </p:spPr>
      </p:pic>
      <p:sp>
        <p:nvSpPr>
          <p:cNvPr id="3" name="Text Placeholder 2"/>
          <p:cNvSpPr>
            <a:spLocks noGrp="1"/>
          </p:cNvSpPr>
          <p:nvPr>
            <p:ph type="body" sz="quarter" idx="10"/>
          </p:nvPr>
        </p:nvSpPr>
        <p:spPr/>
        <p:txBody>
          <a:bodyPr/>
          <a:lstStyle/>
          <a:p>
            <a:r>
              <a:rPr lang="en-US" dirty="0" smtClean="0"/>
              <a:t>Project C</a:t>
            </a:r>
            <a:endParaRPr lang="ru-RU" dirty="0"/>
          </a:p>
        </p:txBody>
      </p:sp>
    </p:spTree>
    <p:extLst>
      <p:ext uri="{BB962C8B-B14F-4D97-AF65-F5344CB8AC3E}">
        <p14:creationId xmlns:p14="http://schemas.microsoft.com/office/powerpoint/2010/main" val="17869034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ru-RU" dirty="0"/>
          </a:p>
        </p:txBody>
      </p:sp>
      <p:sp>
        <p:nvSpPr>
          <p:cNvPr id="3" name="Text Placeholder 2"/>
          <p:cNvSpPr>
            <a:spLocks noGrp="1"/>
          </p:cNvSpPr>
          <p:nvPr>
            <p:ph type="body" sz="quarter" idx="10"/>
          </p:nvPr>
        </p:nvSpPr>
        <p:spPr/>
        <p:txBody>
          <a:bodyPr/>
          <a:lstStyle/>
          <a:p>
            <a:r>
              <a:rPr lang="en-US" dirty="0" smtClean="0"/>
              <a:t>Project C</a:t>
            </a:r>
            <a:endParaRPr lang="ru-RU" dirty="0"/>
          </a:p>
        </p:txBody>
      </p:sp>
      <p:pic>
        <p:nvPicPr>
          <p:cNvPr id="4" name="Picture 3"/>
          <p:cNvPicPr>
            <a:picLocks noChangeAspect="1"/>
          </p:cNvPicPr>
          <p:nvPr/>
        </p:nvPicPr>
        <p:blipFill>
          <a:blip r:embed="rId2"/>
          <a:stretch>
            <a:fillRect/>
          </a:stretch>
        </p:blipFill>
        <p:spPr>
          <a:xfrm>
            <a:off x="79190" y="1120723"/>
            <a:ext cx="8879305" cy="4830178"/>
          </a:xfrm>
          <a:prstGeom prst="rect">
            <a:avLst/>
          </a:prstGeom>
        </p:spPr>
      </p:pic>
    </p:spTree>
    <p:extLst>
      <p:ext uri="{BB962C8B-B14F-4D97-AF65-F5344CB8AC3E}">
        <p14:creationId xmlns:p14="http://schemas.microsoft.com/office/powerpoint/2010/main" val="62358844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14300" y="1124259"/>
            <a:ext cx="8915400" cy="4941561"/>
          </a:xfrm>
          <a:prstGeom prst="rect">
            <a:avLst/>
          </a:prstGeom>
        </p:spPr>
      </p:pic>
      <p:sp>
        <p:nvSpPr>
          <p:cNvPr id="3" name="Text Placeholder 2"/>
          <p:cNvSpPr>
            <a:spLocks noGrp="1"/>
          </p:cNvSpPr>
          <p:nvPr>
            <p:ph type="body" sz="quarter" idx="10"/>
          </p:nvPr>
        </p:nvSpPr>
        <p:spPr/>
        <p:txBody>
          <a:bodyPr/>
          <a:lstStyle/>
          <a:p>
            <a:r>
              <a:rPr lang="en-US" dirty="0" smtClean="0"/>
              <a:t>Project C</a:t>
            </a:r>
            <a:endParaRPr lang="ru-RU" dirty="0"/>
          </a:p>
        </p:txBody>
      </p:sp>
    </p:spTree>
    <p:extLst>
      <p:ext uri="{BB962C8B-B14F-4D97-AF65-F5344CB8AC3E}">
        <p14:creationId xmlns:p14="http://schemas.microsoft.com/office/powerpoint/2010/main" val="168001084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ru-RU"/>
          </a:p>
        </p:txBody>
      </p:sp>
      <p:sp>
        <p:nvSpPr>
          <p:cNvPr id="3" name="Text Placeholder 2"/>
          <p:cNvSpPr>
            <a:spLocks noGrp="1"/>
          </p:cNvSpPr>
          <p:nvPr>
            <p:ph type="body" sz="quarter" idx="10"/>
          </p:nvPr>
        </p:nvSpPr>
        <p:spPr/>
        <p:txBody>
          <a:bodyPr/>
          <a:lstStyle/>
          <a:p>
            <a:r>
              <a:rPr lang="en-US" dirty="0" smtClean="0"/>
              <a:t>Project D</a:t>
            </a:r>
            <a:endParaRPr lang="ru-RU" dirty="0"/>
          </a:p>
        </p:txBody>
      </p:sp>
      <p:pic>
        <p:nvPicPr>
          <p:cNvPr id="4" name="Picture 3"/>
          <p:cNvPicPr>
            <a:picLocks noChangeAspect="1"/>
          </p:cNvPicPr>
          <p:nvPr/>
        </p:nvPicPr>
        <p:blipFill>
          <a:blip r:embed="rId2"/>
          <a:stretch>
            <a:fillRect/>
          </a:stretch>
        </p:blipFill>
        <p:spPr>
          <a:xfrm>
            <a:off x="228600" y="1348100"/>
            <a:ext cx="8686799" cy="4221621"/>
          </a:xfrm>
          <a:prstGeom prst="rect">
            <a:avLst/>
          </a:prstGeom>
        </p:spPr>
      </p:pic>
    </p:spTree>
    <p:extLst>
      <p:ext uri="{BB962C8B-B14F-4D97-AF65-F5344CB8AC3E}">
        <p14:creationId xmlns:p14="http://schemas.microsoft.com/office/powerpoint/2010/main" val="14283732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Базовые понятия - ООП</a:t>
            </a:r>
            <a:endParaRPr lang="ru-RU" dirty="0"/>
          </a:p>
        </p:txBody>
      </p:sp>
      <p:sp>
        <p:nvSpPr>
          <p:cNvPr id="3" name="Rectangle 2"/>
          <p:cNvSpPr/>
          <p:nvPr/>
        </p:nvSpPr>
        <p:spPr>
          <a:xfrm>
            <a:off x="718456" y="1534837"/>
            <a:ext cx="7694023" cy="3416320"/>
          </a:xfrm>
          <a:prstGeom prst="rect">
            <a:avLst/>
          </a:prstGeom>
        </p:spPr>
        <p:txBody>
          <a:bodyPr wrap="square">
            <a:spAutoFit/>
          </a:bodyPr>
          <a:lstStyle/>
          <a:p>
            <a:pPr marL="457200" indent="-457200">
              <a:buFont typeface="+mj-lt"/>
              <a:buAutoNum type="arabicPeriod" startAt="8"/>
            </a:pPr>
            <a:r>
              <a:rPr lang="ru-RU" sz="2400" b="1" dirty="0" smtClean="0"/>
              <a:t>Наследование </a:t>
            </a:r>
            <a:r>
              <a:rPr lang="ru-RU" sz="2400" dirty="0" smtClean="0"/>
              <a:t>и</a:t>
            </a:r>
            <a:r>
              <a:rPr lang="ru-RU" sz="2400" b="1" dirty="0" smtClean="0"/>
              <a:t> Агрегация \ Композиция </a:t>
            </a:r>
            <a:r>
              <a:rPr lang="ru-RU" sz="2400" dirty="0" smtClean="0"/>
              <a:t>– 2 основных средства художественной выразительности в ООП</a:t>
            </a:r>
          </a:p>
          <a:p>
            <a:pPr marL="457200" indent="-457200">
              <a:buFont typeface="+mj-lt"/>
              <a:buAutoNum type="arabicPeriod" startAt="8"/>
            </a:pPr>
            <a:r>
              <a:rPr lang="ru-RU" sz="2400" b="1" dirty="0" smtClean="0"/>
              <a:t>Наследование</a:t>
            </a:r>
            <a:r>
              <a:rPr lang="ru-RU" sz="2400" dirty="0" smtClean="0"/>
              <a:t> – частный, узкий случай реализации инкапсуляции</a:t>
            </a:r>
          </a:p>
          <a:p>
            <a:pPr marL="457200" indent="-457200">
              <a:buFont typeface="+mj-lt"/>
              <a:buAutoNum type="arabicPeriod" startAt="8"/>
            </a:pPr>
            <a:r>
              <a:rPr lang="ru-RU" sz="2400" b="1" dirty="0" smtClean="0"/>
              <a:t>Полиморфизм</a:t>
            </a:r>
            <a:r>
              <a:rPr lang="ru-RU" sz="2400" dirty="0" smtClean="0"/>
              <a:t> – один из вариантов реализации инкапсулации.</a:t>
            </a:r>
          </a:p>
          <a:p>
            <a:pPr marL="457200" indent="-457200">
              <a:buFont typeface="+mj-lt"/>
              <a:buAutoNum type="arabicPeriod" startAt="8"/>
            </a:pPr>
            <a:r>
              <a:rPr lang="ru-RU" sz="2400" b="1" dirty="0" smtClean="0"/>
              <a:t>Полиморфизм</a:t>
            </a:r>
            <a:r>
              <a:rPr lang="ru-RU" sz="2400" dirty="0" smtClean="0"/>
              <a:t> – как способ упрощения кода «клиента»</a:t>
            </a:r>
          </a:p>
        </p:txBody>
      </p:sp>
      <p:pic>
        <p:nvPicPr>
          <p:cNvPr id="4" name="Picture 2" descr="ÐÐ°ÑÑÐ¸Ð½ÐºÐ¸ Ð¿Ð¾ Ð·Ð°Ð¿ÑÐ¾ÑÑ ÐÐÐ ÐºÐ°ÑÑÐ¸Ð½Ðº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1747" y="5320489"/>
            <a:ext cx="2199940" cy="1434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147563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9780" y="1203157"/>
            <a:ext cx="8984440" cy="4999491"/>
          </a:xfrm>
          <a:prstGeom prst="rect">
            <a:avLst/>
          </a:prstGeom>
        </p:spPr>
      </p:pic>
      <p:sp>
        <p:nvSpPr>
          <p:cNvPr id="3" name="Text Placeholder 2"/>
          <p:cNvSpPr>
            <a:spLocks noGrp="1"/>
          </p:cNvSpPr>
          <p:nvPr>
            <p:ph type="body" sz="quarter" idx="10"/>
          </p:nvPr>
        </p:nvSpPr>
        <p:spPr/>
        <p:txBody>
          <a:bodyPr/>
          <a:lstStyle/>
          <a:p>
            <a:r>
              <a:rPr lang="en-US" dirty="0" smtClean="0"/>
              <a:t>Project D</a:t>
            </a:r>
            <a:endParaRPr lang="ru-RU" dirty="0"/>
          </a:p>
        </p:txBody>
      </p:sp>
    </p:spTree>
    <p:extLst>
      <p:ext uri="{BB962C8B-B14F-4D97-AF65-F5344CB8AC3E}">
        <p14:creationId xmlns:p14="http://schemas.microsoft.com/office/powerpoint/2010/main" val="383288628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20316" y="1178619"/>
            <a:ext cx="8903368" cy="4946315"/>
          </a:xfrm>
          <a:prstGeom prst="rect">
            <a:avLst/>
          </a:prstGeom>
        </p:spPr>
      </p:pic>
      <p:sp>
        <p:nvSpPr>
          <p:cNvPr id="3" name="Text Placeholder 2"/>
          <p:cNvSpPr>
            <a:spLocks noGrp="1"/>
          </p:cNvSpPr>
          <p:nvPr>
            <p:ph type="body" sz="quarter" idx="10"/>
          </p:nvPr>
        </p:nvSpPr>
        <p:spPr/>
        <p:txBody>
          <a:bodyPr/>
          <a:lstStyle/>
          <a:p>
            <a:r>
              <a:rPr lang="en-US" dirty="0" smtClean="0"/>
              <a:t>Project D</a:t>
            </a:r>
            <a:endParaRPr lang="ru-RU" dirty="0"/>
          </a:p>
        </p:txBody>
      </p:sp>
    </p:spTree>
    <p:extLst>
      <p:ext uri="{BB962C8B-B14F-4D97-AF65-F5344CB8AC3E}">
        <p14:creationId xmlns:p14="http://schemas.microsoft.com/office/powerpoint/2010/main" val="10139017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28600" y="1492016"/>
            <a:ext cx="8686800" cy="4363509"/>
          </a:xfrm>
          <a:prstGeom prst="rect">
            <a:avLst/>
          </a:prstGeom>
        </p:spPr>
      </p:pic>
      <p:sp>
        <p:nvSpPr>
          <p:cNvPr id="3" name="Text Placeholder 2"/>
          <p:cNvSpPr>
            <a:spLocks noGrp="1"/>
          </p:cNvSpPr>
          <p:nvPr>
            <p:ph type="body" sz="quarter" idx="10"/>
          </p:nvPr>
        </p:nvSpPr>
        <p:spPr/>
        <p:txBody>
          <a:bodyPr/>
          <a:lstStyle/>
          <a:p>
            <a:r>
              <a:rPr lang="en-US" dirty="0" smtClean="0"/>
              <a:t>Project E</a:t>
            </a:r>
            <a:endParaRPr lang="ru-RU" dirty="0"/>
          </a:p>
        </p:txBody>
      </p:sp>
    </p:spTree>
    <p:extLst>
      <p:ext uri="{BB962C8B-B14F-4D97-AF65-F5344CB8AC3E}">
        <p14:creationId xmlns:p14="http://schemas.microsoft.com/office/powerpoint/2010/main" val="90260121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08284" y="1130836"/>
            <a:ext cx="8927432" cy="4935235"/>
          </a:xfrm>
          <a:prstGeom prst="rect">
            <a:avLst/>
          </a:prstGeom>
        </p:spPr>
      </p:pic>
      <p:sp>
        <p:nvSpPr>
          <p:cNvPr id="3" name="Text Placeholder 2"/>
          <p:cNvSpPr>
            <a:spLocks noGrp="1"/>
          </p:cNvSpPr>
          <p:nvPr>
            <p:ph type="body" sz="quarter" idx="10"/>
          </p:nvPr>
        </p:nvSpPr>
        <p:spPr/>
        <p:txBody>
          <a:bodyPr/>
          <a:lstStyle/>
          <a:p>
            <a:r>
              <a:rPr lang="en-US" dirty="0" smtClean="0"/>
              <a:t>Project E</a:t>
            </a:r>
            <a:endParaRPr lang="ru-RU" dirty="0"/>
          </a:p>
        </p:txBody>
      </p:sp>
    </p:spTree>
    <p:extLst>
      <p:ext uri="{BB962C8B-B14F-4D97-AF65-F5344CB8AC3E}">
        <p14:creationId xmlns:p14="http://schemas.microsoft.com/office/powerpoint/2010/main" val="403224823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797" y="1118937"/>
            <a:ext cx="9139203" cy="5137484"/>
          </a:xfrm>
          <a:prstGeom prst="rect">
            <a:avLst/>
          </a:prstGeom>
        </p:spPr>
      </p:pic>
      <p:sp>
        <p:nvSpPr>
          <p:cNvPr id="3" name="Text Placeholder 2"/>
          <p:cNvSpPr>
            <a:spLocks noGrp="1"/>
          </p:cNvSpPr>
          <p:nvPr>
            <p:ph type="body" sz="quarter" idx="10"/>
          </p:nvPr>
        </p:nvSpPr>
        <p:spPr/>
        <p:txBody>
          <a:bodyPr/>
          <a:lstStyle/>
          <a:p>
            <a:r>
              <a:rPr lang="en-US" dirty="0" smtClean="0"/>
              <a:t>Project E</a:t>
            </a:r>
            <a:endParaRPr lang="ru-RU" dirty="0"/>
          </a:p>
        </p:txBody>
      </p:sp>
    </p:spTree>
    <p:extLst>
      <p:ext uri="{BB962C8B-B14F-4D97-AF65-F5344CB8AC3E}">
        <p14:creationId xmlns:p14="http://schemas.microsoft.com/office/powerpoint/2010/main" val="186480882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1467853"/>
            <a:ext cx="9105934" cy="4283242"/>
          </a:xfrm>
          <a:prstGeom prst="rect">
            <a:avLst/>
          </a:prstGeom>
        </p:spPr>
      </p:pic>
      <p:sp>
        <p:nvSpPr>
          <p:cNvPr id="3" name="Text Placeholder 2"/>
          <p:cNvSpPr>
            <a:spLocks noGrp="1"/>
          </p:cNvSpPr>
          <p:nvPr>
            <p:ph type="body" sz="quarter" idx="10"/>
          </p:nvPr>
        </p:nvSpPr>
        <p:spPr/>
        <p:txBody>
          <a:bodyPr/>
          <a:lstStyle/>
          <a:p>
            <a:r>
              <a:rPr lang="en-US" dirty="0" smtClean="0"/>
              <a:t>Project F</a:t>
            </a:r>
            <a:endParaRPr lang="ru-RU" dirty="0"/>
          </a:p>
        </p:txBody>
      </p:sp>
    </p:spTree>
    <p:extLst>
      <p:ext uri="{BB962C8B-B14F-4D97-AF65-F5344CB8AC3E}">
        <p14:creationId xmlns:p14="http://schemas.microsoft.com/office/powerpoint/2010/main" val="381243748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1161539"/>
            <a:ext cx="9157535" cy="4878313"/>
          </a:xfrm>
          <a:prstGeom prst="rect">
            <a:avLst/>
          </a:prstGeom>
        </p:spPr>
      </p:pic>
      <p:sp>
        <p:nvSpPr>
          <p:cNvPr id="3" name="Text Placeholder 2"/>
          <p:cNvSpPr>
            <a:spLocks noGrp="1"/>
          </p:cNvSpPr>
          <p:nvPr>
            <p:ph type="body" sz="quarter" idx="10"/>
          </p:nvPr>
        </p:nvSpPr>
        <p:spPr/>
        <p:txBody>
          <a:bodyPr/>
          <a:lstStyle/>
          <a:p>
            <a:r>
              <a:rPr lang="en-US" dirty="0"/>
              <a:t>Project </a:t>
            </a:r>
            <a:r>
              <a:rPr lang="en-US" dirty="0" smtClean="0"/>
              <a:t>F</a:t>
            </a:r>
            <a:endParaRPr lang="ru-RU" dirty="0"/>
          </a:p>
        </p:txBody>
      </p:sp>
    </p:spTree>
    <p:extLst>
      <p:ext uri="{BB962C8B-B14F-4D97-AF65-F5344CB8AC3E}">
        <p14:creationId xmlns:p14="http://schemas.microsoft.com/office/powerpoint/2010/main" val="366124056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04536" y="1205273"/>
            <a:ext cx="8758989" cy="4920551"/>
          </a:xfrm>
          <a:prstGeom prst="rect">
            <a:avLst/>
          </a:prstGeom>
        </p:spPr>
      </p:pic>
      <p:sp>
        <p:nvSpPr>
          <p:cNvPr id="3" name="Text Placeholder 2"/>
          <p:cNvSpPr>
            <a:spLocks noGrp="1"/>
          </p:cNvSpPr>
          <p:nvPr>
            <p:ph type="body" sz="quarter" idx="10"/>
          </p:nvPr>
        </p:nvSpPr>
        <p:spPr/>
        <p:txBody>
          <a:bodyPr/>
          <a:lstStyle/>
          <a:p>
            <a:r>
              <a:rPr lang="en-US" dirty="0"/>
              <a:t>Project </a:t>
            </a:r>
            <a:r>
              <a:rPr lang="en-US" dirty="0" smtClean="0"/>
              <a:t>F</a:t>
            </a:r>
            <a:endParaRPr lang="ru-RU" dirty="0"/>
          </a:p>
        </p:txBody>
      </p:sp>
    </p:spTree>
    <p:extLst>
      <p:ext uri="{BB962C8B-B14F-4D97-AF65-F5344CB8AC3E}">
        <p14:creationId xmlns:p14="http://schemas.microsoft.com/office/powerpoint/2010/main" val="356621492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9988" y="1251989"/>
            <a:ext cx="8824024" cy="4848022"/>
          </a:xfrm>
          <a:prstGeom prst="rect">
            <a:avLst/>
          </a:prstGeom>
        </p:spPr>
      </p:pic>
      <p:sp>
        <p:nvSpPr>
          <p:cNvPr id="3" name="Text Placeholder 2"/>
          <p:cNvSpPr>
            <a:spLocks noGrp="1"/>
          </p:cNvSpPr>
          <p:nvPr>
            <p:ph type="body" sz="quarter" idx="10"/>
          </p:nvPr>
        </p:nvSpPr>
        <p:spPr/>
        <p:txBody>
          <a:bodyPr/>
          <a:lstStyle/>
          <a:p>
            <a:r>
              <a:rPr lang="en-US" dirty="0" smtClean="0"/>
              <a:t>Project J</a:t>
            </a:r>
            <a:endParaRPr lang="ru-RU" dirty="0"/>
          </a:p>
        </p:txBody>
      </p:sp>
    </p:spTree>
    <p:extLst>
      <p:ext uri="{BB962C8B-B14F-4D97-AF65-F5344CB8AC3E}">
        <p14:creationId xmlns:p14="http://schemas.microsoft.com/office/powerpoint/2010/main" val="275663879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8126" y="1143110"/>
            <a:ext cx="9047747" cy="5025352"/>
          </a:xfrm>
          <a:prstGeom prst="rect">
            <a:avLst/>
          </a:prstGeom>
        </p:spPr>
      </p:pic>
      <p:sp>
        <p:nvSpPr>
          <p:cNvPr id="3" name="Text Placeholder 2"/>
          <p:cNvSpPr>
            <a:spLocks noGrp="1"/>
          </p:cNvSpPr>
          <p:nvPr>
            <p:ph type="body" sz="quarter" idx="10"/>
          </p:nvPr>
        </p:nvSpPr>
        <p:spPr/>
        <p:txBody>
          <a:bodyPr/>
          <a:lstStyle/>
          <a:p>
            <a:r>
              <a:rPr lang="en-US" dirty="0"/>
              <a:t>Project </a:t>
            </a:r>
            <a:r>
              <a:rPr lang="en-US" dirty="0" smtClean="0"/>
              <a:t>J</a:t>
            </a:r>
            <a:endParaRPr lang="ru-RU" dirty="0"/>
          </a:p>
        </p:txBody>
      </p:sp>
    </p:spTree>
    <p:extLst>
      <p:ext uri="{BB962C8B-B14F-4D97-AF65-F5344CB8AC3E}">
        <p14:creationId xmlns:p14="http://schemas.microsoft.com/office/powerpoint/2010/main" val="15083236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Базовые понятия - ООП</a:t>
            </a:r>
            <a:endParaRPr lang="ru-RU" dirty="0"/>
          </a:p>
        </p:txBody>
      </p:sp>
      <p:sp>
        <p:nvSpPr>
          <p:cNvPr id="3" name="Rectangle 2"/>
          <p:cNvSpPr/>
          <p:nvPr/>
        </p:nvSpPr>
        <p:spPr>
          <a:xfrm>
            <a:off x="718456" y="1534837"/>
            <a:ext cx="7694023" cy="1569660"/>
          </a:xfrm>
          <a:prstGeom prst="rect">
            <a:avLst/>
          </a:prstGeom>
        </p:spPr>
        <p:txBody>
          <a:bodyPr wrap="square">
            <a:spAutoFit/>
          </a:bodyPr>
          <a:lstStyle/>
          <a:p>
            <a:pPr marL="457200" indent="-457200">
              <a:buFont typeface="+mj-lt"/>
              <a:buAutoNum type="arabicPeriod" startAt="12"/>
            </a:pPr>
            <a:r>
              <a:rPr lang="ru-RU" sz="2400" b="1" dirty="0" smtClean="0"/>
              <a:t>Абстракция \ Абстрагирование </a:t>
            </a:r>
            <a:r>
              <a:rPr lang="ru-RU" sz="2400" dirty="0" smtClean="0"/>
              <a:t>– инструмент любого варианта моделирования, в том числе, ООП моделирования, а так же Процедурного, Функционального и ...</a:t>
            </a:r>
          </a:p>
        </p:txBody>
      </p:sp>
      <p:pic>
        <p:nvPicPr>
          <p:cNvPr id="4" name="Picture 2" descr="ÐÐ°ÑÑÐ¸Ð½ÐºÐ¸ Ð¿Ð¾ Ð·Ð°Ð¿ÑÐ¾ÑÑ ÐÐÐ ÐºÐ°ÑÑÐ¸Ð½Ðº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1747" y="5320489"/>
            <a:ext cx="2199940" cy="1434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06683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92186" y="1371600"/>
            <a:ext cx="8955561" cy="4566813"/>
          </a:xfrm>
          <a:prstGeom prst="rect">
            <a:avLst/>
          </a:prstGeom>
        </p:spPr>
      </p:pic>
      <p:sp>
        <p:nvSpPr>
          <p:cNvPr id="3" name="Text Placeholder 2"/>
          <p:cNvSpPr>
            <a:spLocks noGrp="1"/>
          </p:cNvSpPr>
          <p:nvPr>
            <p:ph type="body" sz="quarter" idx="10"/>
          </p:nvPr>
        </p:nvSpPr>
        <p:spPr/>
        <p:txBody>
          <a:bodyPr/>
          <a:lstStyle/>
          <a:p>
            <a:r>
              <a:rPr lang="en-US" dirty="0"/>
              <a:t>Project </a:t>
            </a:r>
            <a:r>
              <a:rPr lang="en-US" dirty="0" smtClean="0"/>
              <a:t>J</a:t>
            </a:r>
            <a:endParaRPr lang="ru-RU" dirty="0"/>
          </a:p>
        </p:txBody>
      </p:sp>
    </p:spTree>
    <p:extLst>
      <p:ext uri="{BB962C8B-B14F-4D97-AF65-F5344CB8AC3E}">
        <p14:creationId xmlns:p14="http://schemas.microsoft.com/office/powerpoint/2010/main" val="168762776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1443789"/>
            <a:ext cx="9058517" cy="4523873"/>
          </a:xfrm>
          <a:prstGeom prst="rect">
            <a:avLst/>
          </a:prstGeom>
        </p:spPr>
      </p:pic>
      <p:sp>
        <p:nvSpPr>
          <p:cNvPr id="3" name="Text Placeholder 2"/>
          <p:cNvSpPr>
            <a:spLocks noGrp="1"/>
          </p:cNvSpPr>
          <p:nvPr>
            <p:ph type="body" sz="quarter" idx="10"/>
          </p:nvPr>
        </p:nvSpPr>
        <p:spPr/>
        <p:txBody>
          <a:bodyPr/>
          <a:lstStyle/>
          <a:p>
            <a:r>
              <a:rPr lang="en-US" dirty="0" smtClean="0"/>
              <a:t>Project H</a:t>
            </a:r>
            <a:endParaRPr lang="ru-RU" dirty="0"/>
          </a:p>
        </p:txBody>
      </p:sp>
    </p:spTree>
    <p:extLst>
      <p:ext uri="{BB962C8B-B14F-4D97-AF65-F5344CB8AC3E}">
        <p14:creationId xmlns:p14="http://schemas.microsoft.com/office/powerpoint/2010/main" val="157117808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1135411"/>
            <a:ext cx="9144000" cy="5045699"/>
          </a:xfrm>
          <a:prstGeom prst="rect">
            <a:avLst/>
          </a:prstGeom>
        </p:spPr>
      </p:pic>
      <p:sp>
        <p:nvSpPr>
          <p:cNvPr id="3" name="Text Placeholder 2"/>
          <p:cNvSpPr>
            <a:spLocks noGrp="1"/>
          </p:cNvSpPr>
          <p:nvPr>
            <p:ph type="body" sz="quarter" idx="10"/>
          </p:nvPr>
        </p:nvSpPr>
        <p:spPr/>
        <p:txBody>
          <a:bodyPr/>
          <a:lstStyle/>
          <a:p>
            <a:r>
              <a:rPr lang="en-US" dirty="0"/>
              <a:t>Project </a:t>
            </a:r>
            <a:r>
              <a:rPr lang="en-US" dirty="0" smtClean="0"/>
              <a:t>H</a:t>
            </a:r>
            <a:endParaRPr lang="ru-RU" dirty="0"/>
          </a:p>
        </p:txBody>
      </p:sp>
    </p:spTree>
    <p:extLst>
      <p:ext uri="{BB962C8B-B14F-4D97-AF65-F5344CB8AC3E}">
        <p14:creationId xmlns:p14="http://schemas.microsoft.com/office/powerpoint/2010/main" val="59310435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8205" y="1167415"/>
            <a:ext cx="8987589" cy="5071268"/>
          </a:xfrm>
          <a:prstGeom prst="rect">
            <a:avLst/>
          </a:prstGeom>
        </p:spPr>
      </p:pic>
      <p:sp>
        <p:nvSpPr>
          <p:cNvPr id="3" name="Text Placeholder 2"/>
          <p:cNvSpPr>
            <a:spLocks noGrp="1"/>
          </p:cNvSpPr>
          <p:nvPr>
            <p:ph type="body" sz="quarter" idx="10"/>
          </p:nvPr>
        </p:nvSpPr>
        <p:spPr/>
        <p:txBody>
          <a:bodyPr/>
          <a:lstStyle/>
          <a:p>
            <a:r>
              <a:rPr lang="en-US" dirty="0"/>
              <a:t>Project </a:t>
            </a:r>
            <a:r>
              <a:rPr lang="en-US" dirty="0" smtClean="0"/>
              <a:t>H</a:t>
            </a:r>
            <a:endParaRPr lang="ru-RU" dirty="0"/>
          </a:p>
        </p:txBody>
      </p:sp>
    </p:spTree>
    <p:extLst>
      <p:ext uri="{BB962C8B-B14F-4D97-AF65-F5344CB8AC3E}">
        <p14:creationId xmlns:p14="http://schemas.microsoft.com/office/powerpoint/2010/main" val="69078828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0395" y="1235698"/>
            <a:ext cx="8843210" cy="4878298"/>
          </a:xfrm>
          <a:prstGeom prst="rect">
            <a:avLst/>
          </a:prstGeom>
        </p:spPr>
      </p:pic>
      <p:sp>
        <p:nvSpPr>
          <p:cNvPr id="3" name="Text Placeholder 2"/>
          <p:cNvSpPr>
            <a:spLocks noGrp="1"/>
          </p:cNvSpPr>
          <p:nvPr>
            <p:ph type="body" sz="quarter" idx="10"/>
          </p:nvPr>
        </p:nvSpPr>
        <p:spPr/>
        <p:txBody>
          <a:bodyPr/>
          <a:lstStyle/>
          <a:p>
            <a:r>
              <a:rPr lang="en-US" dirty="0" smtClean="0"/>
              <a:t>Project I</a:t>
            </a:r>
            <a:endParaRPr lang="ru-RU" dirty="0"/>
          </a:p>
        </p:txBody>
      </p:sp>
    </p:spTree>
    <p:extLst>
      <p:ext uri="{BB962C8B-B14F-4D97-AF65-F5344CB8AC3E}">
        <p14:creationId xmlns:p14="http://schemas.microsoft.com/office/powerpoint/2010/main" val="35301642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1072002"/>
            <a:ext cx="9143999" cy="5174006"/>
          </a:xfrm>
          <a:prstGeom prst="rect">
            <a:avLst/>
          </a:prstGeom>
        </p:spPr>
      </p:pic>
      <p:sp>
        <p:nvSpPr>
          <p:cNvPr id="3" name="Text Placeholder 2"/>
          <p:cNvSpPr>
            <a:spLocks noGrp="1"/>
          </p:cNvSpPr>
          <p:nvPr>
            <p:ph type="body" sz="quarter" idx="10"/>
          </p:nvPr>
        </p:nvSpPr>
        <p:spPr/>
        <p:txBody>
          <a:bodyPr/>
          <a:lstStyle/>
          <a:p>
            <a:r>
              <a:rPr lang="en-US" dirty="0"/>
              <a:t>Project </a:t>
            </a:r>
            <a:r>
              <a:rPr lang="en-US" dirty="0" smtClean="0"/>
              <a:t>I</a:t>
            </a:r>
            <a:endParaRPr lang="ru-RU" dirty="0"/>
          </a:p>
        </p:txBody>
      </p:sp>
    </p:spTree>
    <p:extLst>
      <p:ext uri="{BB962C8B-B14F-4D97-AF65-F5344CB8AC3E}">
        <p14:creationId xmlns:p14="http://schemas.microsoft.com/office/powerpoint/2010/main" val="231769415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18736" y="1359568"/>
            <a:ext cx="8911371" cy="4596064"/>
          </a:xfrm>
          <a:prstGeom prst="rect">
            <a:avLst/>
          </a:prstGeom>
        </p:spPr>
      </p:pic>
      <p:sp>
        <p:nvSpPr>
          <p:cNvPr id="3" name="Text Placeholder 2"/>
          <p:cNvSpPr>
            <a:spLocks noGrp="1"/>
          </p:cNvSpPr>
          <p:nvPr>
            <p:ph type="body" sz="quarter" idx="10"/>
          </p:nvPr>
        </p:nvSpPr>
        <p:spPr/>
        <p:txBody>
          <a:bodyPr/>
          <a:lstStyle/>
          <a:p>
            <a:r>
              <a:rPr lang="en-US" dirty="0"/>
              <a:t>Project </a:t>
            </a:r>
            <a:r>
              <a:rPr lang="en-US" dirty="0" smtClean="0"/>
              <a:t>I</a:t>
            </a:r>
            <a:endParaRPr lang="ru-RU" dirty="0"/>
          </a:p>
        </p:txBody>
      </p:sp>
    </p:spTree>
    <p:extLst>
      <p:ext uri="{BB962C8B-B14F-4D97-AF65-F5344CB8AC3E}">
        <p14:creationId xmlns:p14="http://schemas.microsoft.com/office/powerpoint/2010/main" val="95182353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8205" y="1256379"/>
            <a:ext cx="8987589" cy="4887987"/>
          </a:xfrm>
          <a:prstGeom prst="rect">
            <a:avLst/>
          </a:prstGeom>
        </p:spPr>
      </p:pic>
      <p:sp>
        <p:nvSpPr>
          <p:cNvPr id="3" name="Text Placeholder 2"/>
          <p:cNvSpPr>
            <a:spLocks noGrp="1"/>
          </p:cNvSpPr>
          <p:nvPr>
            <p:ph type="body" sz="quarter" idx="10"/>
          </p:nvPr>
        </p:nvSpPr>
        <p:spPr/>
        <p:txBody>
          <a:bodyPr/>
          <a:lstStyle/>
          <a:p>
            <a:r>
              <a:rPr lang="en-US" dirty="0" smtClean="0"/>
              <a:t>Project J</a:t>
            </a:r>
            <a:endParaRPr lang="ru-RU" dirty="0"/>
          </a:p>
        </p:txBody>
      </p:sp>
    </p:spTree>
    <p:extLst>
      <p:ext uri="{BB962C8B-B14F-4D97-AF65-F5344CB8AC3E}">
        <p14:creationId xmlns:p14="http://schemas.microsoft.com/office/powerpoint/2010/main" val="190689256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04537" y="1154944"/>
            <a:ext cx="8734925" cy="4758958"/>
          </a:xfrm>
          <a:prstGeom prst="rect">
            <a:avLst/>
          </a:prstGeom>
        </p:spPr>
      </p:pic>
      <p:sp>
        <p:nvSpPr>
          <p:cNvPr id="3" name="Text Placeholder 2"/>
          <p:cNvSpPr>
            <a:spLocks noGrp="1"/>
          </p:cNvSpPr>
          <p:nvPr>
            <p:ph type="body" sz="quarter" idx="10"/>
          </p:nvPr>
        </p:nvSpPr>
        <p:spPr/>
        <p:txBody>
          <a:bodyPr/>
          <a:lstStyle/>
          <a:p>
            <a:r>
              <a:rPr lang="en-US" dirty="0"/>
              <a:t>Project </a:t>
            </a:r>
            <a:r>
              <a:rPr lang="en-US" dirty="0" smtClean="0"/>
              <a:t>J</a:t>
            </a:r>
            <a:endParaRPr lang="ru-RU" dirty="0"/>
          </a:p>
        </p:txBody>
      </p:sp>
    </p:spTree>
    <p:extLst>
      <p:ext uri="{BB962C8B-B14F-4D97-AF65-F5344CB8AC3E}">
        <p14:creationId xmlns:p14="http://schemas.microsoft.com/office/powerpoint/2010/main" val="421327107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34616" y="1204941"/>
            <a:ext cx="8674768" cy="4915026"/>
          </a:xfrm>
          <a:prstGeom prst="rect">
            <a:avLst/>
          </a:prstGeom>
        </p:spPr>
      </p:pic>
      <p:sp>
        <p:nvSpPr>
          <p:cNvPr id="3" name="Text Placeholder 2"/>
          <p:cNvSpPr>
            <a:spLocks noGrp="1"/>
          </p:cNvSpPr>
          <p:nvPr>
            <p:ph type="body" sz="quarter" idx="10"/>
          </p:nvPr>
        </p:nvSpPr>
        <p:spPr/>
        <p:txBody>
          <a:bodyPr/>
          <a:lstStyle/>
          <a:p>
            <a:r>
              <a:rPr lang="en-US" dirty="0"/>
              <a:t>Project </a:t>
            </a:r>
            <a:r>
              <a:rPr lang="en-US" dirty="0" smtClean="0"/>
              <a:t>J</a:t>
            </a:r>
            <a:endParaRPr lang="ru-RU" dirty="0"/>
          </a:p>
        </p:txBody>
      </p:sp>
    </p:spTree>
    <p:extLst>
      <p:ext uri="{BB962C8B-B14F-4D97-AF65-F5344CB8AC3E}">
        <p14:creationId xmlns:p14="http://schemas.microsoft.com/office/powerpoint/2010/main" val="3873416806"/>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716</TotalTime>
  <Words>2849</Words>
  <Application>Microsoft Office PowerPoint</Application>
  <PresentationFormat>On-screen Show (4:3)</PresentationFormat>
  <Paragraphs>378</Paragraphs>
  <Slides>104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104</vt:i4>
      </vt:variant>
    </vt:vector>
  </HeadingPairs>
  <TitlesOfParts>
    <vt:vector size="110" baseType="lpstr">
      <vt:lpstr>Arial</vt:lpstr>
      <vt:lpstr>Arial Black</vt:lpstr>
      <vt:lpstr>Calibri</vt:lpstr>
      <vt:lpstr>Times New Roman</vt:lpstr>
      <vt:lpstr>Wingdings</vt:lpstr>
      <vt:lpstr>simple-light</vt:lpstr>
      <vt:lpstr>Типовые вопросы по архитектуре автоматизации на интервью</vt:lpstr>
      <vt:lpstr>Обо мне</vt:lpstr>
      <vt:lpstr>План беседы</vt:lpstr>
      <vt:lpstr>Архитектура автоматизации</vt:lpstr>
      <vt:lpstr>Тематическое аудио </vt:lpstr>
      <vt:lpstr>Базовые понятия - ООП</vt:lpstr>
      <vt:lpstr>Базовые понятия - ООП</vt:lpstr>
      <vt:lpstr>Базовые понятия - ООП</vt:lpstr>
      <vt:lpstr>Базовые понятия - ООП</vt:lpstr>
      <vt:lpstr>ООП – лучшая книга </vt:lpstr>
      <vt:lpstr>COMAQA YouTube</vt:lpstr>
      <vt:lpstr>1. ООП </vt:lpstr>
      <vt:lpstr>2. Layers &amp; modules</vt:lpstr>
      <vt:lpstr>Layers – сложный ответ ...</vt:lpstr>
      <vt:lpstr>Layers – простой ответ </vt:lpstr>
      <vt:lpstr>Module – простой ответ </vt:lpstr>
      <vt:lpstr>3. Framework &amp; library</vt:lpstr>
      <vt:lpstr>3. Framework &amp; library</vt:lpstr>
      <vt:lpstr>Framework</vt:lpstr>
      <vt:lpstr>Library</vt:lpstr>
      <vt:lpstr>4. Selenium wrapper</vt:lpstr>
      <vt:lpstr>Никогда </vt:lpstr>
      <vt:lpstr>Почему никогда ..?</vt:lpstr>
      <vt:lpstr>Единственное решение</vt:lpstr>
      <vt:lpstr>«Контр» примеры</vt:lpstr>
      <vt:lpstr>5. DP vs if-else</vt:lpstr>
      <vt:lpstr>Refactoring by Martin Fowler</vt:lpstr>
      <vt:lpstr>Refactoring &amp; DP by Fowler</vt:lpstr>
      <vt:lpstr>Refactoring &amp; DP by Kerievsky</vt:lpstr>
      <vt:lpstr>Refactoring Language</vt:lpstr>
      <vt:lpstr>Replace Conditional with Poly</vt:lpstr>
      <vt:lpstr>More sophisticated options</vt:lpstr>
      <vt:lpstr>More sophisticated options</vt:lpstr>
      <vt:lpstr>More sophisticated options</vt:lpstr>
      <vt:lpstr>Replace Conditional with Poly</vt:lpstr>
      <vt:lpstr>Why refactor</vt:lpstr>
      <vt:lpstr>Benefits</vt:lpstr>
      <vt:lpstr>Preparing to Refactor</vt:lpstr>
      <vt:lpstr>Preparing to Refactor</vt:lpstr>
      <vt:lpstr>Refactoring Steps</vt:lpstr>
      <vt:lpstr>Martin Fowler “Refactoring”</vt:lpstr>
      <vt:lpstr>Refactoring to \ from Patterns</vt:lpstr>
      <vt:lpstr>6. Singleton</vt:lpstr>
      <vt:lpstr>Краткий ответ</vt:lpstr>
      <vt:lpstr>Развернутый ответ </vt:lpstr>
      <vt:lpstr>7. DP for QA Automation</vt:lpstr>
      <vt:lpstr>Вариант ответа</vt:lpstr>
      <vt:lpstr>8. GoF DP’s &amp; QA Automation</vt:lpstr>
      <vt:lpstr>Вариант ответа</vt:lpstr>
      <vt:lpstr>9. Fluent Interface</vt:lpstr>
      <vt:lpstr>Давайте подумаем в 4 руки!</vt:lpstr>
      <vt:lpstr>Flow &amp; co</vt:lpstr>
      <vt:lpstr>Flow &amp; co</vt:lpstr>
      <vt:lpstr>Flow example (good)</vt:lpstr>
      <vt:lpstr>Flow by Martin Fowler</vt:lpstr>
      <vt:lpstr>Flow by Martin Fowler</vt:lpstr>
      <vt:lpstr>Давайте подумаем в 4 руки!</vt:lpstr>
      <vt:lpstr>10. Key-word, BDD, DSL</vt:lpstr>
      <vt:lpstr>BDD – детали</vt:lpstr>
      <vt:lpstr>11. SOLID, DRY, KISS, YAGNI</vt:lpstr>
      <vt:lpstr>ДЗ </vt:lpstr>
      <vt:lpstr>12. Схема Автоматизации</vt:lpstr>
      <vt:lpstr>ДЗ </vt:lpstr>
      <vt:lpstr>13. Источники информации</vt:lpstr>
      <vt:lpstr>«Правильный» ответ </vt:lpstr>
      <vt:lpstr>«Правильный» ответ </vt:lpstr>
      <vt:lpstr>14. Что делать, если?</vt:lpstr>
      <vt:lpstr>ДЗ </vt:lpstr>
      <vt:lpstr>Выводы</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COMAQA.BY</vt:lpstr>
      <vt:lpstr>COMAQA.BY</vt:lpstr>
      <vt:lpstr>CoreHard.by</vt:lpstr>
      <vt:lpstr>CoreHard.by</vt:lpstr>
      <vt:lpstr>Спасибо! Вопросы?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Agile Tester &amp; Agile Testing</dc:title>
  <dc:creator>Anton Semenchenko</dc:creator>
  <cp:lastModifiedBy>Anton Semenchenko</cp:lastModifiedBy>
  <cp:revision>161</cp:revision>
  <dcterms:modified xsi:type="dcterms:W3CDTF">2018-05-26T10:54:43Z</dcterms:modified>
</cp:coreProperties>
</file>