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78" r:id="rId5"/>
    <p:sldId id="279" r:id="rId6"/>
    <p:sldId id="280" r:id="rId7"/>
    <p:sldId id="281" r:id="rId8"/>
    <p:sldId id="261" r:id="rId9"/>
    <p:sldId id="282" r:id="rId10"/>
    <p:sldId id="283" r:id="rId11"/>
    <p:sldId id="284" r:id="rId12"/>
    <p:sldId id="263" r:id="rId13"/>
    <p:sldId id="286" r:id="rId14"/>
    <p:sldId id="285" r:id="rId15"/>
    <p:sldId id="287" r:id="rId16"/>
    <p:sldId id="267" r:id="rId17"/>
    <p:sldId id="288" r:id="rId18"/>
    <p:sldId id="276" r:id="rId19"/>
    <p:sldId id="289" r:id="rId20"/>
    <p:sldId id="270" r:id="rId21"/>
    <p:sldId id="275" r:id="rId22"/>
    <p:sldId id="269" r:id="rId23"/>
    <p:sldId id="271" r:id="rId24"/>
    <p:sldId id="272" r:id="rId25"/>
    <p:sldId id="273" r:id="rId26"/>
    <p:sldId id="27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540F81-05B8-4A1D-9858-00CB7AFC172B}" v="31" dt="2019-05-30T09:27:45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BD40E-376D-4EE6-86F4-11CCE66259B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250D53-2897-4E48-87E8-5789BF5EB2E3}">
      <dgm:prSet phldrT="[Text]"/>
      <dgm:spPr/>
      <dgm:t>
        <a:bodyPr/>
        <a:lstStyle/>
        <a:p>
          <a:r>
            <a:rPr lang="ru-RU" sz="3000" b="1">
              <a:solidFill>
                <a:schemeClr val="bg1"/>
              </a:solidFill>
              <a:latin typeface="Calibri Light"/>
              <a:cs typeface="Calibri Light"/>
            </a:rPr>
            <a:t>Решение головоломки</a:t>
          </a:r>
        </a:p>
      </dgm:t>
    </dgm:pt>
    <dgm:pt modelId="{A9C881C9-D70C-4CB2-A80A-32F4FE73277D}" type="parTrans" cxnId="{E7C4BAB8-4796-4276-BF8C-5CAA8E4515F8}">
      <dgm:prSet/>
      <dgm:spPr/>
      <dgm:t>
        <a:bodyPr/>
        <a:lstStyle/>
        <a:p>
          <a:endParaRPr lang="ru-RU"/>
        </a:p>
      </dgm:t>
    </dgm:pt>
    <dgm:pt modelId="{E5573E51-7EAA-4063-8E91-F43F8C31D39D}" type="sibTrans" cxnId="{E7C4BAB8-4796-4276-BF8C-5CAA8E4515F8}">
      <dgm:prSet/>
      <dgm:spPr/>
      <dgm:t>
        <a:bodyPr/>
        <a:lstStyle/>
        <a:p>
          <a:endParaRPr lang="ru-RU"/>
        </a:p>
      </dgm:t>
    </dgm:pt>
    <dgm:pt modelId="{15480F24-2C10-4E40-9DCC-C566A495EA70}">
      <dgm:prSet phldrT="[Text]"/>
      <dgm:spPr/>
      <dgm:t>
        <a:bodyPr/>
        <a:lstStyle/>
        <a:p>
          <a:r>
            <a:rPr lang="ru-RU" b="1">
              <a:solidFill>
                <a:schemeClr val="bg1"/>
              </a:solidFill>
              <a:cs typeface="Calibri Light"/>
            </a:rPr>
            <a:t>Получение монеток за прохождение</a:t>
          </a:r>
        </a:p>
      </dgm:t>
    </dgm:pt>
    <dgm:pt modelId="{4882662D-5889-4642-A0FE-A7E7FC4B6554}" type="parTrans" cxnId="{5D58B91B-862F-4F46-9C48-A2368FB3C553}">
      <dgm:prSet/>
      <dgm:spPr/>
      <dgm:t>
        <a:bodyPr/>
        <a:lstStyle/>
        <a:p>
          <a:endParaRPr lang="ru-RU"/>
        </a:p>
      </dgm:t>
    </dgm:pt>
    <dgm:pt modelId="{51C68FCA-0F54-4D4B-AF89-7CB901A1DAC0}" type="sibTrans" cxnId="{5D58B91B-862F-4F46-9C48-A2368FB3C553}">
      <dgm:prSet/>
      <dgm:spPr/>
      <dgm:t>
        <a:bodyPr/>
        <a:lstStyle/>
        <a:p>
          <a:endParaRPr lang="ru-RU"/>
        </a:p>
      </dgm:t>
    </dgm:pt>
    <dgm:pt modelId="{042FE4A9-5FBA-4CD8-ABEB-82F059BC688D}">
      <dgm:prSet phldrT="[Text]"/>
      <dgm:spPr/>
      <dgm:t>
        <a:bodyPr/>
        <a:lstStyle/>
        <a:p>
          <a:r>
            <a:rPr lang="ru-RU" b="1">
              <a:solidFill>
                <a:schemeClr val="bg1"/>
              </a:solidFill>
              <a:cs typeface="Calibri Light"/>
            </a:rPr>
            <a:t>Открытие следующей головоломки</a:t>
          </a:r>
        </a:p>
      </dgm:t>
    </dgm:pt>
    <dgm:pt modelId="{3DA6E046-3E70-496F-98B1-2A0B89B4F441}" type="parTrans" cxnId="{BC7432BF-A719-439A-A788-1E6807AD33D7}">
      <dgm:prSet/>
      <dgm:spPr/>
      <dgm:t>
        <a:bodyPr/>
        <a:lstStyle/>
        <a:p>
          <a:endParaRPr lang="ru-RU"/>
        </a:p>
      </dgm:t>
    </dgm:pt>
    <dgm:pt modelId="{B40A52F6-096E-4043-B7E8-B5BCBBA6271C}" type="sibTrans" cxnId="{BC7432BF-A719-439A-A788-1E6807AD33D7}">
      <dgm:prSet/>
      <dgm:spPr/>
      <dgm:t>
        <a:bodyPr/>
        <a:lstStyle/>
        <a:p>
          <a:endParaRPr lang="ru-RU"/>
        </a:p>
      </dgm:t>
    </dgm:pt>
    <dgm:pt modelId="{59E9E1B1-8AFF-4CE1-A493-BE63D1FC9E65}" type="pres">
      <dgm:prSet presAssocID="{68DBD40E-376D-4EE6-86F4-11CCE66259BF}" presName="Name0" presStyleCnt="0">
        <dgm:presLayoutVars>
          <dgm:dir/>
          <dgm:resizeHandles val="exact"/>
        </dgm:presLayoutVars>
      </dgm:prSet>
      <dgm:spPr/>
    </dgm:pt>
    <dgm:pt modelId="{84794527-744E-4F8F-8D71-58CE1DEE34EF}" type="pres">
      <dgm:prSet presAssocID="{68DBD40E-376D-4EE6-86F4-11CCE66259BF}" presName="cycle" presStyleCnt="0"/>
      <dgm:spPr/>
    </dgm:pt>
    <dgm:pt modelId="{4D34EB61-BC9F-488A-834A-CC2B8D782524}" type="pres">
      <dgm:prSet presAssocID="{42250D53-2897-4E48-87E8-5789BF5EB2E3}" presName="nodeFirstNode" presStyleLbl="node1" presStyleIdx="0" presStyleCnt="3">
        <dgm:presLayoutVars>
          <dgm:bulletEnabled val="1"/>
        </dgm:presLayoutVars>
      </dgm:prSet>
      <dgm:spPr/>
    </dgm:pt>
    <dgm:pt modelId="{F606F156-D7E2-4C18-89D2-E7D089A84FE7}" type="pres">
      <dgm:prSet presAssocID="{E5573E51-7EAA-4063-8E91-F43F8C31D39D}" presName="sibTransFirstNode" presStyleLbl="bgShp" presStyleIdx="0" presStyleCnt="1"/>
      <dgm:spPr/>
    </dgm:pt>
    <dgm:pt modelId="{1FA012BB-FF4C-44D4-AACE-6C5116457F94}" type="pres">
      <dgm:prSet presAssocID="{15480F24-2C10-4E40-9DCC-C566A495EA70}" presName="nodeFollowingNodes" presStyleLbl="node1" presStyleIdx="1" presStyleCnt="3">
        <dgm:presLayoutVars>
          <dgm:bulletEnabled val="1"/>
        </dgm:presLayoutVars>
      </dgm:prSet>
      <dgm:spPr/>
    </dgm:pt>
    <dgm:pt modelId="{F160F9E5-7650-4BFD-A8F1-E01EF7BB7A64}" type="pres">
      <dgm:prSet presAssocID="{042FE4A9-5FBA-4CD8-ABEB-82F059BC688D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05FC8C03-B7FD-4993-BA5B-9AEBA089B0AF}" type="presOf" srcId="{42250D53-2897-4E48-87E8-5789BF5EB2E3}" destId="{4D34EB61-BC9F-488A-834A-CC2B8D782524}" srcOrd="0" destOrd="0" presId="urn:microsoft.com/office/officeart/2005/8/layout/cycle3"/>
    <dgm:cxn modelId="{5D58B91B-862F-4F46-9C48-A2368FB3C553}" srcId="{68DBD40E-376D-4EE6-86F4-11CCE66259BF}" destId="{15480F24-2C10-4E40-9DCC-C566A495EA70}" srcOrd="1" destOrd="0" parTransId="{4882662D-5889-4642-A0FE-A7E7FC4B6554}" sibTransId="{51C68FCA-0F54-4D4B-AF89-7CB901A1DAC0}"/>
    <dgm:cxn modelId="{A55E3747-EB9F-4565-9B92-12AE6129210F}" type="presOf" srcId="{042FE4A9-5FBA-4CD8-ABEB-82F059BC688D}" destId="{F160F9E5-7650-4BFD-A8F1-E01EF7BB7A64}" srcOrd="0" destOrd="0" presId="urn:microsoft.com/office/officeart/2005/8/layout/cycle3"/>
    <dgm:cxn modelId="{9BF15556-FFB6-46BE-96A8-C5F98954A476}" type="presOf" srcId="{E5573E51-7EAA-4063-8E91-F43F8C31D39D}" destId="{F606F156-D7E2-4C18-89D2-E7D089A84FE7}" srcOrd="0" destOrd="0" presId="urn:microsoft.com/office/officeart/2005/8/layout/cycle3"/>
    <dgm:cxn modelId="{FF193FB5-232E-474B-BA79-6DC7FE344C48}" type="presOf" srcId="{15480F24-2C10-4E40-9DCC-C566A495EA70}" destId="{1FA012BB-FF4C-44D4-AACE-6C5116457F94}" srcOrd="0" destOrd="0" presId="urn:microsoft.com/office/officeart/2005/8/layout/cycle3"/>
    <dgm:cxn modelId="{E7C4BAB8-4796-4276-BF8C-5CAA8E4515F8}" srcId="{68DBD40E-376D-4EE6-86F4-11CCE66259BF}" destId="{42250D53-2897-4E48-87E8-5789BF5EB2E3}" srcOrd="0" destOrd="0" parTransId="{A9C881C9-D70C-4CB2-A80A-32F4FE73277D}" sibTransId="{E5573E51-7EAA-4063-8E91-F43F8C31D39D}"/>
    <dgm:cxn modelId="{BC7432BF-A719-439A-A788-1E6807AD33D7}" srcId="{68DBD40E-376D-4EE6-86F4-11CCE66259BF}" destId="{042FE4A9-5FBA-4CD8-ABEB-82F059BC688D}" srcOrd="2" destOrd="0" parTransId="{3DA6E046-3E70-496F-98B1-2A0B89B4F441}" sibTransId="{B40A52F6-096E-4043-B7E8-B5BCBBA6271C}"/>
    <dgm:cxn modelId="{0067B9C6-D8C7-4231-AFE9-935DF4A6FBE2}" type="presOf" srcId="{68DBD40E-376D-4EE6-86F4-11CCE66259BF}" destId="{59E9E1B1-8AFF-4CE1-A493-BE63D1FC9E65}" srcOrd="0" destOrd="0" presId="urn:microsoft.com/office/officeart/2005/8/layout/cycle3"/>
    <dgm:cxn modelId="{5EA78921-A727-44ED-9D09-331F18545D0D}" type="presParOf" srcId="{59E9E1B1-8AFF-4CE1-A493-BE63D1FC9E65}" destId="{84794527-744E-4F8F-8D71-58CE1DEE34EF}" srcOrd="0" destOrd="0" presId="urn:microsoft.com/office/officeart/2005/8/layout/cycle3"/>
    <dgm:cxn modelId="{474A8F5E-88B7-4252-8FDE-F0F7A33BE4FD}" type="presParOf" srcId="{84794527-744E-4F8F-8D71-58CE1DEE34EF}" destId="{4D34EB61-BC9F-488A-834A-CC2B8D782524}" srcOrd="0" destOrd="0" presId="urn:microsoft.com/office/officeart/2005/8/layout/cycle3"/>
    <dgm:cxn modelId="{6664522A-D32A-46B1-B60F-66EA7624BEFC}" type="presParOf" srcId="{84794527-744E-4F8F-8D71-58CE1DEE34EF}" destId="{F606F156-D7E2-4C18-89D2-E7D089A84FE7}" srcOrd="1" destOrd="0" presId="urn:microsoft.com/office/officeart/2005/8/layout/cycle3"/>
    <dgm:cxn modelId="{178018B9-7D86-40BA-8519-BC8DFF9827CF}" type="presParOf" srcId="{84794527-744E-4F8F-8D71-58CE1DEE34EF}" destId="{1FA012BB-FF4C-44D4-AACE-6C5116457F94}" srcOrd="2" destOrd="0" presId="urn:microsoft.com/office/officeart/2005/8/layout/cycle3"/>
    <dgm:cxn modelId="{24087E1A-BC0A-468E-9D8B-185902EAC772}" type="presParOf" srcId="{84794527-744E-4F8F-8D71-58CE1DEE34EF}" destId="{F160F9E5-7650-4BFD-A8F1-E01EF7BB7A64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6F156-D7E2-4C18-89D2-E7D089A84FE7}">
      <dsp:nvSpPr>
        <dsp:cNvPr id="0" name=""/>
        <dsp:cNvSpPr/>
      </dsp:nvSpPr>
      <dsp:spPr>
        <a:xfrm>
          <a:off x="538759" y="452663"/>
          <a:ext cx="2576409" cy="2576409"/>
        </a:xfrm>
        <a:prstGeom prst="circularArrow">
          <a:avLst>
            <a:gd name="adj1" fmla="val 5689"/>
            <a:gd name="adj2" fmla="val 340510"/>
            <a:gd name="adj3" fmla="val 12705452"/>
            <a:gd name="adj4" fmla="val 18070860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4EB61-BC9F-488A-834A-CC2B8D782524}">
      <dsp:nvSpPr>
        <dsp:cNvPr id="0" name=""/>
        <dsp:cNvSpPr/>
      </dsp:nvSpPr>
      <dsp:spPr>
        <a:xfrm>
          <a:off x="976819" y="558079"/>
          <a:ext cx="1700289" cy="850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>
              <a:solidFill>
                <a:schemeClr val="bg1"/>
              </a:solidFill>
              <a:latin typeface="Calibri Light"/>
              <a:cs typeface="Calibri Light"/>
            </a:rPr>
            <a:t>Решение головоломки</a:t>
          </a:r>
        </a:p>
      </dsp:txBody>
      <dsp:txXfrm>
        <a:off x="1018320" y="599580"/>
        <a:ext cx="1617287" cy="767142"/>
      </dsp:txXfrm>
    </dsp:sp>
    <dsp:sp modelId="{1FA012BB-FF4C-44D4-AACE-6C5116457F94}">
      <dsp:nvSpPr>
        <dsp:cNvPr id="0" name=""/>
        <dsp:cNvSpPr/>
      </dsp:nvSpPr>
      <dsp:spPr>
        <a:xfrm>
          <a:off x="1953289" y="2249376"/>
          <a:ext cx="1700289" cy="850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>
              <a:solidFill>
                <a:schemeClr val="bg1"/>
              </a:solidFill>
              <a:cs typeface="Calibri Light"/>
            </a:rPr>
            <a:t>Получение монеток за прохождение</a:t>
          </a:r>
        </a:p>
      </dsp:txBody>
      <dsp:txXfrm>
        <a:off x="1994790" y="2290877"/>
        <a:ext cx="1617287" cy="767142"/>
      </dsp:txXfrm>
    </dsp:sp>
    <dsp:sp modelId="{F160F9E5-7650-4BFD-A8F1-E01EF7BB7A64}">
      <dsp:nvSpPr>
        <dsp:cNvPr id="0" name=""/>
        <dsp:cNvSpPr/>
      </dsp:nvSpPr>
      <dsp:spPr>
        <a:xfrm>
          <a:off x="348" y="2249376"/>
          <a:ext cx="1700289" cy="850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>
              <a:solidFill>
                <a:schemeClr val="bg1"/>
              </a:solidFill>
              <a:cs typeface="Calibri Light"/>
            </a:rPr>
            <a:t>Открытие следующей головоломки</a:t>
          </a:r>
        </a:p>
      </dsp:txBody>
      <dsp:txXfrm>
        <a:off x="41849" y="2290877"/>
        <a:ext cx="1617287" cy="76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1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67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2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2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5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84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19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6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1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91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7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amcommunity.com/sharedfiles/filedetails/?id=92640063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.y.rusak@live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1691" y="473508"/>
            <a:ext cx="9144000" cy="3218873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Arial"/>
                <a:cs typeface="Calibri Light"/>
              </a:rPr>
              <a:t>Пользовательские сценарии.</a:t>
            </a:r>
            <a:br>
              <a:rPr lang="ru-RU" sz="4800" b="1" dirty="0">
                <a:latin typeface="Arial"/>
                <a:cs typeface="Calibri Light"/>
              </a:rPr>
            </a:br>
            <a:r>
              <a:rPr lang="ru-RU" sz="4800" b="1" dirty="0">
                <a:latin typeface="Arial"/>
                <a:cs typeface="Calibri Light"/>
              </a:rPr>
              <a:t>Как построить эффективную документацию на игровом проекте.</a:t>
            </a:r>
            <a:endParaRPr lang="ru-RU" sz="4800" dirty="0">
              <a:latin typeface="Arial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6545" y="4133129"/>
            <a:ext cx="891020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ru-RU" sz="1800" dirty="0">
                <a:latin typeface="Arial"/>
                <a:cs typeface="Calibri"/>
              </a:rPr>
              <a:t>Русак Наталья</a:t>
            </a:r>
          </a:p>
          <a:p>
            <a:pPr algn="r"/>
            <a:r>
              <a:rPr lang="ru-RU" sz="1800" dirty="0">
                <a:latin typeface="Arial"/>
                <a:cs typeface="Calibri"/>
              </a:rPr>
              <a:t>ООО "</a:t>
            </a:r>
            <a:r>
              <a:rPr lang="ru-RU" sz="1800" dirty="0" err="1">
                <a:latin typeface="Arial"/>
                <a:cs typeface="Calibri"/>
              </a:rPr>
              <a:t>Мелсофт</a:t>
            </a:r>
            <a:r>
              <a:rPr lang="ru-RU" sz="1800" dirty="0">
                <a:latin typeface="Arial"/>
                <a:cs typeface="Calibri"/>
              </a:rPr>
              <a:t>"</a:t>
            </a:r>
          </a:p>
          <a:p>
            <a:pPr algn="r"/>
            <a:r>
              <a:rPr lang="ru-RU" sz="1800" dirty="0" err="1">
                <a:latin typeface="Arial"/>
                <a:cs typeface="Calibri"/>
              </a:rPr>
              <a:t>Lead</a:t>
            </a:r>
            <a:r>
              <a:rPr lang="ru-RU" sz="1800" dirty="0">
                <a:latin typeface="Arial"/>
                <a:cs typeface="Calibri"/>
              </a:rPr>
              <a:t> QA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D933-C710-41B3-A5FB-B6514D61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537" y="3284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"/>
                <a:cs typeface="Arial"/>
              </a:rPr>
              <a:t>Шаг 2 - Ключевые моменты игры</a:t>
            </a:r>
            <a:endParaRPr lang="ru-RU" sz="400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493-E063-4180-A579-24A50E97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94907" cy="2916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Игровой жанр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Используемые игровые механики, </a:t>
            </a:r>
            <a:r>
              <a:rPr lang="ru-RU" sz="2000" dirty="0" err="1">
                <a:latin typeface="Arial"/>
                <a:cs typeface="Calibri" panose="020F0502020204030204"/>
              </a:rPr>
              <a:t>core-gameplay</a:t>
            </a:r>
            <a:r>
              <a:rPr lang="ru-RU" sz="2000" dirty="0">
                <a:latin typeface="Arial"/>
                <a:cs typeface="Calibri" panose="020F0502020204030204"/>
              </a:rPr>
              <a:t> / </a:t>
            </a:r>
            <a:r>
              <a:rPr lang="ru-RU" sz="2000" dirty="0" err="1">
                <a:latin typeface="Arial"/>
                <a:cs typeface="Calibri" panose="020F0502020204030204"/>
              </a:rPr>
              <a:t>meta-cameplay</a:t>
            </a:r>
            <a:endParaRPr lang="ru-RU" sz="2000" dirty="0">
              <a:latin typeface="Arial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Арт и сеттинг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Игровые тексты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Дизайн уровней </a:t>
            </a:r>
          </a:p>
          <a:p>
            <a:pPr marL="514350" indent="-514350">
              <a:buAutoNum type="arabicPeriod"/>
            </a:pPr>
            <a:endParaRPr lang="ru-RU" sz="2000" dirty="0">
              <a:latin typeface="Arial"/>
              <a:cs typeface="Calibri" panose="020F0502020204030204"/>
            </a:endParaRPr>
          </a:p>
          <a:p>
            <a:pPr marL="514350" indent="-514350">
              <a:buAutoNum type="arabicPeriod"/>
            </a:pPr>
            <a:endParaRPr lang="ru-RU" sz="2400" dirty="0">
              <a:latin typeface="Arial"/>
              <a:cs typeface="Calibri" panose="020F0502020204030204"/>
            </a:endParaRPr>
          </a:p>
          <a:p>
            <a:pPr marL="0" indent="0">
              <a:buNone/>
            </a:pPr>
            <a:endParaRPr lang="ru-RU" sz="2400" dirty="0">
              <a:latin typeface="Arial"/>
              <a:cs typeface="Calibri" panose="020F0502020204030204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32A75CAB-681D-49F8-9F84-74A4FA32A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024398"/>
              </p:ext>
            </p:extLst>
          </p:nvPr>
        </p:nvGraphicFramePr>
        <p:xfrm>
          <a:off x="4495633" y="1941139"/>
          <a:ext cx="3653928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4" name="TextBox 393">
            <a:extLst>
              <a:ext uri="{FF2B5EF4-FFF2-40B4-BE49-F238E27FC236}">
                <a16:creationId xmlns:a16="http://schemas.microsoft.com/office/drawing/2014/main" id="{8F60E59D-A266-4396-964C-6C56110742F1}"/>
              </a:ext>
            </a:extLst>
          </p:cNvPr>
          <p:cNvSpPr txBox="1"/>
          <p:nvPr/>
        </p:nvSpPr>
        <p:spPr>
          <a:xfrm>
            <a:off x="5320625" y="1795748"/>
            <a:ext cx="5157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latin typeface="Arial"/>
                <a:cs typeface="Arial"/>
              </a:rPr>
              <a:t>Core-gameplay для головоломок</a:t>
            </a:r>
            <a:endParaRPr lang="ru-RU">
              <a:latin typeface="Arial"/>
              <a:cs typeface="Arial"/>
            </a:endParaRPr>
          </a:p>
        </p:txBody>
      </p:sp>
      <p:pic>
        <p:nvPicPr>
          <p:cNvPr id="426" name="Picture 426">
            <a:extLst>
              <a:ext uri="{FF2B5EF4-FFF2-40B4-BE49-F238E27FC236}">
                <a16:creationId xmlns:a16="http://schemas.microsoft.com/office/drawing/2014/main" id="{A468EEF5-0014-49E2-96D3-4BA1286F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555" y="2213829"/>
            <a:ext cx="2743200" cy="3880479"/>
          </a:xfrm>
          <a:prstGeom prst="rect">
            <a:avLst/>
          </a:prstGeom>
        </p:spPr>
      </p:pic>
      <p:pic>
        <p:nvPicPr>
          <p:cNvPr id="42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CFE0D4-7B6E-473C-A0E3-92432359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1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DFBE-4C38-4E58-83E7-AB4AF2F1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33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latin typeface="Arial"/>
                <a:cs typeface="Arial"/>
              </a:rPr>
              <a:t>Шаг 3 - </a:t>
            </a:r>
            <a:r>
              <a:rPr lang="ru-RU" sz="3600" b="1" dirty="0">
                <a:latin typeface="Arial"/>
                <a:ea typeface="+mj-lt"/>
                <a:cs typeface="Arial"/>
              </a:rPr>
              <a:t>Составить классификацию пользователей и модели их поведения</a:t>
            </a:r>
            <a:endParaRPr lang="ru-RU" sz="3600" b="1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3818-1513-4F9C-9065-18A706FD7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8747"/>
            <a:ext cx="4212467" cy="3293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>
                <a:latin typeface="Arial"/>
                <a:ea typeface="+mn-lt"/>
                <a:cs typeface="Arial"/>
              </a:rPr>
              <a:t>Использовать готовые решения (которые придумали гейм-дизайнеры) </a:t>
            </a:r>
            <a:endParaRPr lang="en-US" sz="2000" dirty="0">
              <a:latin typeface="Arial"/>
              <a:ea typeface="+mn-lt"/>
              <a:cs typeface="Arial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ea typeface="+mn-lt"/>
                <a:cs typeface="Arial"/>
              </a:rPr>
              <a:t>Использовать собственную классификацию </a:t>
            </a:r>
            <a:endParaRPr lang="ru-RU" sz="2000" dirty="0"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30BA12-E66D-4FF7-B5FD-2DA7BD91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00" y="2217627"/>
            <a:ext cx="6455973" cy="3632045"/>
          </a:xfrm>
          <a:prstGeom prst="rect">
            <a:avLst/>
          </a:prstGeom>
        </p:spPr>
      </p:pic>
      <p:pic>
        <p:nvPicPr>
          <p:cNvPr id="8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4213F17-6856-4F49-BA0B-5A9AFA5F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84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37627-968B-46E9-BEC8-9D2397AA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Arial"/>
                <a:cs typeface="Calibri Light"/>
              </a:rPr>
              <a:t>Готовые решения: психотипы </a:t>
            </a:r>
            <a:r>
              <a:rPr lang="ru-RU" sz="4000" b="1" dirty="0" err="1">
                <a:latin typeface="Arial"/>
                <a:cs typeface="Calibri Light"/>
              </a:rPr>
              <a:t>Бартла</a:t>
            </a:r>
            <a:endParaRPr lang="ru-RU" sz="4000" b="1" dirty="0">
              <a:latin typeface="Arial"/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93F1A-98E3-487A-902D-6CE0BB4A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1825625"/>
            <a:ext cx="3373821" cy="2048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/>
                <a:cs typeface="Calibri" panose="020F0502020204030204"/>
              </a:rPr>
              <a:t>Психотипы </a:t>
            </a:r>
            <a:r>
              <a:rPr lang="ru-RU" sz="2000" dirty="0" err="1">
                <a:latin typeface="Arial"/>
                <a:cs typeface="Calibri" panose="020F0502020204030204"/>
              </a:rPr>
              <a:t>Бартла</a:t>
            </a:r>
            <a:r>
              <a:rPr lang="ru-RU" sz="2000" dirty="0">
                <a:latin typeface="Arial"/>
                <a:cs typeface="Calibri" panose="020F0502020204030204"/>
              </a:rPr>
              <a:t> (серьезная классификация для MMO с хорошим описанием и обоснованием) </a:t>
            </a:r>
            <a:endParaRPr lang="ru-RU" sz="2000">
              <a:latin typeface="Arial"/>
              <a:cs typeface="Arial"/>
            </a:endParaRPr>
          </a:p>
        </p:txBody>
      </p:sp>
      <p:pic>
        <p:nvPicPr>
          <p:cNvPr id="4" name="Picture 5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ACADCA6-4443-44B9-BBB2-884D8BF9B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75" y="1487161"/>
            <a:ext cx="6832052" cy="5106163"/>
          </a:xfrm>
          <a:prstGeom prst="rect">
            <a:avLst/>
          </a:prstGeom>
        </p:spPr>
      </p:pic>
      <p:pic>
        <p:nvPicPr>
          <p:cNvPr id="8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EBA0310-0D39-4402-865D-16C2187C8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67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1FBD-07A5-498F-9162-C9FCE350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375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"/>
                <a:cs typeface="Calibri Light"/>
              </a:rPr>
              <a:t>Готовое решение: мотивационная модель</a:t>
            </a:r>
            <a:endParaRPr lang="ru-RU" sz="4000">
              <a:latin typeface="Arial"/>
              <a:cs typeface="Arial"/>
            </a:endParaRPr>
          </a:p>
        </p:txBody>
      </p:sp>
      <p:pic>
        <p:nvPicPr>
          <p:cNvPr id="4" name="Picture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E3772A7-563B-4687-832E-CEFAA7F3E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163" y="1371808"/>
            <a:ext cx="9205509" cy="5090202"/>
          </a:xfrm>
          <a:prstGeom prst="rect">
            <a:avLst/>
          </a:prstGeom>
        </p:spPr>
      </p:pic>
      <p:pic>
        <p:nvPicPr>
          <p:cNvPr id="7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71A0C77-709B-4207-9B3B-ED20FE13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5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2A9C-502C-4B04-9499-038DA1BB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"/>
                <a:ea typeface="+mj-lt"/>
                <a:cs typeface="+mj-lt"/>
              </a:rPr>
              <a:t>Готовые решения: мнение комьюнити</a:t>
            </a:r>
            <a:endParaRPr lang="ru-RU" sz="4000" dirty="0">
              <a:latin typeface="Arial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3728A-9CFA-4C87-9B2F-B2AE06F1D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860"/>
            <a:ext cx="7704044" cy="41059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latin typeface="Arial"/>
                <a:ea typeface="+mn-lt"/>
                <a:cs typeface="+mn-lt"/>
              </a:rPr>
              <a:t>Типы игроков в </a:t>
            </a:r>
            <a:r>
              <a:rPr lang="ru-RU" b="1" dirty="0" err="1">
                <a:latin typeface="Arial"/>
                <a:ea typeface="+mn-lt"/>
                <a:cs typeface="+mn-lt"/>
              </a:rPr>
              <a:t>Unturned</a:t>
            </a:r>
            <a:endParaRPr lang="ru-RU" b="1">
              <a:latin typeface="Arial"/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latin typeface="Arial"/>
                <a:ea typeface="+mn-lt"/>
                <a:cs typeface="+mn-lt"/>
              </a:rPr>
              <a:t>Название игрока</a:t>
            </a:r>
            <a:r>
              <a:rPr lang="ru-RU" sz="2000" dirty="0">
                <a:latin typeface="Arial"/>
                <a:ea typeface="+mn-lt"/>
                <a:cs typeface="+mn-lt"/>
              </a:rPr>
              <a:t>: Дружелюбный кепка</a:t>
            </a:r>
            <a:endParaRPr lang="ru-RU" sz="2000">
              <a:latin typeface="Arial"/>
              <a:ea typeface="+mn-lt"/>
              <a:cs typeface="+mn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latin typeface="Arial"/>
                <a:ea typeface="+mn-lt"/>
                <a:cs typeface="+mn-lt"/>
              </a:rPr>
              <a:t>Редкость:</a:t>
            </a:r>
            <a:r>
              <a:rPr lang="ru-RU" sz="2000" dirty="0">
                <a:latin typeface="Arial"/>
                <a:ea typeface="+mn-lt"/>
                <a:cs typeface="+mn-lt"/>
              </a:rPr>
              <a:t> Не очень распространен.</a:t>
            </a:r>
            <a:br>
              <a:rPr lang="ru-RU" sz="2000" dirty="0">
                <a:latin typeface="Arial"/>
                <a:ea typeface="+mn-lt"/>
                <a:cs typeface="+mn-lt"/>
              </a:rPr>
            </a:br>
            <a:r>
              <a:rPr lang="ru-RU" sz="2000" b="1" dirty="0">
                <a:latin typeface="Arial"/>
                <a:ea typeface="+mn-lt"/>
                <a:cs typeface="+mn-lt"/>
              </a:rPr>
              <a:t>Угроза</a:t>
            </a:r>
            <a:r>
              <a:rPr lang="ru-RU" sz="2000" dirty="0">
                <a:latin typeface="Arial"/>
                <a:ea typeface="+mn-lt"/>
                <a:cs typeface="+mn-lt"/>
              </a:rPr>
              <a:t>: Нулевая.</a:t>
            </a:r>
            <a:br>
              <a:rPr lang="ru-RU" sz="2000" dirty="0">
                <a:latin typeface="Arial"/>
                <a:ea typeface="+mn-lt"/>
                <a:cs typeface="+mn-lt"/>
              </a:rPr>
            </a:br>
            <a:r>
              <a:rPr lang="ru-RU" sz="2000" b="1" dirty="0">
                <a:latin typeface="Arial"/>
                <a:ea typeface="+mn-lt"/>
                <a:cs typeface="+mn-lt"/>
              </a:rPr>
              <a:t>Место нахождения:</a:t>
            </a:r>
            <a:r>
              <a:rPr lang="ru-RU" sz="2000" dirty="0">
                <a:latin typeface="Arial"/>
                <a:ea typeface="+mn-lt"/>
                <a:cs typeface="+mn-lt"/>
              </a:rPr>
              <a:t> Всюду.</a:t>
            </a:r>
            <a:br>
              <a:rPr lang="ru-RU" sz="2000" dirty="0">
                <a:latin typeface="Arial"/>
                <a:ea typeface="+mn-lt"/>
                <a:cs typeface="+mn-lt"/>
              </a:rPr>
            </a:br>
            <a:r>
              <a:rPr lang="ru-RU" sz="2000" b="1" dirty="0">
                <a:latin typeface="Arial"/>
                <a:ea typeface="+mn-lt"/>
                <a:cs typeface="+mn-lt"/>
              </a:rPr>
              <a:t>Описание:</a:t>
            </a:r>
            <a:r>
              <a:rPr lang="ru-RU" sz="2000" dirty="0">
                <a:latin typeface="Arial"/>
                <a:ea typeface="+mn-lt"/>
                <a:cs typeface="+mn-lt"/>
              </a:rPr>
              <a:t> Эти кепки никогда не причинят вам вреда, и не воспринимают тот факт, что они голые. Обычно они </a:t>
            </a:r>
            <a:r>
              <a:rPr lang="ru-RU" sz="2000" dirty="0" err="1">
                <a:latin typeface="Arial"/>
                <a:ea typeface="+mn-lt"/>
                <a:cs typeface="+mn-lt"/>
              </a:rPr>
              <a:t>лутаются</a:t>
            </a:r>
            <a:r>
              <a:rPr lang="ru-RU" sz="2000" dirty="0">
                <a:latin typeface="Arial"/>
                <a:ea typeface="+mn-lt"/>
                <a:cs typeface="+mn-lt"/>
              </a:rPr>
              <a:t> в городах и не трогают вещей убитых игроков. Зачастую они становятся дружелюбными игроками, но большинство из них никогда не преодолевают стадию "кепки", так как всегда умирают от других игроков.</a:t>
            </a:r>
            <a:endParaRPr lang="ru-RU" sz="2000">
              <a:latin typeface="Arial"/>
              <a:cs typeface="Calibri"/>
            </a:endParaRPr>
          </a:p>
          <a:p>
            <a:pPr marL="0" indent="0">
              <a:buNone/>
            </a:pPr>
            <a:endParaRPr lang="ru-RU" sz="1600" dirty="0">
              <a:latin typeface="Arial"/>
              <a:cs typeface="Calibri"/>
            </a:endParaRPr>
          </a:p>
          <a:p>
            <a:pPr marL="0" indent="0">
              <a:buNone/>
            </a:pPr>
            <a:endParaRPr lang="ru-RU" sz="1200" dirty="0">
              <a:latin typeface="Arial"/>
              <a:cs typeface="Calibri"/>
            </a:endParaRPr>
          </a:p>
        </p:txBody>
      </p:sp>
      <p:pic>
        <p:nvPicPr>
          <p:cNvPr id="6" name="Picture 6" descr="Изображение выглядит как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A7FE949-BFD5-4A7A-894A-78405335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693" y="1514178"/>
            <a:ext cx="2773996" cy="2496015"/>
          </a:xfrm>
          <a:prstGeom prst="rect">
            <a:avLst/>
          </a:prstGeom>
        </p:spPr>
      </p:pic>
      <p:pic>
        <p:nvPicPr>
          <p:cNvPr id="4" name="Picture 4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2BF9DF3-58E2-454B-A0CD-5F61377D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5465799"/>
            <a:ext cx="2088777" cy="1296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82053-4006-47A2-8FD7-638E300FAAEB}"/>
              </a:ext>
            </a:extLst>
          </p:cNvPr>
          <p:cNvSpPr txBox="1"/>
          <p:nvPr/>
        </p:nvSpPr>
        <p:spPr>
          <a:xfrm>
            <a:off x="2305050" y="5962650"/>
            <a:ext cx="655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latin typeface="Arial"/>
                <a:cs typeface="Arial"/>
              </a:rPr>
              <a:t>Источник: </a:t>
            </a:r>
            <a:r>
              <a:rPr lang="ru-RU" sz="1200" dirty="0">
                <a:latin typeface="Arial"/>
                <a:cs typeface="Arial"/>
                <a:hlinkClick r:id="rId4"/>
              </a:rPr>
              <a:t>https://steamcommunity.com/sharedfiles/filedetails/?id=926400636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71581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77F4-C6EC-44DD-AED7-DB1EF1F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3532" cy="1325563"/>
          </a:xfrm>
        </p:spPr>
        <p:txBody>
          <a:bodyPr/>
          <a:lstStyle/>
          <a:p>
            <a:pPr algn="ctr"/>
            <a:r>
              <a:rPr lang="ru-RU" b="1" dirty="0">
                <a:latin typeface="Arial"/>
                <a:ea typeface="+mj-lt"/>
                <a:cs typeface="Arial"/>
              </a:rPr>
              <a:t>Классификация, </a:t>
            </a:r>
            <a:br>
              <a:rPr lang="ru-RU" b="1" dirty="0">
                <a:latin typeface="Arial"/>
                <a:ea typeface="+mj-lt"/>
                <a:cs typeface="Arial"/>
              </a:rPr>
            </a:br>
            <a:r>
              <a:rPr lang="ru-RU" b="1" dirty="0">
                <a:latin typeface="Arial"/>
                <a:ea typeface="+mj-lt"/>
                <a:cs typeface="Arial"/>
              </a:rPr>
              <a:t>которую мы сделали сами- .</a:t>
            </a:r>
            <a:r>
              <a:rPr lang="ru-RU" b="1" dirty="0" err="1">
                <a:latin typeface="Arial"/>
                <a:ea typeface="+mj-lt"/>
                <a:cs typeface="Arial"/>
              </a:rPr>
              <a:t>io</a:t>
            </a:r>
            <a:endParaRPr lang="ru-RU" dirty="0" err="1">
              <a:latin typeface="Arial"/>
              <a:ea typeface="+mj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EF6A4-B4AA-477F-BAF9-508AA7A6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975"/>
            <a:ext cx="8045931" cy="39374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ru-RU" sz="2000" b="1" dirty="0">
                <a:latin typeface="Arial"/>
                <a:cs typeface="Arial"/>
              </a:rPr>
              <a:t>Знакомство с игрой:</a:t>
            </a:r>
          </a:p>
          <a:p>
            <a:pPr marL="0" indent="0">
              <a:buNone/>
            </a:pPr>
            <a:r>
              <a:rPr lang="ru-RU" sz="2000" dirty="0">
                <a:latin typeface="Arial"/>
                <a:cs typeface="Arial"/>
              </a:rPr>
              <a:t>1. </a:t>
            </a:r>
            <a:r>
              <a:rPr lang="ru-RU" sz="2000" i="1" u="sng" dirty="0">
                <a:latin typeface="Arial"/>
                <a:cs typeface="Arial"/>
              </a:rPr>
              <a:t>Новичок </a:t>
            </a:r>
            <a:r>
              <a:rPr lang="ru-RU" sz="2000" dirty="0">
                <a:latin typeface="Arial"/>
                <a:cs typeface="Arial"/>
              </a:rPr>
              <a:t>- пользователь плохо знаком или не знаком с игрой и самой механикой. В основном занимается исследованием локации и объектов на ней</a:t>
            </a:r>
            <a:endParaRPr lang="ru-RU" sz="2000">
              <a:cs typeface="Calibri"/>
            </a:endParaRPr>
          </a:p>
          <a:p>
            <a:pPr marL="0" indent="0">
              <a:buNone/>
            </a:pPr>
            <a:r>
              <a:rPr lang="ru-RU" sz="2000" dirty="0">
                <a:latin typeface="Arial"/>
                <a:ea typeface="+mn-lt"/>
                <a:cs typeface="Arial"/>
              </a:rPr>
              <a:t>2. </a:t>
            </a:r>
            <a:r>
              <a:rPr lang="ru-RU" sz="2000" i="1" u="sng" dirty="0">
                <a:latin typeface="Arial"/>
                <a:ea typeface="+mn-lt"/>
                <a:cs typeface="Arial"/>
              </a:rPr>
              <a:t>Бывалый</a:t>
            </a:r>
            <a:r>
              <a:rPr lang="ru-RU" sz="2000" dirty="0">
                <a:latin typeface="Arial"/>
                <a:cs typeface="Arial"/>
              </a:rPr>
              <a:t> - пользователь знаком с механикой. Знает расположение объектов на карте. Предугадывает поведение других игроков. </a:t>
            </a:r>
            <a:endParaRPr lang="ru-RU" sz="2000">
              <a:latin typeface="Arial"/>
              <a:cs typeface="Arial"/>
            </a:endParaRPr>
          </a:p>
          <a:p>
            <a:pPr marL="285750" indent="-285750"/>
            <a:endParaRPr lang="ru-RU" sz="2000" b="1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4" name="Picture 4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4CCB3A8-1666-496A-BE4E-11E28B4C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477" y="1822563"/>
            <a:ext cx="2527885" cy="4421010"/>
          </a:xfrm>
          <a:prstGeom prst="rect">
            <a:avLst/>
          </a:prstGeom>
        </p:spPr>
      </p:pic>
      <p:pic>
        <p:nvPicPr>
          <p:cNvPr id="5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37F4C19-F8B7-44D9-8489-C8EB6722C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359A9-109F-4D82-B26A-724FC58E8121}"/>
              </a:ext>
            </a:extLst>
          </p:cNvPr>
          <p:cNvSpPr txBox="1"/>
          <p:nvPr/>
        </p:nvSpPr>
        <p:spPr>
          <a:xfrm>
            <a:off x="2400300" y="4514850"/>
            <a:ext cx="4800600" cy="1585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ru-RU" sz="2000" b="1" dirty="0">
                <a:latin typeface="Arial"/>
                <a:cs typeface="Arial"/>
              </a:rPr>
              <a:t>Тайм-менеджмент</a:t>
            </a:r>
            <a:endParaRPr lang="ru-RU" sz="20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latin typeface="Arial"/>
                <a:cs typeface="Arial"/>
              </a:rPr>
              <a:t>1. Начало матча (1-30 секунд)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latin typeface="Arial"/>
                <a:cs typeface="Arial"/>
              </a:rPr>
              <a:t>2. Середина матча (31-60 секунд)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latin typeface="Arial"/>
                <a:cs typeface="Arial"/>
              </a:rPr>
              <a:t>3. Конец матча (61-90 секунд)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91280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65B12-2174-451D-A155-D575E209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47945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Arial"/>
                <a:cs typeface="Arial"/>
              </a:rPr>
              <a:t>Классификация, которую мы сделали - головоломки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9599B4-D6BD-4169-80EA-CFAA7B46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800"/>
            <a:ext cx="6991638" cy="45617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Arial"/>
                <a:cs typeface="Arial"/>
              </a:rPr>
              <a:t>Психологические процессы: </a:t>
            </a:r>
            <a:r>
              <a:rPr lang="ru-RU" sz="2000" b="1" dirty="0">
                <a:latin typeface="Arial"/>
                <a:cs typeface="Arial"/>
              </a:rPr>
              <a:t>Познавательные (внимание и восприятие</a:t>
            </a:r>
            <a:r>
              <a:rPr lang="ru-RU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ru-RU" sz="2000" b="1" dirty="0">
                <a:latin typeface="Arial"/>
                <a:cs typeface="Arial"/>
              </a:rPr>
              <a:t>Типы пользователей:</a:t>
            </a:r>
          </a:p>
          <a:p>
            <a:pPr marL="0" indent="0">
              <a:buNone/>
            </a:pPr>
            <a:r>
              <a:rPr lang="ru-RU" sz="2000" dirty="0">
                <a:latin typeface="Arial"/>
                <a:cs typeface="Arial"/>
              </a:rPr>
              <a:t>1. Пользователь с </a:t>
            </a:r>
            <a:r>
              <a:rPr lang="ru-RU" sz="2000" b="1" dirty="0">
                <a:latin typeface="Arial"/>
                <a:cs typeface="Arial"/>
              </a:rPr>
              <a:t>заниженными </a:t>
            </a:r>
            <a:r>
              <a:rPr lang="ru-RU" sz="2000" dirty="0">
                <a:latin typeface="Arial"/>
                <a:cs typeface="Arial"/>
              </a:rPr>
              <a:t>показателями внимания и восприятия (много ошибается в процессе поиска слов, часто использует подсказку) </a:t>
            </a:r>
          </a:p>
          <a:p>
            <a:pPr marL="0" indent="0">
              <a:buNone/>
            </a:pPr>
            <a:r>
              <a:rPr lang="ru-RU" sz="2000" dirty="0">
                <a:latin typeface="Arial"/>
                <a:cs typeface="Arial"/>
              </a:rPr>
              <a:t>3. Пользователь с средним показателем внимания и восприятия (иногда ошибается, пользуется подсказкой в конце раунда)</a:t>
            </a:r>
          </a:p>
          <a:p>
            <a:pPr marL="0" indent="0">
              <a:buNone/>
            </a:pPr>
            <a:r>
              <a:rPr lang="ru-RU" sz="2000" dirty="0">
                <a:latin typeface="Arial"/>
                <a:cs typeface="Arial"/>
              </a:rPr>
              <a:t>2. Пользователь с </a:t>
            </a:r>
            <a:r>
              <a:rPr lang="ru-RU" sz="2000" b="1" dirty="0">
                <a:latin typeface="Arial"/>
                <a:cs typeface="Arial"/>
              </a:rPr>
              <a:t>высокими </a:t>
            </a:r>
            <a:r>
              <a:rPr lang="ru-RU" sz="2000" dirty="0">
                <a:latin typeface="Arial"/>
                <a:cs typeface="Arial"/>
              </a:rPr>
              <a:t>показателями внимания и восприятия (быстро находит нужные слова, редко ошибается, не пользуется подсказкой) </a:t>
            </a:r>
          </a:p>
          <a:p>
            <a:pPr marL="0" indent="0">
              <a:buNone/>
            </a:pPr>
            <a:endParaRPr lang="ru-RU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ru-RU" sz="1800" dirty="0">
              <a:latin typeface="Arial"/>
              <a:cs typeface="Arial"/>
            </a:endParaRPr>
          </a:p>
        </p:txBody>
      </p:sp>
      <p:pic>
        <p:nvPicPr>
          <p:cNvPr id="5" name="Picture 5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5E535B6-8951-46BE-8191-740E74D2E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391" y="476561"/>
            <a:ext cx="4281322" cy="5540091"/>
          </a:xfrm>
          <a:prstGeom prst="rect">
            <a:avLst/>
          </a:prstGeom>
        </p:spPr>
      </p:pic>
      <p:pic>
        <p:nvPicPr>
          <p:cNvPr id="4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7B3D889-3432-4140-BE63-D3D9764D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98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7361-D13A-4D45-B527-4A796C4E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Arial"/>
              </a:rPr>
              <a:t>Классификация, которую мы сделали сами - свой игровой опыт 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83D09-8FC2-465A-8EE4-1C3BF5A71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4220" cy="4332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/>
                <a:ea typeface="+mn-lt"/>
                <a:cs typeface="Arial"/>
              </a:rPr>
              <a:t>1. Определяем свой уровень относительно игры - как прохожу игру я? </a:t>
            </a:r>
            <a:endParaRPr lang="ru-RU">
              <a:cs typeface="Calibri" panose="020F0502020204030204"/>
            </a:endParaRPr>
          </a:p>
          <a:p>
            <a:pPr marL="0" indent="0">
              <a:buNone/>
            </a:pPr>
            <a:r>
              <a:rPr lang="ru-RU" sz="2000" dirty="0">
                <a:latin typeface="Arial"/>
                <a:cs typeface="Arial"/>
              </a:rPr>
              <a:t>2. Создать альтернативные сценарии - как сделать все с точностью да и наоборот </a:t>
            </a:r>
          </a:p>
        </p:txBody>
      </p:sp>
      <p:pic>
        <p:nvPicPr>
          <p:cNvPr id="4" name="Picture 4" descr="Изображение выглядит как стол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FC61395-6E07-4BA4-BBA4-166F00B5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62" y="1907512"/>
            <a:ext cx="7035362" cy="3971499"/>
          </a:xfrm>
          <a:prstGeom prst="rect">
            <a:avLst/>
          </a:prstGeom>
        </p:spPr>
      </p:pic>
      <p:pic>
        <p:nvPicPr>
          <p:cNvPr id="6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3FAACD2-72EC-4BD0-8520-6089B4C0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78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7D22-15F6-4B67-A52E-374A7D4D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ea typeface="+mj-lt"/>
                <a:cs typeface="Arial"/>
              </a:rPr>
              <a:t> Шаг 4 - Цель создания документации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FD83-82E1-4BAA-8A54-4185BB887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311"/>
            <a:ext cx="4171950" cy="35789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dirty="0">
                <a:latin typeface="Arial"/>
                <a:cs typeface="Arial"/>
              </a:rPr>
              <a:t>Для определения пути пользователя в приложении</a:t>
            </a:r>
          </a:p>
          <a:p>
            <a:r>
              <a:rPr lang="ru-RU" sz="2000" dirty="0">
                <a:latin typeface="Arial"/>
                <a:cs typeface="Arial"/>
              </a:rPr>
              <a:t>Для подключение других людей к проекту</a:t>
            </a:r>
          </a:p>
          <a:p>
            <a:r>
              <a:rPr lang="ru-RU" sz="2000" dirty="0">
                <a:latin typeface="Arial"/>
                <a:cs typeface="Arial"/>
              </a:rPr>
              <a:t>Для приемочного тестирования</a:t>
            </a:r>
          </a:p>
          <a:p>
            <a:r>
              <a:rPr lang="ru-RU" sz="2000" dirty="0">
                <a:latin typeface="Arial"/>
                <a:cs typeface="Arial"/>
              </a:rPr>
              <a:t>Для регрессионного тестирования </a:t>
            </a:r>
          </a:p>
          <a:p>
            <a:endParaRPr lang="ru-RU" dirty="0">
              <a:latin typeface="Arial"/>
              <a:cs typeface="Arial"/>
            </a:endParaRPr>
          </a:p>
        </p:txBody>
      </p:sp>
      <p:pic>
        <p:nvPicPr>
          <p:cNvPr id="6" name="Picture 6" descr="Изображение выглядит как стол, внутренний, торт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BE4B9F6-4295-4CB5-AE1C-C6799249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1876968"/>
            <a:ext cx="6007975" cy="3982552"/>
          </a:xfrm>
          <a:prstGeom prst="rect">
            <a:avLst/>
          </a:prstGeom>
        </p:spPr>
      </p:pic>
      <p:pic>
        <p:nvPicPr>
          <p:cNvPr id="4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0C5586D-1D9D-41EE-8770-EE0E5AED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4146-83E2-4DB8-B849-3A2264DD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Arial"/>
              </a:rPr>
              <a:t>Шаг 5 - уровень детализации и форма представления 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73AA7-0910-4733-91C9-3C7C8A913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40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Arial"/>
                <a:ea typeface="+mn-lt"/>
                <a:cs typeface="Arial"/>
              </a:rPr>
              <a:t>Игрок-Плюшкин. </a:t>
            </a:r>
            <a:r>
              <a:rPr lang="ru-RU" sz="2000" i="1" u="sng" dirty="0">
                <a:latin typeface="Arial"/>
                <a:ea typeface="+mn-lt"/>
                <a:cs typeface="Arial"/>
              </a:rPr>
              <a:t>Главная цель:</a:t>
            </a:r>
            <a:r>
              <a:rPr lang="ru-RU" sz="2000" u="sng" dirty="0">
                <a:latin typeface="Arial"/>
                <a:ea typeface="+mn-lt"/>
                <a:cs typeface="Arial"/>
              </a:rPr>
              <a:t> </a:t>
            </a:r>
            <a:r>
              <a:rPr lang="ru-RU" sz="2000" dirty="0">
                <a:latin typeface="Arial"/>
                <a:ea typeface="+mn-lt"/>
                <a:cs typeface="Arial"/>
              </a:rPr>
              <a:t>Забить склады всеми возможными </a:t>
            </a:r>
            <a:r>
              <a:rPr lang="ru-RU" sz="2000" dirty="0" err="1">
                <a:latin typeface="Arial"/>
                <a:ea typeface="+mn-lt"/>
                <a:cs typeface="Arial"/>
              </a:rPr>
              <a:t>айтемами</a:t>
            </a:r>
            <a:r>
              <a:rPr lang="ru-RU" sz="2000" dirty="0">
                <a:latin typeface="Arial"/>
                <a:ea typeface="+mn-lt"/>
                <a:cs typeface="Arial"/>
              </a:rPr>
              <a:t> и ресурсами в игре. </a:t>
            </a:r>
            <a:r>
              <a:rPr lang="ru-RU" sz="2000" i="1" u="sng" dirty="0">
                <a:latin typeface="Arial"/>
                <a:ea typeface="+mn-lt"/>
                <a:cs typeface="Arial"/>
              </a:rPr>
              <a:t>Здания на карте: </a:t>
            </a:r>
            <a:r>
              <a:rPr lang="ru-RU" sz="2000" dirty="0">
                <a:latin typeface="Arial"/>
                <a:ea typeface="+mn-lt"/>
                <a:cs typeface="Arial"/>
              </a:rPr>
              <a:t>Первым делом расширяет склады. Не участвует в ивентах и не выставляет декор на карту.  Не делает покупки в игре, так как считает, что и так накопит ресурсы. 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457200" indent="-457200"/>
            <a:r>
              <a:rPr lang="ru-RU" sz="2000" dirty="0">
                <a:latin typeface="Arial"/>
                <a:ea typeface="+mn-lt"/>
                <a:cs typeface="Arial"/>
              </a:rPr>
              <a:t>Игрок рассчитывает количество ресурсов для </a:t>
            </a:r>
            <a:r>
              <a:rPr lang="ru-RU" sz="2000" dirty="0" err="1">
                <a:latin typeface="Arial"/>
                <a:ea typeface="+mn-lt"/>
                <a:cs typeface="Arial"/>
              </a:rPr>
              <a:t>апргрейда</a:t>
            </a:r>
            <a:r>
              <a:rPr lang="ru-RU" sz="2000" dirty="0">
                <a:latin typeface="Arial"/>
                <a:ea typeface="+mn-lt"/>
                <a:cs typeface="Arial"/>
              </a:rPr>
              <a:t> складов в первую очередь и остальных зданий, если они блокируют апгрейд складов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457200" indent="-457200"/>
            <a:r>
              <a:rPr lang="ru-RU" sz="2000" dirty="0">
                <a:latin typeface="Arial"/>
                <a:ea typeface="+mn-lt"/>
                <a:cs typeface="Arial"/>
              </a:rPr>
              <a:t>Игрок использует производящие здания для крафта нужных предметов и для апгрейда зданий. Здания не простаивают. </a:t>
            </a:r>
            <a:endParaRPr lang="en-US" sz="2000">
              <a:latin typeface="Arial"/>
              <a:ea typeface="+mn-lt"/>
              <a:cs typeface="Arial"/>
            </a:endParaRPr>
          </a:p>
          <a:p>
            <a:pPr marL="457200" indent="-457200"/>
            <a:r>
              <a:rPr lang="ru-RU" sz="2000" dirty="0">
                <a:latin typeface="Arial"/>
                <a:ea typeface="+mn-lt"/>
                <a:cs typeface="Arial"/>
              </a:rPr>
              <a:t>Игрок улучшает склады после того, как новые ресурсы в них уже не помещаются Игрок мониторит возможность улучшать здания. </a:t>
            </a:r>
          </a:p>
        </p:txBody>
      </p:sp>
      <p:pic>
        <p:nvPicPr>
          <p:cNvPr id="5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61E4EC6-49BB-4883-BEFF-CAEC1B78A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832C6-5ADF-4DF3-8987-2214E4DCBF8A}"/>
              </a:ext>
            </a:extLst>
          </p:cNvPr>
          <p:cNvSpPr txBox="1"/>
          <p:nvPr/>
        </p:nvSpPr>
        <p:spPr>
          <a:xfrm>
            <a:off x="2714625" y="5181600"/>
            <a:ext cx="822960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Игрок улучшает производящие здания для крафта “более сложных” предметов как только у него появляется достаточно ресурсов.</a:t>
            </a:r>
            <a:r>
              <a:rPr lang="ru-RU" dirty="0">
                <a:latin typeface="Arial"/>
                <a:cs typeface="Arial"/>
              </a:rPr>
              <a:t> </a:t>
            </a:r>
            <a:endParaRPr lang="ru-RU" dirty="0">
              <a:ea typeface="+mn-lt"/>
              <a:cs typeface="+mn-lt"/>
            </a:endParaRPr>
          </a:p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33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9F760-F15D-46C0-9A91-8B020853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Всем привет!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DEE9A-63F0-42CE-815C-4F7CA2B35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768"/>
            <a:ext cx="6605731" cy="2416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2000" dirty="0">
                <a:latin typeface="Arial"/>
                <a:cs typeface="Calibri"/>
              </a:rPr>
              <a:t>Немного обо мне и о моём опыте в тестировании:</a:t>
            </a:r>
            <a:endParaRPr lang="ru-RU" sz="2000" dirty="0">
              <a:latin typeface="Arial"/>
              <a:cs typeface="Arial"/>
            </a:endParaRPr>
          </a:p>
          <a:p>
            <a:pPr>
              <a:buNone/>
            </a:pPr>
            <a:r>
              <a:rPr lang="ru-RU" sz="2000" dirty="0">
                <a:latin typeface="Arial"/>
                <a:cs typeface="Calibri"/>
              </a:rPr>
              <a:t>С 2017г. по 2019г. – работа в компании BP </a:t>
            </a:r>
            <a:r>
              <a:rPr lang="ru-RU" sz="2000" dirty="0" err="1">
                <a:latin typeface="Arial"/>
                <a:cs typeface="Calibri"/>
              </a:rPr>
              <a:t>Mobile</a:t>
            </a:r>
            <a:r>
              <a:rPr lang="ru-RU" sz="2000" dirty="0">
                <a:latin typeface="Arial"/>
                <a:cs typeface="Calibri"/>
              </a:rPr>
              <a:t> над не игровыми, а </a:t>
            </a:r>
            <a:r>
              <a:rPr lang="ru-RU" sz="2000" dirty="0">
                <a:latin typeface="Arial"/>
              </a:rPr>
              <a:t>в</a:t>
            </a:r>
            <a:r>
              <a:rPr lang="ru-RU" sz="2000" dirty="0">
                <a:latin typeface="Arial"/>
                <a:cs typeface="Calibri"/>
              </a:rPr>
              <a:t>последствии и игровыми проектами</a:t>
            </a:r>
          </a:p>
          <a:p>
            <a:pPr>
              <a:buNone/>
            </a:pPr>
            <a:r>
              <a:rPr lang="ru-RU" sz="2000" dirty="0">
                <a:latin typeface="Arial"/>
                <a:cs typeface="Calibri"/>
              </a:rPr>
              <a:t>С января 2019 г. по настоящее время - сотрудник компании </a:t>
            </a:r>
            <a:r>
              <a:rPr lang="ru-RU" sz="2000" dirty="0" err="1">
                <a:latin typeface="Arial"/>
                <a:cs typeface="Calibri"/>
              </a:rPr>
              <a:t>Melsoft</a:t>
            </a:r>
            <a:r>
              <a:rPr lang="ru-RU" sz="2000" dirty="0">
                <a:latin typeface="Arial"/>
                <a:cs typeface="Calibri"/>
              </a:rPr>
              <a:t>. </a:t>
            </a:r>
          </a:p>
          <a:p>
            <a:pPr>
              <a:buNone/>
            </a:pPr>
            <a:endParaRPr lang="ru-RU" sz="2000" dirty="0">
              <a:latin typeface="Arial"/>
              <a:cs typeface="Calibri"/>
            </a:endParaRPr>
          </a:p>
          <a:p>
            <a:pPr>
              <a:buNone/>
            </a:pPr>
            <a:endParaRPr lang="ru-RU" sz="2000" dirty="0">
              <a:latin typeface="Arial"/>
              <a:cs typeface="Calibri"/>
            </a:endParaRPr>
          </a:p>
        </p:txBody>
      </p:sp>
      <p:pic>
        <p:nvPicPr>
          <p:cNvPr id="5" name="Picture 5" descr="Изображение выглядит как воздушный змей, внешний, человек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ECB1726-2A87-45EF-B971-B7BA56528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47" r="315" b="-211"/>
          <a:stretch/>
        </p:blipFill>
        <p:spPr>
          <a:xfrm>
            <a:off x="7529946" y="1717963"/>
            <a:ext cx="3418616" cy="3776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2AAE01-A0D3-43E3-A5B6-C22A37FC9F90}"/>
              </a:ext>
            </a:extLst>
          </p:cNvPr>
          <p:cNvSpPr txBox="1"/>
          <p:nvPr/>
        </p:nvSpPr>
        <p:spPr>
          <a:xfrm>
            <a:off x="7434695" y="5648449"/>
            <a:ext cx="442553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E-</a:t>
            </a:r>
            <a:r>
              <a:rPr lang="ru-RU" dirty="0" err="1">
                <a:latin typeface="Arial"/>
                <a:cs typeface="Arial"/>
              </a:rPr>
              <a:t>mail</a:t>
            </a:r>
            <a:r>
              <a:rPr lang="ru-RU" dirty="0">
                <a:latin typeface="Arial"/>
                <a:cs typeface="Arial"/>
              </a:rPr>
              <a:t>: </a:t>
            </a:r>
            <a:r>
              <a:rPr lang="ru-RU" dirty="0">
                <a:latin typeface="Arial"/>
                <a:cs typeface="Arial"/>
                <a:hlinkClick r:id="rId3"/>
              </a:rPr>
              <a:t>n.y.rusak@live.com</a:t>
            </a:r>
            <a:endParaRPr lang="ru-RU">
              <a:latin typeface="Arial"/>
              <a:cs typeface="Arial"/>
            </a:endParaRPr>
          </a:p>
          <a:p>
            <a:r>
              <a:rPr lang="ru-RU" dirty="0" err="1">
                <a:latin typeface="Arial"/>
                <a:cs typeface="Arial"/>
              </a:rPr>
              <a:t>Skype</a:t>
            </a:r>
            <a:r>
              <a:rPr lang="ru-RU" dirty="0">
                <a:latin typeface="Arial"/>
                <a:cs typeface="Arial"/>
              </a:rPr>
              <a:t>: </a:t>
            </a:r>
            <a:r>
              <a:rPr lang="ru-RU" dirty="0">
                <a:latin typeface="Arial"/>
                <a:cs typeface="Arial"/>
                <a:hlinkClick r:id="rId3"/>
              </a:rPr>
              <a:t>n.y.rusak@live.com</a:t>
            </a:r>
          </a:p>
          <a:p>
            <a:r>
              <a:rPr lang="ru-RU" dirty="0" err="1">
                <a:latin typeface="Arial"/>
                <a:cs typeface="Arial"/>
              </a:rPr>
              <a:t>Telegram</a:t>
            </a:r>
            <a:r>
              <a:rPr lang="ru-RU" dirty="0">
                <a:latin typeface="Arial"/>
                <a:cs typeface="Arial"/>
              </a:rPr>
              <a:t>: </a:t>
            </a:r>
          </a:p>
        </p:txBody>
      </p:sp>
      <p:pic>
        <p:nvPicPr>
          <p:cNvPr id="11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FF09888-EECF-4879-8BB4-0B9C767F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CBE2A1-355A-4BC1-8DCB-3574BF9DF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068"/>
            <a:ext cx="10515600" cy="4546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ru-RU" b="1" dirty="0">
              <a:cs typeface="Calibri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1980947-C918-4636-97AA-BE1BF3C2F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245194"/>
              </p:ext>
            </p:extLst>
          </p:nvPr>
        </p:nvGraphicFramePr>
        <p:xfrm>
          <a:off x="1073727" y="337704"/>
          <a:ext cx="10290598" cy="6106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922">
                  <a:extLst>
                    <a:ext uri="{9D8B030D-6E8A-4147-A177-3AD203B41FA5}">
                      <a16:colId xmlns:a16="http://schemas.microsoft.com/office/drawing/2014/main" val="1169748085"/>
                    </a:ext>
                  </a:extLst>
                </a:gridCol>
                <a:gridCol w="455220">
                  <a:extLst>
                    <a:ext uri="{9D8B030D-6E8A-4147-A177-3AD203B41FA5}">
                      <a16:colId xmlns:a16="http://schemas.microsoft.com/office/drawing/2014/main" val="3763714022"/>
                    </a:ext>
                  </a:extLst>
                </a:gridCol>
                <a:gridCol w="7205699">
                  <a:extLst>
                    <a:ext uri="{9D8B030D-6E8A-4147-A177-3AD203B41FA5}">
                      <a16:colId xmlns:a16="http://schemas.microsoft.com/office/drawing/2014/main" val="2883068479"/>
                    </a:ext>
                  </a:extLst>
                </a:gridCol>
                <a:gridCol w="907757">
                  <a:extLst>
                    <a:ext uri="{9D8B030D-6E8A-4147-A177-3AD203B41FA5}">
                      <a16:colId xmlns:a16="http://schemas.microsoft.com/office/drawing/2014/main" val="822668854"/>
                    </a:ext>
                  </a:extLst>
                </a:gridCol>
              </a:tblGrid>
              <a:tr h="839611">
                <a:tc>
                  <a:txBody>
                    <a:bodyPr/>
                    <a:lstStyle/>
                    <a:p>
                      <a:pPr fontAlgn="base"/>
                      <a:r>
                        <a:rPr lang="ru-RU" sz="1400" dirty="0">
                          <a:effectLst/>
                          <a:latin typeface="Arial"/>
                        </a:rPr>
                        <a:t>Модуль: </a:t>
                      </a:r>
                      <a:r>
                        <a:rPr lang="ru-RU" sz="1400" dirty="0" err="1">
                          <a:effectLst/>
                          <a:latin typeface="Arial"/>
                        </a:rPr>
                        <a:t>Спаун</a:t>
                      </a:r>
                      <a:r>
                        <a:rPr lang="ru-RU" sz="1400" dirty="0">
                          <a:effectLst/>
                          <a:latin typeface="Arial"/>
                        </a:rPr>
                        <a:t> героя на карте, стартовые характеристики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 dirty="0">
                          <a:effectLst/>
                          <a:latin typeface="Arial"/>
                        </a:rPr>
                        <a:t>№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 dirty="0">
                          <a:effectLst/>
                          <a:latin typeface="Arial"/>
                        </a:rPr>
                        <a:t> Шаги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dirty="0">
                          <a:effectLst/>
                          <a:latin typeface="Arial"/>
                        </a:rPr>
                        <a:t>Статус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085598"/>
                  </a:ext>
                </a:extLst>
              </a:tr>
              <a:tr h="889002">
                <a:tc rowSpan="3">
                  <a:txBody>
                    <a:bodyPr/>
                    <a:lstStyle/>
                    <a:p>
                      <a:pPr fontAlgn="base"/>
                      <a:r>
                        <a:rPr lang="ru-RU" sz="1400" b="1" dirty="0">
                          <a:effectLst/>
                          <a:latin typeface="Arial"/>
                        </a:rPr>
                        <a:t>Основной сценарий </a:t>
                      </a:r>
                    </a:p>
                    <a:p>
                      <a:pPr fontAlgn="base"/>
                      <a:r>
                        <a:rPr lang="ru-RU" sz="1400" b="1" dirty="0">
                          <a:effectLst/>
                          <a:latin typeface="Arial"/>
                        </a:rPr>
                        <a:t>П - Пользователь </a:t>
                      </a:r>
                    </a:p>
                    <a:p>
                      <a:pPr lvl="0">
                        <a:buNone/>
                      </a:pPr>
                      <a:r>
                        <a:rPr lang="ru-RU" sz="1400" b="1" dirty="0" err="1">
                          <a:effectLst/>
                          <a:latin typeface="Arial"/>
                        </a:rPr>
                        <a:t>сиcтемы</a:t>
                      </a:r>
                      <a:r>
                        <a:rPr lang="ru-RU" sz="1400" b="1" dirty="0">
                          <a:effectLst/>
                          <a:latin typeface="Arial"/>
                        </a:rPr>
                        <a:t> (игрок) </a:t>
                      </a:r>
                      <a:endParaRPr lang="ru-RU" b="1"/>
                    </a:p>
                    <a:p>
                      <a:pPr fontAlgn="base"/>
                      <a:r>
                        <a:rPr lang="ru-RU" sz="1400" b="1" dirty="0">
                          <a:effectLst/>
                          <a:latin typeface="Arial"/>
                        </a:rPr>
                        <a:t>С - Система (игра, матч, интерфейсы) </a:t>
                      </a:r>
                    </a:p>
                    <a:p>
                      <a:pPr fontAlgn="base"/>
                      <a:r>
                        <a:rPr lang="ru-RU" sz="1400" b="1" dirty="0">
                          <a:effectLst/>
                          <a:latin typeface="Arial"/>
                        </a:rPr>
                        <a:t>  </a:t>
                      </a:r>
                    </a:p>
                    <a:p>
                      <a:pPr fontAlgn="base"/>
                      <a:r>
                        <a:rPr lang="ru-RU" sz="14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П: Вращает стик движения 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Герой перемещается по карте в направлении, заданном стиком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b="1" dirty="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4167493"/>
                  </a:ext>
                </a:extLst>
              </a:tr>
              <a:tr h="1642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2 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П: Нажимает кнопку атаки (в радиусе поражения есть противник) 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Отображается круг захвата цели. Проигрывается анимация выстрела из текущего оружия персонажа,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current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ammo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!=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max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ammo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.  </a:t>
                      </a:r>
                    </a:p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Противнику наносится урон (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dmg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= </a:t>
                      </a:r>
                      <a:r>
                        <a:rPr lang="ru-RU" sz="1600" dirty="0">
                          <a:effectLst/>
                          <a:latin typeface="Arial"/>
                        </a:rPr>
                        <a:t>урон текущего оружия) </a:t>
                      </a:r>
                      <a:r>
                        <a:rPr lang="ru-RU" sz="14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b="1" dirty="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0768868"/>
                  </a:ext>
                </a:extLst>
              </a:tr>
              <a:tr h="889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3 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П: Нажимает кнопку перезарядки оружия  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Проигрывается анимация перезарядки оружия персонажем,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current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ammo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=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max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</a:t>
                      </a:r>
                      <a:r>
                        <a:rPr lang="af-ZA" sz="1600" dirty="0" err="1">
                          <a:effectLst/>
                          <a:latin typeface="Arial"/>
                        </a:rPr>
                        <a:t>ammo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af-ZA" sz="1400" b="1" dirty="0">
                          <a:effectLst/>
                          <a:latin typeface="Arial"/>
                        </a:rPr>
                        <a:t>skip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4217879"/>
                  </a:ext>
                </a:extLst>
              </a:tr>
              <a:tr h="1135942">
                <a:tc>
                  <a:txBody>
                    <a:bodyPr/>
                    <a:lstStyle/>
                    <a:p>
                      <a:pPr fontAlgn="base"/>
                      <a:r>
                        <a:rPr lang="ru-RU" sz="1400" b="1" dirty="0">
                          <a:effectLst/>
                          <a:latin typeface="Arial"/>
                        </a:rPr>
                        <a:t>Альтернативные сценарии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af-ZA" sz="1600" dirty="0">
                          <a:effectLst/>
                          <a:latin typeface="Arial"/>
                        </a:rPr>
                        <a:t>2a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П: Нажимает кнопку атаки для героя ближнего боя (в радиусе поражения есть противник) </a:t>
                      </a:r>
                    </a:p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С:  Отображается круг захвата цели. Проигрывается анимация атаки персонажа. Противник получает урон текущего оружия 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b="1" dirty="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346892"/>
                  </a:ext>
                </a:extLst>
              </a:tr>
              <a:tr h="605014">
                <a:tc>
                  <a:txBody>
                    <a:bodyPr/>
                    <a:lstStyle/>
                    <a:p>
                      <a:pPr fontAlgn="base"/>
                      <a:endParaRPr lang="ru-RU" sz="1400" dirty="0">
                        <a:effectLst/>
                        <a:latin typeface="Arial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3а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dirty="0">
                          <a:effectLst/>
                          <a:latin typeface="Arial"/>
                        </a:rPr>
                        <a:t>С: Система скрывает кнопку перезарядки для героя ближнего боя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b="1" dirty="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028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612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019B486-DE01-4D0F-AE2E-C438212135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0934943"/>
              </p:ext>
            </p:extLst>
          </p:nvPr>
        </p:nvGraphicFramePr>
        <p:xfrm>
          <a:off x="839931" y="363681"/>
          <a:ext cx="10520100" cy="618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704">
                  <a:extLst>
                    <a:ext uri="{9D8B030D-6E8A-4147-A177-3AD203B41FA5}">
                      <a16:colId xmlns:a16="http://schemas.microsoft.com/office/drawing/2014/main" val="3396328674"/>
                    </a:ext>
                  </a:extLst>
                </a:gridCol>
                <a:gridCol w="1044857">
                  <a:extLst>
                    <a:ext uri="{9D8B030D-6E8A-4147-A177-3AD203B41FA5}">
                      <a16:colId xmlns:a16="http://schemas.microsoft.com/office/drawing/2014/main" val="2138500405"/>
                    </a:ext>
                  </a:extLst>
                </a:gridCol>
                <a:gridCol w="7475350">
                  <a:extLst>
                    <a:ext uri="{9D8B030D-6E8A-4147-A177-3AD203B41FA5}">
                      <a16:colId xmlns:a16="http://schemas.microsoft.com/office/drawing/2014/main" val="1267780672"/>
                    </a:ext>
                  </a:extLst>
                </a:gridCol>
                <a:gridCol w="900189">
                  <a:extLst>
                    <a:ext uri="{9D8B030D-6E8A-4147-A177-3AD203B41FA5}">
                      <a16:colId xmlns:a16="http://schemas.microsoft.com/office/drawing/2014/main" val="2401849873"/>
                    </a:ext>
                  </a:extLst>
                </a:gridCol>
              </a:tblGrid>
              <a:tr h="6389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 Уровень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 Модуль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 П: Действия пользователя </a:t>
                      </a:r>
                      <a:endParaRPr lang="ru-RU" sz="160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 С: Реакция системы</a:t>
                      </a:r>
                      <a:endParaRPr lang="ru-RU" sz="1600"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Статус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5498590"/>
                  </a:ext>
                </a:extLst>
              </a:tr>
              <a:tr h="324365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effectLst/>
                          <a:latin typeface="Arial"/>
                        </a:rPr>
                        <a:t>Смерть персонажа 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767195"/>
                  </a:ext>
                </a:extLst>
              </a:tr>
              <a:tr h="992756">
                <a:tc>
                  <a:txBody>
                    <a:bodyPr/>
                    <a:lstStyle/>
                    <a:p>
                      <a:pPr algn="ctr"/>
                      <a:r>
                        <a:rPr lang="af-ZA" sz="1600" dirty="0" err="1">
                          <a:effectLst/>
                          <a:latin typeface="Arial"/>
                        </a:rPr>
                        <a:t>smoke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600" dirty="0">
                          <a:effectLst/>
                          <a:latin typeface="Arial"/>
                        </a:rPr>
                        <a:t>П: Умирает при получении летального урона от оружия противника 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Проигрывается анимация смерти. Отображается экран смерти с таймером, персонажем и ником игрока, который убил, панелью смайлов. </a:t>
                      </a:r>
                      <a:endParaRPr lang="ru-RU" sz="160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600" dirty="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444938"/>
                  </a:ext>
                </a:extLst>
              </a:tr>
              <a:tr h="1946191">
                <a:tc>
                  <a:txBody>
                    <a:bodyPr/>
                    <a:lstStyle/>
                    <a:p>
                      <a:pPr algn="ctr"/>
                      <a:r>
                        <a:rPr lang="af-ZA" sz="1600" dirty="0" err="1">
                          <a:effectLst/>
                          <a:latin typeface="Arial"/>
                        </a:rPr>
                        <a:t>smoke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Arial"/>
                        </a:rPr>
                        <a:t>П: Умирает при получении летального урона от способности противника без эффекта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Проигрывается анимация смерти. Отображается экран смерти с таймером, персонажем и ником игрока, который убил, панелью смайлов. </a:t>
                      </a:r>
                      <a:endParaRPr lang="ru-RU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600" dirty="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7001110"/>
                  </a:ext>
                </a:extLst>
              </a:tr>
              <a:tr h="324365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effectLst/>
                          <a:latin typeface="Arial"/>
                        </a:rPr>
                        <a:t>Завершение первого </a:t>
                      </a:r>
                      <a:r>
                        <a:rPr lang="ru-RU" sz="1600" b="1" err="1">
                          <a:effectLst/>
                          <a:latin typeface="Arial"/>
                        </a:rPr>
                        <a:t>туториального</a:t>
                      </a:r>
                      <a:r>
                        <a:rPr lang="ru-RU" sz="1600" b="1" dirty="0">
                          <a:effectLst/>
                          <a:latin typeface="Arial"/>
                        </a:rPr>
                        <a:t> матча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2906186"/>
                  </a:ext>
                </a:extLst>
              </a:tr>
              <a:tr h="1307288">
                <a:tc>
                  <a:txBody>
                    <a:bodyPr/>
                    <a:lstStyle/>
                    <a:p>
                      <a:pPr algn="ctr"/>
                      <a:r>
                        <a:rPr lang="af-ZA" sz="1600" err="1">
                          <a:effectLst/>
                          <a:latin typeface="Arial"/>
                        </a:rPr>
                        <a:t>smoke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Arial"/>
                        </a:rPr>
                        <a:t>П: Завершает матч победой 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Отображается герб Победы. Проигрывается анимация победы персонажа. 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Открывается экран награды (награда начисляется в соответствии с игровым прогрессом) - опыт и монеты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60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3221673"/>
                  </a:ext>
                </a:extLst>
              </a:tr>
              <a:tr h="648729">
                <a:tc>
                  <a:txBody>
                    <a:bodyPr/>
                    <a:lstStyle/>
                    <a:p>
                      <a:pPr algn="ctr"/>
                      <a:r>
                        <a:rPr lang="af-ZA" sz="1600" err="1">
                          <a:effectLst/>
                          <a:latin typeface="Arial"/>
                        </a:rPr>
                        <a:t>smoke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Arial"/>
                        </a:rPr>
                        <a:t>П: Закрывает экран результата </a:t>
                      </a:r>
                      <a:br>
                        <a:rPr lang="ru-RU" sz="1600" dirty="0">
                          <a:effectLst/>
                          <a:latin typeface="Arial"/>
                        </a:rPr>
                      </a:br>
                      <a:r>
                        <a:rPr lang="ru-RU" sz="1600" dirty="0">
                          <a:effectLst/>
                          <a:latin typeface="Arial"/>
                        </a:rPr>
                        <a:t>С: Открывается лобби, начисляется </a:t>
                      </a:r>
                      <a:r>
                        <a:rPr lang="ru-RU" sz="1600" err="1">
                          <a:effectLst/>
                          <a:latin typeface="Arial"/>
                        </a:rPr>
                        <a:t>туториальный</a:t>
                      </a:r>
                      <a:r>
                        <a:rPr lang="ru-RU" sz="1600" dirty="0">
                          <a:effectLst/>
                          <a:latin typeface="Arial"/>
                        </a:rPr>
                        <a:t> сундук за победу в матче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1600" err="1">
                          <a:effectLst/>
                          <a:latin typeface="Arial"/>
                        </a:rPr>
                        <a:t>pass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466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87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648C375-9E25-4897-A610-42F3A111E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81920"/>
              </p:ext>
            </p:extLst>
          </p:nvPr>
        </p:nvGraphicFramePr>
        <p:xfrm>
          <a:off x="762000" y="294409"/>
          <a:ext cx="10902020" cy="636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372">
                  <a:extLst>
                    <a:ext uri="{9D8B030D-6E8A-4147-A177-3AD203B41FA5}">
                      <a16:colId xmlns:a16="http://schemas.microsoft.com/office/drawing/2014/main" val="3530685545"/>
                    </a:ext>
                  </a:extLst>
                </a:gridCol>
                <a:gridCol w="2581119">
                  <a:extLst>
                    <a:ext uri="{9D8B030D-6E8A-4147-A177-3AD203B41FA5}">
                      <a16:colId xmlns:a16="http://schemas.microsoft.com/office/drawing/2014/main" val="3822117452"/>
                    </a:ext>
                  </a:extLst>
                </a:gridCol>
                <a:gridCol w="2335700">
                  <a:extLst>
                    <a:ext uri="{9D8B030D-6E8A-4147-A177-3AD203B41FA5}">
                      <a16:colId xmlns:a16="http://schemas.microsoft.com/office/drawing/2014/main" val="323851268"/>
                    </a:ext>
                  </a:extLst>
                </a:gridCol>
                <a:gridCol w="2447053">
                  <a:extLst>
                    <a:ext uri="{9D8B030D-6E8A-4147-A177-3AD203B41FA5}">
                      <a16:colId xmlns:a16="http://schemas.microsoft.com/office/drawing/2014/main" val="3920998332"/>
                    </a:ext>
                  </a:extLst>
                </a:gridCol>
                <a:gridCol w="1921776">
                  <a:extLst>
                    <a:ext uri="{9D8B030D-6E8A-4147-A177-3AD203B41FA5}">
                      <a16:colId xmlns:a16="http://schemas.microsoft.com/office/drawing/2014/main" val="3151033911"/>
                    </a:ext>
                  </a:extLst>
                </a:gridCol>
              </a:tblGrid>
              <a:tr h="8757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Модуль приложения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Шаги для основного сценария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Шаги для альтернативного сценария 1</a:t>
                      </a:r>
                      <a:endParaRPr lang="ru-RU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effectLst/>
                          <a:latin typeface="Arial"/>
                        </a:rPr>
                        <a:t>Шаги для альтернативного</a:t>
                      </a:r>
                      <a:endParaRPr lang="ru-RU" sz="1600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effectLst/>
                          <a:latin typeface="Arial"/>
                        </a:rPr>
                        <a:t>сценария 2</a:t>
                      </a:r>
                      <a:endParaRPr lang="ru-RU" sz="160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effectLst/>
                          <a:latin typeface="Arial"/>
                        </a:rPr>
                        <a:t>Шаги для альтернативного сценария 3</a:t>
                      </a:r>
                      <a:endParaRPr lang="ru-RU" sz="16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583568"/>
                  </a:ext>
                </a:extLst>
              </a:tr>
              <a:tr h="390195">
                <a:tc gridSpan="5">
                  <a:txBody>
                    <a:bodyPr/>
                    <a:lstStyle/>
                    <a:p>
                      <a:pPr fontAlgn="base"/>
                      <a:r>
                        <a:rPr lang="ru-RU" sz="1600" b="1" dirty="0">
                          <a:effectLst/>
                          <a:latin typeface="Arial"/>
                        </a:rPr>
                        <a:t>Модуль - Ящики на лобби  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648337"/>
                  </a:ext>
                </a:extLst>
              </a:tr>
              <a:tr h="572286">
                <a:tc>
                  <a:txBody>
                    <a:bodyPr/>
                    <a:lstStyle/>
                    <a:p>
                      <a:pPr fontAlgn="base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Запустить таймер ящика на лобби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6186098"/>
                  </a:ext>
                </a:extLst>
              </a:tr>
              <a:tr h="1049187">
                <a:tc>
                  <a:txBody>
                    <a:bodyPr/>
                    <a:lstStyle/>
                    <a:p>
                      <a:pPr fontAlgn="base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Ускорить таймер за рекламу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Выкупить ящик за кристаллы при достаточном балансе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Попытаться выкупить ящик при недостаточном балансе кристаллов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2712578"/>
                  </a:ext>
                </a:extLst>
              </a:tr>
              <a:tr h="572286">
                <a:tc>
                  <a:txBody>
                    <a:bodyPr/>
                    <a:lstStyle/>
                    <a:p>
                      <a:pPr fontAlgn="base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Заклеймить ящик и перки внутри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441428"/>
                  </a:ext>
                </a:extLst>
              </a:tr>
              <a:tr h="390195">
                <a:tc gridSpan="5">
                  <a:txBody>
                    <a:bodyPr/>
                    <a:lstStyle/>
                    <a:p>
                      <a:pPr fontAlgn="base"/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Модуль - Друзья  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268699"/>
                  </a:ext>
                </a:extLst>
              </a:tr>
              <a:tr h="632983">
                <a:tc>
                  <a:txBody>
                    <a:bodyPr/>
                    <a:lstStyle/>
                    <a:p>
                      <a:pPr fontAlgn="base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Найти игрока через поиск по ник-</a:t>
                      </a:r>
                      <a:r>
                        <a:rPr lang="ru-RU" sz="1600" dirty="0" err="1">
                          <a:effectLst/>
                          <a:latin typeface="Arial"/>
                        </a:rPr>
                        <a:t>нейму</a:t>
                      </a:r>
                      <a:r>
                        <a:rPr lang="ru-RU" sz="16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Найти игрока через поиск по </a:t>
                      </a:r>
                      <a:r>
                        <a:rPr lang="af-ZA" sz="1600" dirty="0">
                          <a:effectLst/>
                          <a:latin typeface="Arial"/>
                        </a:rPr>
                        <a:t>ID-</a:t>
                      </a:r>
                      <a:r>
                        <a:rPr lang="ru-RU" sz="1600" dirty="0">
                          <a:effectLst/>
                          <a:latin typeface="Arial"/>
                        </a:rPr>
                        <a:t>игрока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18380"/>
                  </a:ext>
                </a:extLst>
              </a:tr>
              <a:tr h="1023175">
                <a:tc>
                  <a:txBody>
                    <a:bodyPr/>
                    <a:lstStyle/>
                    <a:p>
                      <a:pPr fontAlgn="base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Отправить </a:t>
                      </a:r>
                      <a:r>
                        <a:rPr lang="ru-RU" sz="1600" dirty="0" err="1">
                          <a:effectLst/>
                          <a:latin typeface="Arial"/>
                        </a:rPr>
                        <a:t>инвайт</a:t>
                      </a:r>
                      <a:r>
                        <a:rPr lang="ru-RU" sz="1600" dirty="0">
                          <a:effectLst/>
                          <a:latin typeface="Arial"/>
                        </a:rPr>
                        <a:t> игроку</a:t>
                      </a:r>
                    </a:p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найденному через поиск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0" i="0" u="none" strike="noStrike" noProof="0" dirty="0">
                          <a:effectLst/>
                          <a:latin typeface="Arial"/>
                        </a:rPr>
                        <a:t>Отправить </a:t>
                      </a:r>
                      <a:r>
                        <a:rPr lang="ru-RU" sz="1600" b="0" i="0" u="none" strike="noStrike" noProof="0" dirty="0" err="1">
                          <a:effectLst/>
                          <a:latin typeface="Arial"/>
                        </a:rPr>
                        <a:t>инвайт</a:t>
                      </a:r>
                      <a:r>
                        <a:rPr lang="ru-RU" sz="1600" b="0" i="0" u="none" strike="noStrike" noProof="0" dirty="0">
                          <a:effectLst/>
                          <a:latin typeface="Arial"/>
                        </a:rPr>
                        <a:t> </a:t>
                      </a:r>
                      <a:endParaRPr lang="ru-RU" sz="1600" b="0" i="0" u="none" strike="noStrike" noProof="0" dirty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ru-RU" sz="1600" b="0" i="0" u="none" strike="noStrike" noProof="0" dirty="0">
                          <a:effectLst/>
                          <a:latin typeface="Arial"/>
                        </a:rPr>
                        <a:t>игроку, найденному через поиск по ID</a:t>
                      </a:r>
                      <a:endParaRPr lang="ru-RU" sz="1600" b="0" i="0" u="none" strike="noStrike" noProof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Попытаться превысить число отправляемых </a:t>
                      </a:r>
                      <a:endParaRPr lang="ru-RU" dirty="0"/>
                    </a:p>
                    <a:p>
                      <a:pPr lvl="0">
                        <a:buNone/>
                      </a:pPr>
                      <a:r>
                        <a:rPr lang="ru-RU" sz="1600" dirty="0" err="1">
                          <a:effectLst/>
                          <a:latin typeface="Arial"/>
                        </a:rPr>
                        <a:t>инвайтов</a:t>
                      </a:r>
                      <a:r>
                        <a:rPr lang="ru-RU" sz="16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Удалить друга 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965987"/>
                  </a:ext>
                </a:extLst>
              </a:tr>
              <a:tr h="797731">
                <a:tc>
                  <a:txBody>
                    <a:bodyPr/>
                    <a:lstStyle/>
                    <a:p>
                      <a:pPr fontAlgn="base"/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Принять приглашение другого игрока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Отклонить приглашение другого игрока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ru-RU" sz="1600" dirty="0">
                        <a:effectLst/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4552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61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FE7DE-6538-4B0B-B2C0-2AD0CBF7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Я работаю на не-игровом проекте, как быть?</a:t>
            </a:r>
            <a:endParaRPr lang="ru-RU">
              <a:latin typeface="Arial"/>
              <a:cs typeface="Arial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BA337-050B-49B3-B85D-DA304AB7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5500" cy="365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/>
              </a:rPr>
              <a:t>Декомпозиция проекта </a:t>
            </a:r>
          </a:p>
          <a:p>
            <a:pPr marL="514350" indent="-514350">
              <a:buAutoNum type="arabicPeriod"/>
            </a:pPr>
            <a:r>
              <a:rPr lang="ru-RU" sz="2000" b="1" dirty="0">
                <a:latin typeface="Arial"/>
                <a:cs typeface="Calibri"/>
              </a:rPr>
              <a:t>Составление списка киллер-фич и возможностей их использования</a:t>
            </a:r>
          </a:p>
          <a:p>
            <a:pPr marL="514350" indent="-514350">
              <a:buAutoNum type="arabicPeriod"/>
            </a:pPr>
            <a:r>
              <a:rPr lang="ru-RU" sz="2000" b="1" dirty="0">
                <a:latin typeface="Arial"/>
                <a:ea typeface="+mn-lt"/>
                <a:cs typeface="+mn-lt"/>
              </a:rPr>
              <a:t>Составление классификации пользователей и модели их поведения </a:t>
            </a:r>
            <a:endParaRPr lang="ru-RU" sz="2000" dirty="0">
              <a:latin typeface="Arial"/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/>
              </a:rPr>
              <a:t>Определение цели создания документации</a:t>
            </a:r>
            <a:endParaRPr lang="en-US" sz="2000">
              <a:latin typeface="Arial"/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/>
              </a:rPr>
              <a:t>Формулировка и уровень детализации </a:t>
            </a:r>
            <a:endParaRPr lang="ru-RU" sz="2000" dirty="0">
              <a:latin typeface="Arial"/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ea typeface="+mn-lt"/>
                <a:cs typeface="+mn-lt"/>
              </a:rPr>
              <a:t>Составление сценариев и их оформление согласно выбранной цели с соответствующей детализацией</a:t>
            </a:r>
            <a:endParaRPr lang="ru-RU" sz="2000">
              <a:latin typeface="Arial"/>
              <a:cs typeface="Arial"/>
            </a:endParaRPr>
          </a:p>
        </p:txBody>
      </p:sp>
      <p:pic>
        <p:nvPicPr>
          <p:cNvPr id="8" name="Picture 8" descr="Изображение выглядит как стол, человек, внутренний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568A1F3-1082-4FEC-9DAB-2993242B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5" y="1858899"/>
            <a:ext cx="4445000" cy="2803652"/>
          </a:xfrm>
          <a:prstGeom prst="rect">
            <a:avLst/>
          </a:prstGeom>
        </p:spPr>
      </p:pic>
      <p:pic>
        <p:nvPicPr>
          <p:cNvPr id="4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37E5D0C-B31A-4E76-8577-2D5390BD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9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33098-88D0-4003-84EB-4F0C2F09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>
                <a:latin typeface="Arial"/>
                <a:cs typeface="Arial"/>
              </a:rPr>
              <a:t>Плюсы пользовательских сценариев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7A49F-264B-4779-B7BE-923027B78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0402" cy="2870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anose="020B0604020202020204" pitchFamily="34" charset="0"/>
              <a:buChar char="•"/>
            </a:pPr>
            <a:r>
              <a:rPr lang="ru-RU" sz="2000" dirty="0">
                <a:latin typeface="Arial"/>
                <a:cs typeface="Arial"/>
              </a:rPr>
              <a:t>Скорость составление / поддержки 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ru-RU" sz="2000" dirty="0">
                <a:latin typeface="Arial"/>
                <a:cs typeface="Arial"/>
              </a:rPr>
              <a:t>Скорость в прохождении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ru-RU" sz="2000" dirty="0">
                <a:latin typeface="Arial"/>
                <a:cs typeface="Arial"/>
              </a:rPr>
              <a:t>Развитие разностороннего подхода в команде</a:t>
            </a:r>
            <a:endParaRPr lang="en-US" sz="2000">
              <a:latin typeface="Arial"/>
              <a:cs typeface="Arial"/>
            </a:endParaRPr>
          </a:p>
          <a:p>
            <a:pPr>
              <a:buFont typeface="Arial,Sans-Serif" panose="020B0604020202020204" pitchFamily="34" charset="0"/>
              <a:buChar char="•"/>
            </a:pPr>
            <a:r>
              <a:rPr lang="ru-RU" sz="2000" dirty="0">
                <a:latin typeface="Arial"/>
                <a:cs typeface="Arial"/>
              </a:rPr>
              <a:t>Более глубокое погружение в проект 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ru-RU" sz="2000" dirty="0">
                <a:latin typeface="Arial"/>
                <a:cs typeface="Arial"/>
              </a:rPr>
              <a:t>Оптимизация проверок </a:t>
            </a:r>
          </a:p>
          <a:p>
            <a:endParaRPr lang="ru-RU" sz="2000" dirty="0">
              <a:latin typeface="Arial"/>
              <a:cs typeface="Arial"/>
            </a:endParaRPr>
          </a:p>
        </p:txBody>
      </p:sp>
      <p:pic>
        <p:nvPicPr>
          <p:cNvPr id="4" name="Picture 4" descr="Изображение выглядит как внутренний, клавиатура, компьютер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3AFA73-377D-4E10-9692-803D8FDC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294" y="1822759"/>
            <a:ext cx="5281119" cy="3544870"/>
          </a:xfrm>
          <a:prstGeom prst="rect">
            <a:avLst/>
          </a:prstGeom>
        </p:spPr>
      </p:pic>
      <p:pic>
        <p:nvPicPr>
          <p:cNvPr id="6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11B145B-9F29-4DE2-BCC8-6EC727993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49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B77B2-BB8B-4278-9FD6-F37BFDAF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"/>
                <a:cs typeface="Calibri Light"/>
              </a:rPr>
              <a:t>Возможные трудности</a:t>
            </a:r>
            <a:endParaRPr lang="ru-RU" sz="4000">
              <a:latin typeface="Arial"/>
              <a:cs typeface="Arial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BE3D3D-EF2B-4C01-B6AF-24F38681E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ru-RU" dirty="0">
              <a:latin typeface="Arial"/>
              <a:cs typeface="Arial"/>
            </a:endParaRPr>
          </a:p>
          <a:p>
            <a:pPr marL="0" indent="0">
              <a:buNone/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05A5A-95B5-4F93-92B1-2CD80A661A6A}"/>
              </a:ext>
            </a:extLst>
          </p:cNvPr>
          <p:cNvSpPr txBox="1"/>
          <p:nvPr/>
        </p:nvSpPr>
        <p:spPr>
          <a:xfrm>
            <a:off x="1141759" y="1665442"/>
            <a:ext cx="6354269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Нет опыта в составлении пользовательских сценариях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Недостаточное знание о системе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Недостаточное понимание поведение пользователя в приложении 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Возможны трудности с менеджментом, так как выбрать свой формат управления кейсами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Требуется проработка стратегии поведения пользователя в приложении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Требуется развитие членов команды для оформления и подержания документации.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latin typeface="Arial"/>
                <a:cs typeface="Arial"/>
              </a:rPr>
              <a:t>Вас устраивает ваша текущая документация. </a:t>
            </a:r>
          </a:p>
          <a:p>
            <a:pPr algn="l"/>
            <a:endParaRPr lang="ru-RU" dirty="0">
              <a:latin typeface="Arial"/>
              <a:cs typeface="Arial"/>
            </a:endParaRPr>
          </a:p>
        </p:txBody>
      </p:sp>
      <p:pic>
        <p:nvPicPr>
          <p:cNvPr id="5" name="Picture 5" descr="Изображение выглядит как челове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4CE4D45-5F62-4A2F-94DB-68FE0C80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28" y="1664076"/>
            <a:ext cx="4060606" cy="2696245"/>
          </a:xfrm>
          <a:prstGeom prst="rect">
            <a:avLst/>
          </a:prstGeom>
        </p:spPr>
      </p:pic>
      <p:pic>
        <p:nvPicPr>
          <p:cNvPr id="7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F8134E9-1A9E-435F-B751-67A7C43C6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17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0DC71-E323-4D78-AB69-71787135A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263"/>
            <a:ext cx="9144000" cy="1034065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/>
                <a:cs typeface="Arial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0B66B-4F5D-48D8-B087-C729555876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4000">
              <a:latin typeface="Arial"/>
              <a:cs typeface="Arial"/>
            </a:endParaRPr>
          </a:p>
        </p:txBody>
      </p:sp>
      <p:pic>
        <p:nvPicPr>
          <p:cNvPr id="4" name="Picture 4" descr="Изображение выглядит как объект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4CC2F4-657D-4AC3-BCD9-83261A65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32" y="1505278"/>
            <a:ext cx="7045872" cy="46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52762-3359-48F4-9371-82831A59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Требования к документации</a:t>
            </a:r>
            <a:endParaRPr lang="ru-RU" b="1">
              <a:latin typeface="Arial"/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B6AA7E-2447-40DA-A8FA-D0C978BE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0041" cy="45606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dirty="0">
                <a:latin typeface="Arial"/>
                <a:cs typeface="Calibri"/>
              </a:rPr>
              <a:t>Простота создания. </a:t>
            </a:r>
          </a:p>
          <a:p>
            <a:r>
              <a:rPr lang="ru-RU" sz="2000" dirty="0">
                <a:latin typeface="Arial"/>
                <a:cs typeface="Calibri"/>
              </a:rPr>
              <a:t>Проверки самой игры.</a:t>
            </a:r>
          </a:p>
          <a:p>
            <a:r>
              <a:rPr lang="ru-RU" sz="2000" dirty="0">
                <a:latin typeface="Arial"/>
                <a:cs typeface="Calibri"/>
              </a:rPr>
              <a:t>Простота в использовании. </a:t>
            </a:r>
          </a:p>
          <a:p>
            <a:r>
              <a:rPr lang="ru-RU" sz="2000" dirty="0">
                <a:latin typeface="Arial"/>
                <a:cs typeface="Calibri"/>
              </a:rPr>
              <a:t>Масштабируемость проверок.</a:t>
            </a:r>
          </a:p>
          <a:p>
            <a:r>
              <a:rPr lang="ru-RU" sz="2000" dirty="0">
                <a:latin typeface="Arial"/>
                <a:cs typeface="Calibri"/>
              </a:rPr>
              <a:t>Введение в игры как самого себя, так и других участников проекта.</a:t>
            </a:r>
          </a:p>
          <a:p>
            <a:endParaRPr lang="ru-RU" sz="2400" dirty="0">
              <a:latin typeface="Arial"/>
              <a:cs typeface="Calibri"/>
            </a:endParaRPr>
          </a:p>
          <a:p>
            <a:endParaRPr lang="ru-RU" sz="2400" dirty="0">
              <a:latin typeface="Arial"/>
              <a:cs typeface="Calibri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BA87A22-3E17-4750-92AC-BE48EE96F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1" r="-180" b="7641"/>
          <a:stretch/>
        </p:blipFill>
        <p:spPr>
          <a:xfrm>
            <a:off x="6677900" y="1645148"/>
            <a:ext cx="4650508" cy="4635469"/>
          </a:xfrm>
          <a:prstGeom prst="rect">
            <a:avLst/>
          </a:prstGeom>
        </p:spPr>
      </p:pic>
      <p:pic>
        <p:nvPicPr>
          <p:cNvPr id="8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C497957-BBD3-44AF-93C1-CA0B0121D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9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0BF6-0D1B-4F5E-84E1-5D0EF45E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Arial"/>
                <a:cs typeface="Arial"/>
              </a:rPr>
              <a:t>Попытка №1 - графика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1940" name="Picture 1940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817F9A3-3A09-480E-849D-0EE39B617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81" y="1404291"/>
            <a:ext cx="8629782" cy="4763081"/>
          </a:xfrm>
          <a:prstGeom prst="rect">
            <a:avLst/>
          </a:prstGeom>
        </p:spPr>
      </p:pic>
      <p:pic>
        <p:nvPicPr>
          <p:cNvPr id="3" name="Picture 3" descr="Изображение выглядит как внешний, здание, земля, доро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166903-0539-4A54-AF8A-6CEBB2305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4" t="45777" r="6432" b="272"/>
          <a:stretch/>
        </p:blipFill>
        <p:spPr>
          <a:xfrm>
            <a:off x="7326900" y="4205021"/>
            <a:ext cx="3855617" cy="1956368"/>
          </a:xfrm>
          <a:prstGeom prst="rect">
            <a:avLst/>
          </a:prstGeom>
        </p:spPr>
      </p:pic>
      <p:pic>
        <p:nvPicPr>
          <p:cNvPr id="7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4973FEA-0B6C-44DC-BEE4-924045DB4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08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7196-DA64-4603-A87C-CA432931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Попытка №2 - Чек-лист</a:t>
            </a:r>
            <a:endParaRPr lang="ru-RU" b="1" dirty="0">
              <a:latin typeface="Arial"/>
              <a:cs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120F91-A9DF-4075-A5F9-CFEAC63C0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531447"/>
              </p:ext>
            </p:extLst>
          </p:nvPr>
        </p:nvGraphicFramePr>
        <p:xfrm>
          <a:off x="970900" y="1484376"/>
          <a:ext cx="10204946" cy="3477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195">
                  <a:extLst>
                    <a:ext uri="{9D8B030D-6E8A-4147-A177-3AD203B41FA5}">
                      <a16:colId xmlns:a16="http://schemas.microsoft.com/office/drawing/2014/main" val="883349841"/>
                    </a:ext>
                  </a:extLst>
                </a:gridCol>
                <a:gridCol w="6569922">
                  <a:extLst>
                    <a:ext uri="{9D8B030D-6E8A-4147-A177-3AD203B41FA5}">
                      <a16:colId xmlns:a16="http://schemas.microsoft.com/office/drawing/2014/main" val="942863522"/>
                    </a:ext>
                  </a:extLst>
                </a:gridCol>
                <a:gridCol w="1850829">
                  <a:extLst>
                    <a:ext uri="{9D8B030D-6E8A-4147-A177-3AD203B41FA5}">
                      <a16:colId xmlns:a16="http://schemas.microsoft.com/office/drawing/2014/main" val="1327724582"/>
                    </a:ext>
                  </a:extLst>
                </a:gridCol>
              </a:tblGrid>
              <a:tr h="3717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latin typeface="Arial"/>
                        </a:rPr>
                        <a:t>Уровень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Идея теста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Статус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027111"/>
                  </a:ext>
                </a:extLst>
              </a:tr>
              <a:tr h="598689">
                <a:tc>
                  <a:txBody>
                    <a:bodyPr/>
                    <a:lstStyle/>
                    <a:p>
                      <a:r>
                        <a:rPr lang="ru-RU" b="1" dirty="0" err="1">
                          <a:latin typeface="Arial"/>
                        </a:rPr>
                        <a:t>smoke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Матч стартует на игровой карте </a:t>
                      </a:r>
                      <a:endParaRPr lang="ru-RU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err="1">
                          <a:latin typeface="Arial"/>
                        </a:rPr>
                        <a:t>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94306"/>
                  </a:ext>
                </a:extLst>
              </a:tr>
              <a:tr h="3421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1" u="none" strike="noStrike" noProof="0" err="1">
                          <a:latin typeface="Arial"/>
                        </a:rPr>
                        <a:t>smoke</a:t>
                      </a:r>
                      <a:endParaRPr lang="ru-RU" b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latin typeface="Arial"/>
                        </a:rPr>
                        <a:t>Можно перемещать героя по карте, используя стик движения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b="1" err="1">
                          <a:latin typeface="Arial"/>
                        </a:rPr>
                        <a:t>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401130"/>
                  </a:ext>
                </a:extLst>
              </a:tr>
              <a:tr h="342108">
                <a:tc>
                  <a:txBody>
                    <a:bodyPr/>
                    <a:lstStyle/>
                    <a:p>
                      <a:r>
                        <a:rPr lang="ru-RU" b="1" err="1">
                          <a:latin typeface="Arial"/>
                        </a:rPr>
                        <a:t>smoke</a:t>
                      </a:r>
                      <a:endParaRPr lang="ru-RU" b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Персонаж начинает стрельбу, если нажать кнопку атаки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err="1">
                          <a:latin typeface="Arial"/>
                        </a:rPr>
                        <a:t>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957204"/>
                  </a:ext>
                </a:extLst>
              </a:tr>
              <a:tr h="3421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1" u="none" strike="noStrike" noProof="0" err="1">
                          <a:latin typeface="Arial"/>
                        </a:rPr>
                        <a:t>smoke</a:t>
                      </a:r>
                      <a:endParaRPr lang="ru-RU" b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latin typeface="Arial"/>
                        </a:rPr>
                        <a:t>Герой может использовать способность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b="1" err="1">
                          <a:latin typeface="Arial"/>
                        </a:rPr>
                        <a:t>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541974"/>
                  </a:ext>
                </a:extLst>
              </a:tr>
              <a:tr h="3421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1" u="none" strike="noStrike" noProof="0" err="1">
                          <a:latin typeface="Arial"/>
                        </a:rPr>
                        <a:t>smoke</a:t>
                      </a:r>
                      <a:endParaRPr lang="ru-RU" b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latin typeface="Arial"/>
                        </a:rPr>
                        <a:t>Герой может использовать способность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b="1" err="1">
                          <a:latin typeface="Arial"/>
                        </a:rPr>
                        <a:t>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765254"/>
                  </a:ext>
                </a:extLst>
              </a:tr>
              <a:tr h="7697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b="1" err="1">
                          <a:latin typeface="Arial"/>
                        </a:rPr>
                        <a:t>smoke</a:t>
                      </a:r>
                      <a:endParaRPr lang="ru-RU" b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latin typeface="Arial"/>
                        </a:rPr>
                        <a:t>Отображается экран смерти, если персонаж получает урон больше, чем его текущее здоровье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1" u="none" strike="noStrike" noProof="0" dirty="0" err="1">
                          <a:latin typeface="Arial"/>
                        </a:rPr>
                        <a:t>pass</a:t>
                      </a:r>
                      <a:endParaRPr lang="ru-RU" b="1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01087"/>
                  </a:ext>
                </a:extLst>
              </a:tr>
            </a:tbl>
          </a:graphicData>
        </a:graphic>
      </p:graphicFrame>
      <p:pic>
        <p:nvPicPr>
          <p:cNvPr id="7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028D1E2-8D68-41F1-B45E-6DFC2008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C139-2168-4333-AF62-3109D4E0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Пользовательские сценарии 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F74B-789C-4E2E-AE0B-2635413B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90" y="1640047"/>
            <a:ext cx="3300079" cy="4102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Arial"/>
                <a:cs typeface="Calibri" panose="020F0502020204030204"/>
              </a:rPr>
              <a:t>Определение </a:t>
            </a:r>
            <a:endParaRPr lang="ru-RU"/>
          </a:p>
          <a:p>
            <a:pPr marL="0" indent="0">
              <a:buNone/>
            </a:pPr>
            <a:r>
              <a:rPr lang="ru-RU" b="1" dirty="0">
                <a:latin typeface="Arial"/>
                <a:cs typeface="Calibri" panose="020F0502020204030204"/>
              </a:rPr>
              <a:t>от ISTQB:</a:t>
            </a:r>
            <a:endParaRPr lang="ru-RU"/>
          </a:p>
          <a:p>
            <a:pPr marL="0" indent="0">
              <a:buNone/>
            </a:pPr>
            <a:r>
              <a:rPr lang="ru" sz="2000" dirty="0">
                <a:latin typeface="Arial"/>
                <a:cs typeface="Calibri" panose="020F0502020204030204"/>
              </a:rPr>
              <a:t>Последовательность транзакций в диалоге между субъектом и/или системой с результатом, где субъектом может быть пользователь или все, что может обмениваться информацией с системой.</a:t>
            </a:r>
            <a:endParaRPr lang="ru-RU" sz="2000" dirty="0">
              <a:latin typeface="Arial"/>
              <a:cs typeface="Arial"/>
            </a:endParaRPr>
          </a:p>
        </p:txBody>
      </p:sp>
      <p:pic>
        <p:nvPicPr>
          <p:cNvPr id="6" name="Picture 6" descr="Изображение выглядит как внутренний, дерев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21FBF7B-1416-423B-9010-D8AEC335A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600" y="1642774"/>
            <a:ext cx="7308705" cy="4093766"/>
          </a:xfrm>
          <a:prstGeom prst="rect">
            <a:avLst/>
          </a:prstGeom>
        </p:spPr>
      </p:pic>
      <p:pic>
        <p:nvPicPr>
          <p:cNvPr id="8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87C2B13-DA72-42BC-82E0-BCDC4221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94549D5-9BFB-45B0-A2B6-00F1D3D6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53812"/>
              </p:ext>
            </p:extLst>
          </p:nvPr>
        </p:nvGraphicFramePr>
        <p:xfrm>
          <a:off x="822613" y="311727"/>
          <a:ext cx="10716461" cy="599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112">
                  <a:extLst>
                    <a:ext uri="{9D8B030D-6E8A-4147-A177-3AD203B41FA5}">
                      <a16:colId xmlns:a16="http://schemas.microsoft.com/office/drawing/2014/main" val="4031252198"/>
                    </a:ext>
                  </a:extLst>
                </a:gridCol>
                <a:gridCol w="8419349">
                  <a:extLst>
                    <a:ext uri="{9D8B030D-6E8A-4147-A177-3AD203B41FA5}">
                      <a16:colId xmlns:a16="http://schemas.microsoft.com/office/drawing/2014/main" val="3628464853"/>
                    </a:ext>
                  </a:extLst>
                </a:gridCol>
              </a:tblGrid>
              <a:tr h="3377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ID</a:t>
                      </a:r>
                      <a:endParaRPr lang="ru-RU" sz="1600" b="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143175"/>
                  </a:ext>
                </a:extLst>
              </a:tr>
              <a:tr h="40227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Название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Arial"/>
                        </a:rPr>
                        <a:t>Сбор ресурсов на карте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855578"/>
                  </a:ext>
                </a:extLst>
              </a:tr>
              <a:tr h="3377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Исполнитель</a:t>
                      </a:r>
                      <a:endParaRPr lang="ru-RU" sz="1600" b="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Arial"/>
                        </a:rPr>
                        <a:t>Игрок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14850"/>
                  </a:ext>
                </a:extLst>
              </a:tr>
              <a:tr h="660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Описание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Arial"/>
                        </a:rPr>
                        <a:t>Игрок может собирать расположенные на карте ресурсы и контейнеры, до которых может добраться персонаж-коллектор, если у игрока достаточно энергии для сбора ресурса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725998"/>
                  </a:ext>
                </a:extLst>
              </a:tr>
              <a:tr h="41258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Приоритет </a:t>
                      </a:r>
                      <a:endParaRPr lang="ru-RU" sz="1600" b="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Arial"/>
                        </a:rPr>
                        <a:t>Очень высокий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85073"/>
                  </a:ext>
                </a:extLst>
              </a:tr>
              <a:tr h="3919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Частота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0" dirty="0">
                          <a:latin typeface="Arial"/>
                        </a:rPr>
                        <a:t>100 % игроков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13624"/>
                  </a:ext>
                </a:extLst>
              </a:tr>
              <a:tr h="660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Предварительные условия </a:t>
                      </a:r>
                      <a:endParaRPr lang="ru-RU" sz="1600" b="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AutoNum type="arabicPeriod"/>
                      </a:pPr>
                      <a:r>
                        <a:rPr lang="ru-RU" sz="1600" b="0" dirty="0">
                          <a:latin typeface="Arial"/>
                        </a:rPr>
                        <a:t>У игрока достаточно энергии для сбора ресурсов</a:t>
                      </a:r>
                    </a:p>
                    <a:p>
                      <a:pPr marL="342900" lvl="0" indent="-342900">
                        <a:buAutoNum type="arabicPeriod"/>
                      </a:pPr>
                      <a:r>
                        <a:rPr lang="ru-RU" sz="1600" b="0" dirty="0">
                          <a:latin typeface="Arial"/>
                        </a:rPr>
                        <a:t>Игрок дважды </a:t>
                      </a:r>
                      <a:r>
                        <a:rPr lang="ru-RU" sz="1600" b="0" dirty="0" err="1">
                          <a:latin typeface="Arial"/>
                        </a:rPr>
                        <a:t>тапает</a:t>
                      </a:r>
                      <a:r>
                        <a:rPr lang="ru-RU" sz="1600" b="0" dirty="0">
                          <a:latin typeface="Arial"/>
                        </a:rPr>
                        <a:t> по ресурсам на карте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999041"/>
                  </a:ext>
                </a:extLst>
              </a:tr>
              <a:tr h="11965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Основной сценарий </a:t>
                      </a:r>
                      <a:endParaRPr lang="ru-RU" sz="1600" b="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AutoNum type="arabicPeriod"/>
                      </a:pPr>
                      <a:r>
                        <a:rPr lang="ru-RU" sz="1600" b="0" dirty="0">
                          <a:latin typeface="Arial"/>
                        </a:rPr>
                        <a:t>Персонаж игрока подходит к ресурсу </a:t>
                      </a:r>
                      <a:r>
                        <a:rPr lang="ru-RU" sz="1600" b="0" i="0" u="none" strike="noStrike" noProof="0" dirty="0"/>
                        <a:t>—</a:t>
                      </a:r>
                      <a:r>
                        <a:rPr lang="ru-RU" sz="1600" b="0" dirty="0">
                          <a:latin typeface="Arial"/>
                        </a:rPr>
                        <a:t> проигрывается анимация сбора</a:t>
                      </a:r>
                    </a:p>
                    <a:p>
                      <a:pPr marL="342900" lvl="0" indent="-342900">
                        <a:buAutoNum type="arabicPeriod"/>
                      </a:pPr>
                      <a:r>
                        <a:rPr lang="ru-RU" sz="1600" b="0" dirty="0">
                          <a:latin typeface="Arial"/>
                        </a:rPr>
                        <a:t>Система убирает с карты собранный ресурс </a:t>
                      </a:r>
                      <a:r>
                        <a:rPr lang="ru-RU" sz="1600" b="0" i="0" u="none" strike="noStrike" noProof="0" dirty="0"/>
                        <a:t>—</a:t>
                      </a:r>
                      <a:r>
                        <a:rPr lang="ru-RU" sz="1600" b="0" dirty="0">
                          <a:latin typeface="Arial"/>
                        </a:rPr>
                        <a:t> проигрывается анимация исчезновения ресурса</a:t>
                      </a:r>
                    </a:p>
                    <a:p>
                      <a:pPr marL="342900" lvl="0" indent="-342900">
                        <a:buAutoNum type="arabicPeriod"/>
                      </a:pPr>
                      <a:r>
                        <a:rPr lang="ru-RU" sz="1600" b="0" dirty="0">
                          <a:latin typeface="Arial"/>
                        </a:rPr>
                        <a:t>Система снимает у игрока энергию за сбор ресурса</a:t>
                      </a:r>
                    </a:p>
                    <a:p>
                      <a:pPr marL="342900" lvl="0" indent="-342900">
                        <a:buAutoNum type="arabicPeriod"/>
                      </a:pPr>
                      <a:r>
                        <a:rPr lang="ru-RU" sz="1600" b="0">
                          <a:latin typeface="Arial"/>
                        </a:rPr>
                        <a:t>Система начисляет на склад игрока собранный ресурс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407775"/>
                  </a:ext>
                </a:extLst>
              </a:tr>
              <a:tr h="64077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Дополнительный сценарий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ru-RU" sz="1600" b="0" dirty="0">
                          <a:latin typeface="Arial"/>
                        </a:rPr>
                        <a:t>Игрок пытается собрать ресурс, если у него не достаточно энергии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ru-RU" sz="1600" b="0" dirty="0">
                          <a:latin typeface="Arial"/>
                        </a:rPr>
                        <a:t>Игрок пытается собрать ресурс, если склад заполнен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057318"/>
                  </a:ext>
                </a:extLst>
              </a:tr>
              <a:tr h="6807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600" b="1" i="0" u="none" strike="noStrike" noProof="0" dirty="0">
                          <a:latin typeface="Arial"/>
                        </a:rPr>
                        <a:t>Постусловия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ru-RU" sz="1600" b="0" dirty="0">
                          <a:latin typeface="Arial"/>
                        </a:rPr>
                        <a:t>Игроку открывается новый участок карты с ресурсами для сбора. 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ru-RU" sz="1600" b="0" dirty="0">
                          <a:latin typeface="Arial"/>
                        </a:rPr>
                        <a:t>Персонаж игрока ожидает дальнейших действий игрока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63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85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4B3F8-EB90-4CE3-9E79-F6C1DB39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С чего начать?</a:t>
            </a:r>
            <a:endParaRPr lang="ru-RU" b="1" dirty="0">
              <a:latin typeface="Arial"/>
              <a:cs typeface="Arial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9DB440-605C-405A-8E83-DD758FAC4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142"/>
            <a:ext cx="11095415" cy="49819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 Декомпозиция проекта </a:t>
            </a:r>
            <a:endParaRPr lang="ru-RU" sz="200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Определение основных точек, вокруг которых закручена игра (</a:t>
            </a:r>
            <a:r>
              <a:rPr lang="ru-RU" sz="2000" dirty="0" err="1">
                <a:latin typeface="Arial"/>
                <a:cs typeface="Calibri" panose="020F0502020204030204"/>
              </a:rPr>
              <a:t>core-gameplay</a:t>
            </a:r>
            <a:r>
              <a:rPr lang="ru-RU" sz="2000" dirty="0">
                <a:latin typeface="Arial"/>
                <a:cs typeface="Calibri" panose="020F0502020204030204"/>
              </a:rPr>
              <a:t> / </a:t>
            </a:r>
            <a:r>
              <a:rPr lang="ru-RU" sz="2000" dirty="0" err="1">
                <a:latin typeface="Arial"/>
                <a:cs typeface="Calibri" panose="020F0502020204030204"/>
              </a:rPr>
              <a:t>meta-gameplay</a:t>
            </a:r>
            <a:r>
              <a:rPr lang="ru-RU" sz="2000" dirty="0">
                <a:latin typeface="Arial"/>
                <a:cs typeface="Calibri" panose="020F0502020204030204"/>
              </a:rPr>
              <a:t> / </a:t>
            </a:r>
            <a:r>
              <a:rPr lang="ru-RU" sz="2000" dirty="0" err="1">
                <a:latin typeface="Arial"/>
                <a:cs typeface="Calibri" panose="020F0502020204030204"/>
              </a:rPr>
              <a:t>level-design</a:t>
            </a:r>
            <a:r>
              <a:rPr lang="ru-RU" sz="2000" dirty="0">
                <a:latin typeface="Arial"/>
                <a:cs typeface="Calibri" panose="020F0502020204030204"/>
              </a:rPr>
              <a:t> / нарратив / арт)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Составление классификации пользователей и модели их поведения в игре 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ea typeface="+mn-lt"/>
                <a:cs typeface="+mn-lt"/>
              </a:rPr>
              <a:t>Определение цели создания документации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ea typeface="+mn-lt"/>
                <a:cs typeface="+mn-lt"/>
              </a:rPr>
              <a:t>Формулировка и уровень детализации </a:t>
            </a:r>
            <a:endParaRPr lang="ru-RU" sz="2000" dirty="0">
              <a:latin typeface="Arial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ru-RU" sz="2000" dirty="0">
                <a:latin typeface="Arial"/>
                <a:cs typeface="Calibri" panose="020F0502020204030204"/>
              </a:rPr>
              <a:t>Составление сценариев и их оформление согласно выбранной цели с соответствующей детализацией</a:t>
            </a:r>
          </a:p>
          <a:p>
            <a:pPr marL="0" indent="0">
              <a:buNone/>
            </a:pPr>
            <a:endParaRPr lang="ru-RU" sz="2000" dirty="0">
              <a:latin typeface="Arial"/>
              <a:cs typeface="Calibri" panose="020F0502020204030204"/>
            </a:endParaRPr>
          </a:p>
        </p:txBody>
      </p:sp>
      <p:pic>
        <p:nvPicPr>
          <p:cNvPr id="7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AC18893-E4DE-46A7-B459-775E8D441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234-0203-4719-9B65-2AE90027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/>
                <a:cs typeface="Calibri Light"/>
              </a:rPr>
              <a:t>Шаг 1 - Декомпозиция</a:t>
            </a:r>
            <a:endParaRPr lang="ru-RU" b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A452A-DB7E-49E0-AEE1-2B523A21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6034" cy="27376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dirty="0">
                <a:latin typeface="Arial"/>
                <a:cs typeface="Calibri" panose="020F0502020204030204"/>
              </a:rPr>
              <a:t>Определение основных компонентов</a:t>
            </a:r>
            <a:endParaRPr lang="ru-RU" sz="2000">
              <a:latin typeface="Arial"/>
              <a:cs typeface="Arial"/>
            </a:endParaRPr>
          </a:p>
          <a:p>
            <a:r>
              <a:rPr lang="ru-RU" sz="2000" dirty="0">
                <a:latin typeface="Arial"/>
                <a:cs typeface="Calibri" panose="020F0502020204030204"/>
              </a:rPr>
              <a:t>Определение вложенных компонентов</a:t>
            </a:r>
          </a:p>
          <a:p>
            <a:r>
              <a:rPr lang="ru-RU" sz="2000" dirty="0">
                <a:latin typeface="Arial"/>
                <a:cs typeface="Calibri" panose="020F0502020204030204"/>
              </a:rPr>
              <a:t>Определение связей между компонентами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5740F1-CE42-45FB-BA11-DB7D8FBD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600" y="2422582"/>
            <a:ext cx="7367644" cy="4025939"/>
          </a:xfrm>
          <a:prstGeom prst="rect">
            <a:avLst/>
          </a:prstGeom>
        </p:spPr>
      </p:pic>
      <p:pic>
        <p:nvPicPr>
          <p:cNvPr id="8" name="Picture 5" descr="Изображение выглядит как зна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899C67E-19B2-4DEE-A338-B65E3DB6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19996"/>
            <a:ext cx="2079812" cy="12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46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Тема Office</vt:lpstr>
      <vt:lpstr>Пользовательские сценарии. Как построить эффективную документацию на игровом проекте.</vt:lpstr>
      <vt:lpstr>Всем привет!</vt:lpstr>
      <vt:lpstr>Требования к документации</vt:lpstr>
      <vt:lpstr>Попытка №1 - графика</vt:lpstr>
      <vt:lpstr>Попытка №2 - Чек-лист</vt:lpstr>
      <vt:lpstr>Пользовательские сценарии </vt:lpstr>
      <vt:lpstr>PowerPoint Presentation</vt:lpstr>
      <vt:lpstr>С чего начать?</vt:lpstr>
      <vt:lpstr>Шаг 1 - Декомпозиция</vt:lpstr>
      <vt:lpstr>Шаг 2 - Ключевые моменты игры</vt:lpstr>
      <vt:lpstr>Шаг 3 - Составить классификацию пользователей и модели их поведения</vt:lpstr>
      <vt:lpstr>Готовые решения: психотипы Бартла</vt:lpstr>
      <vt:lpstr>Готовое решение: мотивационная модель</vt:lpstr>
      <vt:lpstr>Готовые решения: мнение комьюнити</vt:lpstr>
      <vt:lpstr>Классификация,  которую мы сделали сами- .io</vt:lpstr>
      <vt:lpstr>Классификация, которую мы сделали - головоломки</vt:lpstr>
      <vt:lpstr>Классификация, которую мы сделали сами - свой игровой опыт </vt:lpstr>
      <vt:lpstr> Шаг 4 - Цель создания документации</vt:lpstr>
      <vt:lpstr>Шаг 5 - уровень детализации и форма представления </vt:lpstr>
      <vt:lpstr>PowerPoint Presentation</vt:lpstr>
      <vt:lpstr>PowerPoint Presentation</vt:lpstr>
      <vt:lpstr>PowerPoint Presentation</vt:lpstr>
      <vt:lpstr>Я работаю на не-игровом проекте, как быть?</vt:lpstr>
      <vt:lpstr>Плюсы пользовательских сценариев</vt:lpstr>
      <vt:lpstr>Возможные трудности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Пользовательские сценарии – как построить эффективную документацию на игровом проекте.</dc:title>
  <dc:creator/>
  <cp:lastModifiedBy/>
  <cp:revision>2564</cp:revision>
  <dcterms:created xsi:type="dcterms:W3CDTF">2012-07-30T23:42:41Z</dcterms:created>
  <dcterms:modified xsi:type="dcterms:W3CDTF">2019-05-30T10:43:59Z</dcterms:modified>
</cp:coreProperties>
</file>