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77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9" autoAdjust="0"/>
  </p:normalViewPr>
  <p:slideViewPr>
    <p:cSldViewPr snapToObjects="1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31.01.2014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400" dirty="0" smtClean="0">
                <a:latin typeface="Arial" charset="0"/>
              </a:rPr>
              <a:t>Опыт организации тестирования безопасности </a:t>
            </a:r>
            <a:r>
              <a:rPr lang="en-US" sz="3400" dirty="0" smtClean="0">
                <a:latin typeface="Arial" charset="0"/>
              </a:rPr>
              <a:t>Web </a:t>
            </a:r>
            <a:r>
              <a:rPr lang="ru-RU" sz="3400" dirty="0" smtClean="0">
                <a:latin typeface="Arial" charset="0"/>
              </a:rPr>
              <a:t>приложений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Никита Постолакий. </a:t>
            </a:r>
            <a:r>
              <a:rPr lang="en-US" dirty="0" smtClean="0">
                <a:solidFill>
                  <a:srgbClr val="898989"/>
                </a:solidFill>
              </a:rPr>
              <a:t>Itera Consulting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Учебные материалы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Методологии тестирования безопасности </a:t>
            </a:r>
            <a:r>
              <a:rPr lang="en-US" dirty="0" smtClean="0"/>
              <a:t>web </a:t>
            </a:r>
            <a:r>
              <a:rPr lang="ru-RU" dirty="0" smtClean="0"/>
              <a:t>приложений:</a:t>
            </a:r>
          </a:p>
          <a:p>
            <a:pPr lvl="1"/>
            <a:endParaRPr lang="ru-RU" sz="1800" dirty="0"/>
          </a:p>
          <a:p>
            <a:pPr lvl="1"/>
            <a:r>
              <a:rPr lang="en-US" sz="1800" dirty="0" smtClean="0">
                <a:latin typeface="+mn-lt"/>
              </a:rPr>
              <a:t>OWASP Testing Guide</a:t>
            </a:r>
          </a:p>
          <a:p>
            <a:pPr lvl="1"/>
            <a:r>
              <a:rPr lang="en-US" sz="1800" dirty="0" smtClean="0">
                <a:latin typeface="+mn-lt"/>
              </a:rPr>
              <a:t>Open </a:t>
            </a:r>
            <a:r>
              <a:rPr lang="en-US" sz="1800" dirty="0">
                <a:latin typeface="+mn-lt"/>
              </a:rPr>
              <a:t>Source Security Testing Methodology Manual (OSSTMM)</a:t>
            </a:r>
          </a:p>
          <a:p>
            <a:endParaRPr lang="ru-RU" dirty="0" smtClean="0"/>
          </a:p>
          <a:p>
            <a:r>
              <a:rPr lang="ru-RU" dirty="0" smtClean="0"/>
              <a:t>Интерактивные учебные курсы</a:t>
            </a:r>
          </a:p>
          <a:p>
            <a:pPr lvl="1"/>
            <a:r>
              <a:rPr lang="en-US" sz="1800" dirty="0">
                <a:latin typeface="+mn-lt"/>
              </a:rPr>
              <a:t>OWASP Web </a:t>
            </a:r>
            <a:r>
              <a:rPr lang="en-US" sz="1800" dirty="0" smtClean="0">
                <a:latin typeface="+mn-lt"/>
              </a:rPr>
              <a:t>GOAT</a:t>
            </a:r>
            <a:endParaRPr lang="ru-RU" sz="1800" dirty="0" smtClean="0">
              <a:latin typeface="+mn-lt"/>
            </a:endParaRPr>
          </a:p>
          <a:p>
            <a:pPr lvl="1"/>
            <a:endParaRPr lang="en-US" sz="1800" dirty="0" smtClean="0"/>
          </a:p>
          <a:p>
            <a:r>
              <a:rPr lang="ru-RU" dirty="0" smtClean="0"/>
              <a:t>Книги о тестировании безопасности</a:t>
            </a:r>
          </a:p>
          <a:p>
            <a:pPr lvl="1"/>
            <a:r>
              <a:rPr lang="ru-RU" sz="1800" dirty="0"/>
              <a:t>1</a:t>
            </a:r>
            <a:endParaRPr lang="ru-RU" sz="1800" dirty="0" smtClean="0"/>
          </a:p>
          <a:p>
            <a:pPr lvl="1"/>
            <a:r>
              <a:rPr lang="ru-RU" sz="1800" dirty="0" smtClean="0"/>
              <a:t>2</a:t>
            </a:r>
          </a:p>
          <a:p>
            <a:pPr lvl="1"/>
            <a:r>
              <a:rPr lang="ru-RU" sz="1800" dirty="0" smtClean="0"/>
              <a:t>3</a:t>
            </a:r>
          </a:p>
          <a:p>
            <a:pPr marL="457200" lvl="1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42634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1"/>
            <a:r>
              <a:rPr lang="ru-RU" kern="1200" dirty="0">
                <a:latin typeface="+mj-lt"/>
                <a:ea typeface="+mj-ea"/>
                <a:cs typeface="+mj-cs"/>
              </a:rPr>
              <a:t>Организация тестового окружения</a:t>
            </a:r>
            <a:r>
              <a:rPr lang="en-US" kern="1200" dirty="0">
                <a:latin typeface="+mj-lt"/>
                <a:ea typeface="+mj-ea"/>
                <a:cs typeface="+mj-cs"/>
              </a:rPr>
              <a:t> </a:t>
            </a:r>
            <a:r>
              <a:rPr lang="ru-RU" kern="1200" dirty="0">
                <a:latin typeface="+mj-lt"/>
                <a:ea typeface="+mj-ea"/>
                <a:cs typeface="+mj-cs"/>
              </a:rPr>
              <a:t>для </a:t>
            </a:r>
            <a:r>
              <a:rPr lang="ru-RU" kern="1200" dirty="0">
                <a:latin typeface="+mj-lt"/>
                <a:ea typeface="+mj-ea"/>
                <a:cs typeface="+mj-cs"/>
              </a:rPr>
              <a:t>обучения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Как огранизовать тестовое окружение для обучения команды и практики на максимально приближенных к реальности примерах.</a:t>
            </a:r>
            <a:endParaRPr lang="en-US" dirty="0" smtClean="0"/>
          </a:p>
          <a:p>
            <a:pPr>
              <a:buFont typeface="+mj-lt"/>
              <a:buAutoNum type="arabicPeriod"/>
            </a:pPr>
            <a:endParaRPr lang="ru-RU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Damn </a:t>
            </a:r>
            <a:r>
              <a:rPr lang="en-US" dirty="0"/>
              <a:t>Vulnerable Web </a:t>
            </a:r>
            <a:r>
              <a:rPr lang="en-US" dirty="0" smtClean="0"/>
              <a:t>Application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HACKADEMIC project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Web Goat</a:t>
            </a:r>
            <a:r>
              <a:rPr lang="ru-RU" dirty="0" smtClean="0"/>
              <a:t> </a:t>
            </a:r>
            <a:r>
              <a:rPr lang="en-US" dirty="0" smtClean="0"/>
              <a:t>project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OWASP Live CD</a:t>
            </a:r>
          </a:p>
          <a:p>
            <a:endParaRPr lang="en-US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42634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Временные затраты нашего проекта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Обучение</a:t>
            </a:r>
          </a:p>
          <a:p>
            <a:r>
              <a:rPr lang="ru-RU" dirty="0" smtClean="0"/>
              <a:t>Постоение процесса</a:t>
            </a:r>
          </a:p>
          <a:p>
            <a:r>
              <a:rPr lang="ru-RU" dirty="0" smtClean="0"/>
              <a:t>Пилотный проект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42634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Построение команды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Кто вам нужен что бы провести тестирование безопасности?</a:t>
            </a:r>
            <a:endParaRPr lang="ru-RU" dirty="0" smtClean="0"/>
          </a:p>
          <a:p>
            <a:r>
              <a:rPr lang="ru-RU" dirty="0" smtClean="0"/>
              <a:t>Балланс технических знаний и навыков в тестировании</a:t>
            </a:r>
          </a:p>
          <a:p>
            <a:r>
              <a:rPr lang="ru-RU" dirty="0" smtClean="0"/>
              <a:t>Аналитика и навыки менеджера</a:t>
            </a:r>
            <a:endParaRPr lang="en-US" dirty="0" smtClean="0"/>
          </a:p>
          <a:p>
            <a:r>
              <a:rPr lang="ru-RU" dirty="0" smtClean="0"/>
              <a:t>Наше решение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42634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algn="ctr">
              <a:buNone/>
            </a:pPr>
            <a:endParaRPr lang="ru-RU" sz="4400" dirty="0" smtClean="0"/>
          </a:p>
          <a:p>
            <a:pPr marL="0" indent="0" algn="ctr">
              <a:buNone/>
            </a:pPr>
            <a:r>
              <a:rPr lang="ru-RU" sz="4400" dirty="0" smtClean="0"/>
              <a:t>Основные </a:t>
            </a:r>
            <a:r>
              <a:rPr lang="ru-RU" sz="4400" dirty="0"/>
              <a:t>этапы процесса тестирования безопасности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442634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Анализ и сбор информации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Цели этапа</a:t>
            </a:r>
          </a:p>
          <a:p>
            <a:r>
              <a:rPr lang="ru-RU" dirty="0" smtClean="0"/>
              <a:t>Задачи и активности</a:t>
            </a:r>
          </a:p>
          <a:p>
            <a:r>
              <a:rPr lang="ru-RU" dirty="0" smtClean="0"/>
              <a:t>Артефакты</a:t>
            </a:r>
          </a:p>
          <a:p>
            <a:r>
              <a:rPr lang="ru-RU" dirty="0" smtClean="0"/>
              <a:t>Выводы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31617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Проведение тестирования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Тест стратегия и тест план</a:t>
            </a:r>
          </a:p>
          <a:p>
            <a:r>
              <a:rPr lang="ru-RU" dirty="0" smtClean="0"/>
              <a:t>Требования</a:t>
            </a:r>
          </a:p>
          <a:p>
            <a:r>
              <a:rPr lang="ru-RU" dirty="0" smtClean="0"/>
              <a:t>Тест кейсы</a:t>
            </a:r>
          </a:p>
          <a:p>
            <a:r>
              <a:rPr lang="ru-RU" dirty="0" smtClean="0"/>
              <a:t>Дефекты</a:t>
            </a:r>
          </a:p>
          <a:p>
            <a:r>
              <a:rPr lang="ru-RU" dirty="0" smtClean="0"/>
              <a:t>Тестовое окружение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31617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Оценка рисков и подготовка отчета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Понятие риска безопасности</a:t>
            </a:r>
          </a:p>
          <a:p>
            <a:r>
              <a:rPr lang="ru-RU" dirty="0" smtClean="0"/>
              <a:t>Уязвимости, дефекты и риски</a:t>
            </a:r>
            <a:endParaRPr lang="en-US" dirty="0" smtClean="0"/>
          </a:p>
          <a:p>
            <a:r>
              <a:rPr lang="ru-RU" dirty="0" smtClean="0"/>
              <a:t>Методика оценки рисков безопасности </a:t>
            </a:r>
            <a:r>
              <a:rPr lang="en-US" dirty="0" smtClean="0"/>
              <a:t>OWASP</a:t>
            </a:r>
            <a:endParaRPr lang="ru-RU" dirty="0" smtClean="0"/>
          </a:p>
          <a:p>
            <a:r>
              <a:rPr lang="ru-RU" dirty="0" smtClean="0"/>
              <a:t>Подготовка отчета о тестировании безопасности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31617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Сертификаты в области тестирования безопасности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Сравнительный анализ основных сертификаций: уровень, сложность получения, стоимость, плюсы и минусы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31617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8586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Аннотация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54864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Хочу рассказать про опыт построения процесса полноценного тестирования безопасности </a:t>
            </a:r>
            <a:r>
              <a:rPr lang="en-US" dirty="0" smtClean="0"/>
              <a:t>Web </a:t>
            </a:r>
            <a:r>
              <a:rPr lang="ru-RU" dirty="0"/>
              <a:t>приложений «с нуля» </a:t>
            </a:r>
            <a:r>
              <a:rPr lang="ru-RU" dirty="0" smtClean="0"/>
              <a:t>в нашей компании.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Данный доклад будет интересен как тест-лидам и менеджерам, которые давно задумываются про организацию процесса тестирования безопасности </a:t>
            </a:r>
            <a:r>
              <a:rPr lang="en-US" dirty="0" smtClean="0"/>
              <a:t>web </a:t>
            </a:r>
            <a:r>
              <a:rPr lang="ru-RU" dirty="0" smtClean="0"/>
              <a:t>приложений, так и широкому кругу тестировщиков, которым интересна эта область в тестировании.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В рамках доклада я расскажу по какой методологии и почему мы решили работать, дам рекомендации по обучающим материалам и книгам, затрону вопросы формирования команды </a:t>
            </a:r>
            <a:r>
              <a:rPr lang="en-US" dirty="0" smtClean="0"/>
              <a:t>Security </a:t>
            </a:r>
            <a:r>
              <a:rPr lang="ru-RU" dirty="0" smtClean="0"/>
              <a:t>тестирования, видов и уровней, на которых мы решили проводить тестирование, расскажу про организацию тестового окружения для обучения, поделюсь информацией о времени потраченном на построение процесса, обучение и первый проект и коротко рассмотрю существующие сертификации по тестированию безопасности и </a:t>
            </a:r>
            <a:r>
              <a:rPr lang="en-US" dirty="0" smtClean="0"/>
              <a:t>Security </a:t>
            </a:r>
            <a:r>
              <a:rPr lang="ru-RU" dirty="0" smtClean="0"/>
              <a:t>аудитам.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Контакты и ссылки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5656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 авторе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0" y="1600200"/>
            <a:ext cx="41148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/>
              <a:t>Никита Постолакий</a:t>
            </a:r>
          </a:p>
          <a:p>
            <a:endParaRPr lang="ru-RU" dirty="0" smtClean="0"/>
          </a:p>
          <a:p>
            <a:r>
              <a:rPr lang="ru-RU" dirty="0" smtClean="0"/>
              <a:t>8+ лет в </a:t>
            </a:r>
            <a:r>
              <a:rPr lang="en-US" dirty="0" smtClean="0"/>
              <a:t>IT</a:t>
            </a:r>
          </a:p>
          <a:p>
            <a:r>
              <a:rPr lang="en-US" dirty="0" smtClean="0"/>
              <a:t>PM </a:t>
            </a:r>
            <a:r>
              <a:rPr lang="ru-RU" dirty="0" smtClean="0"/>
              <a:t>проектов по тестированию в </a:t>
            </a:r>
            <a:r>
              <a:rPr lang="en-US" dirty="0" smtClean="0"/>
              <a:t>Itera Consulting</a:t>
            </a:r>
          </a:p>
          <a:p>
            <a:r>
              <a:rPr lang="ru-RU" dirty="0" smtClean="0"/>
              <a:t>Область интересов: тест дизайн, управление рисками в тестировании, </a:t>
            </a:r>
            <a:r>
              <a:rPr lang="en-US" dirty="0" smtClean="0"/>
              <a:t>time management</a:t>
            </a:r>
          </a:p>
          <a:p>
            <a:r>
              <a:rPr lang="ru-RU" dirty="0" smtClean="0"/>
              <a:t>Курирую команду тестирования безопасности </a:t>
            </a:r>
            <a:r>
              <a:rPr lang="en-US" dirty="0" smtClean="0"/>
              <a:t>web </a:t>
            </a:r>
            <a:r>
              <a:rPr lang="ru-RU" dirty="0" smtClean="0"/>
              <a:t>приложений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00199"/>
            <a:ext cx="3657600" cy="470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10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dirty="0" smtClean="0"/>
              <a:t>Задача которую необходимо было решить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Определение стратегии</a:t>
            </a:r>
            <a:endParaRPr lang="en-US" dirty="0" smtClean="0"/>
          </a:p>
          <a:p>
            <a:pPr lvl="1"/>
            <a:r>
              <a:rPr lang="ru-RU" sz="1600" dirty="0" smtClean="0"/>
              <a:t>Методология </a:t>
            </a:r>
            <a:r>
              <a:rPr lang="en-US" sz="1600" dirty="0" smtClean="0"/>
              <a:t>OWASP</a:t>
            </a:r>
          </a:p>
          <a:p>
            <a:pPr lvl="1"/>
            <a:r>
              <a:rPr lang="ru-RU" sz="1600" dirty="0" smtClean="0"/>
              <a:t>Тестирование безопасности – виды, уровни, области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Получение компетенции</a:t>
            </a:r>
          </a:p>
          <a:p>
            <a:pPr lvl="1"/>
            <a:r>
              <a:rPr lang="ru-RU" sz="1600" dirty="0" smtClean="0"/>
              <a:t>Учебные </a:t>
            </a:r>
            <a:r>
              <a:rPr lang="ru-RU" sz="1600" dirty="0"/>
              <a:t>материалы</a:t>
            </a:r>
          </a:p>
          <a:p>
            <a:pPr lvl="1"/>
            <a:r>
              <a:rPr lang="ru-RU" sz="1600" dirty="0" smtClean="0"/>
              <a:t>Организация тестового окружения</a:t>
            </a:r>
            <a:r>
              <a:rPr lang="en-US" sz="1600" dirty="0" smtClean="0"/>
              <a:t> </a:t>
            </a:r>
            <a:r>
              <a:rPr lang="ru-RU" sz="1600" dirty="0"/>
              <a:t>для </a:t>
            </a:r>
            <a:r>
              <a:rPr lang="ru-RU" sz="1600" dirty="0" smtClean="0"/>
              <a:t>обучения</a:t>
            </a:r>
          </a:p>
          <a:p>
            <a:pPr lvl="1"/>
            <a:r>
              <a:rPr lang="ru-RU" sz="1600" dirty="0" smtClean="0"/>
              <a:t>Временные затраты</a:t>
            </a:r>
            <a:endParaRPr lang="ru-RU" sz="1600" dirty="0"/>
          </a:p>
          <a:p>
            <a:pPr>
              <a:buFont typeface="+mj-lt"/>
              <a:buAutoNum type="arabicPeriod"/>
            </a:pPr>
            <a:r>
              <a:rPr lang="ru-RU" dirty="0"/>
              <a:t>Тестировщики </a:t>
            </a:r>
            <a:r>
              <a:rPr lang="en-US" dirty="0"/>
              <a:t>Security – </a:t>
            </a:r>
            <a:r>
              <a:rPr lang="ru-RU" dirty="0"/>
              <a:t>кто </a:t>
            </a:r>
            <a:r>
              <a:rPr lang="ru-RU" dirty="0" smtClean="0"/>
              <a:t>они? Несколько </a:t>
            </a:r>
            <a:r>
              <a:rPr lang="ru-RU" dirty="0"/>
              <a:t>советов по построению команды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Основные этапы процесса тестирования безопасности</a:t>
            </a:r>
          </a:p>
          <a:p>
            <a:pPr lvl="1"/>
            <a:r>
              <a:rPr lang="ru-RU" sz="1600" dirty="0" smtClean="0"/>
              <a:t>Анализ и сбор информации</a:t>
            </a:r>
            <a:endParaRPr lang="en-US" sz="1600" dirty="0"/>
          </a:p>
          <a:p>
            <a:pPr lvl="1"/>
            <a:r>
              <a:rPr lang="ru-RU" sz="1600" dirty="0" smtClean="0"/>
              <a:t>Проведение тестирования безопасности</a:t>
            </a:r>
            <a:endParaRPr lang="en-US" sz="1600" dirty="0"/>
          </a:p>
          <a:p>
            <a:pPr lvl="1"/>
            <a:r>
              <a:rPr lang="ru-RU" sz="1600" dirty="0" smtClean="0"/>
              <a:t>Оценка рисков безопасности и подготовка отчета</a:t>
            </a:r>
            <a:endParaRPr lang="en-US" sz="1600" dirty="0" smtClean="0"/>
          </a:p>
          <a:p>
            <a:pPr>
              <a:buFont typeface="+mj-lt"/>
              <a:buAutoNum type="arabicPeriod"/>
            </a:pPr>
            <a:r>
              <a:rPr lang="ru-RU" dirty="0" smtClean="0"/>
              <a:t>Сертификации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51410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600200"/>
            <a:ext cx="7315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Задача:</a:t>
            </a:r>
            <a:r>
              <a:rPr lang="ru-RU" sz="3600" dirty="0"/>
              <a:t> </a:t>
            </a:r>
            <a:endParaRPr lang="ru-RU" sz="3600" dirty="0" smtClean="0"/>
          </a:p>
          <a:p>
            <a:endParaRPr lang="ru-RU" sz="3600" dirty="0"/>
          </a:p>
          <a:p>
            <a:r>
              <a:rPr lang="ru-RU" sz="2800" dirty="0" smtClean="0"/>
              <a:t>построить </a:t>
            </a:r>
            <a:r>
              <a:rPr lang="ru-RU" sz="2800" dirty="0"/>
              <a:t>процесс тестирования </a:t>
            </a:r>
            <a:r>
              <a:rPr lang="ru-RU" sz="2800" dirty="0" smtClean="0"/>
              <a:t>безопасности  приложений в компании без привлечения экспертов за 6 месяцев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141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Задача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Дополнительные параметры проекта: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Виды тестирования безопасности будут определены точнее в ходе проекта</a:t>
            </a:r>
            <a:endParaRPr lang="ru-RU" dirty="0" smtClean="0"/>
          </a:p>
          <a:p>
            <a:r>
              <a:rPr lang="ru-RU" dirty="0" smtClean="0"/>
              <a:t>Доступна команда из 3 инженеров с частичной загрузкой</a:t>
            </a:r>
          </a:p>
          <a:p>
            <a:r>
              <a:rPr lang="ru-RU" dirty="0" smtClean="0"/>
              <a:t>Процесс тестирования должен охватывать полный спектр активностей «под ключ»</a:t>
            </a:r>
          </a:p>
          <a:p>
            <a:r>
              <a:rPr lang="ru-RU" dirty="0" smtClean="0"/>
              <a:t>Процесс тестирования должен быть достаточно зрелым для продажи клиентам</a:t>
            </a:r>
          </a:p>
          <a:p>
            <a:r>
              <a:rPr lang="ru-RU" dirty="0" smtClean="0"/>
              <a:t>Необходимо определить\разработать методику тестирования и построить процесс</a:t>
            </a:r>
          </a:p>
          <a:p>
            <a:r>
              <a:rPr lang="ru-RU" dirty="0" smtClean="0"/>
              <a:t>Необходимо выбрать инструменты и ПО для проведения тестирования</a:t>
            </a:r>
          </a:p>
          <a:p>
            <a:r>
              <a:rPr lang="ru-RU" dirty="0" smtClean="0"/>
              <a:t>Необходимо подготовить методические материалы – чек-листы, полу-автоматические формы </a:t>
            </a:r>
            <a:r>
              <a:rPr lang="en-US" dirty="0" smtClean="0"/>
              <a:t>Excel, </a:t>
            </a:r>
            <a:r>
              <a:rPr lang="ru-RU" dirty="0" smtClean="0"/>
              <a:t>форматы отчетов, планов, стратегий и.т.д.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5141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Определение </a:t>
            </a:r>
            <a:r>
              <a:rPr lang="ru-RU" dirty="0" smtClean="0"/>
              <a:t>стратегии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Open Web Application Security Project (OWASP)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ru-RU" sz="2000" dirty="0" smtClean="0"/>
              <a:t>Что такое </a:t>
            </a:r>
            <a:r>
              <a:rPr lang="en-US" sz="2000" dirty="0" smtClean="0"/>
              <a:t>OWASP</a:t>
            </a:r>
            <a:endParaRPr lang="ru-RU" sz="2000" dirty="0" smtClean="0"/>
          </a:p>
          <a:p>
            <a:r>
              <a:rPr lang="ru-RU" sz="2000" dirty="0" smtClean="0"/>
              <a:t>Направления деятельности </a:t>
            </a:r>
            <a:r>
              <a:rPr lang="en-US" sz="2000" dirty="0" smtClean="0"/>
              <a:t>OWASP</a:t>
            </a:r>
          </a:p>
          <a:p>
            <a:r>
              <a:rPr lang="ru-RU" sz="2000" dirty="0" smtClean="0"/>
              <a:t>Методология тестирования </a:t>
            </a:r>
          </a:p>
          <a:p>
            <a:r>
              <a:rPr lang="ru-RU" sz="2000" dirty="0" smtClean="0"/>
              <a:t>Основные проекты</a:t>
            </a:r>
            <a:r>
              <a:rPr lang="en-US" sz="2000" dirty="0" smtClean="0"/>
              <a:t> </a:t>
            </a:r>
            <a:r>
              <a:rPr lang="ru-RU" sz="2000" dirty="0" smtClean="0"/>
              <a:t>сообщества</a:t>
            </a:r>
          </a:p>
          <a:p>
            <a:r>
              <a:rPr lang="ru-RU" sz="2000" dirty="0" smtClean="0"/>
              <a:t>П</a:t>
            </a:r>
            <a:r>
              <a:rPr lang="ru-RU" sz="2000" dirty="0"/>
              <a:t>О</a:t>
            </a:r>
            <a:r>
              <a:rPr lang="ru-RU" sz="2000" dirty="0" smtClean="0"/>
              <a:t>, разработанное участниками </a:t>
            </a:r>
            <a:r>
              <a:rPr lang="en-US" sz="2000" dirty="0" smtClean="0"/>
              <a:t>OWASP</a:t>
            </a:r>
            <a:endParaRPr lang="ru-RU" sz="2000" dirty="0"/>
          </a:p>
          <a:p>
            <a:r>
              <a:rPr lang="ru-RU" sz="2000" dirty="0" smtClean="0"/>
              <a:t>Книги и учебные материалы</a:t>
            </a:r>
          </a:p>
          <a:p>
            <a:endParaRPr lang="ru-RU" sz="2000" dirty="0"/>
          </a:p>
          <a:p>
            <a:r>
              <a:rPr lang="ru-RU" sz="2000" dirty="0" smtClean="0"/>
              <a:t>Почему мы решили использовать методику тестирования </a:t>
            </a:r>
            <a:r>
              <a:rPr lang="en-US" sz="2000" dirty="0" smtClean="0"/>
              <a:t>web </a:t>
            </a:r>
            <a:r>
              <a:rPr lang="ru-RU" sz="2000" dirty="0" smtClean="0"/>
              <a:t>приложений </a:t>
            </a:r>
            <a:r>
              <a:rPr lang="en-US" sz="2000" dirty="0" smtClean="0"/>
              <a:t>OWASP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651410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algn="ctr">
              <a:buNone/>
            </a:pPr>
            <a:endParaRPr lang="ru-RU" sz="4400" dirty="0" smtClean="0"/>
          </a:p>
          <a:p>
            <a:pPr marL="0" indent="0" algn="ctr">
              <a:buNone/>
            </a:pPr>
            <a:r>
              <a:rPr lang="ru-RU" sz="4400" dirty="0" smtClean="0"/>
              <a:t>Получение компетенции в тестировании безопасности</a:t>
            </a:r>
            <a:endParaRPr lang="ru-RU" sz="4400" dirty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465542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Каким бывает тестирование безопасности ПО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Уровни тестирования:</a:t>
            </a:r>
          </a:p>
          <a:p>
            <a:pPr lvl="1"/>
            <a:r>
              <a:rPr lang="ru-RU" sz="1800" dirty="0" smtClean="0">
                <a:latin typeface="+mn-lt"/>
              </a:rPr>
              <a:t>Тестирование приложения</a:t>
            </a:r>
          </a:p>
          <a:p>
            <a:pPr lvl="1"/>
            <a:r>
              <a:rPr lang="ru-RU" sz="1800" dirty="0" smtClean="0">
                <a:latin typeface="+mn-lt"/>
              </a:rPr>
              <a:t>Тестирование окружения</a:t>
            </a:r>
          </a:p>
          <a:p>
            <a:pPr lvl="1"/>
            <a:r>
              <a:rPr lang="ru-RU" sz="1800" dirty="0" smtClean="0">
                <a:latin typeface="+mn-lt"/>
              </a:rPr>
              <a:t>Тестирование организации</a:t>
            </a:r>
          </a:p>
          <a:p>
            <a:endParaRPr lang="ru-RU" dirty="0" smtClean="0"/>
          </a:p>
          <a:p>
            <a:r>
              <a:rPr lang="ru-RU" dirty="0" smtClean="0"/>
              <a:t>Тестирование </a:t>
            </a:r>
            <a:r>
              <a:rPr lang="ru-RU" dirty="0"/>
              <a:t>черного и белого ящика </a:t>
            </a:r>
            <a:r>
              <a:rPr lang="ru-RU" dirty="0" smtClean="0"/>
              <a:t>с точки зрения </a:t>
            </a:r>
            <a:r>
              <a:rPr lang="en-US" dirty="0" smtClean="0"/>
              <a:t>security</a:t>
            </a:r>
          </a:p>
          <a:p>
            <a:endParaRPr lang="ru-RU" dirty="0" smtClean="0"/>
          </a:p>
          <a:p>
            <a:r>
              <a:rPr lang="ru-RU" dirty="0" smtClean="0"/>
              <a:t>Анализ кода</a:t>
            </a:r>
          </a:p>
          <a:p>
            <a:endParaRPr lang="ru-RU" dirty="0" smtClean="0"/>
          </a:p>
          <a:p>
            <a:r>
              <a:rPr lang="en-US" dirty="0" smtClean="0"/>
              <a:t>Desktop </a:t>
            </a:r>
            <a:r>
              <a:rPr lang="ru-RU" dirty="0" smtClean="0"/>
              <a:t>приложения vs</a:t>
            </a:r>
            <a:r>
              <a:rPr lang="en-US" dirty="0" smtClean="0"/>
              <a:t> Web </a:t>
            </a:r>
            <a:r>
              <a:rPr lang="ru-RU" dirty="0" smtClean="0"/>
              <a:t>приложения</a:t>
            </a:r>
          </a:p>
          <a:p>
            <a:endParaRPr lang="ru-RU" dirty="0" smtClean="0"/>
          </a:p>
          <a:p>
            <a:r>
              <a:rPr lang="ru-RU" dirty="0" smtClean="0"/>
              <a:t>Мобильная безопасность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5141056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575</Words>
  <Application>Microsoft Office PowerPoint</Application>
  <PresentationFormat>On-screen Show (4:3)</PresentationFormat>
  <Paragraphs>124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2_Office Theme</vt:lpstr>
      <vt:lpstr>Опыт организации тестирования безопасности Web приложений</vt:lpstr>
      <vt:lpstr>Аннотация</vt:lpstr>
      <vt:lpstr>Об авторе</vt:lpstr>
      <vt:lpstr>Содержание</vt:lpstr>
      <vt:lpstr>PowerPoint Presentation</vt:lpstr>
      <vt:lpstr>Задача</vt:lpstr>
      <vt:lpstr>Определение стратегии</vt:lpstr>
      <vt:lpstr>PowerPoint Presentation</vt:lpstr>
      <vt:lpstr>Каким бывает тестирование безопасности ПО</vt:lpstr>
      <vt:lpstr>Учебные материалы</vt:lpstr>
      <vt:lpstr>Организация тестового окружения для обучения</vt:lpstr>
      <vt:lpstr>Временные затраты нашего проекта</vt:lpstr>
      <vt:lpstr>Построение команды</vt:lpstr>
      <vt:lpstr>PowerPoint Presentation</vt:lpstr>
      <vt:lpstr>Анализ и сбор информации</vt:lpstr>
      <vt:lpstr>Проведение тестирования</vt:lpstr>
      <vt:lpstr>Оценка рисков и подготовка отчета</vt:lpstr>
      <vt:lpstr>Сертификаты в области тестирования безопасности</vt:lpstr>
      <vt:lpstr>Вопросы?</vt:lpstr>
      <vt:lpstr>Контакты и ссылки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Nikita Postolakiy</cp:lastModifiedBy>
  <cp:revision>62</cp:revision>
  <dcterms:created xsi:type="dcterms:W3CDTF">2008-04-02T17:11:54Z</dcterms:created>
  <dcterms:modified xsi:type="dcterms:W3CDTF">2014-01-31T20:38:06Z</dcterms:modified>
</cp:coreProperties>
</file>