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1" r:id="rId3"/>
    <p:sldId id="282" r:id="rId4"/>
    <p:sldId id="331" r:id="rId5"/>
    <p:sldId id="291" r:id="rId6"/>
    <p:sldId id="293" r:id="rId7"/>
    <p:sldId id="363" r:id="rId8"/>
    <p:sldId id="364" r:id="rId9"/>
    <p:sldId id="322" r:id="rId10"/>
    <p:sldId id="309" r:id="rId11"/>
    <p:sldId id="332" r:id="rId12"/>
    <p:sldId id="263" r:id="rId13"/>
    <p:sldId id="359" r:id="rId14"/>
    <p:sldId id="360" r:id="rId15"/>
    <p:sldId id="327" r:id="rId16"/>
    <p:sldId id="346" r:id="rId17"/>
    <p:sldId id="347" r:id="rId18"/>
    <p:sldId id="348" r:id="rId19"/>
    <p:sldId id="349" r:id="rId20"/>
    <p:sldId id="352" r:id="rId21"/>
    <p:sldId id="377" r:id="rId22"/>
    <p:sldId id="378" r:id="rId23"/>
    <p:sldId id="379" r:id="rId24"/>
    <p:sldId id="380" r:id="rId25"/>
    <p:sldId id="267" r:id="rId26"/>
    <p:sldId id="366" r:id="rId27"/>
    <p:sldId id="370" r:id="rId28"/>
    <p:sldId id="371" r:id="rId29"/>
    <p:sldId id="374" r:id="rId30"/>
    <p:sldId id="375" r:id="rId31"/>
    <p:sldId id="274" r:id="rId32"/>
    <p:sldId id="275" r:id="rId33"/>
    <p:sldId id="276" r:id="rId34"/>
    <p:sldId id="299" r:id="rId35"/>
    <p:sldId id="295" r:id="rId36"/>
    <p:sldId id="289" r:id="rId37"/>
    <p:sldId id="279" r:id="rId38"/>
    <p:sldId id="311" r:id="rId39"/>
    <p:sldId id="381" r:id="rId40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F58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What percentage of tests are automated?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90% or less</c:v>
                </c:pt>
                <c:pt idx="1">
                  <c:v>75% or less</c:v>
                </c:pt>
                <c:pt idx="2">
                  <c:v>50% or less</c:v>
                </c:pt>
                <c:pt idx="3">
                  <c:v>25% or less</c:v>
                </c:pt>
                <c:pt idx="4">
                  <c:v>10% or less</c:v>
                </c:pt>
                <c:pt idx="5">
                  <c:v>0%(no automation, all manual testing)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5.0</c:v>
                </c:pt>
                <c:pt idx="1">
                  <c:v>5.0</c:v>
                </c:pt>
                <c:pt idx="2">
                  <c:v>15.0</c:v>
                </c:pt>
                <c:pt idx="3">
                  <c:v>28.0</c:v>
                </c:pt>
                <c:pt idx="4">
                  <c:v>27.0</c:v>
                </c:pt>
                <c:pt idx="5">
                  <c:v>20.0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2142886584"/>
        <c:axId val="-2142882984"/>
      </c:barChart>
      <c:catAx>
        <c:axId val="-214288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882984"/>
        <c:crosses val="autoZero"/>
        <c:auto val="1"/>
        <c:lblAlgn val="ctr"/>
        <c:lblOffset val="100"/>
        <c:noMultiLvlLbl val="0"/>
      </c:catAx>
      <c:valAx>
        <c:axId val="-2142882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88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119982680"/>
        <c:axId val="2121273816"/>
      </c:barChart>
      <c:catAx>
        <c:axId val="211998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273816"/>
        <c:crosses val="autoZero"/>
        <c:auto val="1"/>
        <c:lblAlgn val="ctr"/>
        <c:lblOffset val="100"/>
        <c:noMultiLvlLbl val="0"/>
      </c:catAx>
      <c:valAx>
        <c:axId val="212127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9982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85C8E-E821-4BCD-9D1D-5E1B336A050F}" type="datetimeFigureOut">
              <a:rPr lang="en-US" smtClean="0"/>
              <a:t>23/05/18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2507-9957-400D-9047-B9E9803B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DevOps</a:t>
            </a:r>
            <a:r>
              <a:rPr lang="en-US" sz="1200" kern="1200" baseline="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 and Agile </a:t>
            </a: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initiatives will force at least 75% of enterprises to implement test automation</a:t>
            </a:r>
          </a:p>
          <a:p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providers unable to automate around 60% of test executions will risk not surviving in the testing service marketplace;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Smart Home Market will be worth 137.91 Billion USD;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cloud computing spending will grow 6 times faster than the IT spending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65% of experts: security will be a top priority in testing;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https://testfort.com/articles/testing-automation-trends-2018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https://adobe.cioreview.com/cxoinsight/software-quality-trends-predicting-the-future-nid-24194-cid-191.html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85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https://qarea.com/blog/web-development-in-2018-trends-and-predictions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https://qarea.com/blog/web-development-in-2018-trends-and-predictions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76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Test Automation now focuses on functional UI testing;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A majority of API and services testing is now currently performed by developers manually;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The trend will be an increasing application of automating API and services testing processes, at a greater pace than automating the UI testing process;</a:t>
            </a: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9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http://testorigen.com/bots-and-ai-the-future-of-software-testing-and-development/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https://aitrends.com/ai-software/software-development/artificial-intelligence-software-testing-arrived/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9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https://chatbotslife.com/ai-bots-are-coming-for-your-testing-jobs-66d5cb32b693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https://chatbotslife.com/ai-bots-are-coming-for-your-testing-jobs-66d5cb32b693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3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http://www.infosysblogs.com/testing-services/2018/03/future_is_intelligent_systems.html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8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For example, what used to be a simple web app is now often a highly complex system working with hundreds of web services, mobile devices, and more;</a:t>
            </a:r>
          </a:p>
          <a:p>
            <a:pPr algn="just"/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It is a challenge to keep up with today’s rates of change and even more challenging is to ensure that each release is consistent with the expectations of the customers;</a:t>
            </a:r>
            <a:endParaRPr lang="bg-BG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5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The defenders if that position usually argue that due to modern software development techniques as test automation, micro-services, continuous integration, delivery systems, production monitoring systems, and build rollback capabilities, in the near future the role of the software tester will become obsolete…</a:t>
            </a: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1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http://qablog.practitest.com/the-future-of-testing/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2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https://www.tricentis.com/blog/2018/02/05/why-the-future-of-testing-requires-disruption/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53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https://jaxenter.com/testing-trends-2018-survey-142098.html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13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https://dzone.com/articles/the-future-of-software-testing-3-predictions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2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According to the World Quality report, 2017 – 2018, the test automation only accounts 20% of the software testing activities;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Now, organizations mainly focus on automating the regression testing the functional part of the UI;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rgbClr val="007DC5"/>
                </a:solidFill>
                <a:latin typeface="+mn-lt"/>
                <a:ea typeface="+mn-ea"/>
                <a:cs typeface="+mn-cs"/>
              </a:rPr>
              <a:t>Test Automation is seen as the main approach to shortening the delivery time and the testing time;</a:t>
            </a:r>
            <a:endParaRPr lang="en-US" sz="1200" kern="1200" dirty="0" smtClean="0">
              <a:solidFill>
                <a:srgbClr val="007DC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7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http://www.logigear.com/magazine/survey/survey-results-testing-essentials/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http://www.logigear.com/magazine/survey/survey-results-testing-essentials/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30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https://dzone.com/articles/software-testing-trends-for-2018-and-beyond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3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https://dzone.com/articles/software-testing-trends-for-2018-and-beyond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https://dzone.com/articles/software-testing-trends-for-2018-and-beyond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5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https://www.enhanceconsulting.co.nz/future-of-testing/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https://www.enhanceconsulting.co.nz/future-of-testing/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9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https://www.enhanceconsulting.co.nz/future-of-testing/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6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https://www.enhanceconsulting.co.nz/future-of-testing/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06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https://dzone.com/articles/software-testing-trends-for-2018-and-beyond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92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https://medium.com/qasymphony/duo-security-director-of-qas-thoughts-on-the-future-of-software-testing-b27b8074b30e , https://softwaretester.careers/future-software-testing-jobs/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4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https://medium.com/qasymphony/6-reasons-why-qa-manager-is-the-job-of-the-future-60c423640569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4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http://www.hexacta.com/2017/09/11/software-testing-is-the-functional-tester-doomed-to-disappear/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https://dzone.com/articles/software-testing-trends-for-2018-and-beyond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https://dzone.com/articles/software-testing-trends-for-2018-and-beyond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4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http://www.edu-art.in/software-testing-trends-2020/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http://www.edu-art.in/software-testing-trends-2020/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8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https://www.resourcifi.com/blog/top-5-emergent-software-testing-trends-2018/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8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http://www.algoworks.com/blog/7-software-qa-practices-testing-trends-now-trending/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2507-9957-400D-9047-B9E9803B3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B429-20EB-44E3-86D8-A8200C28F956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ED00-FA5A-4192-9189-4E70DD527D8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C029-A3F2-4532-8E64-AD75DF39E8DE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62CB-67B9-44EC-9238-01D50E8F964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18A5-29D2-4862-9517-1A68DD8B0280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2C38-B0A7-4828-90ED-C38919C71DE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70F7-6995-42A3-ADFE-0DD4A9F2C756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E41C-2381-4F90-8E99-3F9DFE862C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10B-222A-407A-BFB0-46BA67828A4D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C134-96B9-4DFD-BDE6-B00ADBCC7E2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2EEB-A83B-48B5-AB5F-31DD32D1A755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2857-B12C-4017-984F-F3EC9C05CF0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A743B-E78A-42D1-AA75-B92EE9E7E63F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6B63-7AF0-4C1F-9BED-7AE100F67C0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3DB9-3984-4768-AA62-BE3B271F3119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759E-A6AB-4E50-81D3-3F196E92A87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8518-88FB-441C-B053-4C91CF1892A9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9FD3C-5933-4829-81D1-9B7482C2D93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F0C9-653D-4779-A10C-599F261B546F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C27B2-AED2-4918-9AF7-7D499FCEA80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93ED-CF93-4BCA-8FB0-E1FF76AADA03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1A87-F8B1-4F4B-B128-9D9479BF502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909B2-0D14-408E-BFC5-344564680552}" type="datetimeFigureOut">
              <a:rPr lang="bg-BG"/>
              <a:pPr>
                <a:defRPr/>
              </a:pPr>
              <a:t>23/05/18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F325F-E907-4CE3-9265-A553A4674C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2.xm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 P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4725144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58223"/>
                </a:solidFill>
                <a:latin typeface="Calibri" pitchFamily="34" charset="0"/>
              </a:rPr>
              <a:t>The Future of Software Testing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IoT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F58223"/>
                </a:solidFill>
                <a:latin typeface="Calibri" pitchFamily="34" charset="0"/>
              </a:rPr>
              <a:t>IoT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7544" y="2060848"/>
            <a:ext cx="8280400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HP: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70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% of the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devices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are prone to security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threats: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DC5"/>
                </a:solidFill>
                <a:latin typeface="+mn-lt"/>
              </a:rPr>
              <a:t>Unencrypted Communications;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DC5"/>
                </a:solidFill>
                <a:latin typeface="+mn-lt"/>
              </a:rPr>
              <a:t>Software Security Hazards;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DC5"/>
                </a:solidFill>
                <a:latin typeface="+mn-lt"/>
              </a:rPr>
              <a:t>Confidentiality Concerns;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DC5"/>
                </a:solidFill>
                <a:latin typeface="+mn-lt"/>
              </a:rPr>
              <a:t>Authorization Issues;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IoT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has introduced changes in 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testing 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DC5"/>
                </a:solidFill>
                <a:latin typeface="+mn-lt"/>
              </a:rPr>
              <a:t>connectivity </a:t>
            </a:r>
            <a:r>
              <a:rPr lang="en-US" sz="2000" dirty="0">
                <a:solidFill>
                  <a:srgbClr val="007DC5"/>
                </a:solidFill>
                <a:latin typeface="+mn-lt"/>
              </a:rPr>
              <a:t>is with a larger variety of devices</a:t>
            </a:r>
            <a:r>
              <a:rPr lang="en-US" sz="2000" dirty="0" smtClean="0">
                <a:solidFill>
                  <a:srgbClr val="007DC5"/>
                </a:solidFill>
                <a:latin typeface="+mn-lt"/>
              </a:rPr>
              <a:t>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DC5"/>
                </a:solidFill>
                <a:latin typeface="+mn-lt"/>
              </a:rPr>
              <a:t>increased </a:t>
            </a:r>
            <a:r>
              <a:rPr lang="en-US" sz="2000" dirty="0">
                <a:solidFill>
                  <a:srgbClr val="007DC5"/>
                </a:solidFill>
                <a:latin typeface="+mn-lt"/>
              </a:rPr>
              <a:t>number of scenarios </a:t>
            </a:r>
            <a:r>
              <a:rPr lang="mr-IN" sz="2000" dirty="0" smtClean="0">
                <a:solidFill>
                  <a:srgbClr val="007DC5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rgbClr val="007DC5"/>
                </a:solidFill>
                <a:latin typeface="+mn-lt"/>
              </a:rPr>
              <a:t> beyond </a:t>
            </a:r>
            <a:r>
              <a:rPr lang="en-US" sz="2000" dirty="0">
                <a:solidFill>
                  <a:srgbClr val="007DC5"/>
                </a:solidFill>
                <a:latin typeface="+mn-lt"/>
              </a:rPr>
              <a:t>computers, smartphones, 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583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Mobile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Everyone is connected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74978" cy="3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Mobile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Increasing </a:t>
            </a:r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need of Mobile Testing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792288"/>
            <a:ext cx="8280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U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ser experience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mr-IN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how to ensure quality and user friendliness</a:t>
            </a: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pps request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access to our contact lists, photos, identity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-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sensitive personal information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Smartphones become our wallets. 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Lots of platforms and dependencies - thus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, the 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future 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belongs to 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mobile test 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automation;</a:t>
            </a:r>
            <a:endParaRPr lang="bg-BG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684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Security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Security is also on the rise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860372"/>
            <a:ext cx="828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ecurity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breaches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everywhere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, 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security testing is on the rise;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ebsites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have access to social network credentials and confidential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information;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The more information being collected, the more difficult it is to protect it;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446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Security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The statistics of security breaches: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860372"/>
            <a:ext cx="82804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C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ybercrimes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exceeded 600 billion US dollars worldwide in 2017;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200+ malware threats are being captured every single day;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In 2021 - cyber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attacks will cost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more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than 3 trillion US dollar;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Nobody is protected – nearly 43% of the attacks target small and medium business;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062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API and Services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API and Services Test Automation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0605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52" y="2059949"/>
            <a:ext cx="7501321" cy="37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6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AI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AI and Machine learning techniques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7544" y="2132856"/>
            <a:ext cx="828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Self learning </a:t>
            </a:r>
          </a:p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Predicting algorithms 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Robotic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automation tools that will ease the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workload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24/7 work</a:t>
            </a: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Bots and AI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AI and Machine learning techniques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792288"/>
            <a:ext cx="8280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Appdiff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is bringing machine learning “bots” online as QAs.;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dinCloud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announced “James”, a virtual robot QA;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Infostretch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announced it will offer artificial intelligence in software testing through a brand new service called </a:t>
            </a: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Predictive and Prescriptive QA;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280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Appdiff</a:t>
            </a: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Case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F58223"/>
                </a:solidFill>
                <a:latin typeface="Calibri" pitchFamily="34" charset="0"/>
              </a:rPr>
              <a:t>Appdiff</a:t>
            </a:r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 Case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31800" y="1530350"/>
            <a:ext cx="82804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M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achine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learning algorithms how to know if the result of a given activity was likely to uncover a deformity;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Appdiff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tests about 90% of the surface area of a typical mobile application;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H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uman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testers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don</a:t>
            </a:r>
            <a:r>
              <a:rPr lang="mr-IN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 cover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as much as 90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%</a:t>
            </a:r>
            <a:endParaRPr lang="en-US" sz="2400" dirty="0" smtClean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%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left </a:t>
            </a:r>
            <a:r>
              <a:rPr lang="mr-IN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too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costly or too complex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invest testing it;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846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Bots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You have to be smarter…not to be replaced…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7544" y="1700808"/>
            <a:ext cx="83169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Bots can interact with both people and machines. 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Still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, testing requires more than just interaction: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Testers have an understanding of the business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domain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Testers pay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attention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to the client’s needs and have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understanding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of the solution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purpose</a:t>
            </a: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896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The future of </a:t>
            </a: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Software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4038" y="1124744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By 2020…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7544" y="2060848"/>
            <a:ext cx="828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Agile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and </a:t>
            </a: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DevOps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mr-IN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up to 75%</a:t>
            </a: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Cloud computing </a:t>
            </a:r>
            <a:r>
              <a:rPr lang="mr-IN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6 times growth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Big Data </a:t>
            </a:r>
            <a:r>
              <a:rPr lang="mr-IN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fear of “Data Autonomy”</a:t>
            </a:r>
            <a:endParaRPr lang="en-US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IoT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</a:t>
            </a:r>
            <a:r>
              <a:rPr lang="mr-IN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4 times growth</a:t>
            </a:r>
            <a:endParaRPr lang="en-US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Mobile </a:t>
            </a:r>
            <a:r>
              <a:rPr lang="mr-IN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everyone is connected</a:t>
            </a:r>
            <a:endParaRPr lang="en-US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Security </a:t>
            </a:r>
            <a:r>
              <a:rPr lang="mr-IN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global challenge</a:t>
            </a:r>
            <a:endParaRPr lang="en-US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Artificial Intelligence - ?</a:t>
            </a: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0149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AI and Machine Learning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80476" y="1118445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Some bad experience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395536" y="1340768"/>
            <a:ext cx="831691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Microsoft’s </a:t>
            </a: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Tay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(bot) – March 2016;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esigned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to be a teen – talking AI </a:t>
            </a: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chatbot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built to mimic and converse with users in real time;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But, people took advantage of </a:t>
            </a: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Tay’s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machine learning capabilities and coaxed it into saying racist, sexist and generally bad things;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Tay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started posting racist tweets on Twitter;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So, the Microsoft had to take it down just a few days after release;</a:t>
            </a:r>
          </a:p>
          <a:p>
            <a:pPr marL="342900" indent="-342900" algn="just">
              <a:buFontTx/>
              <a:buChar char="-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331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Testing is…dead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31800" y="1792635"/>
            <a:ext cx="82804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i="1" dirty="0" smtClean="0">
              <a:solidFill>
                <a:srgbClr val="F58223"/>
              </a:solidFill>
              <a:latin typeface="Calibri" pitchFamily="34" charset="0"/>
            </a:endParaRPr>
          </a:p>
          <a:p>
            <a:pPr algn="just"/>
            <a:endParaRPr lang="en-US" sz="2400" i="1" dirty="0">
              <a:solidFill>
                <a:srgbClr val="F58223"/>
              </a:solidFill>
              <a:latin typeface="Calibri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F58223"/>
                </a:solidFill>
                <a:latin typeface="Calibri" pitchFamily="34" charset="0"/>
              </a:rPr>
              <a:t>How </a:t>
            </a:r>
            <a:r>
              <a:rPr lang="en-US" sz="2800" i="1" dirty="0">
                <a:solidFill>
                  <a:srgbClr val="F58223"/>
                </a:solidFill>
                <a:latin typeface="Calibri" pitchFamily="34" charset="0"/>
              </a:rPr>
              <a:t>many times have you heard somebody tell you that “Testing is dead”?</a:t>
            </a:r>
          </a:p>
          <a:p>
            <a:pPr algn="just"/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Every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year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  <a:sym typeface="Wingdings"/>
              </a:rPr>
              <a:t>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8732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The future of Software Testing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4038" y="1268760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The future of testing…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060575"/>
            <a:ext cx="828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…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with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the AI development and the idea for robot process automation, 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endParaRPr lang="en-US" sz="2400" dirty="0" smtClean="0">
              <a:solidFill>
                <a:srgbClr val="F58223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some </a:t>
            </a: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of the activities of the tester might become </a:t>
            </a: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redundant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algn="just"/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but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the profession of the </a:t>
            </a:r>
            <a:r>
              <a:rPr lang="en-US" sz="2400" i="1" dirty="0">
                <a:solidFill>
                  <a:srgbClr val="F58223"/>
                </a:solidFill>
                <a:latin typeface="Calibri" pitchFamily="34" charset="0"/>
              </a:rPr>
              <a:t>QA specialist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will continue to exist and definitely, </a:t>
            </a:r>
            <a:r>
              <a:rPr lang="en-US" sz="2400" i="1" dirty="0">
                <a:solidFill>
                  <a:srgbClr val="F58223"/>
                </a:solidFill>
                <a:latin typeface="Calibri" pitchFamily="34" charset="0"/>
              </a:rPr>
              <a:t>evolve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38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The future of Software Testing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Testing evolution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6" y="2176463"/>
            <a:ext cx="7842033" cy="32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8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Testing </a:t>
            </a: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Trends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89899" y="1158027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A report by Sauce Labs, Inc.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7544" y="1988840"/>
            <a:ext cx="828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ollowing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trends:</a:t>
            </a:r>
          </a:p>
          <a:p>
            <a:pPr algn="just"/>
            <a:endParaRPr lang="en-US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400" i="1" dirty="0">
                <a:solidFill>
                  <a:srgbClr val="F58223"/>
                </a:solidFill>
                <a:latin typeface="Calibri" pitchFamily="34" charset="0"/>
              </a:rPr>
              <a:t>1</a:t>
            </a:r>
            <a:r>
              <a:rPr lang="en-US" sz="2400" i="1" dirty="0" smtClean="0">
                <a:solidFill>
                  <a:srgbClr val="F58223"/>
                </a:solidFill>
                <a:latin typeface="Calibri" pitchFamily="34" charset="0"/>
              </a:rPr>
              <a:t>: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The value of automated testing is clear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just"/>
            <a:endParaRPr lang="en-US" sz="2400" dirty="0" smtClean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400" i="1" dirty="0">
                <a:solidFill>
                  <a:srgbClr val="F58223"/>
                </a:solidFill>
                <a:latin typeface="Calibri" pitchFamily="34" charset="0"/>
              </a:rPr>
              <a:t>2</a:t>
            </a:r>
            <a:r>
              <a:rPr lang="en-US" sz="2400" i="1" dirty="0" smtClean="0">
                <a:solidFill>
                  <a:srgbClr val="F58223"/>
                </a:solidFill>
                <a:latin typeface="Calibri" pitchFamily="34" charset="0"/>
              </a:rPr>
              <a:t>: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Agile and </a:t>
            </a:r>
            <a:r>
              <a:rPr lang="en-US" sz="2400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DevOps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 adoption increases, but bugs are not getting fixed faster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just"/>
            <a:endParaRPr lang="en-US" sz="2400" dirty="0" smtClean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n-US" sz="2400" i="1" dirty="0">
                <a:solidFill>
                  <a:srgbClr val="F58223"/>
                </a:solidFill>
                <a:latin typeface="Calibri" pitchFamily="34" charset="0"/>
              </a:rPr>
              <a:t>3</a:t>
            </a:r>
            <a:r>
              <a:rPr lang="en-US" sz="2400" i="1" dirty="0" smtClean="0">
                <a:solidFill>
                  <a:srgbClr val="F58223"/>
                </a:solidFill>
                <a:latin typeface="Calibri" pitchFamily="34" charset="0"/>
              </a:rPr>
              <a:t>: </a:t>
            </a:r>
            <a:r>
              <a:rPr lang="en-US" sz="2400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The desire to deploy even more quickly appears to be slowing down;</a:t>
            </a: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272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Roles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Roles will get blurrier, then clearer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060575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gile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-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confusion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and misconceptions regarding the role of the software tester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veryone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in the team is a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As agile methodology becomes clearer and more understandable in every company, so will the tester’s role.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571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Test automation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More utilization of the Test Automation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060575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5454"/>
            <a:ext cx="7644238" cy="34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Test automation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84482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68439428"/>
              </p:ext>
            </p:extLst>
          </p:nvPr>
        </p:nvGraphicFramePr>
        <p:xfrm>
          <a:off x="683568" y="1412776"/>
          <a:ext cx="7344815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099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Test automation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84482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68542108"/>
              </p:ext>
            </p:extLst>
          </p:nvPr>
        </p:nvGraphicFramePr>
        <p:xfrm>
          <a:off x="683568" y="1412776"/>
          <a:ext cx="7344815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1792288"/>
            <a:ext cx="7621064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Manual Testing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Combining Manual and Automation Testing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6552728" cy="41840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8" y="3676437"/>
            <a:ext cx="266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RPA – Robotic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76646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The future of </a:t>
            </a: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Software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By</a:t>
            </a:r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 2020…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916832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echnical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complexity of software systems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keeps </a:t>
            </a:r>
            <a:r>
              <a:rPr lang="en-US" sz="2400" i="1" dirty="0" smtClean="0">
                <a:solidFill>
                  <a:srgbClr val="F58223"/>
                </a:solidFill>
                <a:latin typeface="Calibri" pitchFamily="34" charset="0"/>
              </a:rPr>
              <a:t>increasing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While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software complexity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is growing,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delivery cycles have </a:t>
            </a:r>
            <a:r>
              <a:rPr lang="en-US" sz="2400" i="1" dirty="0" smtClean="0">
                <a:solidFill>
                  <a:srgbClr val="F58223"/>
                </a:solidFill>
                <a:latin typeface="Calibri" pitchFamily="34" charset="0"/>
              </a:rPr>
              <a:t>decreased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just as dramatically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196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Manual Testing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Combining Manual and Automation Testing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3" y="1988840"/>
            <a:ext cx="5858635" cy="4158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3" y="39330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RPA – Robotic Process Automation</a:t>
            </a:r>
          </a:p>
        </p:txBody>
      </p:sp>
    </p:spTree>
    <p:extLst>
      <p:ext uri="{BB962C8B-B14F-4D97-AF65-F5344CB8AC3E}">
        <p14:creationId xmlns:p14="http://schemas.microsoft.com/office/powerpoint/2010/main" val="18807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Skills needed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Relevant skills for the future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31800" y="1798558"/>
            <a:ext cx="8280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Strategic and Content Thinking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testers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understand:</a:t>
            </a:r>
            <a:endParaRPr lang="en-US" sz="2400" dirty="0">
              <a:solidFill>
                <a:srgbClr val="F58223"/>
              </a:solidFill>
              <a:latin typeface="Calibri" pitchFamily="34" charset="0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frameworks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, networks, API integration, code structures and therefore can talk to developers and architects effectively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</a:p>
          <a:p>
            <a:pPr marL="800100" lvl="1" indent="-342900" algn="just">
              <a:buFontTx/>
              <a:buChar char="-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800100" lvl="1" indent="-342900" algn="just">
              <a:buFontTx/>
              <a:buChar char="-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risks and exposure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, business growth and therefore can communicate naturally with the customers and business owners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0469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Skills needed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Relevant skills for the future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152651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Business Objectives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applying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the right metrics for monitoring the success of the goals will be crucial in the future;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User Flows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understanding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the user behavior and being able to simulate it will be a very important skill;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2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Skills needed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Relevant skills for the future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96370" y="1824206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Automation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 more and more automation in functional testing, performance testing and of course, continue with the automation in the regression testing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Metrics and Analytics 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 accurate ways and means to measure the effectiveness of an initiative or project are invaluable.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10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Skills needed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96370" y="1097306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Relevant skills for the future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1181"/>
            <a:ext cx="5904656" cy="47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Skills needed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Manual vs. Automation Testing Positions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764692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4" y="2420888"/>
            <a:ext cx="7611537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3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SDET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96370" y="1097306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Software Development Engineer in Test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96370" y="2005356"/>
            <a:ext cx="82804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bg-BG"/>
            </a:defPPr>
            <a:lvl1pPr marL="342900" indent="-342900" algn="just">
              <a:buFont typeface="Arial" panose="020B0604020202020204" pitchFamily="34" charset="0"/>
              <a:buChar char="•"/>
              <a:defRPr sz="24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A role proposed by Microsoft</a:t>
            </a:r>
            <a:r>
              <a:rPr lang="en-US" dirty="0" smtClean="0">
                <a:latin typeface="+mn-lt"/>
              </a:rPr>
              <a:t>;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SDET are both adept in testing and developing;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good indicator of the way the future of software </a:t>
            </a:r>
            <a:r>
              <a:rPr lang="en-US" dirty="0" smtClean="0">
                <a:latin typeface="+mn-lt"/>
              </a:rPr>
              <a:t>testing</a:t>
            </a: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Test </a:t>
            </a:r>
            <a:r>
              <a:rPr lang="en-US" dirty="0">
                <a:latin typeface="+mn-lt"/>
              </a:rPr>
              <a:t>automation will provide the bulk of coverage, </a:t>
            </a: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Manual </a:t>
            </a:r>
            <a:r>
              <a:rPr lang="en-US" dirty="0">
                <a:latin typeface="+mn-lt"/>
              </a:rPr>
              <a:t>testing will cover the more complex scenarios that involve a lot of human judgment and decision making;</a:t>
            </a:r>
          </a:p>
          <a:p>
            <a:pPr marL="0" indent="0">
              <a:buNone/>
            </a:pPr>
            <a:endParaRPr lang="bg-B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830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QA Manager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96370" y="1097306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The future of testers is to grow as QA Managers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96370" y="1783440"/>
            <a:ext cx="82804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22</a:t>
            </a:r>
            <a:r>
              <a:rPr lang="en-US" sz="2400" baseline="30000" dirty="0" smtClean="0">
                <a:solidFill>
                  <a:srgbClr val="F58223"/>
                </a:solidFill>
                <a:latin typeface="Calibri" pitchFamily="34" charset="0"/>
              </a:rPr>
              <a:t>nd</a:t>
            </a: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 best job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– according to the rank of </a:t>
            </a: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Glassdoor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Reasons </a:t>
            </a: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to become a QA Manager: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Its role is growing – considering the </a:t>
            </a:r>
            <a:r>
              <a:rPr lang="en-US" sz="2400" dirty="0" err="1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IoT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</a:p>
          <a:p>
            <a:pPr marL="457200" indent="-457200" algn="just">
              <a:buAutoNum type="arabicPeriod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Its role is expanding – taking into account the </a:t>
            </a:r>
            <a:r>
              <a:rPr lang="en-US" sz="2400" dirty="0" err="1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DevOps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practices and the continuous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models;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It’s at the center of the action;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It’s varied and flexible</a:t>
            </a:r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It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regularly tops job happiness lists </a:t>
            </a: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algn="just"/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endParaRPr lang="bg-BG" sz="22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435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Still…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7544" y="2492896"/>
            <a:ext cx="828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58223"/>
                </a:solidFill>
                <a:latin typeface="Calibri" pitchFamily="34" charset="0"/>
              </a:rPr>
              <a:t>Machine Learning  will conquer Software Development first, before it will conquer Testing</a:t>
            </a:r>
          </a:p>
          <a:p>
            <a:pPr algn="ctr"/>
            <a:endParaRPr lang="en-US" sz="2800" dirty="0">
              <a:solidFill>
                <a:srgbClr val="F58223"/>
              </a:solidFill>
              <a:latin typeface="Calibri" pitchFamily="34" charset="0"/>
            </a:endParaRPr>
          </a:p>
          <a:p>
            <a:endParaRPr lang="en-US" sz="2800" b="1" dirty="0" smtClean="0">
              <a:solidFill>
                <a:srgbClr val="F58223"/>
              </a:solidFill>
              <a:latin typeface="Calibri" pitchFamily="34" charset="0"/>
            </a:endParaRPr>
          </a:p>
          <a:p>
            <a:pPr algn="r"/>
            <a:r>
              <a:rPr lang="en-US" sz="2400" dirty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Jason </a:t>
            </a:r>
            <a:r>
              <a:rPr lang="en-US" sz="2400" dirty="0" err="1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Arbon</a:t>
            </a:r>
            <a:r>
              <a:rPr lang="en-US" sz="2400" dirty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dirty="0" err="1">
                <a:solidFill>
                  <a:srgbClr val="007DC5"/>
                </a:solidFill>
                <a:latin typeface="+mj-lt"/>
                <a:ea typeface="+mj-ea"/>
                <a:cs typeface="+mj-cs"/>
              </a:rPr>
              <a:t>Appdiff</a:t>
            </a: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115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 Pag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5976" y="508518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58223"/>
                </a:solidFill>
                <a:latin typeface="Calibri" pitchFamily="34" charset="0"/>
              </a:rPr>
              <a:t>Questions?</a:t>
            </a:r>
            <a:endParaRPr lang="en-US" sz="3600" b="1" dirty="0">
              <a:solidFill>
                <a:srgbClr val="F5822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3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DevOps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The adoption of </a:t>
            </a:r>
            <a:r>
              <a:rPr lang="en-US" sz="2800" b="1" dirty="0" err="1" smtClean="0">
                <a:solidFill>
                  <a:srgbClr val="F58223"/>
                </a:solidFill>
                <a:latin typeface="Calibri" pitchFamily="34" charset="0"/>
              </a:rPr>
              <a:t>DevOps</a:t>
            </a:r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 will continue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1916832"/>
            <a:ext cx="828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A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im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to reduce the time from development (</a:t>
            </a: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Dev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) to operation (Ops) while ensuring the quality of the software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DevOps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practices emphasize on automation and integration;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More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practices and tools are introduced in the project;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645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DevOps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>
                <a:solidFill>
                  <a:srgbClr val="F58223"/>
                </a:solidFill>
                <a:latin typeface="Calibri" pitchFamily="34" charset="0"/>
              </a:rPr>
              <a:t>DevOps</a:t>
            </a:r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 components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92288"/>
            <a:ext cx="8338486" cy="41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DevOps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835819" cy="38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Big Data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The rise of the Big Data won’t stop any soon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0605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56832"/>
            <a:ext cx="7094522" cy="46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Big Data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468313" y="1268413"/>
            <a:ext cx="828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58223"/>
                </a:solidFill>
                <a:latin typeface="Calibri" pitchFamily="34" charset="0"/>
              </a:rPr>
              <a:t>Data is on the rise</a:t>
            </a:r>
            <a:endParaRPr lang="bg-BG" sz="2800" b="1" dirty="0">
              <a:solidFill>
                <a:srgbClr val="F58223"/>
              </a:solidFill>
              <a:latin typeface="Calibri" pitchFamily="34" charset="0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68313" y="2060575"/>
            <a:ext cx="8280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xpected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by </a:t>
            </a: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2020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to grow by </a:t>
            </a:r>
            <a:r>
              <a:rPr lang="en-US" sz="2400" dirty="0">
                <a:solidFill>
                  <a:srgbClr val="F58223"/>
                </a:solidFill>
                <a:latin typeface="Calibri" pitchFamily="34" charset="0"/>
              </a:rPr>
              <a:t>400</a:t>
            </a:r>
            <a:r>
              <a:rPr lang="en-US" sz="2400" dirty="0" smtClean="0">
                <a:solidFill>
                  <a:srgbClr val="F58223"/>
                </a:solidFill>
                <a:latin typeface="Calibri" pitchFamily="34" charset="0"/>
              </a:rPr>
              <a:t>%;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58223"/>
              </a:solidFill>
              <a:latin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ill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eventually be a day to day affair for every IT company;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Today</a:t>
            </a:r>
            <a:r>
              <a:rPr lang="en-US" sz="2400" dirty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-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 testing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data storage, management and maintenance of Big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Data.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That </a:t>
            </a:r>
            <a:r>
              <a:rPr lang="en-US" sz="2400" dirty="0" smtClean="0">
                <a:solidFill>
                  <a:srgbClr val="007DC5"/>
                </a:solidFill>
                <a:latin typeface="+mn-lt"/>
                <a:ea typeface="+mj-ea"/>
                <a:cs typeface="+mj-cs"/>
              </a:rPr>
              <a:t>will change in the future;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sz="2400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441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Inn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51050" y="260350"/>
            <a:ext cx="4537075" cy="6477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7DC5"/>
                </a:solidFill>
                <a:latin typeface="+mj-lt"/>
                <a:ea typeface="+mj-ea"/>
                <a:cs typeface="+mj-cs"/>
              </a:rPr>
              <a:t>IoT</a:t>
            </a:r>
            <a:endParaRPr lang="bg-BG" sz="3600" b="1" dirty="0">
              <a:solidFill>
                <a:srgbClr val="007DC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479484" y="1798558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2400" dirty="0" smtClean="0">
              <a:solidFill>
                <a:srgbClr val="007DC5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9" y="1556793"/>
            <a:ext cx="7036317" cy="47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13409</TotalTime>
  <Words>2238</Words>
  <Application>Microsoft Macintosh PowerPoint</Application>
  <PresentationFormat>On-screen Show (4:3)</PresentationFormat>
  <Paragraphs>322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Telco Systems, a BATM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Caption</dc:title>
  <dc:creator>blake</dc:creator>
  <cp:lastModifiedBy>Mitko Mitev</cp:lastModifiedBy>
  <cp:revision>252</cp:revision>
  <dcterms:created xsi:type="dcterms:W3CDTF">2014-07-10T20:58:58Z</dcterms:created>
  <dcterms:modified xsi:type="dcterms:W3CDTF">2018-05-25T08:12:03Z</dcterms:modified>
</cp:coreProperties>
</file>