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7" r:id="rId2"/>
    <p:sldId id="408" r:id="rId3"/>
    <p:sldId id="416" r:id="rId4"/>
    <p:sldId id="420" r:id="rId5"/>
    <p:sldId id="418" r:id="rId6"/>
    <p:sldId id="386" r:id="rId7"/>
    <p:sldId id="412" r:id="rId8"/>
    <p:sldId id="414" r:id="rId9"/>
    <p:sldId id="415" r:id="rId10"/>
    <p:sldId id="411" r:id="rId11"/>
    <p:sldId id="413" r:id="rId12"/>
    <p:sldId id="409" r:id="rId13"/>
    <p:sldId id="410" r:id="rId14"/>
    <p:sldId id="403" r:id="rId15"/>
    <p:sldId id="421" r:id="rId16"/>
    <p:sldId id="423" r:id="rId17"/>
    <p:sldId id="419" r:id="rId18"/>
    <p:sldId id="379" r:id="rId19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7265" autoAdjust="0"/>
  </p:normalViewPr>
  <p:slideViewPr>
    <p:cSldViewPr>
      <p:cViewPr>
        <p:scale>
          <a:sx n="66" d="100"/>
          <a:sy n="66" d="100"/>
        </p:scale>
        <p:origin x="-311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D1DE5B6-89AD-4380-8F24-0341F209CC8D}" type="datetimeFigureOut">
              <a:rPr lang="en-US"/>
              <a:pPr>
                <a:defRPr/>
              </a:pPr>
              <a:t>2/21/2014</a:t>
            </a:fld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53EF7B4-9EFD-4FE4-9A66-2BC2A5473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3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B51B0C8-ECE4-44B0-876D-FCF1DD1A4C17}" type="datetimeFigureOut">
              <a:rPr lang="en-US"/>
              <a:pPr>
                <a:defRPr/>
              </a:pPr>
              <a:t>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3A039AF-EA99-4484-8022-73DADB530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E9482AC-90ED-42CE-9FA7-F4C14D993DF6}" type="slidenum">
              <a:rPr lang="en-US"/>
              <a:pPr eaLnBrk="1" hangingPunct="1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Alpha – </a:t>
            </a:r>
            <a:r>
              <a:rPr lang="ru-RU" dirty="0" smtClean="0">
                <a:ea typeface="ＭＳ Ｐゴシック" pitchFamily="34" charset="-128"/>
              </a:rPr>
              <a:t>реализован весь запланированный функционал.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DE03C4F-5A7B-4B26-ACE3-7E1CB1032F7E}" type="slidenum">
              <a:rPr lang="en-US"/>
              <a:pPr eaLnBrk="1" hangingPunct="1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8FAD9E0-6818-42F4-B2FB-EE37C68B6683}" type="slidenum">
              <a:rPr lang="en-US" sz="1200"/>
              <a:pPr eaLnBrk="1" hangingPunct="1"/>
              <a:t>12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C7D0F2C-D37D-44BD-A11F-6A1C9FA62876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7BC5042-0EC2-4F67-A3B1-CE3EED9F2E9D}" type="datetime1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348D3B7-A147-4E2D-A26E-F0B4FA5DE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78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185A7-7DB2-4330-A101-FFA74834D2E7}" type="datetime1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EFA41-051E-4DB0-9FD7-A8F98C1ED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4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2D435-B3F7-4FD0-A0E6-AF3A722F2A43}" type="datetime1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F49B-1237-46F9-AB5A-3140536FD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E0830-5DFA-4E57-B19A-601A4512F5A8}" type="datetime1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4C95F-3058-4B1A-A5E6-D27193CAC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13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F312944-1C30-4C45-8510-C442655F59BD}" type="datetime1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78AC309-C957-40C8-9E0D-996C7A1D8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600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B16C-FA04-48C0-94D2-3DFAB8ED45DF}" type="datetime1">
              <a:rPr lang="ru-RU" smtClean="0"/>
              <a:t>21.02.2014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05AB9-D4B3-4927-BDAF-2D456495F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2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6E50-6EB9-4FB9-BCE7-EC21B9B12BDB}" type="datetime1">
              <a:rPr lang="ru-RU" smtClean="0"/>
              <a:t>21.02.2014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63B82-FD8C-4AF4-8D59-01C4FDC4C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0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E535-39BA-4B4F-8337-E84BB6A3E34C}" type="datetime1">
              <a:rPr lang="ru-RU" smtClean="0"/>
              <a:t>21.02.2014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7927-227E-496D-8283-D7949CF80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59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7BE0F-3A27-4CEE-B7D1-1D9958CD74C4}" type="datetime1">
              <a:rPr lang="ru-RU" smtClean="0"/>
              <a:t>21.02.2014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528E-29CE-4A3E-A4F9-E1277031B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5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697E6-85B6-42EF-A7D5-48DEDF16DB8E}" type="datetime1">
              <a:rPr lang="ru-RU" smtClean="0"/>
              <a:t>21.02.2014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BE9-E8E8-41AA-8835-8CA393EFE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98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637592-9B81-418C-A57C-14EA57B81CE5}" type="datetime1">
              <a:rPr lang="ru-RU" smtClean="0"/>
              <a:t>21.02.2014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1E8AB7-8396-4536-AB1D-DC97B8DE5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3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2510DB84-C887-4F4F-9210-29578A03D2F0}" type="datetime1">
              <a:rPr lang="ru-RU" smtClean="0"/>
              <a:t>21.02.2014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1E1FE01F-020C-4EAB-9807-3353C79C5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29" r:id="rId2"/>
    <p:sldLayoutId id="2147483838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9" r:id="rId9"/>
    <p:sldLayoutId id="2147483835" r:id="rId10"/>
    <p:sldLayoutId id="214748383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25450" y="5445224"/>
            <a:ext cx="8229600" cy="1080666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r>
              <a:rPr lang="ru-RU" sz="5400" b="1" dirty="0" smtClean="0"/>
              <a:t>Оптимизация </a:t>
            </a:r>
            <a:r>
              <a:rPr lang="ru-RU" sz="5400" b="1" dirty="0"/>
              <a:t>процесса тестирования локализаций</a:t>
            </a:r>
            <a:r>
              <a:rPr lang="ru-RU" b="1" dirty="0" smtClean="0">
                <a:ea typeface="ＭＳ Ｐゴシック" pitchFamily="34" charset="-128"/>
              </a:rPr>
              <a:t/>
            </a:r>
            <a:br>
              <a:rPr lang="ru-RU" b="1" dirty="0" smtClean="0">
                <a:ea typeface="ＭＳ Ｐゴシック" pitchFamily="34" charset="-128"/>
              </a:rPr>
            </a:br>
            <a:r>
              <a:rPr lang="en-US" b="1" dirty="0" smtClean="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US" b="1" dirty="0" smtClean="0">
                <a:ea typeface="ＭＳ Ｐゴシック" pitchFamily="34" charset="-128"/>
                <a:sym typeface="Wingdings" pitchFamily="2" charset="2"/>
              </a:rPr>
            </a:br>
            <a:r>
              <a:rPr lang="en-US" sz="2800" b="1" dirty="0" smtClean="0">
                <a:ea typeface="ＭＳ Ｐゴシック" pitchFamily="34" charset="-128"/>
              </a:rPr>
              <a:t/>
            </a:r>
            <a:br>
              <a:rPr lang="en-US" sz="2800" b="1" dirty="0" smtClean="0">
                <a:ea typeface="ＭＳ Ｐゴシック" pitchFamily="34" charset="-128"/>
              </a:rPr>
            </a:br>
            <a:r>
              <a:rPr lang="ru-RU" sz="3200" b="1" dirty="0"/>
              <a:t>Николаева </a:t>
            </a:r>
            <a:r>
              <a:rPr lang="ru-RU" sz="3200" b="1" dirty="0" smtClean="0"/>
              <a:t>Анастасия, </a:t>
            </a:r>
            <a:r>
              <a:rPr lang="en-US" sz="3200" b="1" dirty="0" smtClean="0"/>
              <a:t>G5</a:t>
            </a:r>
            <a:r>
              <a:rPr lang="ru-RU" sz="3200" b="1" dirty="0" smtClean="0"/>
              <a:t> </a:t>
            </a:r>
            <a:r>
              <a:rPr lang="en-US" sz="3200" b="1" dirty="0"/>
              <a:t>E</a:t>
            </a:r>
            <a:r>
              <a:rPr lang="en-US" sz="3200" b="1" dirty="0" smtClean="0"/>
              <a:t>ntertainment.</a:t>
            </a:r>
            <a:r>
              <a:rPr lang="en-US" sz="3200" b="1" dirty="0"/>
              <a:t/>
            </a:r>
            <a:br>
              <a:rPr lang="en-US" sz="3200" b="1" dirty="0"/>
            </a:br>
            <a:endParaRPr lang="ru-RU" sz="3200" b="1" dirty="0"/>
          </a:p>
        </p:txBody>
      </p:sp>
      <p:pic>
        <p:nvPicPr>
          <p:cNvPr id="5124" name="Picture 2" descr="g5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066" y="908720"/>
            <a:ext cx="1757691" cy="18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536" y="4437112"/>
            <a:ext cx="1428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9073008" cy="648072"/>
          </a:xfrm>
        </p:spPr>
        <p:txBody>
          <a:bodyPr/>
          <a:lstStyle/>
          <a:p>
            <a:pPr algn="ctr"/>
            <a:r>
              <a:rPr lang="ru-RU" sz="4800" b="1" dirty="0"/>
              <a:t>Примеры </a:t>
            </a:r>
            <a:r>
              <a:rPr lang="ru-RU" sz="4800" b="1" dirty="0" smtClean="0"/>
              <a:t>багов</a:t>
            </a:r>
            <a:endParaRPr lang="en-US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623792"/>
          </a:xfrm>
        </p:spPr>
        <p:txBody>
          <a:bodyPr/>
          <a:lstStyle/>
          <a:p>
            <a:pPr marL="0" indent="0">
              <a:buClr>
                <a:schemeClr val="tx2"/>
              </a:buCl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1. Не помещается текст.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Методы исправления:</a:t>
            </a:r>
          </a:p>
          <a:p>
            <a:pPr>
              <a:buClr>
                <a:schemeClr val="tx2"/>
              </a:buClr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Увеличить зону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Важно: зона увеличится на всех языках.</a:t>
            </a:r>
          </a:p>
          <a:p>
            <a:pPr marL="0" indent="0">
              <a:buClr>
                <a:schemeClr val="tx2"/>
              </a:buClr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>
              <a:buClr>
                <a:schemeClr val="tx2"/>
              </a:buClr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Уменьшить размер шрифта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Важно: шрифт уменьшится везде, где он использовался. Много шрифтов – это плохо.</a:t>
            </a:r>
          </a:p>
          <a:p>
            <a:pPr>
              <a:buClr>
                <a:schemeClr val="tx2"/>
              </a:buClr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>
              <a:buClr>
                <a:schemeClr val="tx2"/>
              </a:buClr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Сократить текст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Важно: может потеряться смысл текста.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0" name="Picture 2" descr="g5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0"/>
            <a:ext cx="81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77" y="4509120"/>
            <a:ext cx="5472311" cy="67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34" y="2985502"/>
            <a:ext cx="2624024" cy="7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955" y="5277890"/>
            <a:ext cx="1321260" cy="113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" y="5962650"/>
            <a:ext cx="1428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85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ru-RU" sz="4800" b="1" dirty="0"/>
              <a:t>Примеры </a:t>
            </a:r>
            <a:r>
              <a:rPr lang="ru-RU" sz="4800" b="1" dirty="0" smtClean="0"/>
              <a:t>багов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 Не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верное форматирование текста.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Методы исправления:</a:t>
            </a:r>
          </a:p>
          <a:p>
            <a:pPr>
              <a:buClr>
                <a:schemeClr val="tx2"/>
              </a:buClr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Расставить принудительные символы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переноса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Важно: делать это придется вручную.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Clr>
                <a:schemeClr val="tx2"/>
              </a:buClr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Уменьшить размер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шрифта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Важно: шрифт уменьшится везде, где он использовался.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buClr>
                <a:schemeClr val="tx2"/>
              </a:buClr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Сократить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текст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Важно: может потеряться смысл текста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" name="Picture 2" descr="g5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-1"/>
            <a:ext cx="81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62" y="2509608"/>
            <a:ext cx="1295520" cy="84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00" y="5339099"/>
            <a:ext cx="6524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853" y="3789040"/>
            <a:ext cx="1068693" cy="87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" y="5962650"/>
            <a:ext cx="1428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445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539552" y="549027"/>
            <a:ext cx="8229600" cy="864096"/>
          </a:xfrm>
        </p:spPr>
        <p:txBody>
          <a:bodyPr/>
          <a:lstStyle/>
          <a:p>
            <a:pPr algn="ctr" eaLnBrk="1" hangingPunct="1"/>
            <a:r>
              <a:rPr lang="ru-RU" sz="4800" b="1" dirty="0" smtClean="0"/>
              <a:t>Крупно-блочный процесс</a:t>
            </a:r>
            <a:endParaRPr lang="ru-RU" sz="4800" b="1" dirty="0" smtClean="0">
              <a:ea typeface="ＭＳ Ｐゴシック" pitchFamily="34" charset="-128"/>
            </a:endParaRPr>
          </a:p>
        </p:txBody>
      </p:sp>
      <p:pic>
        <p:nvPicPr>
          <p:cNvPr id="16387" name="Picture 2" descr="g5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24" y="0"/>
            <a:ext cx="81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412776"/>
            <a:ext cx="80387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>
              <a:buAutoNum type="arabicPeriod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Перевод и интеграция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контента.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Тестирование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каждого из языков.</a:t>
            </a:r>
          </a:p>
          <a:p>
            <a:pPr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Исправление полученных багов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Регрессионное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тестирование.</a:t>
            </a:r>
          </a:p>
          <a:p>
            <a:pPr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Пере-открытые баги.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Повторное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регрессионное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тестирование.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</a:rPr>
              <a:t>Думаете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</a:rPr>
              <a:t>Вы справились с задачей на пятерку?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1428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9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5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0"/>
            <a:ext cx="81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>
                <a:solidFill>
                  <a:schemeClr val="tx2"/>
                </a:solidFill>
                <a:latin typeface="+mj-lt"/>
              </a:rPr>
              <a:t>П</a:t>
            </a:r>
            <a:r>
              <a:rPr lang="ru-RU" sz="5400" b="1" dirty="0" smtClean="0">
                <a:solidFill>
                  <a:schemeClr val="tx2"/>
                </a:solidFill>
                <a:latin typeface="+mj-lt"/>
              </a:rPr>
              <a:t>роанализируем</a:t>
            </a:r>
            <a:endParaRPr lang="ru-RU" sz="5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500063" y="6000750"/>
            <a:ext cx="8229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120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2788" y="1844824"/>
            <a:ext cx="86409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Тестирование каждого из языков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</a:p>
          <a:p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</a:rPr>
              <a:t>Результат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</a:rPr>
              <a:t>: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</a:rPr>
              <a:t>дубликаты (повторяющийся баг об одной ячейке на каждой локализации) =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</a:rPr>
              <a:t>&gt;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</a:rPr>
              <a:t>потраченное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</a:rPr>
              <a:t>время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</a:rPr>
              <a:t>на описание.</a:t>
            </a:r>
          </a:p>
          <a:p>
            <a:pPr marL="0" indent="0">
              <a:buNone/>
            </a:pPr>
            <a:endParaRPr lang="ru-RU" b="1" i="1" u="sng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</a:rPr>
              <a:t>3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</a:rPr>
              <a:t>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Исправление полученных багов.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</a:rPr>
              <a:t>Результат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</a:rPr>
              <a:t>: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</a:rPr>
              <a:t>время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</a:rPr>
              <a:t>разработчиков на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</a:rPr>
              <a:t>систематизацию и закрытие дубликатов.</a:t>
            </a:r>
          </a:p>
          <a:p>
            <a:pPr marL="0" indent="0">
              <a:buNone/>
            </a:pPr>
            <a:endParaRPr lang="ru-RU" b="1" i="1" u="sng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</a:rPr>
              <a:t>4.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Регрессионное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тестирование.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</a:rPr>
              <a:t>Результат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</a:rPr>
              <a:t>: потраченное время тестировщиков на проверку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</a:rPr>
              <a:t>дубликатов.</a:t>
            </a:r>
          </a:p>
          <a:p>
            <a:pPr marL="0" indent="0"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</a:rPr>
              <a:t>Вывод: при использовании данного подхода мы  теряем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</a:rPr>
              <a:t>время и деньги.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50"/>
            <a:ext cx="1428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1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algn="ctr"/>
            <a:r>
              <a:rPr lang="ru-RU" sz="5400" b="1" dirty="0" smtClean="0"/>
              <a:t>Что же делать?</a:t>
            </a:r>
            <a:endParaRPr lang="ru-RU" sz="5400" dirty="0" smtClean="0">
              <a:ea typeface="ＭＳ Ｐゴシック" pitchFamily="34" charset="-128"/>
            </a:endParaRPr>
          </a:p>
        </p:txBody>
      </p:sp>
      <p:pic>
        <p:nvPicPr>
          <p:cNvPr id="13315" name="Picture 2" descr="g5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0"/>
            <a:ext cx="81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389437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+mj-lt"/>
              </a:rPr>
              <a:t>Добавим немного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магии…</a:t>
            </a:r>
          </a:p>
          <a:p>
            <a:pPr marL="0" indent="0">
              <a:buNone/>
            </a:pPr>
            <a:endParaRPr lang="en-US" sz="2000" b="1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1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. Подготовить локкит с лимитами.</a:t>
            </a:r>
            <a:endParaRPr lang="en-US" sz="1800" b="1" dirty="0" smtClean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2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. На перевод передать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локкит с лимитами для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каждой строки.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3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Проверить документ с переводами на отсутствие непереведённых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строк и соблюдение лимитов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.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4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.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Интегрировать текст, который не будет создавать багов.</a:t>
            </a:r>
          </a:p>
          <a:p>
            <a:pPr marL="0" indent="0">
              <a:buNone/>
            </a:pPr>
            <a:endParaRPr lang="ru-RU" sz="2000" b="1" dirty="0">
              <a:latin typeface="+mj-lt"/>
            </a:endParaRPr>
          </a:p>
          <a:p>
            <a:pPr>
              <a:buAutoNum type="arabicPeriod"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>
              <a:ea typeface="ＭＳ Ｐゴシック" pitchFamily="34" charset="-128"/>
            </a:endParaRPr>
          </a:p>
          <a:p>
            <a:endParaRPr lang="ru-RU" dirty="0" smtClean="0">
              <a:ea typeface="ＭＳ Ｐゴシック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1428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4944"/>
            <a:ext cx="2600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7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/>
              <a:t>Чего </a:t>
            </a:r>
            <a:r>
              <a:rPr lang="ru-RU" sz="5400" b="1" dirty="0"/>
              <a:t>нам это стоило?</a:t>
            </a:r>
            <a:endParaRPr lang="en-US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tx2"/>
              </a:buClr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514350" indent="-514350">
              <a:buClr>
                <a:schemeClr val="tx2"/>
              </a:buClr>
              <a:buAutoNum type="arabicPeriod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Разработка требований к структуре локкита.</a:t>
            </a:r>
          </a:p>
          <a:p>
            <a:pPr marL="514350" indent="-514350">
              <a:buClr>
                <a:schemeClr val="tx2"/>
              </a:buClr>
              <a:buAutoNum type="arabicPeriod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Создания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системы лимитов на каждом проекте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.</a:t>
            </a:r>
          </a:p>
          <a:p>
            <a:pPr marL="514350" indent="-514350">
              <a:buClr>
                <a:schemeClr val="tx2"/>
              </a:buClr>
              <a:buAutoNum type="arabicPeriod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Обязательный контроль работы переводчиков.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marL="514350" indent="-514350">
              <a:buClr>
                <a:schemeClr val="tx2"/>
              </a:buClr>
              <a:buAutoNum type="arabicPeriod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Регулярный анализ, полученных багов.</a:t>
            </a:r>
          </a:p>
          <a:p>
            <a:pPr marL="514350" indent="-514350">
              <a:buClr>
                <a:schemeClr val="tx2"/>
              </a:buClr>
              <a:buAutoNum type="arabicPeriod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Совершенствование системы лимитов.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1428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5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0"/>
            <a:ext cx="81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204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pPr algn="ctr"/>
            <a:r>
              <a:rPr lang="ru-RU" sz="8000" b="1" dirty="0"/>
              <a:t>Выводы</a:t>
            </a:r>
            <a:endParaRPr lang="en-US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2"/>
              </a:buClr>
              <a:buAutoNum type="arabicPeriod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Научились оптимизировать процесс тестирования локализаций.</a:t>
            </a:r>
          </a:p>
          <a:p>
            <a:pPr marL="514350" indent="-514350">
              <a:buClr>
                <a:schemeClr val="tx2"/>
              </a:buClr>
              <a:buAutoNum type="arabicPeriod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Рассмотрели пример использования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Excel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для автоматизированного тестирования.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" name="Picture 2" descr="g5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0"/>
            <a:ext cx="81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1428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81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/>
            <a:r>
              <a:rPr lang="ru-RU" sz="4000" b="1" dirty="0"/>
              <a:t>Дополнительная информация</a:t>
            </a:r>
            <a:endParaRPr lang="en-US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163"/>
            <a:ext cx="8579296" cy="4389437"/>
          </a:xfrm>
        </p:spPr>
        <p:txBody>
          <a:bodyPr/>
          <a:lstStyle/>
          <a:p>
            <a:endParaRPr lang="en-US" sz="3000" b="1" dirty="0" smtClean="0">
              <a:solidFill>
                <a:schemeClr val="tx2"/>
              </a:solidFill>
              <a:latin typeface="+mj-lt"/>
            </a:endParaRPr>
          </a:p>
          <a:p>
            <a:pPr>
              <a:buClr>
                <a:schemeClr val="tx2"/>
              </a:buClr>
            </a:pPr>
            <a:r>
              <a:rPr lang="en-US" sz="3000" b="1" dirty="0" smtClean="0">
                <a:solidFill>
                  <a:schemeClr val="tx2"/>
                </a:solidFill>
                <a:latin typeface="+mj-lt"/>
              </a:rPr>
              <a:t>SQA 14 </a:t>
            </a:r>
            <a:r>
              <a:rPr lang="ru-RU" sz="3000" b="1" dirty="0" smtClean="0">
                <a:solidFill>
                  <a:schemeClr val="tx2"/>
                </a:solidFill>
                <a:latin typeface="+mj-lt"/>
              </a:rPr>
              <a:t> доклад </a:t>
            </a:r>
            <a:r>
              <a:rPr lang="ru-RU" sz="3000" b="1" dirty="0" err="1" smtClean="0">
                <a:solidFill>
                  <a:schemeClr val="tx2"/>
                </a:solidFill>
                <a:latin typeface="+mj-lt"/>
              </a:rPr>
              <a:t>Писчасовой</a:t>
            </a:r>
            <a:r>
              <a:rPr lang="ru-RU" sz="3000" b="1" dirty="0" smtClean="0">
                <a:solidFill>
                  <a:schemeClr val="tx2"/>
                </a:solidFill>
                <a:latin typeface="+mj-lt"/>
              </a:rPr>
              <a:t> Татьяны.</a:t>
            </a:r>
            <a:endParaRPr lang="ru-RU" sz="3000" b="1" dirty="0">
              <a:solidFill>
                <a:schemeClr val="tx2"/>
              </a:solidFill>
              <a:latin typeface="+mj-lt"/>
            </a:endParaRPr>
          </a:p>
          <a:p>
            <a:pPr>
              <a:buClr>
                <a:schemeClr val="tx2"/>
              </a:buClr>
            </a:pPr>
            <a:r>
              <a:rPr lang="en-US" sz="3000" b="1" dirty="0" smtClean="0">
                <a:solidFill>
                  <a:schemeClr val="tx2"/>
                </a:solidFill>
                <a:latin typeface="+mj-lt"/>
              </a:rPr>
              <a:t>SQA 1</a:t>
            </a:r>
            <a:r>
              <a:rPr lang="ru-RU" sz="3000" b="1" dirty="0" smtClean="0">
                <a:solidFill>
                  <a:schemeClr val="tx2"/>
                </a:solidFill>
                <a:latin typeface="+mj-lt"/>
              </a:rPr>
              <a:t>3  доклад </a:t>
            </a:r>
            <a:r>
              <a:rPr lang="ru-RU" sz="3000" b="1" dirty="0" err="1" smtClean="0">
                <a:solidFill>
                  <a:schemeClr val="tx2"/>
                </a:solidFill>
                <a:latin typeface="+mj-lt"/>
              </a:rPr>
              <a:t>Водяницкой</a:t>
            </a:r>
            <a:r>
              <a:rPr lang="ru-RU" sz="3000" b="1" dirty="0" smtClean="0">
                <a:solidFill>
                  <a:schemeClr val="tx2"/>
                </a:solidFill>
                <a:latin typeface="+mj-lt"/>
              </a:rPr>
              <a:t> Александры.</a:t>
            </a:r>
          </a:p>
          <a:p>
            <a:pPr>
              <a:buClr>
                <a:schemeClr val="tx2"/>
              </a:buClr>
            </a:pPr>
            <a:r>
              <a:rPr lang="en-US" sz="3000" b="1" dirty="0" smtClean="0">
                <a:solidFill>
                  <a:schemeClr val="tx2"/>
                </a:solidFill>
                <a:latin typeface="+mj-lt"/>
              </a:rPr>
              <a:t>                      http://www.dtf.ru/</a:t>
            </a:r>
            <a:r>
              <a:rPr lang="ru-RU" sz="3000" b="1" dirty="0" smtClean="0">
                <a:solidFill>
                  <a:schemeClr val="tx2"/>
                </a:solidFill>
                <a:latin typeface="+mj-lt"/>
              </a:rPr>
              <a:t> (</a:t>
            </a:r>
            <a:r>
              <a:rPr lang="ru-RU" sz="3000" b="1" dirty="0" err="1" smtClean="0">
                <a:solidFill>
                  <a:schemeClr val="tx2"/>
                </a:solidFill>
                <a:latin typeface="+mj-lt"/>
              </a:rPr>
              <a:t>лейб</a:t>
            </a:r>
            <a:r>
              <a:rPr lang="ru-RU" sz="30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000" b="1" dirty="0" smtClean="0">
                <a:solidFill>
                  <a:schemeClr val="tx2"/>
                </a:solidFill>
                <a:latin typeface="+mj-lt"/>
              </a:rPr>
              <a:t>Localization</a:t>
            </a:r>
            <a:r>
              <a:rPr lang="ru-RU" sz="3000" b="1" dirty="0" smtClean="0">
                <a:solidFill>
                  <a:schemeClr val="tx2"/>
                </a:solidFill>
                <a:latin typeface="+mj-lt"/>
              </a:rPr>
              <a:t>)</a:t>
            </a:r>
            <a:endParaRPr lang="en-US" sz="3000" b="1" dirty="0" smtClean="0">
              <a:solidFill>
                <a:schemeClr val="tx2"/>
              </a:solidFill>
              <a:latin typeface="+mj-lt"/>
            </a:endParaRPr>
          </a:p>
          <a:p>
            <a:pPr>
              <a:buClr>
                <a:schemeClr val="tx2"/>
              </a:buClr>
            </a:pPr>
            <a:r>
              <a:rPr lang="en-US" sz="3000" b="1" dirty="0" smtClean="0">
                <a:solidFill>
                  <a:schemeClr val="tx2"/>
                </a:solidFill>
                <a:latin typeface="+mj-lt"/>
              </a:rPr>
              <a:t>                      http</a:t>
            </a:r>
            <a:r>
              <a:rPr lang="en-US" sz="3000" b="1" dirty="0">
                <a:solidFill>
                  <a:schemeClr val="tx2"/>
                </a:solidFill>
                <a:latin typeface="+mj-lt"/>
              </a:rPr>
              <a:t>://habrahabr.ru/</a:t>
            </a:r>
            <a:endParaRPr lang="ru-RU" sz="3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43" y="3551720"/>
            <a:ext cx="17811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6" y="4163934"/>
            <a:ext cx="1781176" cy="10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" y="5962650"/>
            <a:ext cx="1428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5-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-3426"/>
            <a:ext cx="81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014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5" name="Picture 2" descr="g5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-39482"/>
            <a:ext cx="81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11743"/>
            <a:ext cx="8431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P.S. </a:t>
            </a:r>
            <a:r>
              <a:rPr lang="ru-RU" sz="3600" b="1" dirty="0" smtClean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Спасибо </a:t>
            </a:r>
            <a:r>
              <a:rPr lang="ru-RU" sz="3600" b="1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за внимание</a:t>
            </a:r>
            <a:endParaRPr lang="en-US" sz="3600" b="1" dirty="0">
              <a:solidFill>
                <a:schemeClr val="tx2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720840"/>
            <a:ext cx="66247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US" dirty="0">
              <a:sym typeface="Wingdings" pitchFamily="2" charset="2"/>
            </a:endParaRPr>
          </a:p>
          <a:p>
            <a:pPr marL="0" indent="0" algn="ctr">
              <a:buNone/>
            </a:pPr>
            <a:endParaRPr lang="ru-RU" dirty="0">
              <a:sym typeface="Wingdings" pitchFamily="2" charset="2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sym typeface="Wingdings" pitchFamily="2" charset="2"/>
              </a:rPr>
              <a:t>Либо в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sym typeface="Wingdings" pitchFamily="2" charset="2"/>
              </a:rPr>
              <a:t>skype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sym typeface="Wingdings" pitchFamily="2" charset="2"/>
              </a:rPr>
              <a:t>: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sym typeface="Wingdings" pitchFamily="2" charset="2"/>
              </a:rPr>
              <a:t>anastasiya.nikolayeva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sym typeface="Wingdings" pitchFamily="2" charset="2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sym typeface="Wingdings" pitchFamily="2" charset="2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1428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0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15863"/>
          </a:xfrm>
        </p:spPr>
        <p:txBody>
          <a:bodyPr/>
          <a:lstStyle/>
          <a:p>
            <a:pPr algn="ctr" eaLnBrk="1" hangingPunct="1"/>
            <a:r>
              <a:rPr lang="ru-RU" sz="5400" b="1" dirty="0"/>
              <a:t>Николаева Анастасия</a:t>
            </a:r>
            <a:endParaRPr lang="ru-RU" sz="5400" b="1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6147" name="Picture 2" descr="g5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-3426"/>
            <a:ext cx="81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276872"/>
            <a:ext cx="583264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QA Specialist</a:t>
            </a:r>
            <a:endParaRPr lang="en-US" sz="3200" b="1" dirty="0">
              <a:solidFill>
                <a:schemeClr val="tx2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sz="3200" b="1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Localization 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Manager</a:t>
            </a:r>
            <a:endParaRPr lang="ru-RU" sz="3200" b="1" dirty="0" smtClean="0">
              <a:solidFill>
                <a:schemeClr val="tx2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endParaRPr lang="ru-RU" sz="3200" b="1" dirty="0" smtClean="0">
              <a:solidFill>
                <a:schemeClr val="tx2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sz="3200" b="1" dirty="0" err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  <a:sym typeface="Wingdings" pitchFamily="2" charset="2"/>
              </a:rPr>
              <a:t>skype</a:t>
            </a:r>
            <a:r>
              <a:rPr lang="ru-RU" sz="3200" b="1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  <a:sym typeface="Wingdings" pitchFamily="2" charset="2"/>
              </a:rPr>
              <a:t>: </a:t>
            </a:r>
            <a:r>
              <a:rPr lang="en-US" sz="3200" b="1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  <a:sym typeface="Wingdings" pitchFamily="2" charset="2"/>
              </a:rPr>
              <a:t>anastasiya.nikolayeva</a:t>
            </a:r>
            <a:endParaRPr lang="en-US" sz="3200" b="1" dirty="0">
              <a:solidFill>
                <a:schemeClr val="tx2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962" y="2190253"/>
            <a:ext cx="20288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" y="5962650"/>
            <a:ext cx="1428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7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910"/>
          </a:xfrm>
        </p:spPr>
        <p:txBody>
          <a:bodyPr/>
          <a:lstStyle/>
          <a:p>
            <a:pPr algn="ctr"/>
            <a:r>
              <a:rPr lang="en-US" sz="4000" b="1" dirty="0"/>
              <a:t>G5</a:t>
            </a:r>
            <a:r>
              <a:rPr lang="ru-RU" sz="4000" b="1" dirty="0"/>
              <a:t> </a:t>
            </a:r>
            <a:r>
              <a:rPr lang="en-US" sz="4000" b="1" dirty="0"/>
              <a:t>Entertainment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И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здатель игр для мобильных платформ, которые локализируются более чем на 11 языков.</a:t>
            </a:r>
          </a:p>
          <a:p>
            <a:pPr marL="0" indent="0">
              <a:buNone/>
            </a:pPr>
            <a:endParaRPr lang="ru-RU" sz="3200" b="1" dirty="0" smtClean="0">
              <a:solidFill>
                <a:schemeClr val="tx2"/>
              </a:solidFill>
              <a:latin typeface="+mj-lt"/>
            </a:endParaRPr>
          </a:p>
          <a:p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" y="5962650"/>
            <a:ext cx="1428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5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-3426"/>
            <a:ext cx="81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" descr="VCPHD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950229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 descr="SOW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950229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9" y="3963354"/>
            <a:ext cx="837349" cy="83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129" y="3963354"/>
            <a:ext cx="884516" cy="88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50" y="3950228"/>
            <a:ext cx="850475" cy="85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3950228"/>
            <a:ext cx="842027" cy="83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9" y="4962032"/>
            <a:ext cx="861542" cy="85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69" y="3963354"/>
            <a:ext cx="895679" cy="88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30" y="3950228"/>
            <a:ext cx="820893" cy="85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962032"/>
            <a:ext cx="863244" cy="85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130" y="4984034"/>
            <a:ext cx="884516" cy="88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59" y="4997366"/>
            <a:ext cx="902541" cy="90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202" y="4997366"/>
            <a:ext cx="908598" cy="90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50" y="4997366"/>
            <a:ext cx="850475" cy="85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70" y="4983529"/>
            <a:ext cx="890238" cy="88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59" y="4981006"/>
            <a:ext cx="918901" cy="91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1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ru-RU" sz="5400" b="1" dirty="0"/>
              <a:t>Почему я здесь?</a:t>
            </a:r>
            <a:endParaRPr lang="en-US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Условие: обновление раз в 4 недели.</a:t>
            </a:r>
          </a:p>
          <a:p>
            <a:pPr marL="0" indent="0">
              <a:buNone/>
            </a:pPr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>
              <a:buClr>
                <a:schemeClr val="tx2"/>
              </a:buClr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Перевод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10к слов ≈ 7 рабочих дней.</a:t>
            </a:r>
          </a:p>
          <a:p>
            <a:pPr>
              <a:buClr>
                <a:schemeClr val="tx2"/>
              </a:buClr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Тестирование ≈ </a:t>
            </a:r>
            <a:r>
              <a:rPr lang="ru-RU" sz="1800" b="1" strike="sngStrike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7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3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рабочих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дня.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>
              <a:buClr>
                <a:schemeClr val="tx2"/>
              </a:buClr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Перевод 10к слов ≈ </a:t>
            </a:r>
            <a:r>
              <a:rPr lang="ru-RU" sz="1800" b="1" strike="sngStrike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800-1000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500 - 600 багов для 11 языков.</a:t>
            </a:r>
          </a:p>
          <a:p>
            <a:pPr>
              <a:buClr>
                <a:schemeClr val="tx2"/>
              </a:buClr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Правка багов ≈ </a:t>
            </a:r>
            <a:r>
              <a:rPr lang="ru-RU" sz="1800" b="1" strike="sngStrike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5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3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рабочих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дня.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>
              <a:buClr>
                <a:schemeClr val="tx2"/>
              </a:buClr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Регресс ≈ </a:t>
            </a:r>
            <a:r>
              <a:rPr lang="ru-RU" sz="1800" b="1" strike="sngStrike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5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2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рабочих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дня.</a:t>
            </a:r>
          </a:p>
          <a:p>
            <a:pPr marL="0" indent="0">
              <a:buClr>
                <a:schemeClr val="tx2"/>
              </a:buClr>
              <a:buNone/>
            </a:pPr>
            <a:endParaRPr lang="ru-RU" sz="2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Итого </a:t>
            </a:r>
            <a:r>
              <a:rPr lang="ru-RU" sz="3200" b="1" strike="sngStrike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24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15 рабочих дней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или </a:t>
            </a:r>
            <a:r>
              <a:rPr lang="ru-RU" sz="3200" b="1" strike="sngStrike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5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3 недели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" y="5962650"/>
            <a:ext cx="1428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5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-3426"/>
            <a:ext cx="81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38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pPr algn="ctr"/>
            <a:r>
              <a:rPr lang="ru-RU" sz="4000" b="1" dirty="0"/>
              <a:t>Кому будет интересен </a:t>
            </a:r>
            <a:r>
              <a:rPr lang="ru-RU" sz="4000" b="1" dirty="0" smtClean="0"/>
              <a:t>доклад?</a:t>
            </a:r>
            <a:endParaRPr lang="en-US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39816"/>
          </a:xfrm>
        </p:spPr>
        <p:txBody>
          <a:bodyPr/>
          <a:lstStyle/>
          <a:p>
            <a:pPr marL="0" indent="0">
              <a:buClr>
                <a:schemeClr val="tx2"/>
              </a:buClr>
              <a:buNone/>
            </a:pPr>
            <a:endParaRPr lang="en-US" sz="3600" b="1" dirty="0" smtClean="0">
              <a:solidFill>
                <a:schemeClr val="tx2"/>
              </a:solidFill>
              <a:latin typeface="+mj-lt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US" sz="3600" b="1" dirty="0" smtClean="0">
                <a:solidFill>
                  <a:schemeClr val="tx2"/>
                </a:solidFill>
                <a:latin typeface="+mj-lt"/>
              </a:rPr>
              <a:t>1. Game </a:t>
            </a:r>
            <a:r>
              <a:rPr lang="en-US" sz="3600" b="1" dirty="0">
                <a:solidFill>
                  <a:schemeClr val="tx2"/>
                </a:solidFill>
                <a:latin typeface="+mj-lt"/>
              </a:rPr>
              <a:t>Dev.</a:t>
            </a:r>
            <a:endParaRPr lang="ru-RU" sz="3600" b="1" dirty="0">
              <a:solidFill>
                <a:schemeClr val="tx2"/>
              </a:solidFill>
              <a:latin typeface="+mj-lt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ru-RU" sz="3600" b="1" dirty="0">
                <a:solidFill>
                  <a:schemeClr val="tx2"/>
                </a:solidFill>
                <a:latin typeface="+mj-lt"/>
              </a:rPr>
              <a:t>2. </a:t>
            </a: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Мульти-язычный </a:t>
            </a:r>
            <a:r>
              <a:rPr lang="ru-RU" sz="3600" b="1" dirty="0">
                <a:solidFill>
                  <a:schemeClr val="tx2"/>
                </a:solidFill>
                <a:latin typeface="+mj-lt"/>
              </a:rPr>
              <a:t>продукт</a:t>
            </a: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.</a:t>
            </a:r>
            <a:endParaRPr lang="en-US" sz="3600" b="1" dirty="0" smtClean="0">
              <a:solidFill>
                <a:schemeClr val="tx2"/>
              </a:solidFill>
              <a:latin typeface="+mj-lt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US" sz="3600" b="1" dirty="0" smtClean="0">
                <a:solidFill>
                  <a:schemeClr val="tx2"/>
                </a:solidFill>
                <a:latin typeface="+mj-lt"/>
              </a:rPr>
              <a:t>3</a:t>
            </a: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. Автоматизированное тестирование.</a:t>
            </a:r>
          </a:p>
          <a:p>
            <a:pPr marL="0" indent="0">
              <a:buClr>
                <a:schemeClr val="tx2"/>
              </a:buClr>
              <a:buNone/>
            </a:pPr>
            <a:endParaRPr lang="ru-RU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5" name="Picture 2" descr="g5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-3426"/>
            <a:ext cx="81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" y="5962650"/>
            <a:ext cx="1428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06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Picture 2" descr="g5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-16269"/>
            <a:ext cx="81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4531" y="836712"/>
            <a:ext cx="8229600" cy="720080"/>
          </a:xfrm>
        </p:spPr>
        <p:txBody>
          <a:bodyPr/>
          <a:lstStyle/>
          <a:p>
            <a:pPr algn="ctr" eaLnBrk="1" hangingPunct="1"/>
            <a:r>
              <a:rPr lang="ru-RU" sz="5400" b="1" dirty="0"/>
              <a:t>Мультиязычность продукта</a:t>
            </a:r>
            <a:endParaRPr lang="ru-RU" dirty="0" smtClean="0">
              <a:ea typeface="ＭＳ Ｐゴシック" pitchFamily="34" charset="-128"/>
            </a:endParaRPr>
          </a:p>
        </p:txBody>
      </p:sp>
      <p:sp>
        <p:nvSpPr>
          <p:cNvPr id="16" name="Rectangle 3"/>
          <p:cNvSpPr>
            <a:spLocks noGrp="1"/>
          </p:cNvSpPr>
          <p:nvPr/>
        </p:nvSpPr>
        <p:spPr bwMode="auto">
          <a:xfrm>
            <a:off x="457200" y="1484784"/>
            <a:ext cx="8229600" cy="420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>
                <a:solidFill>
                  <a:srgbClr val="00B050"/>
                </a:solidFill>
                <a:latin typeface="+mj-lt"/>
              </a:rPr>
              <a:t>Плюсы</a:t>
            </a:r>
          </a:p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Расширение аудитории пользователей.</a:t>
            </a:r>
          </a:p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Возможность увеличения прибыли продукта.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+mj-lt"/>
              </a:rPr>
              <a:t>Минусы</a:t>
            </a:r>
          </a:p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Необходимость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продумывать методы работы с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локкитом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(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файл содержащий переводы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)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З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атраты на локализацию (разработка, перевод, тестирование) продукта.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Необходимость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строить интерфейсы на каждой локализации.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" y="5962650"/>
            <a:ext cx="1428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5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91782"/>
            <a:ext cx="8964488" cy="1097058"/>
          </a:xfrm>
        </p:spPr>
        <p:txBody>
          <a:bodyPr/>
          <a:lstStyle/>
          <a:p>
            <a:pPr algn="ctr" eaLnBrk="1" hangingPunct="1"/>
            <a:r>
              <a:rPr lang="ru-RU" sz="4400" b="1" dirty="0"/>
              <a:t>Общие </a:t>
            </a:r>
            <a:r>
              <a:rPr lang="ru-RU" sz="4400" b="1" dirty="0" smtClean="0"/>
              <a:t>проблемы </a:t>
            </a:r>
            <a:r>
              <a:rPr lang="ru-RU" sz="4400" b="1" dirty="0"/>
              <a:t>локализации проекта</a:t>
            </a:r>
            <a:endParaRPr lang="en-US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defTabSz="457200">
              <a:buClr>
                <a:schemeClr val="tx2"/>
              </a:buCl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1. Разница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в количестве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символов одной и той же фразы на разных языках.</a:t>
            </a:r>
          </a:p>
          <a:p>
            <a:pPr algn="just" defTabSz="457200">
              <a:buClr>
                <a:schemeClr val="tx2"/>
              </a:buClr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EN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– самый компактные язык. (Например: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pen.)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.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algn="just" defTabSz="457200">
              <a:buClr>
                <a:schemeClr val="tx2"/>
              </a:buClr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DE, IT, RU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,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FR –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самые длинные языки.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(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Например: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kugelschreiber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, ручка.).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algn="just" defTabSz="457200">
              <a:buClr>
                <a:schemeClr val="tx2"/>
              </a:buClr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FR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– пробелы перед сложными знаками препинания.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Например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: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Où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faire les courses ?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).</a:t>
            </a:r>
          </a:p>
          <a:p>
            <a:pPr algn="just" defTabSz="457200">
              <a:buClr>
                <a:schemeClr val="tx2"/>
              </a:buClr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ES –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дополнительные знаки препинания. (Например: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¿¡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Más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madera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!?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).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algn="just" defTabSz="457200">
              <a:buClr>
                <a:schemeClr val="tx2"/>
              </a:buClr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ZH, KO, JA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– проблемы с поддержкой шрифтов.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(Например: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ブロックパーティー。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)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.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  <a:p>
            <a:pPr algn="just" defTabSz="457200">
              <a:buClr>
                <a:schemeClr val="tx2"/>
              </a:buClr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Picture 2" descr="g5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69" y="-17350"/>
            <a:ext cx="81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1428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189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84976" cy="1368152"/>
          </a:xfrm>
        </p:spPr>
        <p:txBody>
          <a:bodyPr/>
          <a:lstStyle/>
          <a:p>
            <a:pPr algn="ctr"/>
            <a:r>
              <a:rPr lang="ru-RU" sz="4400" b="1" dirty="0"/>
              <a:t>Общие проблемы локализации проекта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2. Необходимость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параллельной работы всех участников процесса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Разработка добавляет новые строки на перевод, исправляет баги.</a:t>
            </a:r>
          </a:p>
          <a:p>
            <a:pPr>
              <a:buClr>
                <a:schemeClr val="tx2"/>
              </a:buClr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Переводчики делают перевод новых строк.</a:t>
            </a:r>
          </a:p>
          <a:p>
            <a:pPr>
              <a:buClr>
                <a:schemeClr val="tx2"/>
              </a:buClr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Тестировщики – исправляют мелкие баги.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Над проектом параллельно работают 8-9 человек.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Работа одного не должна затирать работу другого.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" y="5956123"/>
            <a:ext cx="1428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5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0"/>
            <a:ext cx="81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64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52128"/>
          </a:xfrm>
        </p:spPr>
        <p:txBody>
          <a:bodyPr/>
          <a:lstStyle/>
          <a:p>
            <a:pPr algn="ctr"/>
            <a:r>
              <a:rPr lang="ru-RU" sz="4400" b="1" dirty="0"/>
              <a:t>Общие проблемы локализации проекта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3. Необходимость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тестирования носителями языков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>
              <a:buClr>
                <a:schemeClr val="tx2"/>
              </a:buClr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Переводчики работают с текстом. Про контекст зачастую ничего не знают.</a:t>
            </a:r>
          </a:p>
          <a:p>
            <a:pPr algn="just">
              <a:buClr>
                <a:schemeClr val="tx2"/>
              </a:buClr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Живой язык – для игр крайне важно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</a:t>
            </a:r>
          </a:p>
          <a:p>
            <a:pPr algn="just">
              <a:buClr>
                <a:schemeClr val="tx2"/>
              </a:buClr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Носитель может исправить баг сразу же после его нахождения.</a:t>
            </a:r>
          </a:p>
          <a:p>
            <a:pPr marL="0" indent="0" algn="just"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Если ваш продукт предполагает необходимость что-то купить – тестирование носителями ваш выбор.</a:t>
            </a:r>
          </a:p>
          <a:p>
            <a:pPr algn="just"/>
            <a:endParaRPr lang="en-US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C95F-3058-4B1A-A5E6-D27193CAC99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1428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5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243" y="-1"/>
            <a:ext cx="81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273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35922</TotalTime>
  <Words>732</Words>
  <Application>Microsoft Office PowerPoint</Application>
  <PresentationFormat>Экран (4:3)</PresentationFormat>
  <Paragraphs>153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Flow</vt:lpstr>
      <vt:lpstr>          Оптимизация процесса тестирования локализаций   Николаева Анастасия, G5 Entertainment. </vt:lpstr>
      <vt:lpstr>Николаева Анастасия</vt:lpstr>
      <vt:lpstr>G5 Entertainment</vt:lpstr>
      <vt:lpstr>Почему я здесь?</vt:lpstr>
      <vt:lpstr>Кому будет интересен доклад?</vt:lpstr>
      <vt:lpstr>Мультиязычность продукта</vt:lpstr>
      <vt:lpstr>Общие проблемы локализации проекта</vt:lpstr>
      <vt:lpstr>Общие проблемы локализации проекта</vt:lpstr>
      <vt:lpstr>Общие проблемы локализации проекта</vt:lpstr>
      <vt:lpstr>Примеры багов</vt:lpstr>
      <vt:lpstr>Примеры багов</vt:lpstr>
      <vt:lpstr>Крупно-блочный процесс</vt:lpstr>
      <vt:lpstr>Презентация PowerPoint</vt:lpstr>
      <vt:lpstr>Что же делать?</vt:lpstr>
      <vt:lpstr>Чего нам это стоило?</vt:lpstr>
      <vt:lpstr>Выводы</vt:lpstr>
      <vt:lpstr>Дополнительная информация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main</dc:creator>
  <cp:lastModifiedBy>Anastasiya Nikolaeva</cp:lastModifiedBy>
  <cp:revision>400</cp:revision>
  <cp:lastPrinted>2011-10-16T01:33:10Z</cp:lastPrinted>
  <dcterms:created xsi:type="dcterms:W3CDTF">2010-04-27T21:52:47Z</dcterms:created>
  <dcterms:modified xsi:type="dcterms:W3CDTF">2014-02-21T19:18:16Z</dcterms:modified>
</cp:coreProperties>
</file>