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56" r:id="rId2"/>
    <p:sldId id="307" r:id="rId3"/>
    <p:sldId id="264" r:id="rId4"/>
    <p:sldId id="265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309" r:id="rId15"/>
    <p:sldId id="263" r:id="rId16"/>
    <p:sldId id="279" r:id="rId17"/>
    <p:sldId id="261" r:id="rId18"/>
    <p:sldId id="277" r:id="rId19"/>
    <p:sldId id="278" r:id="rId20"/>
    <p:sldId id="280" r:id="rId21"/>
    <p:sldId id="281" r:id="rId22"/>
    <p:sldId id="282" r:id="rId23"/>
    <p:sldId id="284" r:id="rId24"/>
    <p:sldId id="285" r:id="rId25"/>
    <p:sldId id="286" r:id="rId26"/>
    <p:sldId id="300" r:id="rId27"/>
    <p:sldId id="288" r:id="rId28"/>
    <p:sldId id="310" r:id="rId29"/>
    <p:sldId id="301" r:id="rId30"/>
    <p:sldId id="291" r:id="rId31"/>
    <p:sldId id="303" r:id="rId32"/>
    <p:sldId id="290" r:id="rId33"/>
    <p:sldId id="292" r:id="rId34"/>
    <p:sldId id="311" r:id="rId35"/>
    <p:sldId id="293" r:id="rId36"/>
    <p:sldId id="294" r:id="rId37"/>
    <p:sldId id="304" r:id="rId38"/>
    <p:sldId id="312" r:id="rId39"/>
    <p:sldId id="296" r:id="rId40"/>
    <p:sldId id="297" r:id="rId41"/>
    <p:sldId id="298" r:id="rId42"/>
    <p:sldId id="305" r:id="rId43"/>
    <p:sldId id="306" r:id="rId44"/>
    <p:sldId id="308" r:id="rId45"/>
    <p:sldId id="262" r:id="rId46"/>
  </p:sldIdLst>
  <p:sldSz cx="1343977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11" y="77"/>
      </p:cViewPr>
      <p:guideLst>
        <p:guide orient="horz" pos="2154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51431B83-D588-4EE4-B2C3-629C07BB53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4A6B17-B172-458B-B1BA-1AF7E07AB849}" type="slidenum">
              <a:rPr lang="ru-RU" altLang="ru-RU" sz="1400"/>
              <a:pPr>
                <a:spcBef>
                  <a:spcPct val="0"/>
                </a:spcBef>
              </a:pPr>
              <a:t>1</a:t>
            </a:fld>
            <a:endParaRPr lang="ru-RU" altLang="ru-RU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6E3EF-AD65-49D5-8F9D-01002C512FA8}" type="slidenum">
              <a:rPr lang="ru-RU" altLang="ru-RU" sz="1400"/>
              <a:pPr>
                <a:spcBef>
                  <a:spcPct val="0"/>
                </a:spcBef>
              </a:pPr>
              <a:t>10</a:t>
            </a:fld>
            <a:endParaRPr lang="ru-RU" altLang="ru-RU" sz="14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77D448-503A-433F-A19F-77AEB8179D1E}" type="slidenum">
              <a:rPr lang="ru-RU" altLang="ru-RU" sz="1400"/>
              <a:pPr>
                <a:spcBef>
                  <a:spcPct val="0"/>
                </a:spcBef>
              </a:pPr>
              <a:t>11</a:t>
            </a:fld>
            <a:endParaRPr lang="ru-RU" altLang="ru-RU" sz="14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1D488B-6DC6-4B59-AF98-159014545294}" type="slidenum">
              <a:rPr lang="ru-RU" altLang="ru-RU" sz="1400"/>
              <a:pPr>
                <a:spcBef>
                  <a:spcPct val="0"/>
                </a:spcBef>
              </a:pPr>
              <a:t>12</a:t>
            </a:fld>
            <a:endParaRPr lang="ru-RU" altLang="ru-RU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0DB102-D0AF-4E3A-B75E-56C999E5FFFA}" type="slidenum">
              <a:rPr lang="ru-RU" altLang="ru-RU" sz="1400"/>
              <a:pPr>
                <a:spcBef>
                  <a:spcPct val="0"/>
                </a:spcBef>
              </a:pPr>
              <a:t>13</a:t>
            </a:fld>
            <a:endParaRPr lang="ru-RU" altLang="ru-RU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0DB102-D0AF-4E3A-B75E-56C999E5FFFA}" type="slidenum">
              <a:rPr lang="ru-RU" altLang="ru-RU" sz="1400"/>
              <a:pPr>
                <a:spcBef>
                  <a:spcPct val="0"/>
                </a:spcBef>
              </a:pPr>
              <a:t>14</a:t>
            </a:fld>
            <a:endParaRPr lang="ru-RU" altLang="ru-RU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45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15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606115-AB2F-420A-9D3D-8C23EAF80820}" type="slidenum">
              <a:rPr lang="ru-RU" altLang="ru-RU" sz="1400"/>
              <a:pPr>
                <a:spcBef>
                  <a:spcPct val="0"/>
                </a:spcBef>
              </a:pPr>
              <a:t>16</a:t>
            </a:fld>
            <a:endParaRPr lang="ru-RU" altLang="ru-RU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2CCBA-6731-4226-B649-18669FE3BC39}" type="slidenum">
              <a:rPr lang="ru-RU" altLang="ru-RU" sz="1400"/>
              <a:pPr>
                <a:spcBef>
                  <a:spcPct val="0"/>
                </a:spcBef>
              </a:pPr>
              <a:t>17</a:t>
            </a:fld>
            <a:endParaRPr lang="ru-RU" altLang="ru-RU" sz="14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8B7426-BD41-492E-8AEE-0987CF119DA5}" type="slidenum">
              <a:rPr lang="ru-RU" altLang="ru-RU" sz="1400"/>
              <a:pPr>
                <a:spcBef>
                  <a:spcPct val="0"/>
                </a:spcBef>
              </a:pPr>
              <a:t>18</a:t>
            </a:fld>
            <a:endParaRPr lang="ru-RU" altLang="ru-RU" sz="14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811816-0656-409B-86EB-328228716A08}" type="slidenum">
              <a:rPr lang="ru-RU" altLang="ru-RU" sz="1400"/>
              <a:pPr>
                <a:spcBef>
                  <a:spcPct val="0"/>
                </a:spcBef>
              </a:pPr>
              <a:t>19</a:t>
            </a:fld>
            <a:endParaRPr lang="ru-RU" altLang="ru-RU" sz="14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2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37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E1B5B3-E476-4AC3-9792-F54C6B39A723}" type="slidenum">
              <a:rPr lang="ru-RU" altLang="ru-RU" sz="1400"/>
              <a:pPr>
                <a:spcBef>
                  <a:spcPct val="0"/>
                </a:spcBef>
              </a:pPr>
              <a:t>20</a:t>
            </a:fld>
            <a:endParaRPr lang="ru-RU" altLang="ru-RU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E35077-B2C8-43FF-9805-0247B7B23477}" type="slidenum">
              <a:rPr lang="ru-RU" altLang="ru-RU" sz="1400"/>
              <a:pPr>
                <a:spcBef>
                  <a:spcPct val="0"/>
                </a:spcBef>
              </a:pPr>
              <a:t>21</a:t>
            </a:fld>
            <a:endParaRPr lang="ru-RU" altLang="ru-RU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F5357-7E97-4AF0-B81A-FFC72D4028F8}" type="slidenum">
              <a:rPr lang="ru-RU" altLang="ru-RU" sz="1400"/>
              <a:pPr>
                <a:spcBef>
                  <a:spcPct val="0"/>
                </a:spcBef>
              </a:pPr>
              <a:t>22</a:t>
            </a:fld>
            <a:endParaRPr lang="ru-RU" altLang="ru-RU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F5357-7E97-4AF0-B81A-FFC72D4028F8}" type="slidenum">
              <a:rPr lang="ru-RU" altLang="ru-RU" sz="1400"/>
              <a:pPr>
                <a:spcBef>
                  <a:spcPct val="0"/>
                </a:spcBef>
              </a:pPr>
              <a:t>23</a:t>
            </a:fld>
            <a:endParaRPr lang="ru-RU" altLang="ru-RU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00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F5357-7E97-4AF0-B81A-FFC72D4028F8}" type="slidenum">
              <a:rPr lang="ru-RU" altLang="ru-RU" sz="1400"/>
              <a:pPr>
                <a:spcBef>
                  <a:spcPct val="0"/>
                </a:spcBef>
              </a:pPr>
              <a:t>24</a:t>
            </a:fld>
            <a:endParaRPr lang="ru-RU" altLang="ru-RU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99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F5357-7E97-4AF0-B81A-FFC72D4028F8}" type="slidenum">
              <a:rPr lang="ru-RU" altLang="ru-RU" sz="1400"/>
              <a:pPr>
                <a:spcBef>
                  <a:spcPct val="0"/>
                </a:spcBef>
              </a:pPr>
              <a:t>25</a:t>
            </a:fld>
            <a:endParaRPr lang="ru-RU" altLang="ru-RU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51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E1B5B3-E476-4AC3-9792-F54C6B39A723}" type="slidenum">
              <a:rPr lang="ru-RU" altLang="ru-RU" sz="1400"/>
              <a:pPr>
                <a:spcBef>
                  <a:spcPct val="0"/>
                </a:spcBef>
              </a:pPr>
              <a:t>26</a:t>
            </a:fld>
            <a:endParaRPr lang="ru-RU" altLang="ru-RU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54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27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50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28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73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811816-0656-409B-86EB-328228716A08}" type="slidenum">
              <a:rPr lang="ru-RU" altLang="ru-RU" sz="1400"/>
              <a:pPr>
                <a:spcBef>
                  <a:spcPct val="0"/>
                </a:spcBef>
              </a:pPr>
              <a:t>29</a:t>
            </a:fld>
            <a:endParaRPr lang="ru-RU" altLang="ru-RU" sz="14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1B0F09-71F7-410C-A3F3-A85846D6FB24}" type="slidenum">
              <a:rPr lang="ru-RU" altLang="ru-RU" sz="1400"/>
              <a:pPr>
                <a:spcBef>
                  <a:spcPct val="0"/>
                </a:spcBef>
              </a:pPr>
              <a:t>3</a:t>
            </a:fld>
            <a:endParaRPr lang="ru-RU" altLang="ru-RU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30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93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606115-AB2F-420A-9D3D-8C23EAF80820}" type="slidenum">
              <a:rPr lang="ru-RU" altLang="ru-RU" sz="1400"/>
              <a:pPr>
                <a:spcBef>
                  <a:spcPct val="0"/>
                </a:spcBef>
              </a:pPr>
              <a:t>31</a:t>
            </a:fld>
            <a:endParaRPr lang="ru-RU" altLang="ru-RU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59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32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74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33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70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34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18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35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3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36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78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37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4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38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108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39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3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AA1916-AB93-42C2-8165-F991736E17B3}" type="slidenum">
              <a:rPr lang="ru-RU" altLang="ru-RU" sz="1400"/>
              <a:pPr>
                <a:spcBef>
                  <a:spcPct val="0"/>
                </a:spcBef>
              </a:pPr>
              <a:t>4</a:t>
            </a:fld>
            <a:endParaRPr lang="ru-RU" altLang="ru-RU" sz="14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40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41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461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42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611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43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202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429C-96EE-4516-A810-E4F30B461AD0}" type="slidenum">
              <a:rPr lang="ru-RU" altLang="ru-RU" sz="1400"/>
              <a:pPr>
                <a:spcBef>
                  <a:spcPct val="0"/>
                </a:spcBef>
              </a:pPr>
              <a:t>44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75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4940E9-DC38-451C-BE4D-F925FDD14DA7}" type="slidenum">
              <a:rPr lang="ru-RU" altLang="ru-RU" sz="1400"/>
              <a:pPr>
                <a:spcBef>
                  <a:spcPct val="0"/>
                </a:spcBef>
              </a:pPr>
              <a:t>45</a:t>
            </a:fld>
            <a:endParaRPr lang="ru-RU" altLang="ru-RU" sz="140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A1B896-9B8C-4AF1-9A5F-1E9F334FF4EC}" type="slidenum">
              <a:rPr lang="ru-RU" altLang="ru-RU" sz="1400"/>
              <a:pPr>
                <a:spcBef>
                  <a:spcPct val="0"/>
                </a:spcBef>
              </a:pPr>
              <a:t>5</a:t>
            </a:fld>
            <a:endParaRPr lang="ru-RU" altLang="ru-RU" sz="14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8FC8-BEF5-4814-8ADD-2F9034E551F5}" type="slidenum">
              <a:rPr lang="ru-RU" altLang="ru-RU" sz="1400"/>
              <a:pPr>
                <a:spcBef>
                  <a:spcPct val="0"/>
                </a:spcBef>
              </a:pPr>
              <a:t>6</a:t>
            </a:fld>
            <a:endParaRPr lang="ru-RU" altLang="ru-RU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57C5D4-227C-4A1F-8B1C-F5DD8F6BC728}" type="slidenum">
              <a:rPr lang="ru-RU" altLang="ru-RU" sz="1400"/>
              <a:pPr>
                <a:spcBef>
                  <a:spcPct val="0"/>
                </a:spcBef>
              </a:pPr>
              <a:t>7</a:t>
            </a:fld>
            <a:endParaRPr lang="ru-RU" altLang="ru-RU" sz="14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605939-F1A2-41BE-BFC5-996ED871553C}" type="slidenum">
              <a:rPr lang="ru-RU" altLang="ru-RU" sz="1400"/>
              <a:pPr>
                <a:spcBef>
                  <a:spcPct val="0"/>
                </a:spcBef>
              </a:pPr>
              <a:t>8</a:t>
            </a:fld>
            <a:endParaRPr lang="ru-RU" altLang="ru-RU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647EF-08A5-418A-A0B1-94CB62962C6B}" type="slidenum">
              <a:rPr lang="ru-RU" altLang="ru-RU" sz="1400"/>
              <a:pPr>
                <a:spcBef>
                  <a:spcPct val="0"/>
                </a:spcBef>
              </a:pPr>
              <a:t>9</a:t>
            </a:fld>
            <a:endParaRPr lang="ru-RU" altLang="ru-RU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9D6B-C00F-4455-8595-779C85FA6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91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200A-10F3-44E4-9C9F-1A9B25C50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55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0133" y="301626"/>
            <a:ext cx="3022362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2" y="301626"/>
            <a:ext cx="8866018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5C03-10D9-4A54-BC6E-2AF2E1C20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8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99DD-85FC-48A5-9EBB-5DF985B03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4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8B68-D8C4-41BA-8882-19A7C3F20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86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1" y="1768476"/>
            <a:ext cx="594313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7248" y="1768476"/>
            <a:ext cx="594524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3CC5-4A51-4F65-812E-454AE9C21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16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142F-A45C-497E-BA94-5503DD2E4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40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DE4F-450B-4CD7-A3BF-D5EE9E36D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36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0593-A6FF-4F8F-B4A7-C9104442F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54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26AE-298F-43F0-8A94-BF7E69A78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0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1C75-94E3-43D9-9054-6B8134752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76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68475"/>
            <a:ext cx="120904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8CFA6104-3248-4F18-A450-DB0EE24C9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97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71513" y="44592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Roboto" pitchFamily="2" charset="0"/>
              </a:rPr>
              <a:t>Денис Кудряшов</a:t>
            </a:r>
            <a:endParaRPr lang="nl-NL" altLang="ru-RU" sz="200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3076" name="TextBox 20"/>
          <p:cNvSpPr txBox="1">
            <a:spLocks noChangeArrowheads="1"/>
          </p:cNvSpPr>
          <p:nvPr/>
        </p:nvSpPr>
        <p:spPr bwMode="auto">
          <a:xfrm>
            <a:off x="671513" y="4787900"/>
            <a:ext cx="32400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</a:rPr>
              <a:t>Leroy Merlin</a:t>
            </a:r>
            <a:r>
              <a:rPr lang="ru-RU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</a:rPr>
              <a:t>. Москва, Россия</a:t>
            </a:r>
            <a:endParaRPr lang="nl-NL" altLang="ru-RU" sz="1400" dirty="0">
              <a:solidFill>
                <a:schemeClr val="accent1">
                  <a:lumMod val="60000"/>
                  <a:lumOff val="40000"/>
                </a:schemeClr>
              </a:solidFill>
              <a:latin typeface="Roboto Light" panose="02000000000000000000" pitchFamily="2" charset="0"/>
            </a:endParaRPr>
          </a:p>
        </p:txBody>
      </p:sp>
      <p:sp>
        <p:nvSpPr>
          <p:cNvPr id="3077" name="TextBox 21"/>
          <p:cNvSpPr txBox="1">
            <a:spLocks noChangeArrowheads="1"/>
          </p:cNvSpPr>
          <p:nvPr/>
        </p:nvSpPr>
        <p:spPr bwMode="auto">
          <a:xfrm>
            <a:off x="671513" y="5508625"/>
            <a:ext cx="11952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6000"/>
              </a:lnSpc>
            </a:pPr>
            <a:r>
              <a:rPr lang="ru-RU" altLang="ru-RU" sz="40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40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Захардкоженные переменные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619251"/>
            <a:ext cx="7310614" cy="16016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100" y="2859466"/>
            <a:ext cx="7867650" cy="13184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423" y="4177922"/>
            <a:ext cx="7497508" cy="14418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2327399" y="1187550"/>
            <a:ext cx="8856984" cy="4968551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H="1" flipV="1">
            <a:off x="2659387" y="1196121"/>
            <a:ext cx="8273654" cy="4959980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Захардкоженные переменные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6152" y="1404259"/>
            <a:ext cx="9187469" cy="50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692275"/>
            <a:ext cx="6335712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/>
              <a:t>Монструозные параметризованные тесты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Параметризованный тест курильщика</a:t>
            </a:r>
            <a:endParaRPr lang="ru-RU" altLang="nl-NL" sz="4400" b="1" dirty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967" y="1428148"/>
            <a:ext cx="7851840" cy="518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2183383" y="1187549"/>
            <a:ext cx="9073008" cy="5421411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flipH="1" flipV="1">
            <a:off x="2615431" y="1259557"/>
            <a:ext cx="8568952" cy="5349404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Параметризованный тест хотим</a:t>
            </a:r>
            <a:endParaRPr lang="ru-RU" altLang="nl-NL" sz="4400" b="1" dirty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391" y="2195661"/>
            <a:ext cx="8760765" cy="33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024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Хотим упростить написание и поддержку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автотестов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Хотим быстро менять тестовые инструменты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Хотим, чтобы новый сотрудник быстро вник в тесты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К чему стремимся?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>
          <a:xfrm>
            <a:off x="6935788" y="1701800"/>
            <a:ext cx="6407150" cy="27981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Модульность</a:t>
            </a: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Понятный код тестов</a:t>
            </a: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Распределенная поддержка</a:t>
            </a: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Смена инструментов «на лету»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17563" y="1701800"/>
            <a:ext cx="6119812" cy="4111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Сильная связанность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Нечитаемый код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Плохая масштабируемость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Привязка к инструментам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Логика в тестах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другие мелкие проблемы</a:t>
            </a:r>
          </a:p>
        </p:txBody>
      </p:sp>
      <p:cxnSp>
        <p:nvCxnSpPr>
          <p:cNvPr id="9" name="Straight Connector 10"/>
          <p:cNvCxnSpPr>
            <a:cxnSpLocks/>
          </p:cNvCxnSpPr>
          <p:nvPr/>
        </p:nvCxnSpPr>
        <p:spPr>
          <a:xfrm rot="5400000">
            <a:off x="4668044" y="3825082"/>
            <a:ext cx="4103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Большая разница</a:t>
            </a: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Добавить описание тестового объекта (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TDO)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Отделить описание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TDO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от кода теста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Отделить код теста от кода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</a:rPr>
              <a:t>фреймворка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Отделить фреймворк от интеграционных модулей</a:t>
            </a:r>
            <a:endParaRPr lang="ru-RU" sz="4000" dirty="0"/>
          </a:p>
        </p:txBody>
      </p:sp>
      <p:sp>
        <p:nvSpPr>
          <p:cNvPr id="31747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Шаги в светлое будущее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Класс, в котором описывается реальный тестовый объект, его свойства, элементы, интерфейс взаимодействия</a:t>
            </a:r>
          </a:p>
          <a:p>
            <a:pPr algn="l">
              <a:defRPr/>
            </a:pPr>
            <a:endParaRPr lang="ru-RU" sz="40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4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Например: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Page Object</a:t>
            </a: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795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/>
              <a:t>Test Definition Object (TDO)</a:t>
            </a:r>
            <a:endParaRPr lang="ru-RU" altLang="nl-NL" sz="4400" b="1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199607" y="1586469"/>
            <a:ext cx="4608512" cy="481047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5842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/>
              <a:t>Test Definition Object (TDO)</a:t>
            </a:r>
            <a:endParaRPr lang="ru-RU" altLang="nl-NL" sz="4400" b="1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419328" y="4735277"/>
            <a:ext cx="3168352" cy="1368152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8680" y="5096187"/>
            <a:ext cx="292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Методы взаимодействия</a:t>
            </a:r>
          </a:p>
          <a:p>
            <a:r>
              <a:rPr lang="ru-RU" dirty="0" smtClean="0"/>
              <a:t>с тестируемым объектом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23743" y="3444612"/>
            <a:ext cx="3168352" cy="107262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5641" y="3662648"/>
            <a:ext cx="311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Свойства (поля, элементы)</a:t>
            </a:r>
          </a:p>
          <a:p>
            <a:r>
              <a:rPr lang="ru-RU" dirty="0" smtClean="0"/>
              <a:t>тестируемого объекта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19328" y="1827197"/>
            <a:ext cx="3168352" cy="136815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680" y="2188107"/>
            <a:ext cx="2292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Инъекция клиента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враппера</a:t>
            </a:r>
            <a:r>
              <a:rPr lang="ru-RU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862" y="185406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TDO</a:t>
            </a:r>
            <a:endParaRPr lang="ru-RU" b="1" dirty="0"/>
          </a:p>
        </p:txBody>
      </p:sp>
      <p:cxnSp>
        <p:nvCxnSpPr>
          <p:cNvPr id="12" name="Скругленная соединительная линия 11"/>
          <p:cNvCxnSpPr>
            <a:stCxn id="2" idx="1"/>
            <a:endCxn id="10" idx="1"/>
          </p:cNvCxnSpPr>
          <p:nvPr/>
        </p:nvCxnSpPr>
        <p:spPr bwMode="auto">
          <a:xfrm rot="10800000">
            <a:off x="5419328" y="2511273"/>
            <a:ext cx="12700" cy="2908080"/>
          </a:xfrm>
          <a:prstGeom prst="curvedConnector3">
            <a:avLst>
              <a:gd name="adj1" fmla="val 70285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Скругленная соединительная линия 20"/>
          <p:cNvCxnSpPr>
            <a:stCxn id="2" idx="3"/>
            <a:endCxn id="8" idx="3"/>
          </p:cNvCxnSpPr>
          <p:nvPr/>
        </p:nvCxnSpPr>
        <p:spPr bwMode="auto">
          <a:xfrm flipV="1">
            <a:off x="8587680" y="3980927"/>
            <a:ext cx="4415" cy="1438426"/>
          </a:xfrm>
          <a:prstGeom prst="curvedConnector3">
            <a:avLst>
              <a:gd name="adj1" fmla="val 1538686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Облако 24"/>
          <p:cNvSpPr/>
          <p:nvPr/>
        </p:nvSpPr>
        <p:spPr bwMode="auto">
          <a:xfrm>
            <a:off x="94382" y="1617428"/>
            <a:ext cx="3024336" cy="18895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>
                <a:latin typeface="Arial" charset="0"/>
                <a:ea typeface="Microsoft YaHei" charset="-122"/>
              </a:rPr>
              <a:t> </a:t>
            </a:r>
            <a:r>
              <a:rPr lang="ru-RU" dirty="0" smtClean="0">
                <a:latin typeface="Arial" charset="0"/>
                <a:ea typeface="Microsoft YaHei" charset="-122"/>
              </a:rPr>
              <a:t>   Тестируемый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>
                <a:latin typeface="Arial" charset="0"/>
                <a:ea typeface="Microsoft YaHei" charset="-122"/>
              </a:rPr>
              <a:t> </a:t>
            </a:r>
            <a:r>
              <a:rPr lang="ru-RU" dirty="0" smtClean="0">
                <a:latin typeface="Arial" charset="0"/>
                <a:ea typeface="Microsoft YaHei" charset="-122"/>
              </a:rPr>
              <a:t>        объект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 rot="10800000">
            <a:off x="3330089" y="2114974"/>
            <a:ext cx="1548794" cy="4261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 rot="10800000">
            <a:off x="8947370" y="5132995"/>
            <a:ext cx="1548794" cy="44704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7" name="Облако 26"/>
          <p:cNvSpPr/>
          <p:nvPr/>
        </p:nvSpPr>
        <p:spPr bwMode="auto">
          <a:xfrm>
            <a:off x="10824343" y="4491947"/>
            <a:ext cx="2520280" cy="1994348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latin typeface="Arial" charset="0"/>
                <a:ea typeface="Microsoft YaHei" charset="-122"/>
              </a:rPr>
              <a:t>     Test Case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2" name="Стрелка вправо 31"/>
          <p:cNvSpPr/>
          <p:nvPr/>
        </p:nvSpPr>
        <p:spPr bwMode="auto">
          <a:xfrm>
            <a:off x="3371214" y="2496880"/>
            <a:ext cx="1548794" cy="4261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>
            <a:off x="8947370" y="5580038"/>
            <a:ext cx="1548794" cy="44704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8" grpId="0" animBg="1"/>
      <p:bldP spid="9" grpId="0"/>
      <p:bldP spid="10" grpId="0" animBg="1"/>
      <p:bldP spid="11" grpId="0"/>
      <p:bldP spid="6" grpId="0"/>
      <p:bldP spid="25" grpId="0" animBg="1"/>
      <p:bldP spid="26" grpId="0" animBg="1"/>
      <p:bldP spid="30" grpId="0" animBg="1"/>
      <p:bldP spid="27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Новые проекты!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Рефакторинг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автотестов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Большие ИТ-отделы со множеством команд</a:t>
            </a:r>
            <a:endParaRPr lang="ru-RU" sz="4000" dirty="0" smtClean="0">
              <a:solidFill>
                <a:srgbClr val="00B050"/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Область применимости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05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1227568"/>
            <a:ext cx="8496300" cy="50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/>
              <a:t>Схема проекта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615431" y="2195661"/>
            <a:ext cx="9361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4127599" y="2339677"/>
            <a:ext cx="9361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5351735" y="2195377"/>
            <a:ext cx="93610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6935911" y="2163920"/>
            <a:ext cx="1512168" cy="3145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9561773" y="2184417"/>
            <a:ext cx="1406265" cy="1096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1227568"/>
            <a:ext cx="8496300" cy="50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Схема проекта</a:t>
            </a:r>
            <a:endParaRPr lang="ru-RU" altLang="nl-NL" sz="4400" b="1" dirty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9" name="Полилиния 8"/>
          <p:cNvSpPr>
            <a:spLocks noChangeArrowheads="1"/>
          </p:cNvSpPr>
          <p:nvPr/>
        </p:nvSpPr>
        <p:spPr bwMode="auto">
          <a:xfrm>
            <a:off x="3623543" y="1187549"/>
            <a:ext cx="8425582" cy="5400576"/>
          </a:xfrm>
          <a:custGeom>
            <a:avLst/>
            <a:gdLst>
              <a:gd name="connsiteX0" fmla="*/ 0 w 8425582"/>
              <a:gd name="connsiteY0" fmla="*/ 0 h 5400576"/>
              <a:gd name="connsiteX1" fmla="*/ 8425582 w 8425582"/>
              <a:gd name="connsiteY1" fmla="*/ 0 h 5400576"/>
              <a:gd name="connsiteX2" fmla="*/ 8425582 w 8425582"/>
              <a:gd name="connsiteY2" fmla="*/ 5400576 h 5400576"/>
              <a:gd name="connsiteX3" fmla="*/ 0 w 8425582"/>
              <a:gd name="connsiteY3" fmla="*/ 5400576 h 54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5582" h="5400576">
                <a:moveTo>
                  <a:pt x="0" y="0"/>
                </a:moveTo>
                <a:lnTo>
                  <a:pt x="8425582" y="0"/>
                </a:lnTo>
                <a:lnTo>
                  <a:pt x="8425582" y="5400576"/>
                </a:lnTo>
                <a:lnTo>
                  <a:pt x="0" y="5400576"/>
                </a:lnTo>
                <a:close/>
              </a:path>
            </a:pathLst>
          </a:cu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Овал 2"/>
          <p:cNvSpPr/>
          <p:nvPr/>
        </p:nvSpPr>
        <p:spPr bwMode="auto">
          <a:xfrm>
            <a:off x="2435436" y="3349066"/>
            <a:ext cx="1188107" cy="10441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1227568"/>
            <a:ext cx="8496300" cy="50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Схема проекта</a:t>
            </a:r>
            <a:endParaRPr lang="ru-RU" altLang="nl-NL" sz="4400" b="1" dirty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1606550" y="1187549"/>
            <a:ext cx="10442575" cy="5400576"/>
          </a:xfrm>
          <a:custGeom>
            <a:avLst/>
            <a:gdLst>
              <a:gd name="connsiteX0" fmla="*/ 3529161 w 10442575"/>
              <a:gd name="connsiteY0" fmla="*/ 0 h 5400576"/>
              <a:gd name="connsiteX1" fmla="*/ 10442575 w 10442575"/>
              <a:gd name="connsiteY1" fmla="*/ 0 h 5400576"/>
              <a:gd name="connsiteX2" fmla="*/ 10442575 w 10442575"/>
              <a:gd name="connsiteY2" fmla="*/ 5400576 h 5400576"/>
              <a:gd name="connsiteX3" fmla="*/ 3529161 w 10442575"/>
              <a:gd name="connsiteY3" fmla="*/ 5400576 h 5400576"/>
              <a:gd name="connsiteX4" fmla="*/ 0 w 10442575"/>
              <a:gd name="connsiteY4" fmla="*/ 0 h 5400576"/>
              <a:gd name="connsiteX5" fmla="*/ 1945107 w 10442575"/>
              <a:gd name="connsiteY5" fmla="*/ 0 h 5400576"/>
              <a:gd name="connsiteX6" fmla="*/ 1945107 w 10442575"/>
              <a:gd name="connsiteY6" fmla="*/ 5400576 h 5400576"/>
              <a:gd name="connsiteX7" fmla="*/ 0 w 10442575"/>
              <a:gd name="connsiteY7" fmla="*/ 5400576 h 54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2575" h="5400576">
                <a:moveTo>
                  <a:pt x="3529161" y="0"/>
                </a:moveTo>
                <a:lnTo>
                  <a:pt x="10442575" y="0"/>
                </a:lnTo>
                <a:lnTo>
                  <a:pt x="10442575" y="5400576"/>
                </a:lnTo>
                <a:lnTo>
                  <a:pt x="3529161" y="5400576"/>
                </a:lnTo>
                <a:close/>
                <a:moveTo>
                  <a:pt x="0" y="0"/>
                </a:moveTo>
                <a:lnTo>
                  <a:pt x="1945107" y="0"/>
                </a:lnTo>
                <a:lnTo>
                  <a:pt x="1945107" y="5400576"/>
                </a:lnTo>
                <a:lnTo>
                  <a:pt x="0" y="5400576"/>
                </a:lnTo>
                <a:close/>
              </a:path>
            </a:pathLst>
          </a:cu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Овал 1"/>
          <p:cNvSpPr/>
          <p:nvPr/>
        </p:nvSpPr>
        <p:spPr bwMode="auto">
          <a:xfrm>
            <a:off x="3695551" y="3239492"/>
            <a:ext cx="1368152" cy="11521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462298" y="3054201"/>
            <a:ext cx="2808312" cy="144016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1227568"/>
            <a:ext cx="8496300" cy="50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Схема проекта</a:t>
            </a:r>
            <a:endParaRPr lang="ru-RU" altLang="nl-NL" sz="4400" b="1" dirty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1607196" y="1187549"/>
            <a:ext cx="10441929" cy="5400576"/>
          </a:xfrm>
          <a:custGeom>
            <a:avLst/>
            <a:gdLst>
              <a:gd name="connsiteX0" fmla="*/ 4824659 w 10441929"/>
              <a:gd name="connsiteY0" fmla="*/ 0 h 5545161"/>
              <a:gd name="connsiteX1" fmla="*/ 10441929 w 10441929"/>
              <a:gd name="connsiteY1" fmla="*/ 0 h 5545161"/>
              <a:gd name="connsiteX2" fmla="*/ 10441929 w 10441929"/>
              <a:gd name="connsiteY2" fmla="*/ 5545161 h 5545161"/>
              <a:gd name="connsiteX3" fmla="*/ 4824659 w 10441929"/>
              <a:gd name="connsiteY3" fmla="*/ 5545161 h 5545161"/>
              <a:gd name="connsiteX4" fmla="*/ 0 w 10441929"/>
              <a:gd name="connsiteY4" fmla="*/ 0 h 5545161"/>
              <a:gd name="connsiteX5" fmla="*/ 3456507 w 10441929"/>
              <a:gd name="connsiteY5" fmla="*/ 0 h 5545161"/>
              <a:gd name="connsiteX6" fmla="*/ 3456507 w 10441929"/>
              <a:gd name="connsiteY6" fmla="*/ 5545161 h 5545161"/>
              <a:gd name="connsiteX7" fmla="*/ 0 w 10441929"/>
              <a:gd name="connsiteY7" fmla="*/ 5545161 h 554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1929" h="5545161">
                <a:moveTo>
                  <a:pt x="4824659" y="0"/>
                </a:moveTo>
                <a:lnTo>
                  <a:pt x="10441929" y="0"/>
                </a:lnTo>
                <a:lnTo>
                  <a:pt x="10441929" y="5545161"/>
                </a:lnTo>
                <a:lnTo>
                  <a:pt x="4824659" y="5545161"/>
                </a:lnTo>
                <a:close/>
                <a:moveTo>
                  <a:pt x="0" y="0"/>
                </a:moveTo>
                <a:lnTo>
                  <a:pt x="3456507" y="0"/>
                </a:lnTo>
                <a:lnTo>
                  <a:pt x="3456507" y="5545161"/>
                </a:lnTo>
                <a:lnTo>
                  <a:pt x="0" y="5545161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5063703" y="3275781"/>
            <a:ext cx="1440160" cy="122413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71615" y="2809254"/>
            <a:ext cx="936104" cy="466527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655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1227568"/>
            <a:ext cx="8496300" cy="50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Схема проекта</a:t>
            </a:r>
            <a:endParaRPr lang="ru-RU" altLang="nl-NL" sz="4400" b="1" dirty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1607196" y="1187549"/>
            <a:ext cx="10441929" cy="5400576"/>
          </a:xfrm>
          <a:custGeom>
            <a:avLst/>
            <a:gdLst>
              <a:gd name="connsiteX0" fmla="*/ 7056907 w 10441929"/>
              <a:gd name="connsiteY0" fmla="*/ 0 h 5545161"/>
              <a:gd name="connsiteX1" fmla="*/ 10441929 w 10441929"/>
              <a:gd name="connsiteY1" fmla="*/ 0 h 5545161"/>
              <a:gd name="connsiteX2" fmla="*/ 10441929 w 10441929"/>
              <a:gd name="connsiteY2" fmla="*/ 5545161 h 5545161"/>
              <a:gd name="connsiteX3" fmla="*/ 7056907 w 10441929"/>
              <a:gd name="connsiteY3" fmla="*/ 5545161 h 5545161"/>
              <a:gd name="connsiteX4" fmla="*/ 0 w 10441929"/>
              <a:gd name="connsiteY4" fmla="*/ 0 h 5545161"/>
              <a:gd name="connsiteX5" fmla="*/ 4896667 w 10441929"/>
              <a:gd name="connsiteY5" fmla="*/ 0 h 5545161"/>
              <a:gd name="connsiteX6" fmla="*/ 4896667 w 10441929"/>
              <a:gd name="connsiteY6" fmla="*/ 5545161 h 5545161"/>
              <a:gd name="connsiteX7" fmla="*/ 0 w 10441929"/>
              <a:gd name="connsiteY7" fmla="*/ 5545161 h 554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1929" h="5545161">
                <a:moveTo>
                  <a:pt x="7056907" y="0"/>
                </a:moveTo>
                <a:lnTo>
                  <a:pt x="10441929" y="0"/>
                </a:lnTo>
                <a:lnTo>
                  <a:pt x="10441929" y="5545161"/>
                </a:lnTo>
                <a:lnTo>
                  <a:pt x="7056907" y="5545161"/>
                </a:lnTo>
                <a:close/>
                <a:moveTo>
                  <a:pt x="0" y="0"/>
                </a:moveTo>
                <a:lnTo>
                  <a:pt x="4896667" y="0"/>
                </a:lnTo>
                <a:lnTo>
                  <a:pt x="4896667" y="5545161"/>
                </a:lnTo>
                <a:lnTo>
                  <a:pt x="0" y="5545161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575289" y="3774281"/>
            <a:ext cx="1368152" cy="129614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279727" y="3059757"/>
            <a:ext cx="1152128" cy="165618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8592095" y="2022661"/>
            <a:ext cx="1835752" cy="341336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272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8" y="1227568"/>
            <a:ext cx="8496300" cy="509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Схема проекта</a:t>
            </a:r>
            <a:endParaRPr lang="ru-RU" altLang="nl-NL" sz="4400" b="1" dirty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1607196" y="1187549"/>
            <a:ext cx="7128915" cy="5400576"/>
          </a:xfrm>
          <a:custGeom>
            <a:avLst/>
            <a:gdLst>
              <a:gd name="connsiteX0" fmla="*/ 0 w 7128915"/>
              <a:gd name="connsiteY0" fmla="*/ 0 h 5545161"/>
              <a:gd name="connsiteX1" fmla="*/ 7128915 w 7128915"/>
              <a:gd name="connsiteY1" fmla="*/ 0 h 5545161"/>
              <a:gd name="connsiteX2" fmla="*/ 7128915 w 7128915"/>
              <a:gd name="connsiteY2" fmla="*/ 5545161 h 5545161"/>
              <a:gd name="connsiteX3" fmla="*/ 0 w 7128915"/>
              <a:gd name="connsiteY3" fmla="*/ 5545161 h 554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8915" h="5545161">
                <a:moveTo>
                  <a:pt x="0" y="0"/>
                </a:moveTo>
                <a:lnTo>
                  <a:pt x="7128915" y="0"/>
                </a:lnTo>
                <a:lnTo>
                  <a:pt x="7128915" y="5545161"/>
                </a:lnTo>
                <a:lnTo>
                  <a:pt x="0" y="5545161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8718109" y="2415504"/>
            <a:ext cx="151216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8700107" y="2974903"/>
            <a:ext cx="151216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8664103" y="4656185"/>
            <a:ext cx="151216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V="1">
            <a:off x="7367959" y="3450028"/>
            <a:ext cx="1368152" cy="1049889"/>
          </a:xfrm>
          <a:prstGeom prst="straightConnector1">
            <a:avLst/>
          </a:prstGeom>
          <a:solidFill>
            <a:srgbClr val="00B8FF"/>
          </a:solidFill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66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14" y="2457322"/>
            <a:ext cx="7083546" cy="37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Модель чистой архитектуры</a:t>
            </a:r>
            <a:endParaRPr lang="ru-RU" altLang="nl-NL" sz="4400" b="1" dirty="0"/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5" y="1338620"/>
            <a:ext cx="2296970" cy="2249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539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Класс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, описывает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тестируемую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сущность: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Страница сайта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 object)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API Endpoint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Модель таблицы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БД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Test Definition Object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57506"/>
            <a:ext cx="4351397" cy="23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6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4000" i="1" dirty="0" smtClean="0">
                <a:solidFill>
                  <a:srgbClr val="0070C0"/>
                </a:solidFill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</a:rPr>
              <a:t>Использует </a:t>
            </a:r>
            <a:r>
              <a:rPr lang="ru-RU" sz="4000" b="1" i="1" dirty="0" smtClean="0">
                <a:solidFill>
                  <a:srgbClr val="0070C0"/>
                </a:solidFill>
              </a:rPr>
              <a:t>интерфейсы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</a:rPr>
              <a:t>Описывается на основании документации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Ничего не знает о тест-кейсах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Хранит внутреннее состояние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i="1" dirty="0">
                <a:solidFill>
                  <a:srgbClr val="FF0000"/>
                </a:solidFill>
              </a:rPr>
              <a:t> Не  проверяет значения!</a:t>
            </a:r>
          </a:p>
          <a:p>
            <a:pPr algn="l">
              <a:buFont typeface="Arial" pitchFamily="34" charset="0"/>
              <a:buChar char="•"/>
              <a:defRPr/>
            </a:pP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170729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TDO</a:t>
            </a:r>
            <a:r>
              <a:rPr lang="ru-RU" altLang="nl-NL" sz="4400" b="1" dirty="0" smtClean="0"/>
              <a:t> пр</a:t>
            </a:r>
            <a:r>
              <a:rPr lang="ru-RU" altLang="nl-NL" sz="4400" b="1" dirty="0" smtClean="0"/>
              <a:t>авила построения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57506"/>
            <a:ext cx="4351397" cy="23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0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57506"/>
            <a:ext cx="4351397" cy="23155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199607" y="1586469"/>
            <a:ext cx="4608512" cy="481047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5842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/>
              <a:t>Test Definition </a:t>
            </a:r>
            <a:r>
              <a:rPr lang="en-US" altLang="nl-NL" sz="4400" b="1" dirty="0" smtClean="0"/>
              <a:t>Object</a:t>
            </a:r>
            <a:endParaRPr lang="ru-RU" altLang="nl-NL" sz="4400" b="1" dirty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419328" y="4735277"/>
            <a:ext cx="3168352" cy="1368152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8680" y="5096187"/>
            <a:ext cx="292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Методы взаимодействия</a:t>
            </a:r>
          </a:p>
          <a:p>
            <a:r>
              <a:rPr lang="ru-RU" dirty="0" smtClean="0"/>
              <a:t>с тестируемым объектом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23743" y="3444612"/>
            <a:ext cx="3168352" cy="107262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5641" y="3662648"/>
            <a:ext cx="311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Свойства (поля, элементы)</a:t>
            </a:r>
          </a:p>
          <a:p>
            <a:r>
              <a:rPr lang="ru-RU" dirty="0" smtClean="0"/>
              <a:t>тестируемого объекта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19328" y="1827197"/>
            <a:ext cx="3168352" cy="136815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680" y="2188107"/>
            <a:ext cx="2292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Инъекция клиента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враппера</a:t>
            </a:r>
            <a:r>
              <a:rPr lang="ru-RU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862" y="185406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TDO</a:t>
            </a:r>
            <a:endParaRPr lang="ru-RU" b="1" dirty="0"/>
          </a:p>
        </p:txBody>
      </p:sp>
      <p:cxnSp>
        <p:nvCxnSpPr>
          <p:cNvPr id="12" name="Скругленная соединительная линия 11"/>
          <p:cNvCxnSpPr>
            <a:stCxn id="2" idx="1"/>
            <a:endCxn id="10" idx="1"/>
          </p:cNvCxnSpPr>
          <p:nvPr/>
        </p:nvCxnSpPr>
        <p:spPr bwMode="auto">
          <a:xfrm rot="10800000">
            <a:off x="5419328" y="2511273"/>
            <a:ext cx="12700" cy="2908080"/>
          </a:xfrm>
          <a:prstGeom prst="curvedConnector3">
            <a:avLst>
              <a:gd name="adj1" fmla="val 70285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Скругленная соединительная линия 20"/>
          <p:cNvCxnSpPr>
            <a:stCxn id="2" idx="3"/>
            <a:endCxn id="8" idx="3"/>
          </p:cNvCxnSpPr>
          <p:nvPr/>
        </p:nvCxnSpPr>
        <p:spPr bwMode="auto">
          <a:xfrm flipV="1">
            <a:off x="8587680" y="3980927"/>
            <a:ext cx="4415" cy="1438426"/>
          </a:xfrm>
          <a:prstGeom prst="curvedConnector3">
            <a:avLst>
              <a:gd name="adj1" fmla="val 1538686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7243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Мало людей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Тесты писали быстро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Использовали конкретные инструменты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Что было в начале?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Пример класса </a:t>
            </a:r>
            <a:r>
              <a:rPr lang="en-US" altLang="nl-NL" sz="4400" b="1" dirty="0" smtClean="0"/>
              <a:t>TDO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57506"/>
            <a:ext cx="4351397" cy="23155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15" y="1473522"/>
            <a:ext cx="8816935" cy="4490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623543" y="3268301"/>
            <a:ext cx="4968552" cy="48393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81153" y="3983408"/>
            <a:ext cx="6987206" cy="1428859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11575" y="2325765"/>
            <a:ext cx="5040560" cy="71136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377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 txBox="1">
            <a:spLocks/>
          </p:cNvSpPr>
          <p:nvPr/>
        </p:nvSpPr>
        <p:spPr>
          <a:xfrm>
            <a:off x="6935788" y="1701799"/>
            <a:ext cx="6407150" cy="4742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UI</a:t>
            </a: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loadPage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findElement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await()</a:t>
            </a:r>
          </a:p>
          <a:p>
            <a:pPr marL="342000" indent="-34200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click()</a:t>
            </a:r>
          </a:p>
          <a:p>
            <a:pPr algn="l">
              <a:lnSpc>
                <a:spcPct val="150000"/>
              </a:lnSpc>
              <a:defRPr/>
            </a:pPr>
            <a:endParaRPr lang="ru-RU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… (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и т.д.)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17563" y="1701800"/>
            <a:ext cx="6119812" cy="4111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API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execute()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checkContract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()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10"/>
          <p:cNvCxnSpPr>
            <a:cxnSpLocks/>
          </p:cNvCxnSpPr>
          <p:nvPr/>
        </p:nvCxnSpPr>
        <p:spPr>
          <a:xfrm rot="5400000">
            <a:off x="4668044" y="3825082"/>
            <a:ext cx="4103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TDO </a:t>
            </a:r>
            <a:r>
              <a:rPr lang="ru-RU" altLang="nl-NL" sz="4400" b="1" dirty="0" smtClean="0"/>
              <a:t>популярные методы</a:t>
            </a:r>
            <a:endParaRPr lang="ru-RU" altLang="nl-NL" sz="4400" b="1" dirty="0"/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57506"/>
            <a:ext cx="4351397" cy="23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4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Описывает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шаги теста через:</a:t>
            </a:r>
          </a:p>
          <a:p>
            <a:pPr marL="1200150" lvl="1" indent="-7429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Вызовы методов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TDO</a:t>
            </a:r>
          </a:p>
          <a:p>
            <a:pPr marL="1200150" lvl="1" indent="-7429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Проверки результатов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матчерами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Доступ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 переменным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окружения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Test Case Code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62329"/>
            <a:ext cx="4351397" cy="23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6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Test Case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63" y="1341183"/>
            <a:ext cx="7353790" cy="4973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62329"/>
            <a:ext cx="4351397" cy="23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Наследуется от класса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фреймворка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Инжектит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TDO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Создает контекст с конкретными реализациями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Содержит проверки</a:t>
            </a:r>
          </a:p>
          <a:p>
            <a:pPr algn="l">
              <a:defRPr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17072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Test Case </a:t>
            </a:r>
            <a:r>
              <a:rPr lang="en-US" altLang="nl-NL" sz="4400" b="1" dirty="0" smtClean="0"/>
              <a:t>Code</a:t>
            </a:r>
            <a:r>
              <a:rPr lang="ru-RU" altLang="nl-NL" sz="4400" b="1" dirty="0" smtClean="0"/>
              <a:t> правила построения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62329"/>
            <a:ext cx="4351397" cy="23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7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Пример автоматизации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3" y="4062329"/>
            <a:ext cx="4351397" cy="23059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51" y="1461375"/>
            <a:ext cx="9858548" cy="452404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6359847" y="1560513"/>
            <a:ext cx="2916507" cy="67304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47479" y="2224990"/>
            <a:ext cx="2692158" cy="85452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3407519" y="4283346"/>
            <a:ext cx="4248472" cy="14401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3655034" y="4920674"/>
            <a:ext cx="7416824" cy="11896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1970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Реализует управление запуском тестов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Предоставляет интерфейсы для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TDO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Подключает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общие модули интеграции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Содержит общий функционал</a:t>
            </a: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Custom Framework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1" y="4073314"/>
            <a:ext cx="4309941" cy="2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25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1" y="4073314"/>
            <a:ext cx="4309941" cy="228398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2307621" y="2122618"/>
            <a:ext cx="8064896" cy="324036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35051" y="2338643"/>
            <a:ext cx="2592288" cy="28541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Interfaces</a:t>
            </a: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Custom Framework</a:t>
            </a:r>
            <a:r>
              <a:rPr lang="ru-RU" altLang="nl-NL" sz="4400" b="1" dirty="0" smtClean="0"/>
              <a:t> структура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5824908" y="3566061"/>
            <a:ext cx="1008112" cy="100811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Core class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Облако 7"/>
          <p:cNvSpPr/>
          <p:nvPr/>
        </p:nvSpPr>
        <p:spPr bwMode="auto">
          <a:xfrm>
            <a:off x="5556654" y="5642893"/>
            <a:ext cx="1584176" cy="936104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   Test 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latin typeface="Arial" charset="0"/>
                <a:ea typeface="Microsoft YaHei" charset="-122"/>
              </a:rPr>
              <a:t> </a:t>
            </a:r>
            <a:r>
              <a:rPr lang="en-US" dirty="0" smtClean="0">
                <a:latin typeface="Arial" charset="0"/>
                <a:ea typeface="Microsoft YaHei" charset="-122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Case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5400000">
            <a:off x="5773804" y="4714999"/>
            <a:ext cx="1149878" cy="868234"/>
          </a:xfrm>
          <a:prstGeom prst="rightArrow">
            <a:avLst>
              <a:gd name="adj1" fmla="val 50000"/>
              <a:gd name="adj2" fmla="val 2868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8042" y="465412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327139" y="2701275"/>
            <a:ext cx="1630817" cy="835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Environment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latin typeface="Arial" charset="0"/>
                <a:ea typeface="Microsoft YaHei" charset="-122"/>
              </a:rPr>
              <a:t>Configurator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Interface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327139" y="3628720"/>
            <a:ext cx="1630817" cy="645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API Client</a:t>
            </a:r>
            <a:endParaRPr lang="en-US" dirty="0" smtClean="0"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Interface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327139" y="4359868"/>
            <a:ext cx="1630817" cy="688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UI Wrapper</a:t>
            </a:r>
            <a:endParaRPr lang="en-US" dirty="0" smtClean="0">
              <a:latin typeface="Arial" charset="0"/>
              <a:ea typeface="Microsoft YaHei" charset="-122"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Interface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583983" y="2338643"/>
            <a:ext cx="2592288" cy="28541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Core Context</a:t>
            </a: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124043" y="2787570"/>
            <a:ext cx="1512168" cy="144516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Env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 Client Instance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0777" y="2868207"/>
            <a:ext cx="173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CUSTOM</a:t>
            </a:r>
          </a:p>
          <a:p>
            <a:pPr algn="ctr"/>
            <a:r>
              <a:rPr lang="en-US" b="1" dirty="0" smtClean="0"/>
              <a:t>FRAMEWORK</a:t>
            </a:r>
            <a:endParaRPr lang="ru-RU" b="1" dirty="0"/>
          </a:p>
        </p:txBody>
      </p:sp>
      <p:sp>
        <p:nvSpPr>
          <p:cNvPr id="20" name="Облако 19"/>
          <p:cNvSpPr/>
          <p:nvPr/>
        </p:nvSpPr>
        <p:spPr bwMode="auto">
          <a:xfrm>
            <a:off x="4980289" y="1107871"/>
            <a:ext cx="2603694" cy="1179363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Environment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latin typeface="Arial" charset="0"/>
                <a:ea typeface="Microsoft YaHei" charset="-122"/>
              </a:rPr>
              <a:t>Client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4703663" y="2229106"/>
            <a:ext cx="1296144" cy="46848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>
            <a:endCxn id="14" idx="1"/>
          </p:cNvCxnSpPr>
          <p:nvPr/>
        </p:nvCxnSpPr>
        <p:spPr bwMode="auto">
          <a:xfrm>
            <a:off x="6719887" y="2229106"/>
            <a:ext cx="1625608" cy="77010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>
            <a:endCxn id="7" idx="6"/>
          </p:cNvCxnSpPr>
          <p:nvPr/>
        </p:nvCxnSpPr>
        <p:spPr bwMode="auto">
          <a:xfrm flipH="1">
            <a:off x="6833020" y="3742798"/>
            <a:ext cx="1332426" cy="327319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128264" y="243871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87404" y="2438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878917" y="35801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59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7" grpId="0" animBg="1"/>
      <p:bldP spid="8" grpId="0" animBg="1"/>
      <p:bldP spid="9" grpId="0" animBg="1"/>
      <p:bldP spid="10" grpId="0"/>
      <p:bldP spid="11" grpId="0" animBg="1"/>
      <p:bldP spid="15" grpId="0" animBg="1"/>
      <p:bldP spid="16" grpId="0" animBg="1"/>
      <p:bldP spid="19" grpId="0" animBg="1"/>
      <p:bldP spid="14" grpId="0" animBg="1"/>
      <p:bldP spid="17" grpId="0"/>
      <p:bldP spid="20" grpId="0" animBg="1"/>
      <p:bldP spid="27" grpId="0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Содержит интерфейсы – стандарт интеграций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Минимально необходимый общий код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Общий тестовый контекст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Custom </a:t>
            </a:r>
            <a:r>
              <a:rPr lang="en-US" altLang="nl-NL" sz="4400" b="1" dirty="0" smtClean="0"/>
              <a:t>Framework</a:t>
            </a:r>
            <a:r>
              <a:rPr lang="ru-RU" altLang="nl-NL" sz="4400" b="1" dirty="0" smtClean="0"/>
              <a:t> правила построения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1" y="4073314"/>
            <a:ext cx="4309941" cy="2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1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Custom Framework</a:t>
            </a:r>
            <a:r>
              <a:rPr lang="ru-RU" altLang="nl-NL" sz="4400" b="1" dirty="0" smtClean="0"/>
              <a:t> </a:t>
            </a:r>
            <a:r>
              <a:rPr lang="en-US" altLang="nl-NL" sz="4400" b="1" dirty="0" smtClean="0"/>
              <a:t>Core </a:t>
            </a:r>
            <a:r>
              <a:rPr lang="ru-RU" altLang="nl-NL" sz="4400" b="1" dirty="0" smtClean="0"/>
              <a:t>пример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1" y="4073314"/>
            <a:ext cx="4309941" cy="22839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15" y="1376152"/>
            <a:ext cx="8463240" cy="47965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479526" y="2024954"/>
            <a:ext cx="4104456" cy="60421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3767558" y="3075900"/>
            <a:ext cx="4464496" cy="10497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/>
          <p:cNvSpPr/>
          <p:nvPr/>
        </p:nvSpPr>
        <p:spPr bwMode="auto">
          <a:xfrm>
            <a:off x="3397932" y="4963477"/>
            <a:ext cx="4906129" cy="864096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85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713" y="1600200"/>
            <a:ext cx="12960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000" dirty="0">
                <a:solidFill>
                  <a:srgbClr val="C00000"/>
                </a:solidFill>
              </a:rPr>
              <a:t> Все в куче (тесты и фреймворк)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000" dirty="0">
                <a:solidFill>
                  <a:srgbClr val="C00000"/>
                </a:solidFill>
              </a:rPr>
              <a:t> «Портянки» кода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000" dirty="0">
                <a:solidFill>
                  <a:srgbClr val="C00000"/>
                </a:solidFill>
              </a:rPr>
              <a:t> </a:t>
            </a:r>
            <a:r>
              <a:rPr lang="ru-RU" altLang="ru-RU" sz="4000" dirty="0" err="1">
                <a:solidFill>
                  <a:srgbClr val="C00000"/>
                </a:solidFill>
              </a:rPr>
              <a:t>Захардкоженные</a:t>
            </a:r>
            <a:r>
              <a:rPr lang="ru-RU" altLang="ru-RU" sz="4000" dirty="0">
                <a:solidFill>
                  <a:srgbClr val="C00000"/>
                </a:solidFill>
              </a:rPr>
              <a:t> переменные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4000" dirty="0">
                <a:solidFill>
                  <a:srgbClr val="C00000"/>
                </a:solidFill>
              </a:rPr>
              <a:t> Монструозные параметризованные тесты</a:t>
            </a:r>
          </a:p>
        </p:txBody>
      </p:sp>
      <p:sp>
        <p:nvSpPr>
          <p:cNvPr id="717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Получилось больно</a:t>
            </a:r>
            <a:endParaRPr lang="ru-RU" altLang="nl-NL" sz="4400" b="1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Взаимодействие с тестируемым объектом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Изолирован от тестов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/ TDO /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фреймворка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Поддерживает интерфейсы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Custom Framework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Не содержит состояния!</a:t>
            </a: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Integration Layer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1" y="4073313"/>
            <a:ext cx="4309941" cy="2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3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endParaRPr lang="ru-RU" sz="4000" i="1" dirty="0" smtClean="0">
              <a:solidFill>
                <a:srgbClr val="00B050"/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smtClean="0"/>
              <a:t>Integration Layer</a:t>
            </a:r>
            <a:r>
              <a:rPr lang="ru-RU" altLang="nl-NL" sz="4400" b="1" dirty="0" smtClean="0"/>
              <a:t> </a:t>
            </a:r>
            <a:r>
              <a:rPr lang="en-US" altLang="nl-NL" sz="4400" b="1" dirty="0" smtClean="0"/>
              <a:t>Client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31" y="4073313"/>
            <a:ext cx="4309941" cy="22839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" y="1550776"/>
            <a:ext cx="11831992" cy="295141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2651435" y="3471789"/>
            <a:ext cx="565262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8403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Описание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TDO </a:t>
            </a:r>
            <a:r>
              <a:rPr lang="ru-RU" sz="3600" dirty="0" smtClean="0">
                <a:solidFill>
                  <a:srgbClr val="00B050"/>
                </a:solidFill>
              </a:rPr>
              <a:t>увеличивает время на поддержку (</a:t>
            </a:r>
            <a:r>
              <a:rPr lang="en-US" sz="3600" dirty="0" smtClean="0">
                <a:solidFill>
                  <a:srgbClr val="00B050"/>
                </a:solidFill>
              </a:rPr>
              <a:t>~</a:t>
            </a:r>
            <a:r>
              <a:rPr lang="ru-RU" sz="3600" dirty="0" smtClean="0">
                <a:solidFill>
                  <a:srgbClr val="00B050"/>
                </a:solidFill>
              </a:rPr>
              <a:t>20</a:t>
            </a:r>
            <a:r>
              <a:rPr lang="en-US" sz="3600" dirty="0" smtClean="0">
                <a:solidFill>
                  <a:srgbClr val="00B050"/>
                </a:solidFill>
              </a:rPr>
              <a:t>%)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Отделить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TDO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от тестов </a:t>
            </a:r>
            <a:r>
              <a:rPr lang="ru-RU" sz="3600" b="1" i="1" dirty="0" smtClean="0">
                <a:solidFill>
                  <a:srgbClr val="00B050"/>
                </a:solidFill>
              </a:rPr>
              <a:t>БЕСПЛАТНО!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Вынести фреймворк  </a:t>
            </a:r>
            <a:r>
              <a:rPr lang="en-US" sz="3600" dirty="0" smtClean="0">
                <a:solidFill>
                  <a:srgbClr val="00B050"/>
                </a:solidFill>
              </a:rPr>
              <a:t>~</a:t>
            </a:r>
            <a:r>
              <a:rPr lang="ru-RU" sz="3600" dirty="0">
                <a:solidFill>
                  <a:srgbClr val="00B050"/>
                </a:solidFill>
              </a:rPr>
              <a:t>2</a:t>
            </a:r>
            <a:r>
              <a:rPr lang="ru-RU" sz="3600" dirty="0" smtClean="0">
                <a:solidFill>
                  <a:srgbClr val="00B050"/>
                </a:solidFill>
              </a:rPr>
              <a:t>-6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месяцев*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Клиенты в отдельные проекты  </a:t>
            </a:r>
            <a:r>
              <a:rPr lang="en-US" sz="3600" dirty="0" smtClean="0">
                <a:solidFill>
                  <a:srgbClr val="00B050"/>
                </a:solidFill>
              </a:rPr>
              <a:t>~</a:t>
            </a:r>
            <a:r>
              <a:rPr lang="ru-RU" sz="3600" dirty="0" smtClean="0">
                <a:solidFill>
                  <a:srgbClr val="00B050"/>
                </a:solidFill>
              </a:rPr>
              <a:t>1 клиент / 1 неделя**</a:t>
            </a:r>
          </a:p>
          <a:p>
            <a:pPr algn="l">
              <a:buFont typeface="Arial" pitchFamily="34" charset="0"/>
              <a:buChar char="•"/>
              <a:defRPr/>
            </a:pPr>
            <a:endParaRPr lang="ru-RU" sz="3600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ru-RU" sz="3600" dirty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ru-RU" sz="1800" dirty="0" smtClean="0">
                <a:solidFill>
                  <a:srgbClr val="00B050"/>
                </a:solidFill>
              </a:rPr>
              <a:t>*  В зависимости от степени запущенности проекта. Для новых проектов – 0 месяцев. Сроки даны для 2 </a:t>
            </a:r>
            <a:r>
              <a:rPr lang="en-US" sz="1800" dirty="0" smtClean="0">
                <a:solidFill>
                  <a:srgbClr val="00B050"/>
                </a:solidFill>
              </a:rPr>
              <a:t>middle AQA.</a:t>
            </a:r>
            <a:endParaRPr lang="ru-RU" sz="1800" dirty="0" smtClean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ru-RU" sz="1800" dirty="0" smtClean="0">
                <a:solidFill>
                  <a:srgbClr val="00B050"/>
                </a:solidFill>
              </a:rPr>
              <a:t>** Примерный срок для перемещения клиента одним </a:t>
            </a:r>
            <a:r>
              <a:rPr lang="en-US" sz="1800" dirty="0" smtClean="0">
                <a:solidFill>
                  <a:srgbClr val="00B050"/>
                </a:solidFill>
              </a:rPr>
              <a:t>middle AQA </a:t>
            </a:r>
            <a:r>
              <a:rPr lang="ru-RU" sz="1800" dirty="0" smtClean="0">
                <a:solidFill>
                  <a:srgbClr val="00B050"/>
                </a:solidFill>
              </a:rPr>
              <a:t>параллельно с командными задачами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Затраты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11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Описание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TDO </a:t>
            </a:r>
            <a:r>
              <a:rPr lang="ru-RU" sz="3600" dirty="0" smtClean="0">
                <a:solidFill>
                  <a:srgbClr val="00B050"/>
                </a:solidFill>
              </a:rPr>
              <a:t>ускоряет автоматизацию на </a:t>
            </a:r>
            <a:r>
              <a:rPr lang="en-US" sz="3600" dirty="0" smtClean="0">
                <a:solidFill>
                  <a:srgbClr val="00B050"/>
                </a:solidFill>
              </a:rPr>
              <a:t>~</a:t>
            </a:r>
            <a:r>
              <a:rPr lang="en-US" sz="3600" dirty="0">
                <a:solidFill>
                  <a:srgbClr val="00B050"/>
                </a:solidFill>
              </a:rPr>
              <a:t>3</a:t>
            </a:r>
            <a:r>
              <a:rPr lang="ru-RU" sz="3600" dirty="0" smtClean="0">
                <a:solidFill>
                  <a:srgbClr val="00B050"/>
                </a:solidFill>
              </a:rPr>
              <a:t>0%*</a:t>
            </a:r>
            <a:endParaRPr lang="en-US" sz="3600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Вынести фреймворк: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B050"/>
                </a:solidFill>
              </a:rPr>
              <a:t>возможность делегировать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B050"/>
                </a:solidFill>
              </a:rPr>
              <a:t>ускоряет разработку на </a:t>
            </a:r>
            <a:r>
              <a:rPr lang="en-US" dirty="0" smtClean="0">
                <a:solidFill>
                  <a:srgbClr val="00B050"/>
                </a:solidFill>
              </a:rPr>
              <a:t>~</a:t>
            </a:r>
            <a:r>
              <a:rPr lang="ru-RU" dirty="0" smtClean="0">
                <a:solidFill>
                  <a:srgbClr val="00B050"/>
                </a:solidFill>
              </a:rPr>
              <a:t>20</a:t>
            </a:r>
            <a:r>
              <a:rPr lang="en-US" dirty="0" smtClean="0">
                <a:solidFill>
                  <a:srgbClr val="00B050"/>
                </a:solidFill>
              </a:rPr>
              <a:t>%</a:t>
            </a:r>
            <a:endParaRPr lang="ru-RU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Клиенты в отдельные проекты: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B050"/>
                </a:solidFill>
              </a:rPr>
              <a:t>возможность делегировать</a:t>
            </a:r>
          </a:p>
          <a:p>
            <a:pPr marL="971550" lvl="1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B050"/>
                </a:solidFill>
              </a:rPr>
              <a:t>ускорение разработки </a:t>
            </a:r>
            <a:r>
              <a:rPr lang="en-US" dirty="0" smtClean="0">
                <a:solidFill>
                  <a:srgbClr val="00B050"/>
                </a:solidFill>
              </a:rPr>
              <a:t>~10%</a:t>
            </a:r>
            <a:endParaRPr lang="ru-RU" dirty="0" smtClean="0">
              <a:solidFill>
                <a:srgbClr val="00B050"/>
              </a:solidFill>
            </a:endParaRPr>
          </a:p>
          <a:p>
            <a:pPr algn="l">
              <a:defRPr/>
            </a:pPr>
            <a:endParaRPr lang="ru-RU" sz="1800" dirty="0" smtClean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ru-RU" sz="1800" dirty="0" smtClean="0">
                <a:solidFill>
                  <a:srgbClr val="00B050"/>
                </a:solidFill>
              </a:rPr>
              <a:t>*  Данные замеров получены измерением среднего времени выполнения задач на экспериментальном проекте. Могут быть использованы исключительно для качественной оценки эффектов от внедрения</a:t>
            </a: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Эффект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80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Оценим применимость к нашему проекту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Реализуем те шаги, которые нужны нам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Основа подхода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TDO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Отделяем код тестов от кода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фреймворка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Используем интерфейсы в клиентах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врапперах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Выводы</a:t>
            </a:r>
            <a:endParaRPr lang="ru-RU" altLang="nl-NL" sz="4400" b="1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 dirty="0">
                <a:solidFill>
                  <a:srgbClr val="FFFFFF"/>
                </a:solidFill>
                <a:latin typeface="Roboto Black" pitchFamily="2" charset="0"/>
              </a:rPr>
              <a:t>Чистая архитектура в </a:t>
            </a:r>
            <a:r>
              <a:rPr lang="ru-RU" altLang="ru-RU" sz="1600" b="1" dirty="0" err="1">
                <a:solidFill>
                  <a:srgbClr val="FFFFFF"/>
                </a:solidFill>
                <a:latin typeface="Roboto Black" pitchFamily="2" charset="0"/>
              </a:rPr>
              <a:t>автотестах</a:t>
            </a:r>
            <a:endParaRPr lang="en-US" altLang="ru-RU" sz="1600" b="1" dirty="0">
              <a:solidFill>
                <a:srgbClr val="FFFFFF"/>
              </a:solidFill>
              <a:latin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16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Спасибо за внимание!</a:t>
            </a:r>
            <a:endParaRPr lang="ru-RU" altLang="nl-NL" sz="4400" b="1" dirty="0"/>
          </a:p>
        </p:txBody>
      </p:sp>
      <p:sp>
        <p:nvSpPr>
          <p:cNvPr id="54275" name="Content Placeholder 2"/>
          <p:cNvSpPr txBox="1">
            <a:spLocks noChangeArrowheads="1"/>
          </p:cNvSpPr>
          <p:nvPr/>
        </p:nvSpPr>
        <p:spPr bwMode="auto">
          <a:xfrm>
            <a:off x="0" y="1600200"/>
            <a:ext cx="13439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ru-RU" altLang="nl-NL" sz="3600" dirty="0" smtClean="0">
                <a:solidFill>
                  <a:srgbClr val="898989"/>
                </a:solidFill>
              </a:rPr>
              <a:t>Денис Кудряшов</a:t>
            </a:r>
            <a:endParaRPr lang="ru-RU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nl-NL" sz="3600" dirty="0" smtClean="0">
                <a:solidFill>
                  <a:srgbClr val="898989"/>
                </a:solidFill>
              </a:rPr>
              <a:t>Leroy Merlin</a:t>
            </a:r>
            <a:endParaRPr lang="en-US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nl-NL" sz="3600" smtClean="0">
                <a:solidFill>
                  <a:srgbClr val="898989"/>
                </a:solidFill>
              </a:rPr>
              <a:t>Denis.Kudriashov@leroymerl</a:t>
            </a:r>
            <a:r>
              <a:rPr lang="en-US" altLang="nl-NL" sz="3600" smtClean="0">
                <a:solidFill>
                  <a:srgbClr val="898989"/>
                </a:solidFill>
              </a:rPr>
              <a:t>i</a:t>
            </a:r>
            <a:r>
              <a:rPr lang="en-US" altLang="nl-NL" sz="3600" smtClean="0">
                <a:solidFill>
                  <a:srgbClr val="898989"/>
                </a:solidFill>
              </a:rPr>
              <a:t>n.ru</a:t>
            </a:r>
            <a:endParaRPr lang="en-US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nl-NL" sz="3600" dirty="0" smtClean="0">
                <a:solidFill>
                  <a:srgbClr val="898989"/>
                </a:solidFill>
              </a:rPr>
              <a:t>Instagram: @</a:t>
            </a:r>
            <a:r>
              <a:rPr lang="en-US" altLang="nl-NL" sz="3600" dirty="0" err="1" smtClean="0">
                <a:solidFill>
                  <a:srgbClr val="898989"/>
                </a:solidFill>
              </a:rPr>
              <a:t>testers_gonna_test</a:t>
            </a:r>
            <a:endParaRPr lang="en-US" altLang="nl-NL" sz="3600" dirty="0">
              <a:solidFill>
                <a:srgbClr val="898989"/>
              </a:solidFill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nl-NL" dirty="0">
              <a:solidFill>
                <a:srgbClr val="898989"/>
              </a:solidFill>
            </a:endParaRP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FFFF"/>
                </a:solidFill>
                <a:latin typeface="Roboto Black" pitchFamily="2" charset="0"/>
              </a:rPr>
              <a:t>Чистая архитектура в </a:t>
            </a:r>
            <a:r>
              <a:rPr lang="ru-RU" altLang="ru-RU" sz="1600" b="1" dirty="0" err="1" smtClean="0">
                <a:solidFill>
                  <a:srgbClr val="FFFFFF"/>
                </a:solidFill>
                <a:latin typeface="Roboto Black" pitchFamily="2" charset="0"/>
              </a:rPr>
              <a:t>автотестах</a:t>
            </a:r>
            <a:endParaRPr lang="en-US" altLang="ru-RU" sz="1600" b="1" dirty="0">
              <a:solidFill>
                <a:srgbClr val="FFFFFF"/>
              </a:solidFill>
              <a:latin typeface="Roboto Blac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207" y="5003973"/>
            <a:ext cx="6655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https://github.com/qx57/clean-arc-example-java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github.com/qx57/clean-arc-example-kt</a:t>
            </a:r>
            <a:endParaRPr lang="ru-RU" altLang="nl-NL" sz="2400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99" y="4706938"/>
            <a:ext cx="1562100" cy="1562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79" y="4706938"/>
            <a:ext cx="1562100" cy="1562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560513"/>
            <a:ext cx="89566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Все в куче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657" y="923630"/>
            <a:ext cx="3686212" cy="58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457200" y="1628775"/>
            <a:ext cx="3609975" cy="424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816975" y="1547813"/>
            <a:ext cx="3538538" cy="424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10"/>
          <p:cNvCxnSpPr>
            <a:cxnSpLocks/>
          </p:cNvCxnSpPr>
          <p:nvPr/>
        </p:nvCxnSpPr>
        <p:spPr>
          <a:xfrm rot="5400000">
            <a:off x="4668044" y="3825082"/>
            <a:ext cx="4103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Все в куче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150" y="1895907"/>
            <a:ext cx="3778249" cy="2152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593" y="4458023"/>
            <a:ext cx="3833994" cy="16860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35850" y="1530350"/>
            <a:ext cx="138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Фреймворк</a:t>
            </a:r>
            <a:endParaRPr lang="ru-RU" altLang="ru-RU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35850" y="4117975"/>
            <a:ext cx="100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+ тесты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723607" y="2111931"/>
            <a:ext cx="4176464" cy="3383109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 flipV="1">
            <a:off x="867623" y="1895907"/>
            <a:ext cx="3898176" cy="3816326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60513"/>
            <a:ext cx="798512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/>
              <a:t>«Портянки» кода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415" y="1233141"/>
            <a:ext cx="2990050" cy="546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457200" y="1628775"/>
            <a:ext cx="3609975" cy="424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8816975" y="1547813"/>
            <a:ext cx="3538538" cy="4248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6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smtClean="0"/>
              <a:t>Долой «портянки»!</a:t>
            </a:r>
            <a:endParaRPr lang="ru-RU" altLang="nl-NL" sz="4400" b="1" dirty="0"/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flipV="1">
            <a:off x="527199" y="2195661"/>
            <a:ext cx="4176464" cy="3383109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H="1" flipV="1">
            <a:off x="671215" y="1979637"/>
            <a:ext cx="3898176" cy="3816326"/>
          </a:xfrm>
          <a:prstGeom prst="line">
            <a:avLst/>
          </a:prstGeom>
          <a:solidFill>
            <a:srgbClr val="00B8FF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551" y="1870100"/>
            <a:ext cx="7776033" cy="359913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20850"/>
            <a:ext cx="7985125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ru-RU" altLang="nl-NL" sz="4400" b="1" dirty="0" err="1"/>
              <a:t>Захардкоженные</a:t>
            </a:r>
            <a:r>
              <a:rPr lang="ru-RU" altLang="nl-NL" sz="4400" b="1" dirty="0"/>
              <a:t> переменные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Roboto Black" pitchFamily="2" charset="0"/>
              </a:rPr>
              <a:t>Чистая архитектура в автотестах</a:t>
            </a:r>
            <a:endParaRPr lang="en-US" altLang="ru-RU" sz="1600" b="1">
              <a:solidFill>
                <a:srgbClr val="FFFFFF"/>
              </a:solidFill>
              <a:latin typeface="Roboto Black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8252</TotalTime>
  <Words>911</Words>
  <Application>Microsoft Office PowerPoint</Application>
  <PresentationFormat>Произвольный</PresentationFormat>
  <Paragraphs>275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Microsoft YaHei</vt:lpstr>
      <vt:lpstr>Arial</vt:lpstr>
      <vt:lpstr>Arial Unicode MS</vt:lpstr>
      <vt:lpstr>Roboto</vt:lpstr>
      <vt:lpstr>Roboto Black</vt:lpstr>
      <vt:lpstr>Roboto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Maiorova Liudmila</dc:creator>
  <cp:lastModifiedBy>Денис Кудряшов</cp:lastModifiedBy>
  <cp:revision>244</cp:revision>
  <cp:lastPrinted>2021-10-30T08:14:23Z</cp:lastPrinted>
  <dcterms:created xsi:type="dcterms:W3CDTF">2015-01-21T10:52:29Z</dcterms:created>
  <dcterms:modified xsi:type="dcterms:W3CDTF">2021-10-30T09:58:07Z</dcterms:modified>
</cp:coreProperties>
</file>