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78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73" r:id="rId12"/>
    <p:sldId id="274" r:id="rId13"/>
    <p:sldId id="275" r:id="rId14"/>
    <p:sldId id="276" r:id="rId15"/>
    <p:sldId id="277" r:id="rId16"/>
    <p:sldId id="282" r:id="rId17"/>
    <p:sldId id="266" r:id="rId18"/>
    <p:sldId id="267" r:id="rId19"/>
    <p:sldId id="283" r:id="rId20"/>
    <p:sldId id="268" r:id="rId21"/>
    <p:sldId id="269" r:id="rId22"/>
    <p:sldId id="286" r:id="rId23"/>
    <p:sldId id="285" r:id="rId24"/>
    <p:sldId id="272" r:id="rId25"/>
    <p:sldId id="284" r:id="rId26"/>
    <p:sldId id="270" r:id="rId27"/>
    <p:sldId id="271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0" roundtripDataSignature="AMtx7mhd8ZjiSQ0LssyJg3F6P2yi7kj9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C9EBA5-02C7-471E-A4D8-83ED11F4D4A0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1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9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ACD3AD-7A9E-4B4A-A184-DE4D7F44109E}" type="slidenum">
              <a:rPr lang="ru-RU" altLang="ru-RU" sz="1400" smtClean="0">
                <a:ea typeface="Arial Unicode MS" charset="-128"/>
              </a:rPr>
              <a:pPr>
                <a:spcBef>
                  <a:spcPct val="0"/>
                </a:spcBef>
              </a:pPr>
              <a:t>2</a:t>
            </a:fld>
            <a:endParaRPr lang="ru-RU" altLang="ru-RU" sz="1400" smtClean="0">
              <a:ea typeface="Arial Unicode MS" charset="-128"/>
            </a:endParaRPr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0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home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flaticon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1" y="360"/>
            <a:ext cx="9144000" cy="2206080"/>
          </a:xfrm>
          <a:prstGeom prst="roundRect">
            <a:avLst>
              <a:gd name="adj" fmla="val 56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468961" y="230761"/>
            <a:ext cx="5348160" cy="56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721" dirty="0">
                <a:solidFill>
                  <a:srgbClr val="74E2A1"/>
                </a:solidFill>
                <a:latin typeface="Century Gothic" panose="020B0502020202020204" pitchFamily="34" charset="0"/>
              </a:rPr>
              <a:t>Software</a:t>
            </a:r>
            <a:r>
              <a:rPr lang="en-US" altLang="ru-RU" sz="2721" dirty="0">
                <a:solidFill>
                  <a:srgbClr val="74E2A1"/>
                </a:solidFill>
                <a:latin typeface="Open Sans" pitchFamily="32" charset="0"/>
              </a:rPr>
              <a:t> quality assurance days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68961" y="783721"/>
            <a:ext cx="5316480" cy="88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449" dirty="0">
                <a:solidFill>
                  <a:srgbClr val="FFFFFF"/>
                </a:solidFill>
                <a:latin typeface="Open Sans" pitchFamily="32" charset="0"/>
              </a:rPr>
              <a:t>2</a:t>
            </a:r>
            <a:r>
              <a:rPr lang="ru-RU" altLang="ru-RU" sz="2449" dirty="0">
                <a:solidFill>
                  <a:srgbClr val="FFFFFF"/>
                </a:solidFill>
                <a:latin typeface="Open Sans" pitchFamily="32" charset="0"/>
              </a:rPr>
              <a:t>6 Международная конференция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ru-RU" altLang="ru-RU" sz="2449" dirty="0">
                <a:solidFill>
                  <a:srgbClr val="FFFFFF"/>
                </a:solidFill>
                <a:latin typeface="Open Sans" pitchFamily="32" charset="0"/>
              </a:rPr>
              <a:t>по </a:t>
            </a:r>
            <a:r>
              <a:rPr lang="ru-RU" altLang="ru-RU" sz="2449" dirty="0">
                <a:solidFill>
                  <a:srgbClr val="FFFFFF"/>
                </a:solidFill>
                <a:latin typeface="Century Gothic" panose="020B0502020202020204" pitchFamily="34" charset="0"/>
              </a:rPr>
              <a:t>вопросам</a:t>
            </a:r>
            <a:r>
              <a:rPr lang="ru-RU" altLang="ru-RU" sz="2449" dirty="0">
                <a:solidFill>
                  <a:srgbClr val="FFFFFF"/>
                </a:solidFill>
                <a:latin typeface="Open Sans" pitchFamily="32" charset="0"/>
              </a:rPr>
              <a:t> качества ПО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468961" y="1660681"/>
            <a:ext cx="1699200" cy="42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996" dirty="0">
                <a:solidFill>
                  <a:srgbClr val="FFFFFF"/>
                </a:solidFill>
                <a:latin typeface="Century Gothic" panose="020B0502020202020204" pitchFamily="34" charset="0"/>
              </a:rPr>
              <a:t>sqadays.com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>
              <a:latin typeface="Century Gothic" panose="020B0502020202020204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-18720" y="6381001"/>
            <a:ext cx="24724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633" dirty="0">
                <a:solidFill>
                  <a:srgbClr val="FFFFFF"/>
                </a:solidFill>
                <a:latin typeface="Century Gothic" panose="020B0502020202020204" pitchFamily="34" charset="0"/>
              </a:rPr>
              <a:t>Минск. 15 – 16 ноября 2019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91680" y="2710441"/>
            <a:ext cx="8490240" cy="5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903" dirty="0" err="1">
                <a:latin typeface="Century Gothic" panose="020B0502020202020204" pitchFamily="34" charset="0"/>
              </a:rPr>
              <a:t>Аюпов</a:t>
            </a:r>
            <a:r>
              <a:rPr lang="ru-RU" altLang="ru-RU" sz="2903" dirty="0">
                <a:latin typeface="Century Gothic" panose="020B0502020202020204" pitchFamily="34" charset="0"/>
              </a:rPr>
              <a:t> Аскар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91681" y="3233161"/>
            <a:ext cx="8425440" cy="3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270" dirty="0">
                <a:latin typeface="Century Gothic" panose="020B0502020202020204" pitchFamily="34" charset="0"/>
              </a:rPr>
              <a:t>Райффайзенбанк. Омск, Россия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78721" y="4730761"/>
            <a:ext cx="8503200" cy="103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903" dirty="0">
                <a:solidFill>
                  <a:srgbClr val="24877A"/>
                </a:solidFill>
                <a:latin typeface="Century Gothic" panose="020B0502020202020204" pitchFamily="34" charset="0"/>
              </a:rPr>
              <a:t>Нам нужно больше менеджеров!..</a:t>
            </a:r>
          </a:p>
        </p:txBody>
      </p:sp>
      <p:pic>
        <p:nvPicPr>
          <p:cNvPr id="3085" name="Picture 15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"/>
            <a:ext cx="1995840" cy="123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Warcraft_III_-_NUZhNO_BOLShE_ZOLOTA_Und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1470" y="6421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Кастинг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06" y="2097305"/>
            <a:ext cx="2527589" cy="2527589"/>
          </a:xfrm>
          <a:prstGeom prst="rect">
            <a:avLst/>
          </a:prstGeom>
        </p:spPr>
      </p:pic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74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Подходит по всем параметрам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67" y="2501366"/>
            <a:ext cx="1719467" cy="1719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962" y="2592047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Эксперт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Лидер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err="1">
                <a:latin typeface="Century Gothic" panose="020B0502020202020204" pitchFamily="34" charset="0"/>
              </a:rPr>
              <a:t>Проактивен</a:t>
            </a:r>
            <a:endParaRPr lang="ru-RU" sz="21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Хочет и может</a:t>
            </a:r>
            <a:endParaRPr lang="en-US" sz="21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Ушел в разработку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80" y="2547081"/>
            <a:ext cx="1793441" cy="1793441"/>
          </a:xfrm>
          <a:prstGeom prst="rect">
            <a:avLst/>
          </a:prstGeom>
        </p:spPr>
      </p:pic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7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Не подходит по нескольким параметрам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962" y="2451693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Эксперт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Хочет, но</a:t>
            </a:r>
            <a:br>
              <a:rPr lang="ru-RU" sz="2100" dirty="0">
                <a:latin typeface="Century Gothic" panose="020B0502020202020204" pitchFamily="34" charset="0"/>
              </a:rPr>
            </a:br>
            <a:r>
              <a:rPr lang="ru-RU" sz="2100" dirty="0">
                <a:latin typeface="Century Gothic" panose="020B0502020202020204" pitchFamily="34" charset="0"/>
              </a:rPr>
              <a:t>не может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«Привет» – «Пока»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1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94" y="2582490"/>
            <a:ext cx="1446568" cy="14465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36" y="2451009"/>
            <a:ext cx="1709528" cy="1709528"/>
          </a:xfrm>
          <a:prstGeom prst="rect">
            <a:avLst/>
          </a:prstGeom>
        </p:spPr>
      </p:pic>
      <p:sp>
        <p:nvSpPr>
          <p:cNvPr id="9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422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Слишком заряжен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9962" y="24281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Эксперт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Лидер, но</a:t>
            </a:r>
            <a:br>
              <a:rPr lang="ru-RU" sz="2100" dirty="0">
                <a:latin typeface="Century Gothic" panose="020B0502020202020204" pitchFamily="34" charset="0"/>
              </a:rPr>
            </a:br>
            <a:r>
              <a:rPr lang="ru-RU" sz="2100" dirty="0">
                <a:latin typeface="Century Gothic" panose="020B0502020202020204" pitchFamily="34" charset="0"/>
              </a:rPr>
              <a:t>не всегда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Очень хочет</a:t>
            </a:r>
            <a:br>
              <a:rPr lang="ru-RU" sz="2100" dirty="0">
                <a:latin typeface="Century Gothic" panose="020B0502020202020204" pitchFamily="34" charset="0"/>
              </a:rPr>
            </a:br>
            <a:r>
              <a:rPr lang="ru-RU" sz="2100" dirty="0">
                <a:latin typeface="Century Gothic" panose="020B0502020202020204" pitchFamily="34" charset="0"/>
              </a:rPr>
              <a:t>и может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Не доделывает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84" y="2468683"/>
            <a:ext cx="1784833" cy="1784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80" y="2547081"/>
            <a:ext cx="1793441" cy="1793441"/>
          </a:xfrm>
          <a:prstGeom prst="rect">
            <a:avLst/>
          </a:prstGeom>
        </p:spPr>
      </p:pic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666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Авторитет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508" y="246701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Эксперт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Лидер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Не хочет, </a:t>
            </a:r>
            <a:br>
              <a:rPr lang="ru-RU" sz="2100" dirty="0">
                <a:latin typeface="Century Gothic" panose="020B0502020202020204" pitchFamily="34" charset="0"/>
              </a:rPr>
            </a:br>
            <a:r>
              <a:rPr lang="ru-RU" sz="2100" dirty="0">
                <a:latin typeface="Century Gothic" panose="020B0502020202020204" pitchFamily="34" charset="0"/>
              </a:rPr>
              <a:t>но может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От звонка</a:t>
            </a:r>
            <a:br>
              <a:rPr lang="ru-RU" sz="2100" dirty="0">
                <a:latin typeface="Century Gothic" panose="020B0502020202020204" pitchFamily="34" charset="0"/>
              </a:rPr>
            </a:br>
            <a:r>
              <a:rPr lang="ru-RU" sz="2100" dirty="0">
                <a:latin typeface="Century Gothic" panose="020B0502020202020204" pitchFamily="34" charset="0"/>
              </a:rPr>
              <a:t>до звонка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88" y="2467011"/>
            <a:ext cx="1627159" cy="1627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80" y="2547081"/>
            <a:ext cx="1793441" cy="1793441"/>
          </a:xfrm>
          <a:prstGeom prst="rect">
            <a:avLst/>
          </a:prstGeom>
        </p:spPr>
      </p:pic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177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Никого нет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9962" y="268014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Эксперт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Лидер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err="1">
                <a:latin typeface="Century Gothic" panose="020B0502020202020204" pitchFamily="34" charset="0"/>
              </a:rPr>
              <a:t>Проактивен</a:t>
            </a:r>
            <a:endParaRPr lang="ru-RU" sz="21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latin typeface="Century Gothic" panose="020B0502020202020204" pitchFamily="34" charset="0"/>
              </a:rPr>
              <a:t>Хочет и может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57" y="2264757"/>
            <a:ext cx="2192686" cy="2192686"/>
          </a:xfrm>
          <a:prstGeom prst="rect">
            <a:avLst/>
          </a:prstGeom>
        </p:spPr>
      </p:pic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51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Нам нужно больше «менеджеров»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06" y="4027329"/>
            <a:ext cx="1498537" cy="14985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30" y="2583549"/>
            <a:ext cx="1376291" cy="15317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54" y="2539413"/>
            <a:ext cx="1737511" cy="1577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65" y="2284401"/>
            <a:ext cx="1641400" cy="1832489"/>
          </a:xfrm>
          <a:prstGeom prst="rect">
            <a:avLst/>
          </a:prstGeom>
        </p:spPr>
      </p:pic>
      <p:sp>
        <p:nvSpPr>
          <p:cNvPr id="48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039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1505 L -0.28477 0.27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0052 -0.159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0.26302 0.284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Нам нужно больше «менеджеров»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99110"/>
            <a:ext cx="1238940" cy="12389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89" y="2399110"/>
            <a:ext cx="1238940" cy="12389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410" y="2399110"/>
            <a:ext cx="1238940" cy="12389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66" y="2399110"/>
            <a:ext cx="1238940" cy="12389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33" y="2399110"/>
            <a:ext cx="1238940" cy="12389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1" y="3810628"/>
            <a:ext cx="722618" cy="7226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11" y="4630670"/>
            <a:ext cx="722618" cy="722618"/>
          </a:xfrm>
          <a:prstGeom prst="rect">
            <a:avLst/>
          </a:prstGeom>
        </p:spPr>
      </p:pic>
      <p:sp>
        <p:nvSpPr>
          <p:cNvPr id="31" name="Flowchart: Alternate Process 30"/>
          <p:cNvSpPr/>
          <p:nvPr/>
        </p:nvSpPr>
        <p:spPr>
          <a:xfrm>
            <a:off x="7170644" y="2308748"/>
            <a:ext cx="1428750" cy="321711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2" name="Flowchart: Alternate Process 31"/>
          <p:cNvSpPr/>
          <p:nvPr/>
        </p:nvSpPr>
        <p:spPr>
          <a:xfrm>
            <a:off x="5495620" y="2308748"/>
            <a:ext cx="1428750" cy="321711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3" name="Flowchart: Alternate Process 32"/>
          <p:cNvSpPr/>
          <p:nvPr/>
        </p:nvSpPr>
        <p:spPr>
          <a:xfrm>
            <a:off x="3838696" y="2308747"/>
            <a:ext cx="1428750" cy="321711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4" name="Flowchart: Alternate Process 33"/>
          <p:cNvSpPr/>
          <p:nvPr/>
        </p:nvSpPr>
        <p:spPr>
          <a:xfrm>
            <a:off x="2168476" y="2308747"/>
            <a:ext cx="1428750" cy="321711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5" name="Flowchart: Alternate Process 34"/>
          <p:cNvSpPr/>
          <p:nvPr/>
        </p:nvSpPr>
        <p:spPr>
          <a:xfrm>
            <a:off x="533744" y="2308748"/>
            <a:ext cx="1428750" cy="321711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6" name="TextBox 35"/>
          <p:cNvSpPr txBox="1"/>
          <p:nvPr/>
        </p:nvSpPr>
        <p:spPr>
          <a:xfrm>
            <a:off x="950517" y="2007740"/>
            <a:ext cx="6918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entury Gothic" panose="020B0502020202020204" pitchFamily="34" charset="0"/>
              </a:rPr>
              <a:t>Java		            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86" y="3822136"/>
            <a:ext cx="722618" cy="7226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86" y="4637800"/>
            <a:ext cx="722618" cy="7226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14" y="4626011"/>
            <a:ext cx="722618" cy="7226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99" y="3816270"/>
            <a:ext cx="722618" cy="722618"/>
          </a:xfrm>
          <a:prstGeom prst="rect">
            <a:avLst/>
          </a:prstGeom>
        </p:spPr>
      </p:pic>
      <p:sp>
        <p:nvSpPr>
          <p:cNvPr id="41" name="Flowchart: Alternate Process 40"/>
          <p:cNvSpPr/>
          <p:nvPr/>
        </p:nvSpPr>
        <p:spPr>
          <a:xfrm>
            <a:off x="745724" y="3725172"/>
            <a:ext cx="6424920" cy="808074"/>
          </a:xfrm>
          <a:prstGeom prst="flowChartAlternateProcess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42" name="Flowchart: Alternate Process 41"/>
          <p:cNvSpPr/>
          <p:nvPr/>
        </p:nvSpPr>
        <p:spPr>
          <a:xfrm>
            <a:off x="745724" y="4567194"/>
            <a:ext cx="6424920" cy="783949"/>
          </a:xfrm>
          <a:prstGeom prst="flowChartAlternateProcess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1" y="4597859"/>
            <a:ext cx="722618" cy="7226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1" y="3803212"/>
            <a:ext cx="722618" cy="7226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90" y="3808483"/>
            <a:ext cx="722618" cy="72261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90" y="4624147"/>
            <a:ext cx="722618" cy="722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29" y="4587379"/>
            <a:ext cx="727448" cy="727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" y="3762054"/>
            <a:ext cx="735676" cy="7356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3815" y="3887521"/>
            <a:ext cx="8845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latin typeface="Century Gothic" panose="020B0502020202020204" pitchFamily="34" charset="0"/>
              </a:rPr>
              <a:t>TechLead</a:t>
            </a:r>
            <a:r>
              <a:rPr lang="en-US" sz="1050" dirty="0">
                <a:latin typeface="Century Gothic" panose="020B0502020202020204" pitchFamily="34" charset="0"/>
              </a:rPr>
              <a:t>/ Product Owner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38775" y="4713719"/>
            <a:ext cx="8845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>
                <a:latin typeface="Century Gothic" panose="020B0502020202020204" pitchFamily="34" charset="0"/>
              </a:rPr>
              <a:t>TechLead</a:t>
            </a:r>
            <a:r>
              <a:rPr lang="en-US" sz="1050" dirty="0">
                <a:latin typeface="Century Gothic" panose="020B0502020202020204" pitchFamily="34" charset="0"/>
              </a:rPr>
              <a:t>/ Product Owner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66148" y="1883086"/>
            <a:ext cx="12117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entury Gothic" panose="020B0502020202020204" pitchFamily="34" charset="0"/>
              </a:rPr>
              <a:t>Operations SW Testing Group		            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68898" y="1876574"/>
            <a:ext cx="21896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entury Gothic" panose="020B0502020202020204" pitchFamily="34" charset="0"/>
              </a:rPr>
              <a:t>Service Process</a:t>
            </a:r>
            <a:endParaRPr lang="ru-RU" sz="1050" dirty="0">
              <a:latin typeface="Century Gothic" panose="020B0502020202020204" pitchFamily="34" charset="0"/>
            </a:endParaRPr>
          </a:p>
          <a:p>
            <a:r>
              <a:rPr lang="en-US" sz="1050" dirty="0">
                <a:latin typeface="Century Gothic" panose="020B0502020202020204" pitchFamily="34" charset="0"/>
              </a:rPr>
              <a:t>Management Analysis Group		            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48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66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17969 -0.000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17903 0.002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1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8125 0.0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17903 -0.0009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4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0.1842 0.0018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6" grpId="2"/>
      <p:bldP spid="41" grpId="0" animBg="1"/>
      <p:bldP spid="42" grpId="0" animBg="1"/>
      <p:bldP spid="8" grpId="0"/>
      <p:bldP spid="46" grpId="0"/>
      <p:bldP spid="45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Что-то пошло не так…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4045414"/>
            <a:ext cx="1385996" cy="1385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2" y="5409000"/>
            <a:ext cx="888835" cy="888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47" y="5408898"/>
            <a:ext cx="888835" cy="888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82" y="5409102"/>
            <a:ext cx="888835" cy="888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16" y="5408897"/>
            <a:ext cx="888835" cy="888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51" y="5405312"/>
            <a:ext cx="888835" cy="888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72" y="5410894"/>
            <a:ext cx="888835" cy="8888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93" y="5410894"/>
            <a:ext cx="888835" cy="888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27" y="5410894"/>
            <a:ext cx="888835" cy="8888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20" y="5410894"/>
            <a:ext cx="888835" cy="8888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25443" y="2521514"/>
            <a:ext cx="1818558" cy="18185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9652" y="1773782"/>
            <a:ext cx="4638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Кто и за что отвечает?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Чем конкретно ты можешь мне помочь?</a:t>
            </a:r>
          </a:p>
        </p:txBody>
      </p:sp>
      <p:sp>
        <p:nvSpPr>
          <p:cNvPr id="19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337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5797"/>
          </a:xfrm>
        </p:spPr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Еще не успех, но уже почти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11070"/>
            <a:ext cx="7886700" cy="3263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Заявки стали летать быстрее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Коммуникаций стало больше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15063"/>
            <a:ext cx="1474910" cy="1474910"/>
          </a:xfrm>
          <a:prstGeom prst="rect">
            <a:avLst/>
          </a:prstGeom>
        </p:spPr>
      </p:pic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252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4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90;p2"/>
          <p:cNvSpPr txBox="1">
            <a:spLocks/>
          </p:cNvSpPr>
          <p:nvPr/>
        </p:nvSpPr>
        <p:spPr>
          <a:xfrm>
            <a:off x="706940" y="322966"/>
            <a:ext cx="5667483" cy="12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800" tIns="43200" rIns="82930" bIns="41454" anchor="t" anchorCtr="0">
            <a:norm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ru-RU" sz="3991" dirty="0">
                <a:latin typeface="Century Gothic" panose="020B0502020202020204" pitchFamily="34" charset="0"/>
              </a:rPr>
              <a:t>Давайте </a:t>
            </a:r>
            <a:r>
              <a:rPr lang="ru-RU" sz="4000" dirty="0">
                <a:latin typeface="Century Gothic" panose="020B0502020202020204" pitchFamily="34" charset="0"/>
              </a:rPr>
              <a:t>знакомиться</a:t>
            </a:r>
          </a:p>
        </p:txBody>
      </p:sp>
      <p:sp>
        <p:nvSpPr>
          <p:cNvPr id="6" name="Google Shape;91;p2"/>
          <p:cNvSpPr txBox="1">
            <a:spLocks/>
          </p:cNvSpPr>
          <p:nvPr/>
        </p:nvSpPr>
        <p:spPr>
          <a:xfrm>
            <a:off x="706940" y="3924858"/>
            <a:ext cx="8120537" cy="227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30" tIns="41454" rIns="82930" bIns="41454" anchor="t" anchorCtr="0">
            <a:normAutofit/>
          </a:bodyPr>
          <a:lstStyle>
            <a:lvl1pPr marL="342900" indent="-3429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576009" indent="-414726">
              <a:buSzPts val="2800"/>
            </a:pPr>
            <a:r>
              <a:rPr lang="ru-RU" sz="2400" dirty="0" err="1" smtClean="0">
                <a:latin typeface="Century Gothic" panose="020B0502020202020204" pitchFamily="34" charset="0"/>
              </a:rPr>
              <a:t>Аюпов</a:t>
            </a:r>
            <a:r>
              <a:rPr lang="ru-RU" sz="2400" dirty="0" smtClean="0">
                <a:latin typeface="Century Gothic" panose="020B0502020202020204" pitchFamily="34" charset="0"/>
              </a:rPr>
              <a:t> Аскар</a:t>
            </a:r>
            <a:endParaRPr lang="ru-RU" sz="2400" dirty="0">
              <a:latin typeface="Century Gothic" panose="020B0502020202020204" pitchFamily="34" charset="0"/>
            </a:endParaRPr>
          </a:p>
          <a:p>
            <a:pPr marL="576009" indent="-414726">
              <a:buSzPts val="2800"/>
            </a:pPr>
            <a:r>
              <a:rPr lang="ru-RU" sz="2400" dirty="0">
                <a:latin typeface="Century Gothic" panose="020B0502020202020204" pitchFamily="34" charset="0"/>
              </a:rPr>
              <a:t>7 лет в </a:t>
            </a:r>
            <a:r>
              <a:rPr lang="en-US" sz="2400" dirty="0">
                <a:latin typeface="Century Gothic" panose="020B0502020202020204" pitchFamily="34" charset="0"/>
              </a:rPr>
              <a:t>IT</a:t>
            </a:r>
            <a:endParaRPr lang="ru-RU" sz="2400" dirty="0">
              <a:latin typeface="Century Gothic" panose="020B0502020202020204" pitchFamily="34" charset="0"/>
            </a:endParaRPr>
          </a:p>
          <a:p>
            <a:pPr marL="576009" indent="-414726">
              <a:buSzPts val="2800"/>
            </a:pPr>
            <a:r>
              <a:rPr lang="ru-RU" sz="2400" dirty="0">
                <a:latin typeface="Century Gothic" panose="020B0502020202020204" pitchFamily="34" charset="0"/>
              </a:rPr>
              <a:t>5 лет в качестве руководителя разных уровней</a:t>
            </a:r>
          </a:p>
          <a:p>
            <a:pPr marL="576009" indent="-414726">
              <a:buSzPts val="2800"/>
            </a:pPr>
            <a:r>
              <a:rPr lang="ru-RU" sz="2400" dirty="0">
                <a:latin typeface="Century Gothic" panose="020B0502020202020204" pitchFamily="34" charset="0"/>
              </a:rPr>
              <a:t>В банке с 2015, начинал в качестве </a:t>
            </a:r>
            <a:r>
              <a:rPr lang="en-US" sz="2400" dirty="0">
                <a:latin typeface="Century Gothic" panose="020B0502020202020204" pitchFamily="34" charset="0"/>
              </a:rPr>
              <a:t>Regular Tester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" t="8147" r="543" b="25177"/>
          <a:stretch/>
        </p:blipFill>
        <p:spPr>
          <a:xfrm>
            <a:off x="3279388" y="1168803"/>
            <a:ext cx="2558704" cy="25587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06645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О времени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15063"/>
            <a:ext cx="1474910" cy="14749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64269" y="3256727"/>
            <a:ext cx="615462" cy="22332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39" y="3815862"/>
            <a:ext cx="1674111" cy="16741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64269" y="2760785"/>
            <a:ext cx="615462" cy="4959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4269" y="2154115"/>
            <a:ext cx="615462" cy="6066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4"/>
          <p:cNvSpPr/>
          <p:nvPr/>
        </p:nvSpPr>
        <p:spPr>
          <a:xfrm>
            <a:off x="4264269" y="1922402"/>
            <a:ext cx="615462" cy="2479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4264269" y="1690689"/>
            <a:ext cx="615462" cy="231713"/>
          </a:xfrm>
          <a:prstGeom prst="rect">
            <a:avLst/>
          </a:prstGeom>
          <a:solidFill>
            <a:srgbClr val="EE424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27838" y="4202723"/>
            <a:ext cx="1336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80 часов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7838" y="2839479"/>
            <a:ext cx="1336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5</a:t>
            </a:r>
            <a:r>
              <a:rPr lang="ru-RU" sz="1600" dirty="0" smtClean="0">
                <a:latin typeface="Century Gothic" panose="020B0502020202020204" pitchFamily="34" charset="0"/>
              </a:rPr>
              <a:t> часов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7837" y="2286074"/>
            <a:ext cx="1336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10 часов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7836" y="1877110"/>
            <a:ext cx="1336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9</a:t>
            </a:r>
            <a:r>
              <a:rPr lang="ru-RU" sz="1600" dirty="0" smtClean="0">
                <a:latin typeface="Century Gothic" panose="020B0502020202020204" pitchFamily="34" charset="0"/>
              </a:rPr>
              <a:t> часов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27838" y="1635613"/>
            <a:ext cx="1336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entury Gothic" panose="020B0502020202020204" pitchFamily="34" charset="0"/>
              </a:rPr>
              <a:t>2 часа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38" y="3853229"/>
            <a:ext cx="1636743" cy="16367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97" y="3804105"/>
            <a:ext cx="1697624" cy="16976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88" y="3786520"/>
            <a:ext cx="1732793" cy="17327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39" y="3749920"/>
            <a:ext cx="1751809" cy="175180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154031" y="1664717"/>
            <a:ext cx="1669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28</a:t>
            </a:r>
            <a:endParaRPr lang="ru-RU" sz="4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10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5120"/>
          </a:xfrm>
        </p:spPr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Календарь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52461"/>
            <a:ext cx="1446335" cy="1446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5053" r="2141" b="6852"/>
          <a:stretch/>
        </p:blipFill>
        <p:spPr>
          <a:xfrm>
            <a:off x="628650" y="1044984"/>
            <a:ext cx="4756942" cy="23621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6227"/>
          <a:stretch/>
        </p:blipFill>
        <p:spPr>
          <a:xfrm>
            <a:off x="3878794" y="3533039"/>
            <a:ext cx="4827281" cy="248517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749474" y="3154177"/>
            <a:ext cx="824849" cy="692924"/>
          </a:xfrm>
          <a:prstGeom prst="straightConnector1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43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Что делать?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13699" y="1747382"/>
            <a:ext cx="7886700" cy="3263504"/>
          </a:xfrm>
        </p:spPr>
        <p:txBody>
          <a:bodyPr/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Делегировать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Обучать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Проходить тренинги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Верить в людей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25355"/>
            <a:ext cx="1474910" cy="14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69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Ты кто такой? Давай…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13699" y="1747382"/>
            <a:ext cx="7886700" cy="3263504"/>
          </a:xfrm>
        </p:spPr>
        <p:txBody>
          <a:bodyPr/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Площадка для реализации потенциала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2 волны школы тестирования в ВУЗах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QA Community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15063"/>
            <a:ext cx="1474910" cy="1474910"/>
          </a:xfrm>
          <a:prstGeom prst="rect">
            <a:avLst/>
          </a:prstGeom>
        </p:spPr>
      </p:pic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062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KPI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19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971919"/>
            <a:ext cx="1480810" cy="1480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" y="986563"/>
            <a:ext cx="87344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12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Profits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125267"/>
            <a:ext cx="410441" cy="4104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70710" y="2125266"/>
            <a:ext cx="6821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ru-RU" sz="2400" dirty="0">
                <a:latin typeface="Century Gothic" panose="020B0502020202020204" pitchFamily="34" charset="0"/>
              </a:rPr>
              <a:t>Меньше рутины. Больше эффективности.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786821"/>
            <a:ext cx="410441" cy="41044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70710" y="2786820"/>
            <a:ext cx="4847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ru-RU" sz="2400" dirty="0">
                <a:latin typeface="Century Gothic" panose="020B0502020202020204" pitchFamily="34" charset="0"/>
              </a:rPr>
              <a:t>Формализация роли лидера.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3465373"/>
            <a:ext cx="410441" cy="4104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70710" y="3465372"/>
            <a:ext cx="5862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ru-RU" sz="2400" dirty="0">
                <a:latin typeface="Century Gothic" panose="020B0502020202020204" pitchFamily="34" charset="0"/>
              </a:rPr>
              <a:t>Уровень </a:t>
            </a:r>
            <a:r>
              <a:rPr lang="en-US" sz="2400" dirty="0">
                <a:latin typeface="Century Gothic" panose="020B0502020202020204" pitchFamily="34" charset="0"/>
              </a:rPr>
              <a:t>attrition</a:t>
            </a:r>
            <a:r>
              <a:rPr lang="ru-RU" sz="2400" dirty="0">
                <a:latin typeface="Century Gothic" panose="020B0502020202020204" pitchFamily="34" charset="0"/>
              </a:rPr>
              <a:t> ниже (сейчас </a:t>
            </a:r>
            <a:r>
              <a:rPr lang="ru-RU" sz="2400" dirty="0" smtClean="0">
                <a:latin typeface="Century Gothic" panose="020B0502020202020204" pitchFamily="34" charset="0"/>
              </a:rPr>
              <a:t>13%).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4143925"/>
            <a:ext cx="410441" cy="41044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70710" y="4143924"/>
            <a:ext cx="4653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/>
            <a:r>
              <a:rPr lang="ru-RU" sz="2400" dirty="0">
                <a:latin typeface="Century Gothic" panose="020B0502020202020204" pitchFamily="34" charset="0"/>
              </a:rPr>
              <a:t>Сотрудник стал счастливее.</a:t>
            </a:r>
          </a:p>
        </p:txBody>
      </p:sp>
      <p:sp>
        <p:nvSpPr>
          <p:cNvPr id="19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344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Гениальная мысль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</p:spPr>
        <p:txBody>
          <a:bodyPr/>
          <a:lstStyle/>
          <a:p>
            <a:pPr marL="85725" indent="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Бизнес делают люди</a:t>
            </a:r>
          </a:p>
          <a:p>
            <a:pPr marL="85725" indent="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Люди – существа социальные</a:t>
            </a:r>
            <a:endParaRPr lang="ru-RU" sz="2400" dirty="0">
              <a:latin typeface="Century Gothic" panose="020B0502020202020204" pitchFamily="34" charset="0"/>
            </a:endParaRPr>
          </a:p>
          <a:p>
            <a:pPr marL="85725" indent="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С людьми нужно общаться</a:t>
            </a: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7870" y="-360"/>
            <a:ext cx="12858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4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60441"/>
            <a:ext cx="7886700" cy="994172"/>
          </a:xfrm>
        </p:spPr>
        <p:txBody>
          <a:bodyPr anchor="ctr" anchorCtr="1">
            <a:normAutofit fontScale="90000"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Общайтесь, делегируйте и будьте счастливы!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955714"/>
            <a:ext cx="1534258" cy="15342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324" y="5727385"/>
            <a:ext cx="511069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Icons made by </a:t>
            </a:r>
            <a:r>
              <a:rPr lang="en-US" sz="75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hlinkClick r:id="rId3"/>
              </a:rPr>
              <a:t>Freepik</a:t>
            </a:r>
            <a:r>
              <a:rPr lang="en-US" sz="7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dmitri13, Pixel Buddha, </a:t>
            </a:r>
            <a:r>
              <a:rPr lang="en-US" sz="75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SmashIcons</a:t>
            </a:r>
            <a:r>
              <a:rPr lang="en-US" sz="7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75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DinosoftLabs</a:t>
            </a:r>
            <a:r>
              <a:rPr lang="en-US" sz="7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75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Eucalyp</a:t>
            </a:r>
            <a:r>
              <a:rPr lang="en-US" sz="7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 from </a:t>
            </a:r>
            <a:r>
              <a:rPr lang="en-US" sz="7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hlinkClick r:id="rId4"/>
              </a:rPr>
              <a:t>www.flaticon.com</a:t>
            </a:r>
            <a:endParaRPr lang="ru-RU" sz="75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617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Коротко о главном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7251"/>
            <a:ext cx="7886700" cy="13871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Вопросы, с которыми мы столкнулись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Как мы решали эти </a:t>
            </a:r>
            <a:r>
              <a:rPr lang="ru-RU" sz="2400" dirty="0" smtClean="0">
                <a:latin typeface="Century Gothic" panose="020B0502020202020204" pitchFamily="34" charset="0"/>
              </a:rPr>
              <a:t>вопросы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Как это нам добавило новых вызовов</a:t>
            </a:r>
          </a:p>
          <a:p>
            <a:endParaRPr lang="ru-RU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15063"/>
            <a:ext cx="1474910" cy="1474910"/>
          </a:xfrm>
          <a:prstGeom prst="rect">
            <a:avLst/>
          </a:prstGeom>
        </p:spPr>
      </p:pic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572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О грустном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207" y="1655161"/>
            <a:ext cx="7886700" cy="16195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Нет развития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Высокий уровень </a:t>
            </a:r>
            <a:r>
              <a:rPr lang="en-US" sz="2400" dirty="0">
                <a:latin typeface="Century Gothic" panose="020B0502020202020204" pitchFamily="34" charset="0"/>
              </a:rPr>
              <a:t>attrition</a:t>
            </a:r>
            <a:r>
              <a:rPr lang="ru-RU" sz="2400" dirty="0">
                <a:latin typeface="Century Gothic" panose="020B0502020202020204" pitchFamily="34" charset="0"/>
              </a:rPr>
              <a:t>, на конец года 26</a:t>
            </a:r>
            <a:r>
              <a:rPr lang="ru-RU" sz="2400" dirty="0" smtClean="0">
                <a:latin typeface="Century Gothic" panose="020B0502020202020204" pitchFamily="34" charset="0"/>
              </a:rPr>
              <a:t>%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Стихийность</a:t>
            </a:r>
            <a:endParaRPr lang="ru-RU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934837"/>
            <a:ext cx="1555135" cy="1555135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 rot="9757523">
            <a:off x="-2447613" y="4142316"/>
            <a:ext cx="4567979" cy="46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buNone/>
            </a:pPr>
            <a:r>
              <a:rPr lang="ru-RU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>Отпуск</a:t>
            </a: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2940825" y="5025994"/>
            <a:ext cx="1280758" cy="46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buNone/>
            </a:pPr>
            <a:r>
              <a:rPr lang="ru-RU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Доступ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 rot="20150595">
            <a:off x="2766013" y="4851494"/>
            <a:ext cx="1280758" cy="46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buNone/>
            </a:pPr>
            <a:r>
              <a:rPr lang="ru-RU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Доступ</a:t>
            </a: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 rot="1732445">
            <a:off x="3235867" y="4812853"/>
            <a:ext cx="1280758" cy="46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buNone/>
            </a:pPr>
            <a:r>
              <a:rPr lang="ru-RU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Доступ</a:t>
            </a: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 rot="20150595">
            <a:off x="2940825" y="4851493"/>
            <a:ext cx="1280758" cy="46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buNone/>
            </a:pPr>
            <a:r>
              <a:rPr lang="ru-RU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Доступ</a:t>
            </a: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 rot="1732445">
            <a:off x="3321436" y="4890133"/>
            <a:ext cx="1280758" cy="46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buNone/>
            </a:pPr>
            <a:r>
              <a:rPr lang="ru-RU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Доступ</a:t>
            </a: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 rot="1732445">
            <a:off x="3277404" y="4812854"/>
            <a:ext cx="1280758" cy="46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buNone/>
            </a:pPr>
            <a:r>
              <a:rPr lang="ru-RU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Отпуск</a:t>
            </a: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 rot="19636953">
            <a:off x="2709407" y="4783926"/>
            <a:ext cx="1280758" cy="46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buNone/>
            </a:pPr>
            <a:r>
              <a:rPr lang="ru-RU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Отпуск</a:t>
            </a: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 rot="2239116">
            <a:off x="3300277" y="4654199"/>
            <a:ext cx="1280758" cy="46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buNone/>
            </a:pPr>
            <a:r>
              <a:rPr lang="ru-RU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Отпуск</a:t>
            </a: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 rot="19636953">
            <a:off x="2938007" y="5012526"/>
            <a:ext cx="1280758" cy="46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buNone/>
            </a:pPr>
            <a:r>
              <a:rPr lang="ru-RU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Отпуск</a:t>
            </a: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 rot="4387975">
            <a:off x="3179550" y="4720035"/>
            <a:ext cx="1280758" cy="46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buNone/>
            </a:pPr>
            <a:r>
              <a:rPr lang="en-US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Request</a:t>
            </a:r>
            <a:endParaRPr lang="ru-RU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 rot="18995623">
            <a:off x="2767055" y="4826097"/>
            <a:ext cx="1280758" cy="46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buNone/>
            </a:pPr>
            <a:r>
              <a:rPr lang="ru-RU" sz="2100" dirty="0">
                <a:solidFill>
                  <a:schemeClr val="tx1"/>
                </a:solidFill>
                <a:latin typeface="Century Gothic" panose="020B0502020202020204" pitchFamily="34" charset="0"/>
              </a:rPr>
              <a:t>Отпуск</a:t>
            </a: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2937030" y="4590937"/>
            <a:ext cx="1784366" cy="79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85725" indent="0">
              <a:buNone/>
            </a:pPr>
            <a:r>
              <a:rPr lang="ru-RU" sz="21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График отпусков</a:t>
            </a:r>
          </a:p>
        </p:txBody>
      </p:sp>
      <p:sp>
        <p:nvSpPr>
          <p:cNvPr id="20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480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27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Об озарении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99655"/>
            <a:ext cx="7886700" cy="1524244"/>
          </a:xfrm>
        </p:spPr>
        <p:txBody>
          <a:bodyPr/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Небольшие группы людей из разных команд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Spotify </a:t>
            </a:r>
            <a:r>
              <a:rPr lang="ru-RU" sz="2400" dirty="0" smtClean="0">
                <a:latin typeface="Century Gothic" panose="020B0502020202020204" pitchFamily="34" charset="0"/>
              </a:rPr>
              <a:t>с гильдиями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31" y="3598054"/>
            <a:ext cx="1891919" cy="1891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19" y="3598054"/>
            <a:ext cx="1891919" cy="1891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98054"/>
            <a:ext cx="1891919" cy="18919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119" y="3598054"/>
            <a:ext cx="1891919" cy="1891919"/>
          </a:xfrm>
          <a:prstGeom prst="rect">
            <a:avLst/>
          </a:prstGeom>
        </p:spPr>
      </p:pic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149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Структура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2" y="3053180"/>
            <a:ext cx="1701458" cy="17014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97" y="3163726"/>
            <a:ext cx="1480367" cy="1480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44" y="3163726"/>
            <a:ext cx="1480367" cy="14803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74" y="1842701"/>
            <a:ext cx="1334653" cy="13346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6110" y="3243397"/>
            <a:ext cx="1334653" cy="1334653"/>
          </a:xfrm>
          <a:prstGeom prst="rect">
            <a:avLst/>
          </a:prstGeom>
        </p:spPr>
      </p:pic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230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0.31875 -0.0041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2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-0.32422 -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1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Деление на группы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9" y="2163497"/>
            <a:ext cx="1096079" cy="10960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58" y="2163497"/>
            <a:ext cx="1096079" cy="109607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4059" y="3667359"/>
            <a:ext cx="24204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Java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.</a:t>
            </a:r>
            <a:r>
              <a:rPr lang="en-US" sz="1500" dirty="0" err="1">
                <a:latin typeface="Century Gothic" panose="020B0502020202020204" pitchFamily="34" charset="0"/>
              </a:rPr>
              <a:t>Net&amp;C</a:t>
            </a:r>
            <a:r>
              <a:rPr lang="en-US" sz="1500" dirty="0">
                <a:latin typeface="Century Gothic" panose="020B0502020202020204" pitchFamily="34" charset="0"/>
              </a:rPr>
              <a:t>++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Mobile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Web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…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3509" y="3679658"/>
            <a:ext cx="2420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Front-office and Online banking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Services</a:t>
            </a:r>
            <a:endParaRPr lang="ru-RU" sz="1500" dirty="0">
              <a:latin typeface="Century Gothic" panose="020B0502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Business Process Management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…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585" y="2163497"/>
            <a:ext cx="1096079" cy="10960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18367" y="3679658"/>
            <a:ext cx="242047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Online</a:t>
            </a:r>
            <a:br>
              <a:rPr lang="en-US" sz="1500" dirty="0">
                <a:latin typeface="Century Gothic" panose="020B0502020202020204" pitchFamily="34" charset="0"/>
              </a:rPr>
            </a:br>
            <a:r>
              <a:rPr lang="en-US" sz="1500" dirty="0">
                <a:latin typeface="Century Gothic" panose="020B0502020202020204" pitchFamily="34" charset="0"/>
              </a:rPr>
              <a:t>banking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Services</a:t>
            </a:r>
            <a:endParaRPr lang="ru-RU" sz="1500" dirty="0">
              <a:latin typeface="Century Gothic" panose="020B0502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Front-office</a:t>
            </a:r>
            <a:endParaRPr lang="ru-RU" sz="1500" dirty="0">
              <a:latin typeface="Century Gothic" panose="020B0502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Business Process</a:t>
            </a:r>
            <a:r>
              <a:rPr lang="ru-RU" sz="1500" dirty="0">
                <a:latin typeface="Century Gothic" panose="020B0502020202020204" pitchFamily="34" charset="0"/>
              </a:rPr>
              <a:t> </a:t>
            </a:r>
            <a:r>
              <a:rPr lang="en-US" sz="1500" dirty="0">
                <a:latin typeface="Century Gothic" panose="020B0502020202020204" pitchFamily="34" charset="0"/>
              </a:rPr>
              <a:t>Management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latin typeface="Century Gothic" panose="020B0502020202020204" pitchFamily="34" charset="0"/>
              </a:rPr>
              <a:t>…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628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Community Lead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Работа в рамках команды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Лидерство внутри команды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Развитие </a:t>
            </a:r>
            <a:r>
              <a:rPr lang="en-US" sz="2400" dirty="0" smtClean="0">
                <a:latin typeface="Century Gothic" panose="020B0502020202020204" pitchFamily="34" charset="0"/>
              </a:rPr>
              <a:t>Community: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pPr lvl="1"/>
            <a:r>
              <a:rPr lang="ru-RU" dirty="0" err="1">
                <a:latin typeface="Century Gothic" panose="020B0502020202020204" pitchFamily="34" charset="0"/>
              </a:rPr>
              <a:t>Найм</a:t>
            </a:r>
            <a:endParaRPr lang="ru-RU" dirty="0">
              <a:latin typeface="Century Gothic" panose="020B0502020202020204" pitchFamily="34" charset="0"/>
            </a:endParaRPr>
          </a:p>
          <a:p>
            <a:pPr lvl="1"/>
            <a:r>
              <a:rPr lang="ru-RU" dirty="0">
                <a:latin typeface="Century Gothic" panose="020B0502020202020204" pitchFamily="34" charset="0"/>
              </a:rPr>
              <a:t>Обучение и наставничество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People </a:t>
            </a:r>
            <a:r>
              <a:rPr lang="en-US" dirty="0" smtClean="0">
                <a:latin typeface="Century Gothic" panose="020B0502020202020204" pitchFamily="34" charset="0"/>
              </a:rPr>
              <a:t>partner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sz="2400" dirty="0" smtClean="0">
                <a:latin typeface="Century Gothic" panose="020B0502020202020204" pitchFamily="34" charset="0"/>
              </a:rPr>
              <a:t>Активности отдела тестирования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Административная работа</a:t>
            </a:r>
            <a:endParaRPr lang="en-US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65" y="2332657"/>
            <a:ext cx="2192686" cy="2192686"/>
          </a:xfrm>
          <a:prstGeom prst="rect">
            <a:avLst/>
          </a:prstGeom>
        </p:spPr>
      </p:pic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315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9951"/>
          </a:xfrm>
        </p:spPr>
        <p:txBody>
          <a:bodyPr anchor="t" anchorCtr="0">
            <a:norm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Community Lead	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1" y="6270120"/>
            <a:ext cx="9144000" cy="587520"/>
          </a:xfrm>
          <a:prstGeom prst="roundRect">
            <a:avLst>
              <a:gd name="adj" fmla="val 241"/>
            </a:avLst>
          </a:prstGeom>
          <a:solidFill>
            <a:srgbClr val="B21819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270"/>
          </a:p>
        </p:txBody>
      </p:sp>
      <p:pic>
        <p:nvPicPr>
          <p:cNvPr id="9" name="Picture 6" descr="https://sqadays.com/files/autoupload/15/21/34/rdb3b2tw444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70120"/>
            <a:ext cx="948960" cy="5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694681"/>
              </p:ext>
            </p:extLst>
          </p:nvPr>
        </p:nvGraphicFramePr>
        <p:xfrm>
          <a:off x="628650" y="1440489"/>
          <a:ext cx="7886700" cy="4340034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52325441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35280085"/>
                    </a:ext>
                  </a:extLst>
                </a:gridCol>
              </a:tblGrid>
              <a:tr h="596339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До</a:t>
                      </a:r>
                      <a:endParaRPr lang="ru-RU" sz="1600" b="0" i="0" baseline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137160" marR="137160" marT="137160" marB="1371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VTB Group Cond Light" charset="0"/>
                          <a:cs typeface="VTB Group Cond Light" charset="0"/>
                        </a:rPr>
                        <a:t>После</a:t>
                      </a:r>
                      <a:endParaRPr lang="ru-RU" sz="1600" b="0" i="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137160" marR="137160" marT="137160" marB="1371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76552"/>
                  </a:ext>
                </a:extLst>
              </a:tr>
              <a:tr h="596339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baseline="0" dirty="0" smtClean="0">
                          <a:latin typeface="Century Gothic" panose="020B0502020202020204" pitchFamily="34" charset="0"/>
                          <a:ea typeface="VTB Group Cond Light" charset="0"/>
                          <a:cs typeface="VTB Group Cond Light" charset="0"/>
                        </a:rPr>
                        <a:t>Тестирует</a:t>
                      </a:r>
                      <a:endParaRPr lang="ru-RU" sz="1600" b="0" i="0" baseline="0" dirty="0">
                        <a:latin typeface="Century Gothic" panose="020B0502020202020204" pitchFamily="34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baseline="0" dirty="0" smtClean="0">
                          <a:latin typeface="Century Gothic" panose="020B0502020202020204" pitchFamily="34" charset="0"/>
                          <a:ea typeface="VTB Group Cond Light" charset="0"/>
                          <a:cs typeface="VTB Group Cond Light" charset="0"/>
                        </a:rPr>
                        <a:t>Тестирует</a:t>
                      </a:r>
                      <a:endParaRPr lang="ru-RU" sz="1600" b="0" i="0" baseline="0" dirty="0">
                        <a:latin typeface="Century Gothic" panose="020B0502020202020204" pitchFamily="34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598193767"/>
                  </a:ext>
                </a:extLst>
              </a:tr>
              <a:tr h="596339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baseline="0" dirty="0" smtClean="0">
                          <a:latin typeface="Century Gothic" panose="020B0502020202020204" pitchFamily="34" charset="0"/>
                          <a:ea typeface="VTB Group Cond Light" charset="0"/>
                          <a:cs typeface="VTB Group Cond Light" charset="0"/>
                        </a:rPr>
                        <a:t>Тестирует</a:t>
                      </a:r>
                      <a:endParaRPr lang="ru-RU" sz="1600" b="0" i="0" baseline="0" dirty="0">
                        <a:latin typeface="Century Gothic" panose="020B0502020202020204" pitchFamily="34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baseline="0" dirty="0" smtClean="0">
                          <a:latin typeface="Century Gothic" panose="020B0502020202020204" pitchFamily="34" charset="0"/>
                          <a:ea typeface="VTB Group Cond Light" charset="0"/>
                          <a:cs typeface="VTB Group Cond Light" charset="0"/>
                        </a:rPr>
                        <a:t>Проводит встречи</a:t>
                      </a:r>
                      <a:endParaRPr lang="ru-RU" sz="1600" b="0" i="0" baseline="0" dirty="0">
                        <a:latin typeface="Century Gothic" panose="020B0502020202020204" pitchFamily="34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991216111"/>
                  </a:ext>
                </a:extLst>
              </a:tr>
              <a:tr h="596339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baseline="0" dirty="0" smtClean="0">
                          <a:latin typeface="Century Gothic" panose="020B0502020202020204" pitchFamily="34" charset="0"/>
                          <a:ea typeface="VTB Group Cond Light" charset="0"/>
                          <a:cs typeface="VTB Group Cond Light" charset="0"/>
                        </a:rPr>
                        <a:t>Тестирует</a:t>
                      </a:r>
                      <a:endParaRPr lang="ru-RU" sz="1600" b="0" i="0" baseline="0" dirty="0">
                        <a:latin typeface="Century Gothic" panose="020B0502020202020204" pitchFamily="34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baseline="0" dirty="0" smtClean="0">
                          <a:latin typeface="Century Gothic" panose="020B0502020202020204" pitchFamily="34" charset="0"/>
                          <a:ea typeface="VTB Group Cond Light" charset="0"/>
                          <a:cs typeface="VTB Group Cond Light" charset="0"/>
                        </a:rPr>
                        <a:t>Согласовывает отпуска и заявки</a:t>
                      </a:r>
                      <a:endParaRPr lang="ru-RU" sz="1600" b="0" i="0" baseline="0" dirty="0">
                        <a:latin typeface="Century Gothic" panose="020B0502020202020204" pitchFamily="34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507087411"/>
                  </a:ext>
                </a:extLst>
              </a:tr>
              <a:tr h="7404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baseline="0" dirty="0" smtClean="0">
                          <a:latin typeface="Century Gothic" panose="020B0502020202020204" pitchFamily="34" charset="0"/>
                          <a:ea typeface="VTB Group Cond Light" charset="0"/>
                          <a:cs typeface="VTB Group Cond Light" charset="0"/>
                        </a:rPr>
                        <a:t>Тестирует</a:t>
                      </a:r>
                      <a:endParaRPr lang="en-US" sz="1600" b="0" i="0" baseline="0" dirty="0" smtClean="0">
                        <a:latin typeface="Century Gothic" panose="020B0502020202020204" pitchFamily="34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baseline="0" dirty="0" smtClean="0">
                          <a:latin typeface="Century Gothic" panose="020B0502020202020204" pitchFamily="34" charset="0"/>
                          <a:ea typeface="VTB Group Cond Light" charset="0"/>
                          <a:cs typeface="VTB Group Cond Light" charset="0"/>
                        </a:rPr>
                        <a:t>Участвует в </a:t>
                      </a:r>
                      <a:r>
                        <a:rPr lang="ru-RU" sz="1600" b="0" i="0" baseline="0" dirty="0" err="1" smtClean="0">
                          <a:latin typeface="Century Gothic" panose="020B0502020202020204" pitchFamily="34" charset="0"/>
                          <a:ea typeface="VTB Group Cond Light" charset="0"/>
                          <a:cs typeface="VTB Group Cond Light" charset="0"/>
                        </a:rPr>
                        <a:t>митапах</a:t>
                      </a:r>
                      <a:r>
                        <a:rPr lang="ru-RU" sz="1600" b="0" i="0" baseline="0" dirty="0" smtClean="0">
                          <a:latin typeface="Century Gothic" panose="020B0502020202020204" pitchFamily="34" charset="0"/>
                          <a:ea typeface="VTB Group Cond Light" charset="0"/>
                          <a:cs typeface="VTB Group Cond Light" charset="0"/>
                        </a:rPr>
                        <a:t> и школах тестирования</a:t>
                      </a:r>
                      <a:endParaRPr lang="ru-RU" sz="1600" b="0" i="0" baseline="0" dirty="0">
                        <a:latin typeface="Century Gothic" panose="020B0502020202020204" pitchFamily="34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165966007"/>
                  </a:ext>
                </a:extLst>
              </a:tr>
              <a:tr h="596339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 smtClean="0">
                          <a:latin typeface="Century Gothic" panose="020B0502020202020204" pitchFamily="34" charset="0"/>
                          <a:ea typeface="VTB Group Cond Light" charset="0"/>
                          <a:cs typeface="VTB Group Cond Light" charset="0"/>
                        </a:rPr>
                        <a:t>Tester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baseline="0" dirty="0" smtClean="0">
                          <a:latin typeface="Century Gothic" panose="020B0502020202020204" pitchFamily="34" charset="0"/>
                          <a:ea typeface="VTB Group Cond Light" charset="0"/>
                          <a:cs typeface="VTB Group Cond Light" charset="0"/>
                        </a:rPr>
                        <a:t>Community Lead</a:t>
                      </a:r>
                      <a:endParaRPr lang="ru-RU" sz="1600" b="0" i="0" baseline="0" dirty="0">
                        <a:latin typeface="Century Gothic" panose="020B0502020202020204" pitchFamily="34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580951198"/>
                  </a:ext>
                </a:extLst>
              </a:tr>
              <a:tr h="596339">
                <a:tc>
                  <a:txBody>
                    <a:bodyPr/>
                    <a:lstStyle/>
                    <a:p>
                      <a:pPr algn="ctr"/>
                      <a:endParaRPr lang="en-US" sz="1600" b="0" i="0" baseline="0" dirty="0" smtClean="0">
                        <a:latin typeface="Century Gothic" panose="020B0502020202020204" pitchFamily="34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baseline="0" dirty="0" smtClean="0">
                          <a:latin typeface="Century Gothic" panose="020B0502020202020204" pitchFamily="34" charset="0"/>
                          <a:ea typeface="VTB Group Cond Light" charset="0"/>
                          <a:cs typeface="VTB Group Cond Light" charset="0"/>
                        </a:rPr>
                        <a:t>+ к ЗП</a:t>
                      </a:r>
                      <a:endParaRPr lang="ru-RU" sz="1600" b="0" i="0" baseline="0" dirty="0">
                        <a:latin typeface="Century Gothic" panose="020B0502020202020204" pitchFamily="34" charset="0"/>
                        <a:ea typeface="VTB Group Cond Light" charset="0"/>
                        <a:cs typeface="VTB Group Cond Light" charset="0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990357285"/>
                  </a:ext>
                </a:extLst>
              </a:tr>
            </a:tbl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50073" y="6334921"/>
            <a:ext cx="76406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72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27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Нам нужно больше менеджеров!..</a:t>
            </a:r>
            <a:endParaRPr lang="ru-RU" altLang="ru-RU" sz="127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15" y="5077323"/>
            <a:ext cx="1191359" cy="11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82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512</Words>
  <Application>Microsoft Office PowerPoint</Application>
  <PresentationFormat>On-screen Show (4:3)</PresentationFormat>
  <Paragraphs>173</Paragraphs>
  <Slides>27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Microsoft YaHei</vt:lpstr>
      <vt:lpstr>Arial</vt:lpstr>
      <vt:lpstr>Arial Unicode MS</vt:lpstr>
      <vt:lpstr>Calibri</vt:lpstr>
      <vt:lpstr>Century Gothic</vt:lpstr>
      <vt:lpstr>Open Sans</vt:lpstr>
      <vt:lpstr>Times New Roman</vt:lpstr>
      <vt:lpstr>VTB Group Cond Light</vt:lpstr>
      <vt:lpstr>Тема Office</vt:lpstr>
      <vt:lpstr>PowerPoint Presentation</vt:lpstr>
      <vt:lpstr>PowerPoint Presentation</vt:lpstr>
      <vt:lpstr>Коротко о главном</vt:lpstr>
      <vt:lpstr>О грустном</vt:lpstr>
      <vt:lpstr>Об озарении</vt:lpstr>
      <vt:lpstr>Структура</vt:lpstr>
      <vt:lpstr>Деление на группы</vt:lpstr>
      <vt:lpstr>Community Lead</vt:lpstr>
      <vt:lpstr>Community Lead </vt:lpstr>
      <vt:lpstr>Кастинг</vt:lpstr>
      <vt:lpstr>Подходит по всем параметрам</vt:lpstr>
      <vt:lpstr>Не подходит по нескольким параметрам</vt:lpstr>
      <vt:lpstr>Слишком заряжен</vt:lpstr>
      <vt:lpstr>Авторитет</vt:lpstr>
      <vt:lpstr>Никого нет</vt:lpstr>
      <vt:lpstr>Нам нужно больше «менеджеров»</vt:lpstr>
      <vt:lpstr>Нам нужно больше «менеджеров»</vt:lpstr>
      <vt:lpstr>Что-то пошло не так…</vt:lpstr>
      <vt:lpstr>Еще не успех, но уже почти</vt:lpstr>
      <vt:lpstr>О времени</vt:lpstr>
      <vt:lpstr>Календарь</vt:lpstr>
      <vt:lpstr>Что делать?</vt:lpstr>
      <vt:lpstr>Ты кто такой? Давай…</vt:lpstr>
      <vt:lpstr>KPI</vt:lpstr>
      <vt:lpstr>Profits</vt:lpstr>
      <vt:lpstr>Гениальная мысль</vt:lpstr>
      <vt:lpstr>Общайтесь, делегируйте и будьте счастливы!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конференции  Saint TeamLead Conf 2019</dc:title>
  <dc:creator>Дарья Титкина</dc:creator>
  <cp:lastModifiedBy>AYUPOV Askar</cp:lastModifiedBy>
  <cp:revision>113</cp:revision>
  <dcterms:created xsi:type="dcterms:W3CDTF">2019-06-24T09:38:08Z</dcterms:created>
  <dcterms:modified xsi:type="dcterms:W3CDTF">2019-11-13T08:25:17Z</dcterms:modified>
</cp:coreProperties>
</file>