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8"/>
  </p:notesMasterIdLst>
  <p:sldIdLst>
    <p:sldId id="256" r:id="rId2"/>
    <p:sldId id="303" r:id="rId3"/>
    <p:sldId id="259" r:id="rId4"/>
    <p:sldId id="300" r:id="rId5"/>
    <p:sldId id="346" r:id="rId6"/>
    <p:sldId id="284" r:id="rId7"/>
    <p:sldId id="274" r:id="rId8"/>
    <p:sldId id="275" r:id="rId9"/>
    <p:sldId id="277" r:id="rId10"/>
    <p:sldId id="285" r:id="rId11"/>
    <p:sldId id="302" r:id="rId12"/>
    <p:sldId id="265" r:id="rId13"/>
    <p:sldId id="279" r:id="rId14"/>
    <p:sldId id="282" r:id="rId15"/>
    <p:sldId id="283" r:id="rId16"/>
    <p:sldId id="257" r:id="rId17"/>
    <p:sldId id="288" r:id="rId18"/>
    <p:sldId id="287" r:id="rId19"/>
    <p:sldId id="264" r:id="rId20"/>
    <p:sldId id="338" r:id="rId21"/>
    <p:sldId id="292" r:id="rId22"/>
    <p:sldId id="291" r:id="rId23"/>
    <p:sldId id="263" r:id="rId24"/>
    <p:sldId id="297" r:id="rId25"/>
    <p:sldId id="299" r:id="rId26"/>
    <p:sldId id="339" r:id="rId27"/>
    <p:sldId id="296" r:id="rId28"/>
    <p:sldId id="341" r:id="rId29"/>
    <p:sldId id="266" r:id="rId30"/>
    <p:sldId id="306" r:id="rId31"/>
    <p:sldId id="307" r:id="rId32"/>
    <p:sldId id="308" r:id="rId33"/>
    <p:sldId id="310" r:id="rId34"/>
    <p:sldId id="311" r:id="rId35"/>
    <p:sldId id="305" r:id="rId36"/>
    <p:sldId id="260" r:id="rId37"/>
    <p:sldId id="345" r:id="rId38"/>
    <p:sldId id="281" r:id="rId39"/>
    <p:sldId id="347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40" r:id="rId55"/>
    <p:sldId id="343" r:id="rId56"/>
    <p:sldId id="34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Vasiliev" initials="AV" lastIdx="1" clrIdx="0">
    <p:extLst>
      <p:ext uri="{19B8F6BF-5375-455C-9EA6-DF929625EA0E}">
        <p15:presenceInfo xmlns:p15="http://schemas.microsoft.com/office/powerpoint/2012/main" userId="64991c6535eae4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8D6"/>
    <a:srgbClr val="CDACE6"/>
    <a:srgbClr val="385D8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6473" autoAdjust="0"/>
  </p:normalViewPr>
  <p:slideViewPr>
    <p:cSldViewPr>
      <p:cViewPr varScale="1">
        <p:scale>
          <a:sx n="113" d="100"/>
          <a:sy n="113" d="100"/>
        </p:scale>
        <p:origin x="2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x\Dropbox\!Work\sqa%20days\%2317\&#1041;&#1083;&#1086;&#1082;&#1077;&#1088;&#1099;%20&#1087;&#1086;%20&#1080;&#1090;&#1077;&#1088;&#1072;&#1094;&#1080;&#1103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79989736333432E-2"/>
          <c:y val="5.1400554097404488E-2"/>
          <c:w val="0.94064002052733309"/>
          <c:h val="0.84859426393700366"/>
        </c:manualLayout>
      </c:layout>
      <c:scatterChart>
        <c:scatterStyle val="smoothMarker"/>
        <c:varyColors val="0"/>
        <c:ser>
          <c:idx val="0"/>
          <c:order val="0"/>
          <c:trendline>
            <c:trendlineType val="linear"/>
            <c:dispRSqr val="0"/>
            <c:dispEq val="0"/>
          </c:trendline>
          <c:xVal>
            <c:numRef>
              <c:f>Лист1!$A$5:$H$5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Лист1!$A$7:$H$7</c:f>
              <c:numCache>
                <c:formatCode>General</c:formatCode>
                <c:ptCount val="8"/>
                <c:pt idx="0">
                  <c:v>9.9599999999999991</c:v>
                </c:pt>
                <c:pt idx="1">
                  <c:v>13.66</c:v>
                </c:pt>
                <c:pt idx="2">
                  <c:v>8.73</c:v>
                </c:pt>
                <c:pt idx="3">
                  <c:v>4.05</c:v>
                </c:pt>
                <c:pt idx="4">
                  <c:v>14.41</c:v>
                </c:pt>
                <c:pt idx="5">
                  <c:v>4.53</c:v>
                </c:pt>
                <c:pt idx="6">
                  <c:v>5.17</c:v>
                </c:pt>
                <c:pt idx="7">
                  <c:v>5.96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524064"/>
        <c:axId val="889526784"/>
      </c:scatterChart>
      <c:valAx>
        <c:axId val="889524064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889526784"/>
        <c:crosses val="autoZero"/>
        <c:crossBetween val="midCat"/>
        <c:majorUnit val="1"/>
      </c:valAx>
      <c:valAx>
        <c:axId val="889526784"/>
        <c:scaling>
          <c:orientation val="minMax"/>
          <c:max val="1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89524064"/>
        <c:crosses val="autoZero"/>
        <c:crossBetween val="midCat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EDA67-8F7C-4692-B76C-9FC2B2CA179C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C2A8-7F70-4B31-8785-A358A3C0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9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9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1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9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9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59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37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6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2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5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1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2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50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22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7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89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71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01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45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79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1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59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68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25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80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24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4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03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99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68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41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46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48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607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0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6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497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800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22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9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0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1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7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3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4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4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008313" cy="434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82F0-713B-4650-B079-C1AB5CF2B443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Тестирование в </a:t>
            </a:r>
            <a:r>
              <a:rPr lang="en-US" dirty="0" smtClean="0"/>
              <a:t>CCTV:</a:t>
            </a:r>
            <a:br>
              <a:rPr lang="en-US" dirty="0" smtClean="0"/>
            </a:br>
            <a:r>
              <a:rPr lang="ru-RU" dirty="0" smtClean="0"/>
              <a:t>частные случаи и глобальные 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38164"/>
          </a:xfrm>
        </p:spPr>
        <p:txBody>
          <a:bodyPr/>
          <a:lstStyle/>
          <a:p>
            <a:r>
              <a:rPr lang="ru-RU" dirty="0" smtClean="0"/>
              <a:t>Александр Васильев, </a:t>
            </a:r>
            <a:r>
              <a:rPr lang="en-US" dirty="0" smtClean="0"/>
              <a:t>ITV | </a:t>
            </a:r>
            <a:r>
              <a:rPr lang="en-US" dirty="0" err="1" smtClean="0"/>
              <a:t>AxxonSoft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rc 191"/>
          <p:cNvSpPr/>
          <p:nvPr/>
        </p:nvSpPr>
        <p:spPr>
          <a:xfrm>
            <a:off x="4295054" y="4594103"/>
            <a:ext cx="4741442" cy="1577710"/>
          </a:xfrm>
          <a:prstGeom prst="arc">
            <a:avLst>
              <a:gd name="adj1" fmla="val 10822094"/>
              <a:gd name="adj2" fmla="val 1605437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560929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VR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9" name="Arc 188"/>
          <p:cNvSpPr/>
          <p:nvPr/>
        </p:nvSpPr>
        <p:spPr>
          <a:xfrm>
            <a:off x="5609293" y="4585256"/>
            <a:ext cx="2454429" cy="1197113"/>
          </a:xfrm>
          <a:prstGeom prst="arc">
            <a:avLst>
              <a:gd name="adj1" fmla="val 10172013"/>
              <a:gd name="adj2" fmla="val 153668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9" name="Straight Connector 178"/>
          <p:cNvCxnSpPr>
            <a:endCxn id="17" idx="1"/>
          </p:cNvCxnSpPr>
          <p:nvPr/>
        </p:nvCxnSpPr>
        <p:spPr>
          <a:xfrm>
            <a:off x="1697563" y="4730250"/>
            <a:ext cx="1142680" cy="770932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17" idx="1"/>
          </p:cNvCxnSpPr>
          <p:nvPr/>
        </p:nvCxnSpPr>
        <p:spPr>
          <a:xfrm flipV="1">
            <a:off x="2143835" y="5501182"/>
            <a:ext cx="696408" cy="43204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7" idx="1"/>
          </p:cNvCxnSpPr>
          <p:nvPr/>
        </p:nvCxnSpPr>
        <p:spPr>
          <a:xfrm>
            <a:off x="2771800" y="4493355"/>
            <a:ext cx="68443" cy="1007827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0" idx="3"/>
            <a:endCxn id="17" idx="1"/>
          </p:cNvCxnSpPr>
          <p:nvPr/>
        </p:nvCxnSpPr>
        <p:spPr>
          <a:xfrm>
            <a:off x="1131733" y="5501182"/>
            <a:ext cx="1708510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1672" y="1770196"/>
            <a:ext cx="854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Современная</a:t>
            </a:r>
            <a:r>
              <a:rPr lang="en-US" sz="2800" dirty="0" smtClean="0"/>
              <a:t> </a:t>
            </a:r>
            <a:r>
              <a:rPr lang="ru-RU" sz="2800" dirty="0" smtClean="0"/>
              <a:t>система</a:t>
            </a:r>
            <a:r>
              <a:rPr lang="en-US" sz="2800" dirty="0" smtClean="0"/>
              <a:t> CCTV</a:t>
            </a:r>
            <a:endParaRPr lang="ru-RU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5678384" y="3303103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3205276"/>
            <a:ext cx="5832648" cy="3464084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7" y="5069134"/>
            <a:ext cx="864096" cy="8640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5" y="3839829"/>
            <a:ext cx="1015985" cy="10141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0243" y="5316516"/>
            <a:ext cx="659155" cy="369332"/>
          </a:xfrm>
          <a:prstGeom prst="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VPN</a:t>
            </a:r>
            <a:endParaRPr lang="ru-RU" dirty="0">
              <a:solidFill>
                <a:srgbClr val="385D8A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9711" y="5900763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Облако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65" y="5750384"/>
            <a:ext cx="957989" cy="95798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98" y="4215924"/>
            <a:ext cx="1015985" cy="1015985"/>
          </a:xfrm>
          <a:prstGeom prst="rect">
            <a:avLst/>
          </a:prstGeom>
        </p:spPr>
      </p:pic>
      <p:cxnSp>
        <p:nvCxnSpPr>
          <p:cNvPr id="132" name="Straight Connector 131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7" idx="3"/>
          </p:cNvCxnSpPr>
          <p:nvPr/>
        </p:nvCxnSpPr>
        <p:spPr>
          <a:xfrm>
            <a:off x="3499398" y="5501182"/>
            <a:ext cx="6663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140" name="Straight Connector 139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91" y="5143940"/>
            <a:ext cx="1018465" cy="719634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6595585" y="4023244"/>
            <a:ext cx="6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СХД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" y="3998420"/>
            <a:ext cx="924665" cy="92466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4" y="3678423"/>
            <a:ext cx="1459855" cy="1459855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1450359" y="6488668"/>
            <a:ext cx="113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Мобилки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94709" y="350819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Камера в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интернете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96763" y="3419599"/>
            <a:ext cx="134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Домашний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42331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urved Connector 74"/>
          <p:cNvCxnSpPr>
            <a:stCxn id="43" idx="3"/>
          </p:cNvCxnSpPr>
          <p:nvPr/>
        </p:nvCxnSpPr>
        <p:spPr>
          <a:xfrm>
            <a:off x="5824372" y="2446343"/>
            <a:ext cx="938170" cy="2986157"/>
          </a:xfrm>
          <a:prstGeom prst="curvedConnector2">
            <a:avLst/>
          </a:prstGeom>
          <a:ln w="38100">
            <a:solidFill>
              <a:srgbClr val="AE78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42" idx="1"/>
          </p:cNvCxnSpPr>
          <p:nvPr/>
        </p:nvCxnSpPr>
        <p:spPr>
          <a:xfrm rot="10800000" flipV="1">
            <a:off x="1504522" y="2416091"/>
            <a:ext cx="1531032" cy="1582327"/>
          </a:xfrm>
          <a:prstGeom prst="curvedConnector2">
            <a:avLst/>
          </a:prstGeom>
          <a:ln w="38100">
            <a:solidFill>
              <a:srgbClr val="AE78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43" idx="3"/>
          </p:cNvCxnSpPr>
          <p:nvPr/>
        </p:nvCxnSpPr>
        <p:spPr>
          <a:xfrm>
            <a:off x="5824372" y="2446343"/>
            <a:ext cx="1842654" cy="3132506"/>
          </a:xfrm>
          <a:prstGeom prst="curvedConnector2">
            <a:avLst/>
          </a:prstGeom>
          <a:ln w="38100">
            <a:solidFill>
              <a:srgbClr val="AE78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2" idx="1"/>
          </p:cNvCxnSpPr>
          <p:nvPr/>
        </p:nvCxnSpPr>
        <p:spPr>
          <a:xfrm rot="10800000" flipV="1">
            <a:off x="806758" y="2416092"/>
            <a:ext cx="2228796" cy="2521226"/>
          </a:xfrm>
          <a:prstGeom prst="curvedConnector2">
            <a:avLst/>
          </a:prstGeom>
          <a:ln w="38100">
            <a:solidFill>
              <a:srgbClr val="AE78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43" idx="3"/>
          </p:cNvCxnSpPr>
          <p:nvPr/>
        </p:nvCxnSpPr>
        <p:spPr>
          <a:xfrm>
            <a:off x="5824372" y="2446343"/>
            <a:ext cx="1855341" cy="1871825"/>
          </a:xfrm>
          <a:prstGeom prst="curvedConnector2">
            <a:avLst/>
          </a:prstGeom>
          <a:ln w="38100">
            <a:solidFill>
              <a:srgbClr val="AE78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42" idx="1"/>
            <a:endCxn id="27" idx="0"/>
          </p:cNvCxnSpPr>
          <p:nvPr/>
        </p:nvCxnSpPr>
        <p:spPr>
          <a:xfrm rot="10800000" flipV="1">
            <a:off x="2016060" y="2416092"/>
            <a:ext cx="1019494" cy="3334292"/>
          </a:xfrm>
          <a:prstGeom prst="curvedConnector2">
            <a:avLst/>
          </a:prstGeom>
          <a:ln w="38100">
            <a:solidFill>
              <a:srgbClr val="AE78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Arc 191"/>
          <p:cNvSpPr/>
          <p:nvPr/>
        </p:nvSpPr>
        <p:spPr>
          <a:xfrm>
            <a:off x="4295054" y="4594103"/>
            <a:ext cx="4741442" cy="1577710"/>
          </a:xfrm>
          <a:prstGeom prst="arc">
            <a:avLst>
              <a:gd name="adj1" fmla="val 10822094"/>
              <a:gd name="adj2" fmla="val 1605437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560929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VR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9" name="Arc 188"/>
          <p:cNvSpPr/>
          <p:nvPr/>
        </p:nvSpPr>
        <p:spPr>
          <a:xfrm>
            <a:off x="5609293" y="4585256"/>
            <a:ext cx="2454429" cy="1197113"/>
          </a:xfrm>
          <a:prstGeom prst="arc">
            <a:avLst>
              <a:gd name="adj1" fmla="val 10172013"/>
              <a:gd name="adj2" fmla="val 153668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9" name="Straight Connector 178"/>
          <p:cNvCxnSpPr>
            <a:endCxn id="17" idx="1"/>
          </p:cNvCxnSpPr>
          <p:nvPr/>
        </p:nvCxnSpPr>
        <p:spPr>
          <a:xfrm>
            <a:off x="1697563" y="4730250"/>
            <a:ext cx="1142680" cy="770932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17" idx="1"/>
          </p:cNvCxnSpPr>
          <p:nvPr/>
        </p:nvCxnSpPr>
        <p:spPr>
          <a:xfrm flipV="1">
            <a:off x="2143835" y="5501182"/>
            <a:ext cx="696408" cy="43204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7" idx="1"/>
          </p:cNvCxnSpPr>
          <p:nvPr/>
        </p:nvCxnSpPr>
        <p:spPr>
          <a:xfrm>
            <a:off x="2771800" y="4493355"/>
            <a:ext cx="68443" cy="1007827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0" idx="3"/>
            <a:endCxn id="17" idx="1"/>
          </p:cNvCxnSpPr>
          <p:nvPr/>
        </p:nvCxnSpPr>
        <p:spPr>
          <a:xfrm>
            <a:off x="1131733" y="5501182"/>
            <a:ext cx="1708510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78384" y="3303103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3205276"/>
            <a:ext cx="5832648" cy="3464084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7" y="5069134"/>
            <a:ext cx="864096" cy="8640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5" y="3839829"/>
            <a:ext cx="1015985" cy="10141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0243" y="5316516"/>
            <a:ext cx="659155" cy="369332"/>
          </a:xfrm>
          <a:prstGeom prst="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VPN</a:t>
            </a:r>
            <a:endParaRPr lang="ru-RU" dirty="0">
              <a:solidFill>
                <a:srgbClr val="385D8A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9711" y="5900763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Облако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65" y="5750384"/>
            <a:ext cx="957989" cy="95798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98" y="4215924"/>
            <a:ext cx="1015985" cy="1015985"/>
          </a:xfrm>
          <a:prstGeom prst="rect">
            <a:avLst/>
          </a:prstGeom>
        </p:spPr>
      </p:pic>
      <p:cxnSp>
        <p:nvCxnSpPr>
          <p:cNvPr id="132" name="Straight Connector 131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7" idx="3"/>
          </p:cNvCxnSpPr>
          <p:nvPr/>
        </p:nvCxnSpPr>
        <p:spPr>
          <a:xfrm>
            <a:off x="3499398" y="5501182"/>
            <a:ext cx="6663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140" name="Straight Connector 139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91" y="5143940"/>
            <a:ext cx="1018465" cy="719634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6595585" y="4023244"/>
            <a:ext cx="6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СХД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" y="3998420"/>
            <a:ext cx="924665" cy="92466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4" y="3678423"/>
            <a:ext cx="1459855" cy="1459855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1450359" y="6488668"/>
            <a:ext cx="113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Мобилки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94709" y="350819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Камера в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интернете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6897" y="3352088"/>
            <a:ext cx="134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Домашний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компьютер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54" y="2066175"/>
            <a:ext cx="699833" cy="69983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735387" y="2184733"/>
            <a:ext cx="208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Axxon</a:t>
            </a:r>
            <a:r>
              <a:rPr lang="en-US" sz="2800" dirty="0" smtClean="0"/>
              <a:t> 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15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68052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</a:t>
            </a:r>
            <a:r>
              <a:rPr lang="en-US" dirty="0" err="1" smtClean="0"/>
              <a:t>Axxon</a:t>
            </a:r>
            <a:r>
              <a:rPr lang="en-US" dirty="0" smtClean="0"/>
              <a:t> Next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Пререквизиты и сложная архитектура</a:t>
            </a:r>
            <a:endParaRPr lang="ru-RU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Распределённая система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Специальное оборудование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Работа в сети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Ресурсоёмкость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разработки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Разработкой </a:t>
            </a:r>
            <a:r>
              <a:rPr lang="en-US" sz="2400" dirty="0" err="1"/>
              <a:t>Axxon</a:t>
            </a:r>
            <a:r>
              <a:rPr lang="en-US" sz="2400" dirty="0"/>
              <a:t> Next </a:t>
            </a:r>
            <a:r>
              <a:rPr lang="ru-RU" sz="2400" dirty="0"/>
              <a:t>руководит гендир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Мы </a:t>
            </a:r>
            <a:r>
              <a:rPr lang="ru-RU" sz="2400" u="sng" dirty="0" smtClean="0"/>
              <a:t>почти</a:t>
            </a:r>
            <a:r>
              <a:rPr lang="ru-RU" sz="2400" dirty="0" smtClean="0"/>
              <a:t> не проектная компания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3"/>
            <a:ext cx="878497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Сторонний софт, «пререквизиты»: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Сторонние решения внутри </a:t>
            </a:r>
            <a:r>
              <a:rPr lang="en-US" dirty="0" err="1" smtClean="0"/>
              <a:t>Axxon</a:t>
            </a:r>
            <a:r>
              <a:rPr lang="en-US" dirty="0" smtClean="0"/>
              <a:t> Next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67" y="1726752"/>
            <a:ext cx="3200596" cy="223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60" y="2013892"/>
            <a:ext cx="4565272" cy="1660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47" y="3854010"/>
            <a:ext cx="4038095" cy="3301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81" y="1881353"/>
            <a:ext cx="4194131" cy="1925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22" y="4635211"/>
            <a:ext cx="2543547" cy="1832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41" y="4437112"/>
            <a:ext cx="4310608" cy="18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61719 0.032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1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7448 0.0224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573 0.0472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507 -0.0259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-1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6719 -0.0189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94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2.5E-6 -4.81481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3"/>
            <a:ext cx="885698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Наш софт (с отдельным инсталлятором):</a:t>
            </a:r>
          </a:p>
          <a:p>
            <a:r>
              <a:rPr lang="ru-RU" sz="2400" b="1" dirty="0" smtClean="0"/>
              <a:t>Driver Pack </a:t>
            </a:r>
            <a:r>
              <a:rPr lang="ru-RU" sz="2400" dirty="0" smtClean="0"/>
              <a:t>– интеграция камер с софтом</a:t>
            </a:r>
          </a:p>
          <a:p>
            <a:r>
              <a:rPr lang="ru-RU" sz="2400" b="1" dirty="0" smtClean="0"/>
              <a:t>Detector Pack </a:t>
            </a:r>
            <a:r>
              <a:rPr lang="ru-RU" sz="2400" dirty="0" smtClean="0"/>
              <a:t>– видео- и аудиоаналитика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r>
              <a:rPr lang="ru-RU" dirty="0"/>
              <a:t>Наши технологии:</a:t>
            </a:r>
          </a:p>
          <a:p>
            <a:r>
              <a:rPr lang="en-US" sz="2400" b="1" dirty="0" smtClean="0"/>
              <a:t>NGP</a:t>
            </a:r>
            <a:r>
              <a:rPr lang="ru-RU" sz="2400" dirty="0" smtClean="0"/>
              <a:t> – </a:t>
            </a:r>
            <a:r>
              <a:rPr lang="en-US" sz="2400" dirty="0" smtClean="0"/>
              <a:t>Next Generation Platform</a:t>
            </a:r>
            <a:r>
              <a:rPr lang="ru-RU" sz="2400" dirty="0" smtClean="0"/>
              <a:t>, ядро сервера</a:t>
            </a:r>
            <a:endParaRPr lang="en-US" sz="2400" dirty="0"/>
          </a:p>
          <a:p>
            <a:r>
              <a:rPr lang="en-US" sz="2400" b="1" dirty="0"/>
              <a:t>Business </a:t>
            </a:r>
            <a:r>
              <a:rPr lang="en-US" sz="2400" b="1" dirty="0" smtClean="0"/>
              <a:t>Layer </a:t>
            </a:r>
            <a:r>
              <a:rPr lang="en-US" sz="2400" dirty="0" smtClean="0"/>
              <a:t>–</a:t>
            </a:r>
            <a:r>
              <a:rPr lang="ru-RU" sz="2400" dirty="0" smtClean="0"/>
              <a:t> прокладка между сервером и клиентом. Главная головная боль.</a:t>
            </a:r>
            <a:endParaRPr lang="ru-RU" sz="2400" dirty="0"/>
          </a:p>
          <a:p>
            <a:pPr marL="457200" lvl="1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00192" y="3061495"/>
            <a:ext cx="2736304" cy="906444"/>
            <a:chOff x="6685064" y="2031629"/>
            <a:chExt cx="2736304" cy="906444"/>
          </a:xfrm>
        </p:grpSpPr>
        <p:sp>
          <p:nvSpPr>
            <p:cNvPr id="4" name="TextBox 3"/>
            <p:cNvSpPr txBox="1"/>
            <p:nvPr/>
          </p:nvSpPr>
          <p:spPr>
            <a:xfrm>
              <a:off x="6685064" y="2064029"/>
              <a:ext cx="26642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~</a:t>
              </a:r>
              <a:r>
                <a:rPr lang="ru-RU" sz="2200" dirty="0" smtClean="0"/>
                <a:t>180 вендоров</a:t>
              </a:r>
            </a:p>
            <a:p>
              <a:pPr algn="ctr"/>
              <a:r>
                <a:rPr lang="ru-RU" sz="2200" dirty="0"/>
                <a:t>~</a:t>
              </a:r>
              <a:r>
                <a:rPr lang="en-US" sz="2200" dirty="0"/>
                <a:t> 1500 </a:t>
              </a:r>
              <a:r>
                <a:rPr lang="ru-RU" sz="2200" dirty="0" smtClean="0"/>
                <a:t>устройств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685064" y="2031629"/>
              <a:ext cx="2736304" cy="90644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Arc 8"/>
          <p:cNvSpPr/>
          <p:nvPr/>
        </p:nvSpPr>
        <p:spPr>
          <a:xfrm>
            <a:off x="1187624" y="2852935"/>
            <a:ext cx="6264696" cy="417121"/>
          </a:xfrm>
          <a:prstGeom prst="arc">
            <a:avLst>
              <a:gd name="adj1" fmla="val 15929648"/>
              <a:gd name="adj2" fmla="val 21598562"/>
            </a:avLst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79408" y="3459075"/>
            <a:ext cx="5169056" cy="29199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543" y="1783862"/>
            <a:ext cx="8280920" cy="596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Сложная архитектура приложения: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20" y="2512970"/>
            <a:ext cx="699833" cy="699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8312" y="4291617"/>
            <a:ext cx="686406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GUI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0875" y="4035533"/>
            <a:ext cx="795411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NGP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3459075"/>
            <a:ext cx="2967850" cy="29199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23753" y="2631528"/>
            <a:ext cx="243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Axxon</a:t>
            </a:r>
            <a:r>
              <a:rPr lang="en-US" sz="2800" dirty="0" smtClean="0"/>
              <a:t> Next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27513" y="5200890"/>
            <a:ext cx="144142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Business</a:t>
            </a:r>
          </a:p>
          <a:p>
            <a:r>
              <a:rPr lang="en-US" b="1" dirty="0"/>
              <a:t>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8727" y="4083711"/>
            <a:ext cx="99899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Driver</a:t>
            </a:r>
            <a:endParaRPr lang="en-US" b="1" dirty="0"/>
          </a:p>
          <a:p>
            <a:r>
              <a:rPr lang="en-US" b="1" dirty="0" smtClean="0"/>
              <a:t>Pack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8418" y="3490332"/>
            <a:ext cx="2078069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Клиент</a:t>
            </a:r>
            <a:r>
              <a:rPr lang="en-US" sz="2800" b="1" dirty="0" smtClean="0"/>
              <a:t>, C#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74315" y="3494670"/>
            <a:ext cx="2379242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Сервер</a:t>
            </a:r>
            <a:r>
              <a:rPr lang="en-US" sz="2800" b="1" dirty="0" smtClean="0"/>
              <a:t>, C++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17325" y="4640759"/>
            <a:ext cx="134684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Mercurial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2034" y="5283274"/>
            <a:ext cx="125226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OpenGL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7780" y="4755415"/>
            <a:ext cx="827471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.</a:t>
            </a:r>
            <a:r>
              <a:rPr lang="en-US" sz="2200" dirty="0"/>
              <a:t>NET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7712" y="4640759"/>
            <a:ext cx="74398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TAO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223" y="5162809"/>
            <a:ext cx="172194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444481" y="4686925"/>
            <a:ext cx="13308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Pack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579705" y="5684859"/>
            <a:ext cx="178446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smtClean="0"/>
              <a:t>VC++ </a:t>
            </a:r>
            <a:r>
              <a:rPr lang="en-US" dirty="0" err="1" smtClean="0"/>
              <a:t>Redist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057921" y="4017890"/>
            <a:ext cx="2401320" cy="2182009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Rectangle 66"/>
          <p:cNvSpPr/>
          <p:nvPr/>
        </p:nvSpPr>
        <p:spPr>
          <a:xfrm>
            <a:off x="739154" y="4291617"/>
            <a:ext cx="1578027" cy="1560058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/>
          <p:cNvSpPr/>
          <p:nvPr/>
        </p:nvSpPr>
        <p:spPr>
          <a:xfrm>
            <a:off x="152814" y="2382427"/>
            <a:ext cx="8811673" cy="4214925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16" grpId="0" animBg="1"/>
      <p:bldP spid="17" grpId="0"/>
      <p:bldP spid="8" grpId="0" animBg="1"/>
      <p:bldP spid="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2" grpId="0" animBg="1"/>
      <p:bldP spid="63" grpId="0" animBg="1"/>
      <p:bldP spid="65" grpId="0" animBg="1"/>
      <p:bldP spid="66" grpId="0" animBg="1"/>
      <p:bldP spid="67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9869" y="4316393"/>
            <a:ext cx="1253613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Сервер</a:t>
            </a:r>
            <a:endParaRPr lang="ru-RU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39869" y="3129883"/>
            <a:ext cx="1944899" cy="1459855"/>
            <a:chOff x="3112145" y="2701455"/>
            <a:chExt cx="1944899" cy="14598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145" y="2701455"/>
              <a:ext cx="1459855" cy="145985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945043" y="4335487"/>
            <a:ext cx="36420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4436" y="4316392"/>
            <a:ext cx="1197764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69" y="3129882"/>
            <a:ext cx="1459855" cy="14598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3650476" y="3862317"/>
            <a:ext cx="2284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032738"/>
            <a:ext cx="8280920" cy="596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Самый простой случай: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39552" y="2032738"/>
            <a:ext cx="8280920" cy="59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Более распространённая ситуация: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13281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18715 -0.0006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11997 0.000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11198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6206117" y="4319632"/>
            <a:ext cx="1197764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0" y="3134998"/>
            <a:ext cx="1459855" cy="14598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0" y="3134998"/>
            <a:ext cx="1459855" cy="14598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8" y="3134998"/>
            <a:ext cx="1459855" cy="14598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01447" y="5468565"/>
            <a:ext cx="112107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Домен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3913" y="2244745"/>
            <a:ext cx="1296144" cy="32403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Group 54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endCxn id="42" idx="3"/>
          </p:cNvCxnSpPr>
          <p:nvPr/>
        </p:nvCxnSpPr>
        <p:spPr>
          <a:xfrm flipH="1">
            <a:off x="4091913" y="3862317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95825" y="5468564"/>
            <a:ext cx="141897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Клиенты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650476" y="3862317"/>
            <a:ext cx="2284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42323" y="4316393"/>
            <a:ext cx="1253613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Сервер</a:t>
            </a:r>
            <a:endParaRPr lang="ru-RU" sz="24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39552" y="2032738"/>
            <a:ext cx="8280920" cy="59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Более распространённая ситуация:</a:t>
            </a:r>
          </a:p>
        </p:txBody>
      </p:sp>
    </p:spTree>
    <p:extLst>
      <p:ext uri="{BB962C8B-B14F-4D97-AF65-F5344CB8AC3E}">
        <p14:creationId xmlns:p14="http://schemas.microsoft.com/office/powerpoint/2010/main" val="23145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3.88889E-6 -0.1530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0018 0.1585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0017 -0.15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018 0.1543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7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3" grpId="0" animBg="1"/>
      <p:bldP spid="66" grpId="0"/>
      <p:bldP spid="68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5639" y="5472757"/>
            <a:ext cx="112107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Домен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36250" y="2074209"/>
            <a:ext cx="1459857" cy="3583467"/>
            <a:chOff x="1897398" y="1636700"/>
            <a:chExt cx="1459857" cy="35834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9" y="1636700"/>
              <a:ext cx="1459855" cy="14598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00" y="2701681"/>
              <a:ext cx="1459855" cy="14598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8" y="3760312"/>
              <a:ext cx="1459855" cy="145985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979253" y="1811428"/>
              <a:ext cx="1296144" cy="324036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35702" y="2074209"/>
            <a:ext cx="1459857" cy="3583467"/>
            <a:chOff x="1897398" y="1636700"/>
            <a:chExt cx="1459857" cy="358346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9" y="1636700"/>
              <a:ext cx="1459855" cy="145985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00" y="2701681"/>
              <a:ext cx="1459855" cy="145985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8" y="3760312"/>
              <a:ext cx="1459855" cy="145985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979253" y="1811428"/>
              <a:ext cx="1296144" cy="324036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3768" y="3128233"/>
            <a:ext cx="1945157" cy="1459855"/>
            <a:chOff x="3111887" y="2698084"/>
            <a:chExt cx="1945157" cy="145985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563768" y="2080559"/>
            <a:ext cx="1945157" cy="1459855"/>
            <a:chOff x="3111887" y="2698084"/>
            <a:chExt cx="1945157" cy="145985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5563768" y="4214580"/>
            <a:ext cx="1945157" cy="1459855"/>
            <a:chOff x="3111887" y="2698084"/>
            <a:chExt cx="1945157" cy="145985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cxnSp>
        <p:nvCxnSpPr>
          <p:cNvPr id="67" name="Straight Arrow Connector 66"/>
          <p:cNvCxnSpPr/>
          <p:nvPr/>
        </p:nvCxnSpPr>
        <p:spPr>
          <a:xfrm flipH="1">
            <a:off x="4096105" y="3866509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00017" y="5472756"/>
            <a:ext cx="141897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09735" y="5657675"/>
            <a:ext cx="212423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Мультидомен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5431631" y="3864769"/>
            <a:ext cx="507601" cy="1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475656" y="2080559"/>
            <a:ext cx="3791669" cy="35611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11285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1527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Специальное оборудование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8" y="1453056"/>
            <a:ext cx="3409736" cy="196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89573"/>
            <a:ext cx="3805991" cy="1490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23" y="3902684"/>
            <a:ext cx="3219907" cy="1286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01" y="3645024"/>
            <a:ext cx="2087945" cy="2087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64" y="1747461"/>
            <a:ext cx="1793152" cy="1793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" y="1547226"/>
            <a:ext cx="2193622" cy="2193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" y="4861128"/>
            <a:ext cx="2814501" cy="1818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78" y="1876362"/>
            <a:ext cx="2273562" cy="2273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8" y="3131269"/>
            <a:ext cx="2863994" cy="179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r>
              <a:rPr lang="en-US" dirty="0" smtClean="0"/>
              <a:t> </a:t>
            </a:r>
            <a:r>
              <a:rPr lang="ru-RU" dirty="0" smtClean="0"/>
              <a:t>доклада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Видеонаблюдение для самых маленьких</a:t>
            </a:r>
          </a:p>
          <a:p>
            <a:r>
              <a:rPr lang="ru-RU" dirty="0" smtClean="0"/>
              <a:t>Что же такое </a:t>
            </a:r>
            <a:r>
              <a:rPr lang="en-US" dirty="0" err="1" smtClean="0"/>
              <a:t>Axxon</a:t>
            </a:r>
            <a:r>
              <a:rPr lang="en-US" dirty="0" smtClean="0"/>
              <a:t> Next</a:t>
            </a:r>
            <a:r>
              <a:rPr lang="ru-RU" dirty="0" smtClean="0"/>
              <a:t>?</a:t>
            </a:r>
          </a:p>
          <a:p>
            <a:r>
              <a:rPr lang="ru-RU" dirty="0" smtClean="0"/>
              <a:t>Проблемы</a:t>
            </a:r>
            <a:r>
              <a:rPr lang="en-US" dirty="0" smtClean="0"/>
              <a:t>,</a:t>
            </a:r>
            <a:r>
              <a:rPr lang="ru-RU" dirty="0" smtClean="0"/>
              <a:t> их</a:t>
            </a:r>
            <a:r>
              <a:rPr lang="en-US" dirty="0" smtClean="0"/>
              <a:t> </a:t>
            </a:r>
            <a:r>
              <a:rPr lang="ru-RU" dirty="0" smtClean="0"/>
              <a:t>причины и решения</a:t>
            </a:r>
          </a:p>
          <a:p>
            <a:r>
              <a:rPr lang="ru-RU" dirty="0" smtClean="0"/>
              <a:t>Выводы и мораль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Дополнительные возможности камер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642942"/>
          </a:xfrm>
        </p:spPr>
        <p:txBody>
          <a:bodyPr/>
          <a:lstStyle/>
          <a:p>
            <a:r>
              <a:rPr lang="ru-RU" dirty="0" smtClean="0"/>
              <a:t>Специальное оборудование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1797481" cy="20882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3608" y="2564904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Датчики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6937" y="3872520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Реле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75289" y="2564904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Микрофон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4580" y="3872520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Динамик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5128" y="5013176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PTZ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Специальное оборудование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68085"/>
              </p:ext>
            </p:extLst>
          </p:nvPr>
        </p:nvGraphicFramePr>
        <p:xfrm>
          <a:off x="35496" y="1772816"/>
          <a:ext cx="9073926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963"/>
                <a:gridCol w="4536963"/>
              </a:tblGrid>
              <a:tr h="740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</a:rPr>
                        <a:t>Многомониторная система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</a:rPr>
                        <a:t>Видеостена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0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320480" cy="1458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4540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6805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IP-</a:t>
            </a:r>
            <a:r>
              <a:rPr lang="ru-RU" dirty="0" smtClean="0"/>
              <a:t>видеонаблюдение подразумевает</a:t>
            </a:r>
            <a:endParaRPr lang="en-US" dirty="0" smtClean="0"/>
          </a:p>
          <a:p>
            <a:r>
              <a:rPr lang="ru-RU" sz="2400" dirty="0" smtClean="0"/>
              <a:t>Высокую пропускную способность</a:t>
            </a:r>
          </a:p>
          <a:p>
            <a:pPr lvl="1"/>
            <a:r>
              <a:rPr lang="ru-RU" sz="2200" dirty="0" smtClean="0"/>
              <a:t>1 канал 720</a:t>
            </a:r>
            <a:r>
              <a:rPr lang="en-US" sz="2200" dirty="0" smtClean="0"/>
              <a:t>p / 25 fps</a:t>
            </a:r>
            <a:r>
              <a:rPr lang="ru-RU" sz="2200" dirty="0"/>
              <a:t> </a:t>
            </a:r>
            <a:r>
              <a:rPr lang="ru-RU" sz="2200" dirty="0" smtClean="0"/>
              <a:t>/ </a:t>
            </a:r>
            <a:r>
              <a:rPr lang="en-US" sz="2200" dirty="0" smtClean="0"/>
              <a:t>h264 ~ 8 Mbit/s</a:t>
            </a:r>
            <a:endParaRPr lang="ru-RU" sz="2200" dirty="0"/>
          </a:p>
          <a:p>
            <a:r>
              <a:rPr lang="ru-RU" sz="2400" dirty="0" smtClean="0"/>
              <a:t>Работу в разных подсетях</a:t>
            </a:r>
          </a:p>
          <a:p>
            <a:r>
              <a:rPr lang="ru-RU" sz="2400" dirty="0" smtClean="0"/>
              <a:t>Конфликты </a:t>
            </a:r>
            <a:r>
              <a:rPr lang="en-US" sz="2400" dirty="0" smtClean="0"/>
              <a:t>IP</a:t>
            </a:r>
            <a:r>
              <a:rPr lang="ru-RU" sz="2400" dirty="0" smtClean="0"/>
              <a:t>-адресов</a:t>
            </a:r>
            <a:endParaRPr lang="en-US" sz="2400" dirty="0" smtClean="0"/>
          </a:p>
          <a:p>
            <a:r>
              <a:rPr lang="ru-RU" sz="2400" dirty="0"/>
              <a:t>Потери пакетов</a:t>
            </a:r>
          </a:p>
          <a:p>
            <a:r>
              <a:rPr lang="en-US" sz="2400" dirty="0" smtClean="0"/>
              <a:t>NAT</a:t>
            </a:r>
          </a:p>
          <a:p>
            <a:r>
              <a:rPr lang="en-US" sz="2400" dirty="0" smtClean="0"/>
              <a:t>VPN</a:t>
            </a:r>
          </a:p>
          <a:p>
            <a:r>
              <a:rPr lang="en-US" sz="2400" dirty="0" smtClean="0"/>
              <a:t>Broadcast/Multicast/Unicast</a:t>
            </a:r>
          </a:p>
          <a:p>
            <a:r>
              <a:rPr lang="ru-RU" sz="2400" dirty="0" smtClean="0"/>
              <a:t>…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8355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Ресурсоёмкость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21071" y="5147302"/>
            <a:ext cx="273630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Экспорт из архива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9953" y="5177225"/>
            <a:ext cx="2415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Аудиоаналитика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13049" y="2195604"/>
            <a:ext cx="206169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Отображение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9702" y="3810807"/>
            <a:ext cx="192246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Работа с БД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69342" y="3662559"/>
            <a:ext cx="230425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Запись в архив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03676" y="1919339"/>
            <a:ext cx="246019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Видеоаналитика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4163" y="2368362"/>
            <a:ext cx="234712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Декодирование</a:t>
            </a:r>
            <a:endParaRPr lang="ru-RU" sz="22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08808" y="2594756"/>
            <a:ext cx="3679651" cy="2761606"/>
            <a:chOff x="3111887" y="2698084"/>
            <a:chExt cx="1945157" cy="14598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Ресурсоёмкость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75588" cy="43116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SaaS</a:t>
            </a:r>
            <a:r>
              <a:rPr lang="ru-RU" dirty="0" smtClean="0"/>
              <a:t> / </a:t>
            </a:r>
            <a:r>
              <a:rPr lang="en-US" dirty="0" smtClean="0"/>
              <a:t>Web-</a:t>
            </a:r>
            <a:r>
              <a:rPr lang="ru-RU" dirty="0" smtClean="0"/>
              <a:t>приложения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1737"/>
              </p:ext>
            </p:extLst>
          </p:nvPr>
        </p:nvGraphicFramePr>
        <p:xfrm>
          <a:off x="35496" y="2492894"/>
          <a:ext cx="9019604" cy="4320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9802"/>
                <a:gridCol w="4509802"/>
              </a:tblGrid>
              <a:tr h="575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Производитель софта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Потребитель софта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4937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54" y="3935208"/>
            <a:ext cx="1749188" cy="174918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670523" y="4809802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59806"/>
            <a:ext cx="3625700" cy="362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51" y="4817298"/>
            <a:ext cx="1546465" cy="1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75588" cy="43116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Desktop / CCTV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50744"/>
              </p:ext>
            </p:extLst>
          </p:nvPr>
        </p:nvGraphicFramePr>
        <p:xfrm>
          <a:off x="35496" y="2492893"/>
          <a:ext cx="9019604" cy="4320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9802"/>
                <a:gridCol w="4509802"/>
              </a:tblGrid>
              <a:tr h="575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Производитель софта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Потребитель софта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4938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50" y="3043783"/>
            <a:ext cx="1749188" cy="1749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62" y="3115791"/>
            <a:ext cx="1749188" cy="1749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45" y="5952732"/>
            <a:ext cx="648072" cy="648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94" y="5989553"/>
            <a:ext cx="611251" cy="611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61" y="4803107"/>
            <a:ext cx="1080120" cy="1080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92" y="4893067"/>
            <a:ext cx="990160" cy="99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22" y="5952732"/>
            <a:ext cx="648072" cy="648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71" y="5989553"/>
            <a:ext cx="611251" cy="611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46" y="4396043"/>
            <a:ext cx="1984207" cy="19842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4243" y="3339304"/>
            <a:ext cx="3318926" cy="1293873"/>
          </a:xfrm>
          <a:prstGeom prst="wedgeEllipseCallout">
            <a:avLst>
              <a:gd name="adj1" fmla="val 34516"/>
              <a:gd name="adj2" fmla="val 70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Как </a:t>
            </a:r>
            <a:r>
              <a:rPr lang="ru-RU" sz="2400" dirty="0" smtClean="0">
                <a:solidFill>
                  <a:schemeClr val="tx1"/>
                </a:solidFill>
              </a:rPr>
              <a:t>это тестировать</a:t>
            </a:r>
            <a:r>
              <a:rPr lang="ru-RU" sz="2400" dirty="0">
                <a:solidFill>
                  <a:schemeClr val="tx1"/>
                </a:solidFill>
              </a:rPr>
              <a:t>?!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78" y="4810483"/>
            <a:ext cx="1080120" cy="1080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68" y="5952732"/>
            <a:ext cx="648072" cy="648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17" y="5989553"/>
            <a:ext cx="611251" cy="6112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84" y="3933056"/>
            <a:ext cx="3625700" cy="3625700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52400" y="1152508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Ресурсоёмкость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0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50122" cy="432361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Небольшая конфигурация для примера: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15 каналов </a:t>
            </a:r>
            <a:r>
              <a:rPr lang="en-US" sz="2400" dirty="0" smtClean="0"/>
              <a:t>h264</a:t>
            </a:r>
            <a:r>
              <a:rPr lang="ru-RU" sz="2400" dirty="0" smtClean="0"/>
              <a:t> </a:t>
            </a:r>
            <a:r>
              <a:rPr lang="en-US" sz="2400" dirty="0" smtClean="0"/>
              <a:t>/ </a:t>
            </a:r>
            <a:r>
              <a:rPr lang="ru-RU" sz="2400" dirty="0" smtClean="0"/>
              <a:t>1280х720</a:t>
            </a:r>
            <a:r>
              <a:rPr lang="en-US" sz="2400" dirty="0" smtClean="0"/>
              <a:t> / 25 fps</a:t>
            </a:r>
            <a:endParaRPr lang="ru-RU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2 недели архива по 12 часов в день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Core i7 4790</a:t>
            </a:r>
            <a:endParaRPr lang="ru-RU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/>
              <a:t>Требуемые ресурсы: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Пропускная способность: 			115 </a:t>
            </a:r>
            <a:r>
              <a:rPr lang="en-US" sz="2400" dirty="0" smtClean="0"/>
              <a:t>Mbit/s</a:t>
            </a:r>
            <a:endParaRPr lang="ru-RU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Загрузка процессора, отображение:		40 – 50%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Загрузка процессора</a:t>
            </a:r>
            <a:r>
              <a:rPr lang="ru-RU" sz="2400" dirty="0" smtClean="0"/>
              <a:t>, детектирование:	30 – 40%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Требуемый объём архива:			</a:t>
            </a:r>
            <a:r>
              <a:rPr lang="en-US" sz="2400" dirty="0"/>
              <a:t>9.06 Tb</a:t>
            </a:r>
            <a:endParaRPr lang="ru-RU" sz="24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642942"/>
          </a:xfrm>
        </p:spPr>
        <p:txBody>
          <a:bodyPr/>
          <a:lstStyle/>
          <a:p>
            <a:r>
              <a:rPr lang="ru-RU" dirty="0"/>
              <a:t>Ресурсоёмкость</a:t>
            </a:r>
          </a:p>
        </p:txBody>
      </p:sp>
    </p:spTree>
    <p:extLst>
      <p:ext uri="{BB962C8B-B14F-4D97-AF65-F5344CB8AC3E}">
        <p14:creationId xmlns:p14="http://schemas.microsoft.com/office/powerpoint/2010/main" val="17860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875588" cy="48245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Всегда есть клиент, у которого больше.</a:t>
            </a:r>
          </a:p>
          <a:p>
            <a:r>
              <a:rPr lang="ru-RU" sz="2400" dirty="0" smtClean="0"/>
              <a:t>Камер</a:t>
            </a:r>
          </a:p>
          <a:p>
            <a:r>
              <a:rPr lang="ru-RU" sz="2400" dirty="0" smtClean="0"/>
              <a:t>Серверов</a:t>
            </a:r>
          </a:p>
          <a:p>
            <a:r>
              <a:rPr lang="ru-RU" sz="2400" dirty="0" smtClean="0"/>
              <a:t>Гигабайт и гигагерц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Примеры по количеству камер:</a:t>
            </a:r>
          </a:p>
          <a:p>
            <a:r>
              <a:rPr lang="en-US" sz="2400" dirty="0" smtClean="0"/>
              <a:t>Bank </a:t>
            </a:r>
            <a:r>
              <a:rPr lang="en-US" sz="2400" dirty="0" err="1" smtClean="0"/>
              <a:t>Melia</a:t>
            </a:r>
            <a:r>
              <a:rPr lang="en-US" sz="2400" dirty="0" smtClean="0"/>
              <a:t> Iran</a:t>
            </a:r>
            <a:r>
              <a:rPr lang="ru-RU" sz="2400" dirty="0" smtClean="0"/>
              <a:t> (Иран)					</a:t>
            </a:r>
            <a:r>
              <a:rPr lang="en-US" sz="2400" dirty="0" smtClean="0"/>
              <a:t>722</a:t>
            </a:r>
            <a:endParaRPr lang="ru-RU" sz="2400" dirty="0" smtClean="0"/>
          </a:p>
          <a:p>
            <a:r>
              <a:rPr lang="en-US" sz="2400" dirty="0" smtClean="0"/>
              <a:t>YPF</a:t>
            </a:r>
            <a:r>
              <a:rPr lang="ru-RU" sz="2400" dirty="0" smtClean="0"/>
              <a:t> (Аргентина)</a:t>
            </a:r>
            <a:r>
              <a:rPr lang="ru-RU" sz="2400" dirty="0"/>
              <a:t>	</a:t>
            </a:r>
            <a:r>
              <a:rPr lang="ru-RU" sz="2400" dirty="0" smtClean="0"/>
              <a:t>		 	    	  	</a:t>
            </a:r>
            <a:r>
              <a:rPr lang="en-US" sz="2400" dirty="0" smtClean="0"/>
              <a:t>8</a:t>
            </a:r>
            <a:r>
              <a:rPr lang="ru-RU" sz="2400" dirty="0" smtClean="0"/>
              <a:t>00</a:t>
            </a:r>
          </a:p>
          <a:p>
            <a:r>
              <a:rPr lang="en-US" sz="2400" dirty="0"/>
              <a:t>Emperors Palace </a:t>
            </a:r>
            <a:r>
              <a:rPr lang="en-US" sz="2400" dirty="0" smtClean="0"/>
              <a:t>Casino</a:t>
            </a:r>
            <a:r>
              <a:rPr lang="ru-RU" sz="2400" dirty="0" smtClean="0"/>
              <a:t> (ЮАР)			</a:t>
            </a:r>
            <a:r>
              <a:rPr lang="en-US" sz="2400" dirty="0" smtClean="0"/>
              <a:t>500</a:t>
            </a:r>
            <a:endParaRPr lang="ru-RU" sz="2400" dirty="0" smtClean="0"/>
          </a:p>
          <a:p>
            <a:r>
              <a:rPr lang="en-US" sz="2400" dirty="0" err="1" smtClean="0"/>
              <a:t>Mudo</a:t>
            </a:r>
            <a:r>
              <a:rPr lang="en-US" sz="2400" dirty="0" smtClean="0"/>
              <a:t> Chain</a:t>
            </a:r>
            <a:r>
              <a:rPr lang="ru-RU" sz="2400" dirty="0" smtClean="0"/>
              <a:t> (Турция)	</a:t>
            </a:r>
            <a:r>
              <a:rPr lang="ru-RU" sz="2400" dirty="0"/>
              <a:t>	</a:t>
            </a:r>
            <a:r>
              <a:rPr lang="ru-RU" sz="2400" dirty="0" smtClean="0"/>
              <a:t>			</a:t>
            </a:r>
            <a:r>
              <a:rPr lang="en-US" sz="2400" dirty="0" smtClean="0"/>
              <a:t>1920</a:t>
            </a:r>
            <a:endParaRPr lang="ru-RU" sz="2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642942"/>
          </a:xfrm>
        </p:spPr>
        <p:txBody>
          <a:bodyPr/>
          <a:lstStyle/>
          <a:p>
            <a:r>
              <a:rPr lang="ru-RU" dirty="0"/>
              <a:t>Ресурсоёмкость</a:t>
            </a:r>
          </a:p>
        </p:txBody>
      </p:sp>
    </p:spTree>
    <p:extLst>
      <p:ext uri="{BB962C8B-B14F-4D97-AF65-F5344CB8AC3E}">
        <p14:creationId xmlns:p14="http://schemas.microsoft.com/office/powerpoint/2010/main" val="32137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гендир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Отсутствуют функциональные спецификации</a:t>
            </a:r>
          </a:p>
          <a:p>
            <a:r>
              <a:rPr lang="ru-RU" sz="2400" dirty="0" smtClean="0"/>
              <a:t>Затруднено написание тест-планов</a:t>
            </a:r>
          </a:p>
          <a:p>
            <a:r>
              <a:rPr lang="ru-RU" sz="2400" dirty="0" smtClean="0"/>
              <a:t>Забитые баги закрываются как некорректные</a:t>
            </a:r>
          </a:p>
          <a:p>
            <a:r>
              <a:rPr lang="ru-RU" sz="2400" dirty="0" smtClean="0"/>
              <a:t>Неизвестен объем запланированного функционала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777055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</a:t>
            </a:r>
            <a:r>
              <a:rPr lang="ru-RU" dirty="0" err="1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Спецификация есть: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11" y="3339774"/>
            <a:ext cx="1457378" cy="145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0362" y="468432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</a:t>
            </a:r>
            <a:endParaRPr lang="ru-RU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57" y="3954429"/>
            <a:ext cx="508007" cy="5080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70" y="3051864"/>
            <a:ext cx="508007" cy="5080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61" y="4611404"/>
            <a:ext cx="508007" cy="50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68" y="4945934"/>
            <a:ext cx="508007" cy="5080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40" y="3475103"/>
            <a:ext cx="508007" cy="508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20799 0.079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5087 0.0094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3368 0.1412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16754 -0.0835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1198 -0.1328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643966" cy="4668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/>
              <a:t>Много докладов</a:t>
            </a:r>
            <a:r>
              <a:rPr lang="en-US" sz="2400" u="sng" dirty="0" smtClean="0"/>
              <a:t> </a:t>
            </a:r>
            <a:r>
              <a:rPr lang="ru-RU" sz="2400" u="sng" dirty="0" smtClean="0"/>
              <a:t>про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Менеджмент (</a:t>
            </a:r>
            <a:r>
              <a:rPr lang="en-US" sz="2400" dirty="0" smtClean="0"/>
              <a:t>test / team /</a:t>
            </a:r>
            <a:r>
              <a:rPr lang="ru-RU" sz="2400" dirty="0" smtClean="0"/>
              <a:t> </a:t>
            </a:r>
            <a:r>
              <a:rPr lang="en-US" sz="2400" dirty="0" smtClean="0"/>
              <a:t>time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err="1" smtClean="0"/>
              <a:t>Мобилки</a:t>
            </a:r>
            <a:r>
              <a:rPr lang="ru-RU" sz="2400" dirty="0" smtClean="0"/>
              <a:t> и </a:t>
            </a:r>
            <a:r>
              <a:rPr lang="ru-RU" sz="2400" dirty="0" err="1" smtClean="0"/>
              <a:t>web</a:t>
            </a:r>
            <a:r>
              <a:rPr lang="ru-RU" sz="2400" dirty="0" smtClean="0"/>
              <a:t> / облака</a:t>
            </a:r>
            <a:endParaRPr lang="ru-RU" sz="2400" dirty="0"/>
          </a:p>
          <a:p>
            <a:r>
              <a:rPr lang="ru-RU" sz="2400" dirty="0" smtClean="0"/>
              <a:t>Автоматизацию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u="sng" dirty="0" smtClean="0"/>
              <a:t>Мало докладов про</a:t>
            </a:r>
            <a:r>
              <a:rPr lang="ru-RU" sz="2400" dirty="0" smtClean="0"/>
              <a:t>:</a:t>
            </a:r>
          </a:p>
          <a:p>
            <a:pPr marL="514350" indent="-457200"/>
            <a:r>
              <a:rPr lang="en-US" sz="2600" dirty="0" smtClean="0"/>
              <a:t>D</a:t>
            </a:r>
            <a:r>
              <a:rPr lang="ru-RU" sz="2400" dirty="0" smtClean="0"/>
              <a:t>esktop</a:t>
            </a:r>
            <a:r>
              <a:rPr lang="en-US" sz="2400" dirty="0" smtClean="0"/>
              <a:t> </a:t>
            </a:r>
            <a:r>
              <a:rPr lang="ru-RU" sz="2400" dirty="0" smtClean="0"/>
              <a:t>приложения</a:t>
            </a:r>
            <a:endParaRPr lang="ru-RU" sz="2400" dirty="0" smtClean="0"/>
          </a:p>
          <a:p>
            <a:pPr marL="514350" indent="-457200"/>
            <a:r>
              <a:rPr lang="ru-RU" sz="2400" dirty="0" smtClean="0"/>
              <a:t>Ручное </a:t>
            </a:r>
            <a:r>
              <a:rPr lang="ru-RU" sz="2600" dirty="0" smtClean="0"/>
              <a:t>тестирование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b="1" u="sng" dirty="0" smtClean="0"/>
              <a:t>Совсем нет докладов про</a:t>
            </a:r>
            <a:r>
              <a:rPr lang="ru-RU" sz="2400" b="1" dirty="0" smtClean="0"/>
              <a:t>:</a:t>
            </a:r>
          </a:p>
          <a:p>
            <a:r>
              <a:rPr lang="en-US" sz="2400" b="1" dirty="0" smtClean="0"/>
              <a:t>CCTV</a:t>
            </a:r>
            <a:r>
              <a:rPr lang="ru-RU" sz="2400" b="1" dirty="0" smtClean="0"/>
              <a:t> – </a:t>
            </a:r>
            <a:r>
              <a:rPr lang="en-US" sz="2400" b="1" dirty="0" smtClean="0"/>
              <a:t>Closed-Circuit </a:t>
            </a:r>
            <a:r>
              <a:rPr lang="en-US" sz="2400" b="1" dirty="0" err="1" smtClean="0"/>
              <a:t>TeleVision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Видеонаблюдение</a:t>
            </a:r>
          </a:p>
          <a:p>
            <a:endParaRPr lang="ru-RU" dirty="0"/>
          </a:p>
        </p:txBody>
      </p:sp>
      <p:pic>
        <p:nvPicPr>
          <p:cNvPr id="1026" name="Picture 2" descr="C:\Users\Alexx\Dropbox\!Work\sqa days\#17\img\external-ir-dome-34-view-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592288" cy="19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</a:t>
            </a:r>
            <a:r>
              <a:rPr lang="ru-RU" dirty="0" err="1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Спецификация есть: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43311" y="3339774"/>
            <a:ext cx="1457378" cy="1867772"/>
            <a:chOff x="3843311" y="3339774"/>
            <a:chExt cx="1457378" cy="18677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311" y="3339774"/>
              <a:ext cx="1457378" cy="145737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10362" y="4684326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PM</a:t>
              </a:r>
              <a:endParaRPr lang="ru-RU" sz="28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61" y="3881192"/>
            <a:ext cx="762011" cy="7620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92288" y="4684326"/>
            <a:ext cx="120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Спека</a:t>
            </a:r>
            <a:endParaRPr lang="ru-RU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4" y="5336723"/>
            <a:ext cx="1006445" cy="1006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29" y="2331783"/>
            <a:ext cx="1220619" cy="122061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130329" y="3675109"/>
            <a:ext cx="561959" cy="2724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967828" y="5079490"/>
            <a:ext cx="644092" cy="5051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3900" y="6042280"/>
            <a:ext cx="1325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Тестер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1597509" y="3176570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90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69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20087 0.002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2" grpId="0"/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rved Down Arrow 48"/>
          <p:cNvSpPr/>
          <p:nvPr/>
        </p:nvSpPr>
        <p:spPr>
          <a:xfrm rot="-5400000">
            <a:off x="4093454" y="2611404"/>
            <a:ext cx="3549383" cy="3312366"/>
          </a:xfrm>
          <a:prstGeom prst="curvedDownArrow">
            <a:avLst>
              <a:gd name="adj1" fmla="val 12332"/>
              <a:gd name="adj2" fmla="val 22873"/>
              <a:gd name="adj3" fmla="val 28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</a:t>
            </a:r>
            <a:r>
              <a:rPr lang="ru-RU" dirty="0" err="1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Спецификация есть: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1" y="3893740"/>
            <a:ext cx="762011" cy="7620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92288" y="4684326"/>
            <a:ext cx="120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Спека</a:t>
            </a:r>
            <a:endParaRPr lang="ru-RU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81" y="5348397"/>
            <a:ext cx="762011" cy="7620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75411" y="6138983"/>
            <a:ext cx="222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Тест-дизайн</a:t>
            </a:r>
            <a:endParaRPr lang="ru-RU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29" y="2331783"/>
            <a:ext cx="1220619" cy="1220619"/>
          </a:xfrm>
          <a:prstGeom prst="rect">
            <a:avLst/>
          </a:prstGeom>
        </p:spPr>
      </p:pic>
      <p:sp>
        <p:nvSpPr>
          <p:cNvPr id="43" name="Curved Up Arrow 42"/>
          <p:cNvSpPr/>
          <p:nvPr/>
        </p:nvSpPr>
        <p:spPr>
          <a:xfrm>
            <a:off x="2694240" y="3934061"/>
            <a:ext cx="3200143" cy="7463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>
            <a:off x="2689707" y="4750188"/>
            <a:ext cx="3200365" cy="5865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88" y="2592561"/>
            <a:ext cx="762011" cy="7620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242336" y="3275972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Софт</a:t>
            </a:r>
            <a:endParaRPr lang="ru-RU" sz="28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01" y="2593330"/>
            <a:ext cx="762011" cy="76201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656983" y="327674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Баг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053900" y="5336723"/>
            <a:ext cx="1325876" cy="1228777"/>
            <a:chOff x="2053900" y="5336723"/>
            <a:chExt cx="1325876" cy="122877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24" y="5336723"/>
              <a:ext cx="1006445" cy="100644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053900" y="6042280"/>
              <a:ext cx="1325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Тестер</a:t>
              </a:r>
              <a:endParaRPr lang="ru-RU" sz="28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597509" y="3176570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130329" y="3675109"/>
            <a:ext cx="561959" cy="2724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67828" y="5079490"/>
            <a:ext cx="644092" cy="5051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58889 -0.0111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/>
      <p:bldP spid="43" grpId="0" animBg="1"/>
      <p:bldP spid="43" grpId="1" animBg="1"/>
      <p:bldP spid="45" grpId="0" animBg="1"/>
      <p:bldP spid="45" grpId="1" animBg="1"/>
      <p:bldP spid="48" grpId="0"/>
      <p:bldP spid="52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</a:t>
            </a:r>
            <a:r>
              <a:rPr lang="ru-RU" dirty="0" err="1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Спецификаци</a:t>
            </a:r>
            <a:r>
              <a:rPr lang="ru-RU" dirty="0"/>
              <a:t>и</a:t>
            </a:r>
            <a:r>
              <a:rPr lang="ru-RU" dirty="0" smtClean="0"/>
              <a:t> нет: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11" y="3339774"/>
            <a:ext cx="1457378" cy="145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0362" y="468432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</a:t>
            </a:r>
            <a:endParaRPr lang="ru-RU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57" y="3954429"/>
            <a:ext cx="508007" cy="5080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70" y="3051864"/>
            <a:ext cx="508007" cy="5080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61" y="4611404"/>
            <a:ext cx="508007" cy="5080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68" y="4945934"/>
            <a:ext cx="508007" cy="5080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40" y="3475103"/>
            <a:ext cx="508007" cy="5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20799 0.079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5087 0.0094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3368 0.1412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16754 -0.0835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1198 -0.1328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</a:t>
            </a:r>
            <a:r>
              <a:rPr lang="ru-RU" dirty="0" err="1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Спецификации нет: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11" y="3339774"/>
            <a:ext cx="1457378" cy="145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0362" y="468432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</a:t>
            </a:r>
            <a:endParaRPr lang="ru-RU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4" y="5336723"/>
            <a:ext cx="1006445" cy="1006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29" y="2331783"/>
            <a:ext cx="1220619" cy="1220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64457" y="4691222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Dev Lead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3900" y="6042280"/>
            <a:ext cx="1325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Тестер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597509" y="3176570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sp>
        <p:nvSpPr>
          <p:cNvPr id="21" name="Bent Arrow 20"/>
          <p:cNvSpPr/>
          <p:nvPr/>
        </p:nvSpPr>
        <p:spPr>
          <a:xfrm flipV="1">
            <a:off x="2402719" y="3665767"/>
            <a:ext cx="1100532" cy="9063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543985" y="4087468"/>
            <a:ext cx="978408" cy="48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44" y="3881802"/>
            <a:ext cx="762011" cy="7620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47692" y="4565213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Софт</a:t>
            </a:r>
            <a:endParaRPr lang="ru-R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72" y="4860667"/>
            <a:ext cx="955427" cy="7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20469 0.0011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9879 -0.0016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9" grpId="0"/>
      <p:bldP spid="20" grpId="0"/>
      <p:bldP spid="21" grpId="0" animBg="1"/>
      <p:bldP spid="22" grpId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</a:t>
            </a:r>
            <a:r>
              <a:rPr lang="ru-RU" dirty="0" err="1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Спецификации нет: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4" y="5336723"/>
            <a:ext cx="1006445" cy="1006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29" y="2331783"/>
            <a:ext cx="1220619" cy="12206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3900" y="6042280"/>
            <a:ext cx="1325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Тестер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597509" y="3176570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80" y="3339774"/>
            <a:ext cx="1457378" cy="14573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22393" y="4684326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Dev Lead</a:t>
            </a:r>
            <a:endParaRPr lang="ru-RU" sz="2800" dirty="0"/>
          </a:p>
        </p:txBody>
      </p:sp>
      <p:sp>
        <p:nvSpPr>
          <p:cNvPr id="23" name="Bent Arrow 22"/>
          <p:cNvSpPr/>
          <p:nvPr/>
        </p:nvSpPr>
        <p:spPr>
          <a:xfrm flipV="1">
            <a:off x="2402719" y="3665767"/>
            <a:ext cx="1100532" cy="9063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4543985" y="4087468"/>
            <a:ext cx="978408" cy="48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44" y="3881802"/>
            <a:ext cx="762011" cy="7620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47692" y="4565213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Софт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09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Разработкой </a:t>
            </a:r>
            <a:r>
              <a:rPr lang="en-US" dirty="0" err="1"/>
              <a:t>Axxon</a:t>
            </a:r>
            <a:r>
              <a:rPr lang="en-US" dirty="0"/>
              <a:t> Next </a:t>
            </a:r>
            <a:r>
              <a:rPr lang="ru-RU" dirty="0"/>
              <a:t>руководит </a:t>
            </a:r>
            <a:r>
              <a:rPr lang="ru-RU" dirty="0" err="1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311649"/>
          </a:xfrm>
        </p:spPr>
        <p:txBody>
          <a:bodyPr anchor="t"/>
          <a:lstStyle/>
          <a:p>
            <a:r>
              <a:rPr lang="ru-RU" dirty="0" smtClean="0"/>
              <a:t>Фактически нет </a:t>
            </a:r>
            <a:r>
              <a:rPr lang="ru-RU" dirty="0"/>
              <a:t>взаимодействия с разработкой</a:t>
            </a:r>
          </a:p>
          <a:p>
            <a:r>
              <a:rPr lang="ru-RU" dirty="0" smtClean="0"/>
              <a:t>Максимизирована скорость разработки</a:t>
            </a:r>
          </a:p>
          <a:p>
            <a:r>
              <a:rPr lang="ru-RU" dirty="0" smtClean="0"/>
              <a:t>Нечёткие сроки </a:t>
            </a:r>
            <a:r>
              <a:rPr lang="ru-RU" u="sng" dirty="0" smtClean="0"/>
              <a:t>всего</a:t>
            </a:r>
          </a:p>
          <a:p>
            <a:endParaRPr lang="ru-RU" dirty="0"/>
          </a:p>
        </p:txBody>
      </p:sp>
      <p:graphicFrame>
        <p:nvGraphicFramePr>
          <p:cNvPr id="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043472"/>
              </p:ext>
            </p:extLst>
          </p:nvPr>
        </p:nvGraphicFramePr>
        <p:xfrm>
          <a:off x="3923928" y="3903352"/>
          <a:ext cx="375694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>
            <a:off x="5868144" y="2924944"/>
            <a:ext cx="340616" cy="978408"/>
          </a:xfrm>
          <a:prstGeom prst="downArrow">
            <a:avLst>
              <a:gd name="adj1" fmla="val 34277"/>
              <a:gd name="adj2" fmla="val 87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</a:t>
            </a:r>
            <a:r>
              <a:rPr lang="en-US" dirty="0" smtClean="0"/>
              <a:t> – </a:t>
            </a:r>
            <a:r>
              <a:rPr lang="ru-RU" dirty="0" smtClean="0"/>
              <a:t>не </a:t>
            </a:r>
            <a:r>
              <a:rPr lang="ru-RU" dirty="0"/>
              <a:t>проектная компания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58312" cy="47525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крупного заказчика мы – проектная компания</a:t>
            </a:r>
            <a:endParaRPr lang="en-US" dirty="0" smtClean="0"/>
          </a:p>
          <a:p>
            <a:pPr marL="0" indent="0" algn="ctr">
              <a:buNone/>
            </a:pPr>
            <a:r>
              <a:rPr lang="ru-RU" sz="2200" dirty="0" smtClean="0"/>
              <a:t>Примеры: Домодедово, Байконур, Безопасное подмосковье, МВД</a:t>
            </a:r>
          </a:p>
          <a:p>
            <a:endParaRPr lang="ru-RU" sz="2400" dirty="0" smtClean="0"/>
          </a:p>
          <a:p>
            <a:r>
              <a:rPr lang="ru-RU" sz="2400" dirty="0" smtClean="0"/>
              <a:t>Индивидуальный </a:t>
            </a:r>
            <a:r>
              <a:rPr lang="ru-RU" sz="2400" dirty="0"/>
              <a:t>подход к разработке</a:t>
            </a:r>
          </a:p>
          <a:p>
            <a:pPr lvl="1"/>
            <a:r>
              <a:rPr lang="ru-RU" sz="2000" dirty="0"/>
              <a:t>Создаём персональные версии с уникальными </a:t>
            </a:r>
            <a:r>
              <a:rPr lang="ru-RU" sz="2000" dirty="0" err="1"/>
              <a:t>фичами</a:t>
            </a:r>
            <a:endParaRPr lang="ru-RU" sz="2000" dirty="0"/>
          </a:p>
          <a:p>
            <a:pPr lvl="1"/>
            <a:r>
              <a:rPr lang="ru-RU" sz="2000" dirty="0"/>
              <a:t>Добавляем новые </a:t>
            </a:r>
            <a:r>
              <a:rPr lang="ru-RU" sz="2000" dirty="0" err="1"/>
              <a:t>фичи</a:t>
            </a:r>
            <a:r>
              <a:rPr lang="ru-RU" sz="2000" dirty="0"/>
              <a:t> в релиз-кандидат</a:t>
            </a:r>
          </a:p>
          <a:p>
            <a:pPr lvl="1"/>
            <a:r>
              <a:rPr lang="ru-RU" sz="2000" dirty="0"/>
              <a:t>Объём новой функциональности</a:t>
            </a:r>
            <a:r>
              <a:rPr lang="en-US" sz="2000" dirty="0"/>
              <a:t> </a:t>
            </a:r>
            <a:r>
              <a:rPr lang="ru-RU" sz="2000" dirty="0"/>
              <a:t>в версии не </a:t>
            </a:r>
            <a:r>
              <a:rPr lang="ru-RU" sz="2000" dirty="0" smtClean="0"/>
              <a:t>фиксирован</a:t>
            </a:r>
          </a:p>
          <a:p>
            <a:pPr lvl="1"/>
            <a:endParaRPr lang="ru-RU" sz="2000" dirty="0"/>
          </a:p>
          <a:p>
            <a:r>
              <a:rPr lang="ru-RU" sz="2400" dirty="0" smtClean="0"/>
              <a:t>Индивидуальный подход к сопровождению</a:t>
            </a:r>
          </a:p>
          <a:p>
            <a:pPr lvl="1"/>
            <a:r>
              <a:rPr lang="ru-RU" sz="2000" dirty="0" smtClean="0"/>
              <a:t>Отправляем инженеров </a:t>
            </a:r>
            <a:r>
              <a:rPr lang="en-US" sz="2000" dirty="0" smtClean="0"/>
              <a:t>QA</a:t>
            </a:r>
            <a:r>
              <a:rPr lang="ru-RU" sz="2000" dirty="0" smtClean="0"/>
              <a:t> на объекты (например, в Аргентину)</a:t>
            </a:r>
          </a:p>
          <a:p>
            <a:pPr lvl="1"/>
            <a:r>
              <a:rPr lang="ru-RU" sz="2000" dirty="0" smtClean="0"/>
              <a:t>Отлаживаемся на объекте, предоставляем кастомные модули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668" y="1000108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Мы</a:t>
            </a:r>
            <a:r>
              <a:rPr lang="en-US" dirty="0" smtClean="0"/>
              <a:t> </a:t>
            </a:r>
            <a:r>
              <a:rPr lang="ru-RU" u="sng" dirty="0" smtClean="0"/>
              <a:t>почти</a:t>
            </a:r>
            <a:r>
              <a:rPr lang="en-US" dirty="0" smtClean="0"/>
              <a:t> </a:t>
            </a:r>
            <a:r>
              <a:rPr lang="ru-RU" dirty="0" smtClean="0"/>
              <a:t>не проектная компания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тестирования</a:t>
            </a:r>
            <a:r>
              <a:rPr lang="en-US" dirty="0" smtClean="0"/>
              <a:t> </a:t>
            </a:r>
            <a:r>
              <a:rPr lang="en-US" dirty="0" err="1" smtClean="0"/>
              <a:t>Axxon</a:t>
            </a:r>
            <a:r>
              <a:rPr lang="ru-RU" dirty="0" smtClean="0"/>
              <a:t> </a:t>
            </a:r>
            <a:r>
              <a:rPr lang="en-US" dirty="0" smtClean="0"/>
              <a:t>Next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3050"/>
            <a:ext cx="8784976" cy="5214950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Непредсказуемые сроки стабилизации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Отсутствие автоматизации</a:t>
            </a:r>
            <a:endParaRPr lang="ru-RU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Практически нет удалённого тестирования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Нехватка</a:t>
            </a:r>
            <a:r>
              <a:rPr lang="en-US" dirty="0" smtClean="0"/>
              <a:t> </a:t>
            </a:r>
            <a:r>
              <a:rPr lang="ru-RU" dirty="0" smtClean="0"/>
              <a:t>аппаратных</a:t>
            </a:r>
            <a:r>
              <a:rPr lang="en-US" dirty="0" smtClean="0"/>
              <a:t> </a:t>
            </a:r>
            <a:r>
              <a:rPr lang="ru-RU" dirty="0" smtClean="0"/>
              <a:t>ресурсов</a:t>
            </a:r>
            <a:endParaRPr lang="en-US" dirty="0" smtClean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Отсутствие необходимого оборудования</a:t>
            </a:r>
            <a:endParaRPr lang="ru-RU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1000" dirty="0" smtClean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Отсутствие спецификаций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Неравномерная загрузка группы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Блокеры в финальной итерации</a:t>
            </a:r>
          </a:p>
        </p:txBody>
      </p:sp>
    </p:spTree>
    <p:extLst>
      <p:ext uri="{BB962C8B-B14F-4D97-AF65-F5344CB8AC3E}">
        <p14:creationId xmlns:p14="http://schemas.microsoft.com/office/powerpoint/2010/main" val="34123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</a:t>
            </a:r>
            <a:r>
              <a:rPr lang="ru-RU" dirty="0" smtClean="0"/>
              <a:t>. Непредсказуемые сроки стабилизации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/>
              <a:t>Сложная архитектура =</a:t>
            </a:r>
            <a:r>
              <a:rPr lang="en-US" sz="2400" dirty="0" smtClean="0"/>
              <a:t>&gt;</a:t>
            </a:r>
            <a:r>
              <a:rPr lang="ru-RU" sz="2400" dirty="0" smtClean="0"/>
              <a:t> много пересечений в коде</a:t>
            </a:r>
            <a:r>
              <a:rPr lang="en-US" sz="2400" dirty="0" smtClean="0"/>
              <a:t> =&gt;</a:t>
            </a:r>
            <a:r>
              <a:rPr lang="ru-RU" sz="2400" dirty="0" smtClean="0"/>
              <a:t> наведени</a:t>
            </a:r>
            <a:r>
              <a:rPr lang="ru-RU" sz="2400" dirty="0"/>
              <a:t>е</a:t>
            </a:r>
            <a:r>
              <a:rPr lang="ru-RU" sz="2400" dirty="0" smtClean="0"/>
              <a:t> новых багов при исправлении старых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/>
              <a:t>Мы </a:t>
            </a:r>
            <a:r>
              <a:rPr lang="ru-RU" sz="2400" u="sng" dirty="0" smtClean="0"/>
              <a:t>почти</a:t>
            </a:r>
            <a:r>
              <a:rPr lang="ru-RU" sz="2400" dirty="0" smtClean="0"/>
              <a:t> не проектная компания =</a:t>
            </a:r>
            <a:r>
              <a:rPr lang="en-US" sz="2400" dirty="0" smtClean="0"/>
              <a:t>&gt;</a:t>
            </a:r>
            <a:r>
              <a:rPr lang="ru-RU" sz="2400" dirty="0" smtClean="0"/>
              <a:t> новые фичи реализуются в любое время =</a:t>
            </a:r>
            <a:r>
              <a:rPr lang="en-US" sz="2400" dirty="0" smtClean="0"/>
              <a:t>&gt; </a:t>
            </a:r>
            <a:r>
              <a:rPr lang="ru-RU" sz="2400" dirty="0" smtClean="0"/>
              <a:t>наводятся </a:t>
            </a:r>
            <a:r>
              <a:rPr lang="ru-RU" sz="2400" dirty="0" smtClean="0"/>
              <a:t>баги</a:t>
            </a:r>
            <a:endParaRPr lang="ru-RU" sz="2400" u="sng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804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</a:t>
            </a:r>
            <a:r>
              <a:rPr lang="ru-RU" dirty="0" smtClean="0"/>
              <a:t>. Непредсказуемые сроки стабилизации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sz="2400" dirty="0"/>
              <a:t>Динамическое распределение ресурсов отдела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Гибкое планирование сроков стабилизации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2723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в наших руках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Автотестов пока нет потому что:</a:t>
            </a:r>
          </a:p>
          <a:p>
            <a:r>
              <a:rPr lang="ru-RU" sz="2400" dirty="0" smtClean="0"/>
              <a:t>Кадровая политика</a:t>
            </a:r>
          </a:p>
          <a:p>
            <a:r>
              <a:rPr lang="ru-RU" sz="2400" dirty="0" smtClean="0"/>
              <a:t>Нет времени</a:t>
            </a:r>
          </a:p>
          <a:p>
            <a:r>
              <a:rPr lang="ru-RU" sz="2400" dirty="0" smtClean="0"/>
              <a:t>Другие причины</a:t>
            </a:r>
          </a:p>
          <a:p>
            <a:r>
              <a:rPr lang="ru-RU" sz="2400" dirty="0" smtClean="0"/>
              <a:t>Технические причины (о них – далее)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Зато есть автоматизация рутинных операций:</a:t>
            </a:r>
          </a:p>
          <a:p>
            <a:r>
              <a:rPr lang="ru-RU" sz="2400" dirty="0" smtClean="0"/>
              <a:t>Публикация сборок для внешнего доступа</a:t>
            </a:r>
          </a:p>
          <a:p>
            <a:r>
              <a:rPr lang="ru-RU" sz="2400" dirty="0" smtClean="0"/>
              <a:t>Сбор метрик по отделу (скорость тестирования и т.д.)</a:t>
            </a:r>
          </a:p>
        </p:txBody>
      </p:sp>
    </p:spTree>
    <p:extLst>
      <p:ext uri="{BB962C8B-B14F-4D97-AF65-F5344CB8AC3E}">
        <p14:creationId xmlns:p14="http://schemas.microsoft.com/office/powerpoint/2010/main" val="42786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dirty="0"/>
              <a:t>2. </a:t>
            </a:r>
            <a:r>
              <a:rPr lang="ru-RU" dirty="0"/>
              <a:t>Отсутствие автоматизации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dirty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Сложная архитектура</a:t>
            </a:r>
            <a:r>
              <a:rPr lang="en-US" sz="2400" dirty="0"/>
              <a:t> </a:t>
            </a:r>
            <a:r>
              <a:rPr lang="ru-RU" sz="2400" dirty="0"/>
              <a:t>=</a:t>
            </a:r>
            <a:r>
              <a:rPr lang="en-US" sz="2400" dirty="0"/>
              <a:t>&gt; </a:t>
            </a:r>
            <a:r>
              <a:rPr lang="ru-RU" sz="2400" dirty="0"/>
              <a:t>сложный код тестов =</a:t>
            </a:r>
            <a:r>
              <a:rPr lang="en-US" sz="2400" dirty="0"/>
              <a:t>&gt;</a:t>
            </a:r>
            <a:r>
              <a:rPr lang="ru-RU" sz="2400" dirty="0"/>
              <a:t> квалификация и время на написание / поддержку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Аппаратное подключение/отключение устройств =</a:t>
            </a:r>
            <a:r>
              <a:rPr lang="en-US" sz="2400" dirty="0"/>
              <a:t>&gt;</a:t>
            </a:r>
            <a:r>
              <a:rPr lang="ru-RU" sz="2400" dirty="0"/>
              <a:t> дорогая / сложная автоматизация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Программные интерфейсы постоянно меняются =</a:t>
            </a:r>
            <a:r>
              <a:rPr lang="en-US" sz="2400" dirty="0"/>
              <a:t>&gt; </a:t>
            </a:r>
            <a:r>
              <a:rPr lang="ru-RU" sz="2400" dirty="0"/>
              <a:t>много времени на сопровождение автотестов</a:t>
            </a: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3749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dirty="0" smtClean="0"/>
              <a:t>2. Отсутствие автоматизации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Отлаженный механизм ручного тестирования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Автоматизация не всегда эффективнее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Обучение </a:t>
            </a:r>
            <a:r>
              <a:rPr lang="ru-RU" sz="2400" dirty="0"/>
              <a:t>автотестеров внутри </a:t>
            </a:r>
            <a:r>
              <a:rPr lang="ru-RU" sz="2400" dirty="0" smtClean="0"/>
              <a:t>отдела</a:t>
            </a:r>
            <a:endParaRPr lang="ru-RU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1286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3</a:t>
            </a:r>
            <a:r>
              <a:rPr lang="ru-RU" dirty="0" smtClean="0"/>
              <a:t>. Практически нет удалённого тестирования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/>
              <a:t>Аппаратное подключение/отключение устройств =</a:t>
            </a:r>
            <a:r>
              <a:rPr lang="en-US" sz="2400" dirty="0" smtClean="0"/>
              <a:t>&gt;</a:t>
            </a:r>
            <a:r>
              <a:rPr lang="ru-RU" sz="2400" dirty="0" smtClean="0"/>
              <a:t> невозможно сделать удалённо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/>
              <a:t>Малая мощность компьютера / ширина канала =</a:t>
            </a:r>
            <a:r>
              <a:rPr lang="en-US" sz="2400" dirty="0" smtClean="0"/>
              <a:t>&gt; </a:t>
            </a:r>
            <a:r>
              <a:rPr lang="ru-RU" sz="2400" dirty="0" smtClean="0"/>
              <a:t>удалённая проверка неудовлетворительна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5234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3. Практически нет удалённого тестирования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Работа в дружном коллективе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Гибкий график, лояльное </a:t>
            </a:r>
            <a:r>
              <a:rPr lang="ru-RU" sz="2400" dirty="0"/>
              <a:t>начальство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7843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4</a:t>
            </a:r>
            <a:r>
              <a:rPr lang="ru-RU" dirty="0"/>
              <a:t>. Нехватка аппаратных ресурсов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Нагрузочное тестирование =</a:t>
            </a:r>
            <a:r>
              <a:rPr lang="en-US" sz="2400" dirty="0"/>
              <a:t>&gt; </a:t>
            </a:r>
            <a:r>
              <a:rPr lang="ru-RU" sz="2400" dirty="0"/>
              <a:t>большая конфигурация =</a:t>
            </a:r>
            <a:r>
              <a:rPr lang="en-US" sz="2400" dirty="0"/>
              <a:t>&gt; </a:t>
            </a:r>
            <a:r>
              <a:rPr lang="ru-RU" sz="2400" dirty="0"/>
              <a:t>не хватает компьютеров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Сложный баг у клиента на большой системе =</a:t>
            </a:r>
            <a:r>
              <a:rPr lang="en-US" sz="2400" dirty="0"/>
              <a:t>&gt; </a:t>
            </a:r>
            <a:r>
              <a:rPr lang="ru-RU" sz="2400" dirty="0"/>
              <a:t>нет компьютеров для воспроизведения у нас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6827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4</a:t>
            </a:r>
            <a:r>
              <a:rPr lang="ru-RU" dirty="0"/>
              <a:t>. Нехватка аппаратных ресурсов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Использование виртуализации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Оптимистичный взгляд </a:t>
            </a:r>
            <a:r>
              <a:rPr lang="ru-RU" sz="2400" dirty="0"/>
              <a:t>на мир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3284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5. Отсутствие необходимого оборудования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Нужно проверить отсутствующее устройство =</a:t>
            </a:r>
            <a:r>
              <a:rPr lang="en-US" sz="2400" dirty="0"/>
              <a:t>&gt;</a:t>
            </a:r>
            <a:r>
              <a:rPr lang="ru-RU" sz="2400" dirty="0"/>
              <a:t> удалённый доступ, но его недостаточно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Баг у клиента: сложная сеть/редкое железо/мощные ПК =</a:t>
            </a:r>
            <a:r>
              <a:rPr lang="en-US" sz="2400" dirty="0"/>
              <a:t>&gt;</a:t>
            </a:r>
            <a:r>
              <a:rPr lang="ru-RU" sz="2400" dirty="0"/>
              <a:t> не можем воспроизвести =</a:t>
            </a:r>
            <a:r>
              <a:rPr lang="en-US" sz="2400" dirty="0"/>
              <a:t>&gt; </a:t>
            </a:r>
            <a:r>
              <a:rPr lang="ru-RU" sz="2400" dirty="0"/>
              <a:t>отлаживаемся на объекте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1812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5. Отсутствие необходимого оборудования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Применяем эмуляцию устройств и сетей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При возможности отлаживаемся </a:t>
            </a:r>
            <a:r>
              <a:rPr lang="ru-RU" sz="2400" dirty="0"/>
              <a:t>на </a:t>
            </a:r>
            <a:r>
              <a:rPr lang="ru-RU" sz="2400" dirty="0" smtClean="0"/>
              <a:t>объекте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1667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6. Отсутствие спецификаций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Спецификации отменены =</a:t>
            </a:r>
            <a:r>
              <a:rPr lang="en-US" sz="2400" dirty="0"/>
              <a:t>&gt; </a:t>
            </a:r>
            <a:r>
              <a:rPr lang="ru-RU" sz="2400" dirty="0"/>
              <a:t>нет описания фич =</a:t>
            </a:r>
            <a:r>
              <a:rPr lang="en-US" sz="2400" dirty="0"/>
              <a:t>&gt; </a:t>
            </a:r>
            <a:r>
              <a:rPr lang="ru-RU" sz="2400" dirty="0"/>
              <a:t>затруднен тест-дизайн и написание планов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Фича интегрируется по устной договорённости =</a:t>
            </a:r>
            <a:r>
              <a:rPr lang="en-US" sz="2400" dirty="0"/>
              <a:t>&gt; </a:t>
            </a:r>
            <a:r>
              <a:rPr lang="ru-RU" sz="2400" dirty="0"/>
              <a:t>отсутствует информация о деталях</a:t>
            </a:r>
            <a:endParaRPr lang="en-US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9072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6. Отсутствие спецификаций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Плотное взаимодействие с разработкой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Система запросов </a:t>
            </a:r>
            <a:r>
              <a:rPr lang="ru-RU" sz="2400" dirty="0"/>
              <a:t>по функционалу в багтрекере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8250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 ручного тестирования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1" y="2124115"/>
            <a:ext cx="1359979" cy="740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28" y="1824247"/>
            <a:ext cx="3924398" cy="117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3" y="3345910"/>
            <a:ext cx="2747586" cy="1819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9" y="2105139"/>
            <a:ext cx="2759729" cy="871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02" y="3399206"/>
            <a:ext cx="3074333" cy="1054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57" y="4644622"/>
            <a:ext cx="1071917" cy="1504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99" y="3663852"/>
            <a:ext cx="2768817" cy="1961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8" y="5264487"/>
            <a:ext cx="3352974" cy="8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305"/>
      </p:ext>
    </p:extLst>
  </p:cSld>
  <p:clrMapOvr>
    <a:masterClrMapping/>
  </p:clrMapOvr>
  <p:transition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7. Неравномерная загрузка группы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Планирование разработки гибкое =</a:t>
            </a:r>
            <a:r>
              <a:rPr lang="en-US" sz="2400" dirty="0"/>
              <a:t>&gt; </a:t>
            </a:r>
            <a:r>
              <a:rPr lang="ru-RU" sz="2400" dirty="0"/>
              <a:t>резкие изменения в плане =</a:t>
            </a:r>
            <a:r>
              <a:rPr lang="en-US" sz="2400" dirty="0"/>
              <a:t>&gt; </a:t>
            </a:r>
            <a:r>
              <a:rPr lang="ru-RU" sz="2400" dirty="0"/>
              <a:t>неравномерное число задач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Требуется срочная внеплановая проверка =</a:t>
            </a:r>
            <a:r>
              <a:rPr lang="en-US" sz="2400" dirty="0"/>
              <a:t>&gt; </a:t>
            </a:r>
            <a:r>
              <a:rPr lang="ru-RU" sz="2400" dirty="0"/>
              <a:t>срываются сроки итерации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820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7. Неравномерная загрузка группы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Динамическое распределение задач по отделам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Гибкое планирование работы </a:t>
            </a:r>
            <a:r>
              <a:rPr lang="ru-RU" sz="2400" dirty="0" smtClean="0"/>
              <a:t>отдела </a:t>
            </a:r>
            <a:r>
              <a:rPr lang="en-US" sz="2400" dirty="0" smtClean="0"/>
              <a:t>QA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4041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8. Блокеры в финальной итерации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Переделки во всех компонентах продукта =</a:t>
            </a:r>
            <a:r>
              <a:rPr lang="en-US" sz="2400" dirty="0"/>
              <a:t>&gt;</a:t>
            </a:r>
            <a:r>
              <a:rPr lang="ru-RU" sz="2400" dirty="0"/>
              <a:t> наводятся критические </a:t>
            </a:r>
            <a:r>
              <a:rPr lang="ru-RU" sz="2400" dirty="0" smtClean="0"/>
              <a:t>баги</a:t>
            </a:r>
            <a:endParaRPr lang="ru-RU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Новые фичи</a:t>
            </a:r>
            <a:r>
              <a:rPr lang="en-US" sz="2400" dirty="0"/>
              <a:t> </a:t>
            </a:r>
            <a:r>
              <a:rPr lang="ru-RU" sz="2400" dirty="0"/>
              <a:t>добавляются перед релизом =</a:t>
            </a:r>
            <a:r>
              <a:rPr lang="en-US" sz="2400" dirty="0"/>
              <a:t>&gt; </a:t>
            </a:r>
            <a:r>
              <a:rPr lang="ru-RU" sz="2400" dirty="0"/>
              <a:t>наводятся критические баги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6634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Причины сложностей </a:t>
            </a:r>
            <a:r>
              <a:rPr lang="ru-RU" dirty="0" smtClean="0"/>
              <a:t>и их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8. Блокеры в финальной итерации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Гибкое </a:t>
            </a:r>
            <a:r>
              <a:rPr lang="ru-RU" sz="2400" dirty="0"/>
              <a:t>планирование итераций и их количества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Индивидуальная </a:t>
            </a:r>
            <a:r>
              <a:rPr lang="ru-RU" sz="2400" dirty="0"/>
              <a:t>работа с клиентами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6922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4488"/>
            <a:ext cx="8784976" cy="50268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ru-RU" dirty="0"/>
              <a:t>Проблемы вне отдела </a:t>
            </a:r>
            <a:r>
              <a:rPr lang="en-US" dirty="0"/>
              <a:t>QA</a:t>
            </a:r>
            <a:r>
              <a:rPr lang="ru-RU" dirty="0"/>
              <a:t>: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ru-RU" sz="2400" dirty="0"/>
              <a:t>Непредсказуемые сроки стабилизации</a:t>
            </a:r>
          </a:p>
          <a:p>
            <a:pPr>
              <a:spcBef>
                <a:spcPts val="300"/>
              </a:spcBef>
            </a:pPr>
            <a:r>
              <a:rPr lang="ru-RU" sz="2400" dirty="0"/>
              <a:t>Отсутствие спецификаций</a:t>
            </a:r>
          </a:p>
          <a:p>
            <a:pPr>
              <a:spcBef>
                <a:spcPts val="300"/>
              </a:spcBef>
            </a:pPr>
            <a:r>
              <a:rPr lang="ru-RU" sz="2400" dirty="0"/>
              <a:t>Неравномерная загрузка группы</a:t>
            </a:r>
          </a:p>
          <a:p>
            <a:pPr>
              <a:spcBef>
                <a:spcPts val="300"/>
              </a:spcBef>
            </a:pPr>
            <a:r>
              <a:rPr lang="ru-RU" sz="2400" dirty="0"/>
              <a:t>Блокеры в финальной итерации</a:t>
            </a:r>
            <a:endParaRPr lang="en-US" sz="2400" dirty="0"/>
          </a:p>
          <a:p>
            <a:pPr marL="0" indent="0">
              <a:spcBef>
                <a:spcPts val="300"/>
              </a:spcBef>
              <a:buNone/>
            </a:pPr>
            <a:r>
              <a:rPr lang="ru-RU" dirty="0" smtClean="0"/>
              <a:t>Обоснование: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Сейчас индивидуальный </a:t>
            </a:r>
            <a:r>
              <a:rPr lang="ru-RU" sz="2400" dirty="0"/>
              <a:t>подход </a:t>
            </a:r>
            <a:r>
              <a:rPr lang="ru-RU" sz="2400" u="sng" dirty="0" smtClean="0"/>
              <a:t>экономически</a:t>
            </a:r>
            <a:r>
              <a:rPr lang="ru-RU" sz="2400" dirty="0" smtClean="0"/>
              <a:t> выгоднее</a:t>
            </a:r>
            <a:endParaRPr lang="ru-RU" sz="2400" dirty="0"/>
          </a:p>
          <a:p>
            <a:pPr>
              <a:spcBef>
                <a:spcPts val="300"/>
              </a:spcBef>
            </a:pPr>
            <a:r>
              <a:rPr lang="ru-RU" sz="2400" dirty="0"/>
              <a:t>С ростом компании управление разработкой улучшится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 smtClean="0"/>
              <a:t>Решение для </a:t>
            </a:r>
            <a:r>
              <a:rPr lang="en-US" dirty="0" smtClean="0"/>
              <a:t>QA</a:t>
            </a:r>
            <a:r>
              <a:rPr lang="ru-RU" dirty="0" smtClean="0"/>
              <a:t>: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Адаптироваться к текущей модели ведения бизнеса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Улучшать взаимодействие с разработкой</a:t>
            </a:r>
            <a:endParaRPr lang="en-US" sz="2400" dirty="0" smtClean="0"/>
          </a:p>
          <a:p>
            <a:pPr>
              <a:spcBef>
                <a:spcPts val="300"/>
              </a:spcBef>
            </a:pPr>
            <a:r>
              <a:rPr lang="ru-RU" sz="2400" dirty="0"/>
              <a:t>Надеяться </a:t>
            </a:r>
            <a:r>
              <a:rPr lang="ru-RU" sz="2400" dirty="0" smtClean="0"/>
              <a:t>на нормализацию ситуации в будущем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72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4488"/>
            <a:ext cx="8784976" cy="50268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ru-RU" dirty="0" smtClean="0"/>
              <a:t>Проблемы внутри </a:t>
            </a:r>
            <a:r>
              <a:rPr lang="ru-RU" dirty="0"/>
              <a:t>отдела </a:t>
            </a:r>
            <a:r>
              <a:rPr lang="en-US" dirty="0"/>
              <a:t>QA</a:t>
            </a:r>
            <a:r>
              <a:rPr lang="ru-RU" dirty="0"/>
              <a:t>: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ru-RU" sz="2400" dirty="0"/>
              <a:t>Отсутствие автоматизации</a:t>
            </a:r>
          </a:p>
          <a:p>
            <a:pPr>
              <a:spcBef>
                <a:spcPts val="300"/>
              </a:spcBef>
            </a:pPr>
            <a:r>
              <a:rPr lang="ru-RU" sz="2400" dirty="0"/>
              <a:t>Практически нет удалённого тестирования</a:t>
            </a:r>
          </a:p>
          <a:p>
            <a:pPr>
              <a:spcBef>
                <a:spcPts val="300"/>
              </a:spcBef>
            </a:pPr>
            <a:r>
              <a:rPr lang="ru-RU" sz="2400" dirty="0"/>
              <a:t>Нехватка</a:t>
            </a:r>
            <a:r>
              <a:rPr lang="en-US" sz="2400" dirty="0"/>
              <a:t> </a:t>
            </a:r>
            <a:r>
              <a:rPr lang="ru-RU" sz="2400" dirty="0"/>
              <a:t>аппаратных</a:t>
            </a:r>
            <a:r>
              <a:rPr lang="en-US" sz="2400" dirty="0"/>
              <a:t> </a:t>
            </a:r>
            <a:r>
              <a:rPr lang="ru-RU" sz="2400" dirty="0"/>
              <a:t>ресурсов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ru-RU" sz="2400" dirty="0"/>
              <a:t>Отсутствие необходимого оборудования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 smtClean="0"/>
              <a:t>Обоснование: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Сложная архитектура ПО и интеграция с устройствами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Кадровые риски и высокая цена необходимого персонала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 smtClean="0"/>
              <a:t>Решение для </a:t>
            </a:r>
            <a:r>
              <a:rPr lang="en-US" dirty="0" smtClean="0"/>
              <a:t>QA</a:t>
            </a:r>
            <a:r>
              <a:rPr lang="ru-RU" dirty="0" smtClean="0"/>
              <a:t>: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Автоматизация и удалённое тестирование – не самоцель</a:t>
            </a:r>
            <a:endParaRPr lang="en-US" sz="2400" dirty="0" smtClean="0"/>
          </a:p>
          <a:p>
            <a:pPr>
              <a:spcBef>
                <a:spcPts val="300"/>
              </a:spcBef>
            </a:pPr>
            <a:r>
              <a:rPr lang="ru-RU" sz="2400" dirty="0" smtClean="0"/>
              <a:t>Подготовка кадров внутри отдела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Применение виртуализации / эмуляции и т.п.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75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Рассмотрены особенности системы видеонаблюдения </a:t>
            </a:r>
            <a:r>
              <a:rPr lang="en-US" dirty="0" err="1" smtClean="0"/>
              <a:t>Axxon</a:t>
            </a:r>
            <a:r>
              <a:rPr lang="en-US" dirty="0" smtClean="0"/>
              <a:t> Next</a:t>
            </a:r>
            <a:endParaRPr lang="ru-RU" dirty="0" smtClean="0"/>
          </a:p>
          <a:p>
            <a:r>
              <a:rPr lang="ru-RU" dirty="0" smtClean="0"/>
              <a:t>Описаны сложности тестирования, к которым приводят эти особенности</a:t>
            </a:r>
          </a:p>
          <a:p>
            <a:r>
              <a:rPr lang="ru-RU" dirty="0" smtClean="0"/>
              <a:t>Приведены методы решения проблем, применяемые на практике</a:t>
            </a:r>
          </a:p>
          <a:p>
            <a:r>
              <a:rPr lang="ru-RU" dirty="0" smtClean="0"/>
              <a:t>Дан краткий анализ текущего состояния дел и прогноз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389826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0" y="1714488"/>
            <a:ext cx="8453468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Аналоговые камеры</a:t>
            </a:r>
            <a:r>
              <a:rPr lang="ru-RU" dirty="0"/>
              <a:t> </a:t>
            </a:r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аналоговый сигнал</a:t>
            </a:r>
            <a:endParaRPr lang="ru-RU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78703"/>
            <a:ext cx="3008682" cy="1902991"/>
          </a:xfrm>
          <a:prstGeom prst="rect">
            <a:avLst/>
          </a:prstGeom>
        </p:spPr>
      </p:pic>
      <p:cxnSp>
        <p:nvCxnSpPr>
          <p:cNvPr id="1059" name="Straight Arrow Connector 1058"/>
          <p:cNvCxnSpPr>
            <a:stCxn id="169" idx="1"/>
          </p:cNvCxnSpPr>
          <p:nvPr/>
        </p:nvCxnSpPr>
        <p:spPr>
          <a:xfrm flipH="1">
            <a:off x="2483768" y="4330199"/>
            <a:ext cx="3024336" cy="332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DVR </a:t>
            </a:r>
            <a:r>
              <a:rPr lang="ru-RU" dirty="0"/>
              <a:t>(</a:t>
            </a:r>
            <a:r>
              <a:rPr lang="en-US" dirty="0"/>
              <a:t>Digital Video Recorder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– видеорегистратор</a:t>
            </a: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0" y="2810066"/>
            <a:ext cx="3251881" cy="1273205"/>
          </a:xfrm>
          <a:prstGeom prst="rect">
            <a:avLst/>
          </a:prstGeom>
        </p:spPr>
      </p:pic>
      <p:cxnSp>
        <p:nvCxnSpPr>
          <p:cNvPr id="1030" name="Curved Connector 1029"/>
          <p:cNvCxnSpPr>
            <a:stCxn id="1027" idx="1"/>
            <a:endCxn id="67" idx="0"/>
          </p:cNvCxnSpPr>
          <p:nvPr/>
        </p:nvCxnSpPr>
        <p:spPr>
          <a:xfrm rot="10800000" flipV="1">
            <a:off x="3304154" y="3446668"/>
            <a:ext cx="1845816" cy="1535597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40143" y="5501182"/>
            <a:ext cx="3893880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69" name="Elbow Connector 68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IP-</a:t>
            </a:r>
            <a:r>
              <a:rPr lang="ru-RU" dirty="0" smtClean="0"/>
              <a:t>камеры =</a:t>
            </a:r>
            <a:r>
              <a:rPr lang="en-US" dirty="0" smtClean="0"/>
              <a:t>&gt; </a:t>
            </a:r>
            <a:r>
              <a:rPr lang="ru-RU" dirty="0" smtClean="0"/>
              <a:t>цифровой сигнал по </a:t>
            </a:r>
            <a:r>
              <a:rPr lang="en-US" dirty="0" smtClean="0"/>
              <a:t>LAN</a:t>
            </a:r>
            <a:endParaRPr lang="ru-R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74" y="1795777"/>
            <a:ext cx="2315013" cy="2212124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 flipH="1">
            <a:off x="4644008" y="3573016"/>
            <a:ext cx="1977883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3265" y="5501182"/>
            <a:ext cx="719269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62" name="Elbow Connector 61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NVR </a:t>
            </a:r>
            <a:r>
              <a:rPr lang="ru-RU" dirty="0"/>
              <a:t>(</a:t>
            </a:r>
            <a:r>
              <a:rPr lang="en-US" dirty="0"/>
              <a:t>Network Video Recorder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– цифровой </a:t>
            </a:r>
            <a:r>
              <a:rPr lang="en-US" dirty="0"/>
              <a:t>DVR, </a:t>
            </a:r>
            <a:r>
              <a:rPr lang="ru-RU" dirty="0"/>
              <a:t>видео по </a:t>
            </a:r>
            <a:r>
              <a:rPr lang="en-US" dirty="0"/>
              <a:t>LAN</a:t>
            </a:r>
            <a:endParaRPr lang="ru-RU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2249"/>
            <a:ext cx="3867839" cy="154584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513265" y="5501182"/>
            <a:ext cx="719269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91" y="5143940"/>
            <a:ext cx="1018465" cy="71963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60929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VR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75" name="Elbow Connector 74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cxnSp>
        <p:nvCxnSpPr>
          <p:cNvPr id="80" name="Straight Arrow Connector 79"/>
          <p:cNvCxnSpPr>
            <a:endCxn id="71" idx="0"/>
          </p:cNvCxnSpPr>
          <p:nvPr/>
        </p:nvCxnSpPr>
        <p:spPr>
          <a:xfrm>
            <a:off x="5942369" y="4213574"/>
            <a:ext cx="2915" cy="768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6131</TotalTime>
  <Words>1379</Words>
  <Application>Microsoft Office PowerPoint</Application>
  <PresentationFormat>On-screen Show (4:3)</PresentationFormat>
  <Paragraphs>443</Paragraphs>
  <Slides>56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Тема Office</vt:lpstr>
      <vt:lpstr>Тестирование в CCTV: частные случаи и глобальные проблемы</vt:lpstr>
      <vt:lpstr>План доклада</vt:lpstr>
      <vt:lpstr>Актуальность темы</vt:lpstr>
      <vt:lpstr>Всё в наших руках</vt:lpstr>
      <vt:lpstr>Инструментарий ручного тестирования</vt:lpstr>
      <vt:lpstr>Система видеонаблюдения</vt:lpstr>
      <vt:lpstr>Система видеонаблюдения</vt:lpstr>
      <vt:lpstr>Система видеонаблюдения</vt:lpstr>
      <vt:lpstr>Система видеонаблюдения</vt:lpstr>
      <vt:lpstr>Система видеонаблюдения</vt:lpstr>
      <vt:lpstr>Система видеонаблюдения</vt:lpstr>
      <vt:lpstr>Особенности</vt:lpstr>
      <vt:lpstr>Пререквизиты и сложная архитектура</vt:lpstr>
      <vt:lpstr>Пререквизиты и сложная архитектура</vt:lpstr>
      <vt:lpstr>Пререквизиты и сложная архитектура</vt:lpstr>
      <vt:lpstr>Распределённая система</vt:lpstr>
      <vt:lpstr>Распределённая система</vt:lpstr>
      <vt:lpstr>Распределённая система</vt:lpstr>
      <vt:lpstr>Специальное оборудование</vt:lpstr>
      <vt:lpstr>Специальное оборудование</vt:lpstr>
      <vt:lpstr>Специальное оборудование</vt:lpstr>
      <vt:lpstr>Работа в сети</vt:lpstr>
      <vt:lpstr>Ресурсоёмкость</vt:lpstr>
      <vt:lpstr>Ресурсоёмкость</vt:lpstr>
      <vt:lpstr>PowerPoint Presentation</vt:lpstr>
      <vt:lpstr>Ресурсоёмкость</vt:lpstr>
      <vt:lpstr>Ресурсоёмкость</vt:lpstr>
      <vt:lpstr>Разработкой Axxon Next руководит гендир</vt:lpstr>
      <vt:lpstr>Разработкой Axxon Next руководит гендир</vt:lpstr>
      <vt:lpstr>Разработкой Axxon Next руководит гендир</vt:lpstr>
      <vt:lpstr>Разработкой Axxon Next руководит гендир</vt:lpstr>
      <vt:lpstr>Разработкой Axxon Next руководит гендир</vt:lpstr>
      <vt:lpstr>Разработкой Axxon Next руководит гендир</vt:lpstr>
      <vt:lpstr>Разработкой Axxon Next руководит гендир</vt:lpstr>
      <vt:lpstr>Разработкой Axxon Next руководит гендир</vt:lpstr>
      <vt:lpstr>Мы – не проектная компания</vt:lpstr>
      <vt:lpstr>Сложности тестирования Axxon Next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Причины сложностей и их решения</vt:lpstr>
      <vt:lpstr>Выводы</vt:lpstr>
      <vt:lpstr>Выводы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Alexx</dc:creator>
  <cp:lastModifiedBy>Alexander Vasiliev</cp:lastModifiedBy>
  <cp:revision>322</cp:revision>
  <cp:lastPrinted>2015-03-12T13:28:25Z</cp:lastPrinted>
  <dcterms:created xsi:type="dcterms:W3CDTF">2015-02-09T12:06:11Z</dcterms:created>
  <dcterms:modified xsi:type="dcterms:W3CDTF">2015-03-25T08:14:07Z</dcterms:modified>
</cp:coreProperties>
</file>