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73" r:id="rId2"/>
    <p:sldId id="275" r:id="rId3"/>
    <p:sldId id="257" r:id="rId4"/>
    <p:sldId id="328" r:id="rId5"/>
    <p:sldId id="327" r:id="rId6"/>
    <p:sldId id="295" r:id="rId7"/>
    <p:sldId id="264" r:id="rId8"/>
    <p:sldId id="277" r:id="rId9"/>
    <p:sldId id="296" r:id="rId10"/>
    <p:sldId id="306" r:id="rId11"/>
    <p:sldId id="307" r:id="rId12"/>
    <p:sldId id="308" r:id="rId13"/>
    <p:sldId id="309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9" r:id="rId22"/>
    <p:sldId id="324" r:id="rId23"/>
    <p:sldId id="320" r:id="rId24"/>
    <p:sldId id="321" r:id="rId25"/>
    <p:sldId id="322" r:id="rId26"/>
    <p:sldId id="323" r:id="rId27"/>
    <p:sldId id="325" r:id="rId28"/>
    <p:sldId id="326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13" d="100"/>
          <a:sy n="113" d="100"/>
        </p:scale>
        <p:origin x="9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3F4F21E-4D4F-42C5-883B-D481B6442A2B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438679-0F8D-446C-93B8-D4C32FFAD8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4449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C7C7A4FB-3822-4264-AE26-C435252F4952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015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C7C7A4FB-3822-4264-AE26-C435252F4952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785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C7C7A4FB-3822-4264-AE26-C435252F4952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3806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C7C7A4FB-3822-4264-AE26-C435252F4952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357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4BF5E-A88C-4CB2-A4F7-F44A18B5B8F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8926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03A1F-5CDD-4C23-A4C1-2BE0C87C7C9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599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BCAF2-1B49-43F7-8CBC-041E91ACD88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7282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E4596-820F-4804-8944-99EE51FB434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6422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CFB89-5D79-4685-9A5C-14BCAAECB76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9332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58E06-BE4C-4A45-A2CF-D7F0AE6A844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7564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7DAA6-7ACB-4671-A0EE-DFA184159E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2285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F3C6E-0C87-4C5C-A53C-6EEE47F152F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7342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435B7-EA69-4E7B-B46B-56325502BB0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2344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E5B04-B8AE-4CFE-8240-99D76564119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1285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8C3BA-9701-4026-9741-721A7AF1A35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8408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CF71A41D-C16B-4542-A76F-A1B7BE987DB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600" dirty="0" smtClean="0">
                <a:latin typeface="+mn-lt"/>
              </a:rPr>
              <a:t>Ждём всех </a:t>
            </a:r>
            <a:r>
              <a:rPr lang="ru-RU" altLang="en-US" sz="6600" dirty="0" smtClean="0">
                <a:latin typeface="Candara" pitchFamily="34" charset="0"/>
                <a:sym typeface="Wingdings" pitchFamily="2" charset="2"/>
              </a:rPr>
              <a:t></a:t>
            </a:r>
            <a:endParaRPr lang="ru-RU" altLang="en-US" sz="6600" dirty="0" smtClean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en-US" sz="5400" b="1" dirty="0">
                <a:latin typeface="Candara" panose="020E0502030303020204" pitchFamily="34" charset="0"/>
              </a:rPr>
              <a:t>П</a:t>
            </a:r>
            <a:r>
              <a:rPr lang="ru-RU" altLang="en-US" sz="5400" b="1" dirty="0" smtClean="0">
                <a:latin typeface="Candara" panose="020E0502030303020204" pitchFamily="34" charset="0"/>
              </a:rPr>
              <a:t>редпосылки</a:t>
            </a:r>
            <a:endParaRPr lang="ru-RU" altLang="en-US" sz="5400" dirty="0" smtClean="0">
              <a:latin typeface="Candara" panose="020E0502030303020204" pitchFamily="34" charset="0"/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0" y="1066800"/>
            <a:ext cx="609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Candara" panose="020E0502030303020204" pitchFamily="34" charset="0"/>
              </a:rPr>
              <a:t>- Приоритеты меняются на лету</a:t>
            </a:r>
          </a:p>
        </p:txBody>
      </p:sp>
      <p:sp>
        <p:nvSpPr>
          <p:cNvPr id="717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DD61F8-D587-497B-BB62-CFA4E9159457}" type="slidenum">
              <a:rPr lang="ru-RU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en-US" sz="1400"/>
          </a:p>
        </p:txBody>
      </p:sp>
      <p:sp>
        <p:nvSpPr>
          <p:cNvPr id="7174" name="Номер слайда 1"/>
          <p:cNvSpPr txBox="1">
            <a:spLocks/>
          </p:cNvSpPr>
          <p:nvPr/>
        </p:nvSpPr>
        <p:spPr bwMode="auto">
          <a:xfrm>
            <a:off x="4360863" y="6381750"/>
            <a:ext cx="422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2800"/>
          </a:p>
        </p:txBody>
      </p:sp>
      <p:sp>
        <p:nvSpPr>
          <p:cNvPr id="7175" name="Номер слайда 1"/>
          <p:cNvSpPr txBox="1">
            <a:spLocks/>
          </p:cNvSpPr>
          <p:nvPr/>
        </p:nvSpPr>
        <p:spPr bwMode="auto">
          <a:xfrm>
            <a:off x="4076700" y="6381750"/>
            <a:ext cx="990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3/1</a:t>
            </a:r>
            <a:r>
              <a:rPr lang="ru-RU" altLang="en-US" sz="2800" dirty="0" smtClean="0"/>
              <a:t>8</a:t>
            </a:r>
            <a:endParaRPr lang="ru-RU" altLang="en-US" sz="2800" dirty="0"/>
          </a:p>
        </p:txBody>
      </p:sp>
      <p:pic>
        <p:nvPicPr>
          <p:cNvPr id="3074" name="Picture 2" descr="http://fonday.ru/images/tmp/13/0/original/13039VuRSFiMxeXdjKPANLhCpGym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9" y="1864909"/>
            <a:ext cx="8846502" cy="497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6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en-US" sz="5400" b="1" dirty="0">
                <a:latin typeface="Candara" panose="020E0502030303020204" pitchFamily="34" charset="0"/>
              </a:rPr>
              <a:t>П</a:t>
            </a:r>
            <a:r>
              <a:rPr lang="ru-RU" altLang="en-US" sz="5400" b="1" dirty="0" smtClean="0">
                <a:latin typeface="Candara" panose="020E0502030303020204" pitchFamily="34" charset="0"/>
              </a:rPr>
              <a:t>редпосылки</a:t>
            </a:r>
            <a:endParaRPr lang="ru-RU" altLang="en-US" sz="5400" dirty="0" smtClean="0">
              <a:latin typeface="Candara" panose="020E0502030303020204" pitchFamily="34" charset="0"/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0" y="1066800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Candara" panose="020E0502030303020204" pitchFamily="34" charset="0"/>
              </a:rPr>
              <a:t>- Проблемы с </a:t>
            </a:r>
            <a:r>
              <a:rPr lang="ru-RU" altLang="ru-RU" sz="2800" dirty="0" err="1">
                <a:latin typeface="Candara" panose="020E0502030303020204" pitchFamily="34" charset="0"/>
              </a:rPr>
              <a:t>роадмапом</a:t>
            </a:r>
            <a:r>
              <a:rPr lang="ru-RU" altLang="ru-RU" sz="2800" dirty="0">
                <a:latin typeface="Candara" panose="020E0502030303020204" pitchFamily="34" charset="0"/>
              </a:rPr>
              <a:t> и прогнозированием</a:t>
            </a:r>
          </a:p>
        </p:txBody>
      </p:sp>
      <p:sp>
        <p:nvSpPr>
          <p:cNvPr id="7174" name="Номер слайда 1"/>
          <p:cNvSpPr txBox="1">
            <a:spLocks/>
          </p:cNvSpPr>
          <p:nvPr/>
        </p:nvSpPr>
        <p:spPr bwMode="auto">
          <a:xfrm>
            <a:off x="4360863" y="6381750"/>
            <a:ext cx="422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2800"/>
          </a:p>
        </p:txBody>
      </p:sp>
      <p:sp>
        <p:nvSpPr>
          <p:cNvPr id="7175" name="Номер слайда 1"/>
          <p:cNvSpPr txBox="1">
            <a:spLocks/>
          </p:cNvSpPr>
          <p:nvPr/>
        </p:nvSpPr>
        <p:spPr bwMode="auto">
          <a:xfrm>
            <a:off x="4076700" y="6381750"/>
            <a:ext cx="990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3/1</a:t>
            </a:r>
            <a:r>
              <a:rPr lang="ru-RU" altLang="en-US" sz="2800" dirty="0" smtClean="0"/>
              <a:t>8</a:t>
            </a:r>
            <a:endParaRPr lang="ru-RU" altLang="en-US" sz="2800" dirty="0"/>
          </a:p>
        </p:txBody>
      </p:sp>
      <p:pic>
        <p:nvPicPr>
          <p:cNvPr id="4098" name="Picture 2" descr="релиз сразу же после тестов но не этой ветки, Мем Алмаз Инди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89" y="1667933"/>
            <a:ext cx="646364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46768"/>
            <a:ext cx="1600200" cy="9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6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en-US" sz="5400" b="1" dirty="0">
                <a:latin typeface="Candara" panose="020E0502030303020204" pitchFamily="34" charset="0"/>
              </a:rPr>
              <a:t>П</a:t>
            </a:r>
            <a:r>
              <a:rPr lang="ru-RU" altLang="en-US" sz="5400" b="1" dirty="0" smtClean="0">
                <a:latin typeface="Candara" panose="020E0502030303020204" pitchFamily="34" charset="0"/>
              </a:rPr>
              <a:t>редпосылки</a:t>
            </a:r>
            <a:endParaRPr lang="ru-RU" altLang="en-US" sz="5400" dirty="0" smtClean="0">
              <a:latin typeface="Candara" panose="020E0502030303020204" pitchFamily="34" charset="0"/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0" y="1066800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Candara" panose="020E0502030303020204" pitchFamily="34" charset="0"/>
              </a:rPr>
              <a:t>- Ресурсы </a:t>
            </a:r>
            <a:r>
              <a:rPr lang="ru-RU" altLang="ru-RU" sz="2800" dirty="0" err="1">
                <a:latin typeface="Candara" panose="020E0502030303020204" pitchFamily="34" charset="0"/>
              </a:rPr>
              <a:t>шарятся</a:t>
            </a:r>
            <a:endParaRPr lang="ru-RU" altLang="ru-RU" sz="2800" dirty="0">
              <a:latin typeface="Candara" panose="020E0502030303020204" pitchFamily="34" charset="0"/>
            </a:endParaRPr>
          </a:p>
        </p:txBody>
      </p:sp>
      <p:sp>
        <p:nvSpPr>
          <p:cNvPr id="717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DD61F8-D587-497B-BB62-CFA4E9159457}" type="slidenum">
              <a:rPr lang="ru-RU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en-US" sz="1400"/>
          </a:p>
        </p:txBody>
      </p:sp>
      <p:sp>
        <p:nvSpPr>
          <p:cNvPr id="7174" name="Номер слайда 1"/>
          <p:cNvSpPr txBox="1">
            <a:spLocks/>
          </p:cNvSpPr>
          <p:nvPr/>
        </p:nvSpPr>
        <p:spPr bwMode="auto">
          <a:xfrm>
            <a:off x="4360863" y="6381750"/>
            <a:ext cx="422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2800"/>
          </a:p>
        </p:txBody>
      </p:sp>
      <p:sp>
        <p:nvSpPr>
          <p:cNvPr id="7175" name="Номер слайда 1"/>
          <p:cNvSpPr txBox="1">
            <a:spLocks/>
          </p:cNvSpPr>
          <p:nvPr/>
        </p:nvSpPr>
        <p:spPr bwMode="auto">
          <a:xfrm>
            <a:off x="4076700" y="6381750"/>
            <a:ext cx="990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3/1</a:t>
            </a:r>
            <a:r>
              <a:rPr lang="ru-RU" altLang="en-US" sz="2800" dirty="0" smtClean="0"/>
              <a:t>8</a:t>
            </a:r>
            <a:endParaRPr lang="ru-RU" altLang="en-US" sz="2800" dirty="0"/>
          </a:p>
        </p:txBody>
      </p:sp>
      <p:pic>
        <p:nvPicPr>
          <p:cNvPr id="5122" name="Picture 2" descr="https://cs8.pikabu.ru/post_img/2016/12/16/0/og_og_1481839166277871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73630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5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en-US" sz="5400" b="1" dirty="0" smtClean="0">
                <a:latin typeface="Candara" panose="020E0502030303020204" pitchFamily="34" charset="0"/>
              </a:rPr>
              <a:t>Стол заказов</a:t>
            </a:r>
            <a:endParaRPr lang="ru-RU" altLang="en-US" sz="5400" dirty="0" smtClean="0">
              <a:latin typeface="Candara" panose="020E0502030303020204" pitchFamily="34" charset="0"/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0" y="1066800"/>
            <a:ext cx="7696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Методика прогнозирования на основе формирования ресурсных запросов</a:t>
            </a:r>
            <a:endParaRPr lang="ru-RU" altLang="ru-RU" sz="2800" dirty="0">
              <a:latin typeface="Candara" panose="020E0502030303020204" pitchFamily="34" charset="0"/>
            </a:endParaRPr>
          </a:p>
        </p:txBody>
      </p:sp>
      <p:sp>
        <p:nvSpPr>
          <p:cNvPr id="717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DD61F8-D587-497B-BB62-CFA4E9159457}" type="slidenum">
              <a:rPr lang="ru-RU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en-US" sz="1400"/>
          </a:p>
        </p:txBody>
      </p:sp>
      <p:sp>
        <p:nvSpPr>
          <p:cNvPr id="7174" name="Номер слайда 1"/>
          <p:cNvSpPr txBox="1">
            <a:spLocks/>
          </p:cNvSpPr>
          <p:nvPr/>
        </p:nvSpPr>
        <p:spPr bwMode="auto">
          <a:xfrm>
            <a:off x="4360863" y="6381750"/>
            <a:ext cx="422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2800"/>
          </a:p>
        </p:txBody>
      </p:sp>
      <p:sp>
        <p:nvSpPr>
          <p:cNvPr id="7175" name="Номер слайда 1"/>
          <p:cNvSpPr txBox="1">
            <a:spLocks/>
          </p:cNvSpPr>
          <p:nvPr/>
        </p:nvSpPr>
        <p:spPr bwMode="auto">
          <a:xfrm>
            <a:off x="4076700" y="6381750"/>
            <a:ext cx="990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3/1</a:t>
            </a:r>
            <a:r>
              <a:rPr lang="ru-RU" altLang="en-US" sz="2800" dirty="0" smtClean="0"/>
              <a:t>8</a:t>
            </a:r>
            <a:endParaRPr lang="ru-RU" altLang="en-US" sz="2800" dirty="0"/>
          </a:p>
        </p:txBody>
      </p:sp>
      <p:pic>
        <p:nvPicPr>
          <p:cNvPr id="6146" name="Picture 2" descr="https://pixar-planet.fr/wp-content/uploads/2010/04/germaine-personnage-monstres-cie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0" y="2133600"/>
            <a:ext cx="8663959" cy="469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0" y="5832279"/>
            <a:ext cx="1600200" cy="9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en-US" sz="5400" b="1" dirty="0" smtClean="0">
                <a:latin typeface="Candara" panose="020E0502030303020204" pitchFamily="34" charset="0"/>
              </a:rPr>
              <a:t>Стол заказов</a:t>
            </a:r>
            <a:endParaRPr lang="ru-RU" altLang="en-US" sz="5400" dirty="0" smtClean="0">
              <a:latin typeface="Candara" panose="020E0502030303020204" pitchFamily="34" charset="0"/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0" y="1066800"/>
            <a:ext cx="7696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Идея в том, чтобы получить примерный </a:t>
            </a:r>
            <a:r>
              <a:rPr lang="ru-RU" altLang="ru-RU" sz="2800" dirty="0" err="1" smtClean="0">
                <a:latin typeface="Candara" panose="020E0502030303020204" pitchFamily="34" charset="0"/>
              </a:rPr>
              <a:t>скоуп</a:t>
            </a:r>
            <a:r>
              <a:rPr lang="ru-RU" altLang="ru-RU" sz="2800" dirty="0" smtClean="0">
                <a:latin typeface="Candara" panose="020E0502030303020204" pitchFamily="34" charset="0"/>
              </a:rPr>
              <a:t> работ на следующую неделю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-Зафиксировать время, до которого будут приниматься «заказы»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latin typeface="Candara" panose="020E0502030303020204" pitchFamily="34" charset="0"/>
            </a:endParaRPr>
          </a:p>
        </p:txBody>
      </p:sp>
      <p:sp>
        <p:nvSpPr>
          <p:cNvPr id="7174" name="Номер слайда 1"/>
          <p:cNvSpPr txBox="1">
            <a:spLocks/>
          </p:cNvSpPr>
          <p:nvPr/>
        </p:nvSpPr>
        <p:spPr bwMode="auto">
          <a:xfrm>
            <a:off x="4360863" y="6381750"/>
            <a:ext cx="422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2800"/>
          </a:p>
        </p:txBody>
      </p:sp>
      <p:pic>
        <p:nvPicPr>
          <p:cNvPr id="5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46768"/>
            <a:ext cx="1600200" cy="9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15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en-US" sz="5400" b="1" dirty="0" smtClean="0">
                <a:latin typeface="Candara" panose="020E0502030303020204" pitchFamily="34" charset="0"/>
              </a:rPr>
              <a:t>Стол заказов</a:t>
            </a:r>
            <a:endParaRPr lang="ru-RU" altLang="en-US" sz="5400" dirty="0" smtClean="0">
              <a:latin typeface="Candara" panose="020E0502030303020204" pitchFamily="34" charset="0"/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0" y="1066800"/>
            <a:ext cx="7696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Идея в том, чтобы получить примерный </a:t>
            </a:r>
            <a:r>
              <a:rPr lang="ru-RU" altLang="ru-RU" sz="2800" dirty="0" err="1" smtClean="0">
                <a:latin typeface="Candara" panose="020E0502030303020204" pitchFamily="34" charset="0"/>
              </a:rPr>
              <a:t>скоуп</a:t>
            </a:r>
            <a:r>
              <a:rPr lang="ru-RU" altLang="ru-RU" sz="2800" dirty="0" smtClean="0">
                <a:latin typeface="Candara" panose="020E0502030303020204" pitchFamily="34" charset="0"/>
              </a:rPr>
              <a:t> работ на следующую неделю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-Зафиксировать время, до которого будут приниматься «заказы»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-Организовать единую точку входа «заказов»</a:t>
            </a:r>
          </a:p>
        </p:txBody>
      </p:sp>
      <p:sp>
        <p:nvSpPr>
          <p:cNvPr id="7174" name="Номер слайда 1"/>
          <p:cNvSpPr txBox="1">
            <a:spLocks/>
          </p:cNvSpPr>
          <p:nvPr/>
        </p:nvSpPr>
        <p:spPr bwMode="auto">
          <a:xfrm>
            <a:off x="4360863" y="6381750"/>
            <a:ext cx="422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2800"/>
          </a:p>
        </p:txBody>
      </p:sp>
      <p:pic>
        <p:nvPicPr>
          <p:cNvPr id="5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46768"/>
            <a:ext cx="1600200" cy="9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en-US" sz="5400" b="1" dirty="0" smtClean="0">
                <a:latin typeface="Candara" panose="020E0502030303020204" pitchFamily="34" charset="0"/>
              </a:rPr>
              <a:t>Стол заказов</a:t>
            </a:r>
            <a:endParaRPr lang="ru-RU" altLang="en-US" sz="5400" dirty="0" smtClean="0">
              <a:latin typeface="Candara" panose="020E0502030303020204" pitchFamily="34" charset="0"/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0" y="1066800"/>
            <a:ext cx="76962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Идея в том, чтобы получить примерный </a:t>
            </a:r>
            <a:r>
              <a:rPr lang="ru-RU" altLang="ru-RU" sz="2800" dirty="0" err="1" smtClean="0">
                <a:latin typeface="Candara" panose="020E0502030303020204" pitchFamily="34" charset="0"/>
              </a:rPr>
              <a:t>скоуп</a:t>
            </a:r>
            <a:r>
              <a:rPr lang="ru-RU" altLang="ru-RU" sz="2800" dirty="0" smtClean="0">
                <a:latin typeface="Candara" panose="020E0502030303020204" pitchFamily="34" charset="0"/>
              </a:rPr>
              <a:t> работ на следующую неделю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-Зафиксировать время, до которого будут приниматься «заказы»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-Организовать единую точку входа «заказов»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-Организовать единое </a:t>
            </a:r>
            <a:r>
              <a:rPr lang="ru-RU" altLang="ru-RU" sz="2800" dirty="0" err="1" smtClean="0">
                <a:latin typeface="Candara" panose="020E0502030303020204" pitchFamily="34" charset="0"/>
              </a:rPr>
              <a:t>инфопространство</a:t>
            </a:r>
            <a:endParaRPr lang="ru-RU" altLang="ru-RU" sz="2800" dirty="0" smtClean="0">
              <a:latin typeface="Candara" panose="020E0502030303020204" pitchFamily="34" charset="0"/>
            </a:endParaRPr>
          </a:p>
        </p:txBody>
      </p:sp>
      <p:sp>
        <p:nvSpPr>
          <p:cNvPr id="7174" name="Номер слайда 1"/>
          <p:cNvSpPr txBox="1">
            <a:spLocks/>
          </p:cNvSpPr>
          <p:nvPr/>
        </p:nvSpPr>
        <p:spPr bwMode="auto">
          <a:xfrm>
            <a:off x="4360863" y="6381750"/>
            <a:ext cx="422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2800"/>
          </a:p>
        </p:txBody>
      </p:sp>
      <p:pic>
        <p:nvPicPr>
          <p:cNvPr id="5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46768"/>
            <a:ext cx="1600200" cy="9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53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en-US" sz="5400" b="1" dirty="0" smtClean="0">
                <a:latin typeface="Candara" panose="020E0502030303020204" pitchFamily="34" charset="0"/>
              </a:rPr>
              <a:t>Стол заказов</a:t>
            </a:r>
            <a:endParaRPr lang="ru-RU" altLang="en-US" sz="5400" dirty="0" smtClean="0">
              <a:latin typeface="Candara" panose="020E0502030303020204" pitchFamily="34" charset="0"/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0" y="1066800"/>
            <a:ext cx="7696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Идея в том, чтобы получить примерный </a:t>
            </a:r>
            <a:r>
              <a:rPr lang="ru-RU" altLang="ru-RU" sz="2800" dirty="0" err="1" smtClean="0">
                <a:latin typeface="Candara" panose="020E0502030303020204" pitchFamily="34" charset="0"/>
              </a:rPr>
              <a:t>скоуп</a:t>
            </a:r>
            <a:r>
              <a:rPr lang="ru-RU" altLang="ru-RU" sz="2800" dirty="0" smtClean="0">
                <a:latin typeface="Candara" panose="020E0502030303020204" pitchFamily="34" charset="0"/>
              </a:rPr>
              <a:t> работ на следующую неделю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-Зафиксировать время, до которого будут приниматься «заказы»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-Организовать единую точку входа «заказов»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-Организовать единое </a:t>
            </a:r>
            <a:r>
              <a:rPr lang="ru-RU" altLang="ru-RU" sz="2800" dirty="0" err="1" smtClean="0">
                <a:latin typeface="Candara" panose="020E0502030303020204" pitchFamily="34" charset="0"/>
              </a:rPr>
              <a:t>инфопространство</a:t>
            </a:r>
            <a:endParaRPr lang="ru-RU" altLang="ru-RU" sz="2800" dirty="0" smtClean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-Оценить задачи с их исполнителями</a:t>
            </a:r>
          </a:p>
        </p:txBody>
      </p:sp>
      <p:sp>
        <p:nvSpPr>
          <p:cNvPr id="7174" name="Номер слайда 1"/>
          <p:cNvSpPr txBox="1">
            <a:spLocks/>
          </p:cNvSpPr>
          <p:nvPr/>
        </p:nvSpPr>
        <p:spPr bwMode="auto">
          <a:xfrm>
            <a:off x="4360863" y="6381750"/>
            <a:ext cx="422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2800"/>
          </a:p>
        </p:txBody>
      </p:sp>
      <p:pic>
        <p:nvPicPr>
          <p:cNvPr id="5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46768"/>
            <a:ext cx="1600200" cy="9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en-US" sz="5400" b="1" dirty="0" smtClean="0">
                <a:latin typeface="Candara" panose="020E0502030303020204" pitchFamily="34" charset="0"/>
              </a:rPr>
              <a:t>Стол заказов</a:t>
            </a:r>
            <a:endParaRPr lang="ru-RU" altLang="en-US" sz="5400" dirty="0" smtClean="0">
              <a:latin typeface="Candara" panose="020E0502030303020204" pitchFamily="34" charset="0"/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0" y="1066800"/>
            <a:ext cx="7696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Идея в том, чтобы получить примерный </a:t>
            </a:r>
            <a:r>
              <a:rPr lang="ru-RU" altLang="ru-RU" sz="2800" dirty="0" err="1" smtClean="0">
                <a:latin typeface="Candara" panose="020E0502030303020204" pitchFamily="34" charset="0"/>
              </a:rPr>
              <a:t>скоуп</a:t>
            </a:r>
            <a:r>
              <a:rPr lang="ru-RU" altLang="ru-RU" sz="2800" dirty="0" smtClean="0">
                <a:latin typeface="Candara" panose="020E0502030303020204" pitchFamily="34" charset="0"/>
              </a:rPr>
              <a:t> работ на следующую неделю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-Зафиксировать время, до которого будут приниматься «заказы»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-Организовать единую точку входа «заказов»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-Организовать единое </a:t>
            </a:r>
            <a:r>
              <a:rPr lang="ru-RU" altLang="ru-RU" sz="2800" dirty="0" err="1" smtClean="0">
                <a:latin typeface="Candara" panose="020E0502030303020204" pitchFamily="34" charset="0"/>
              </a:rPr>
              <a:t>инфопространство</a:t>
            </a:r>
            <a:endParaRPr lang="ru-RU" altLang="ru-RU" sz="2800" dirty="0" smtClean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-Оценить задачи с их исполнителями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-Вернуться со своим вариантом</a:t>
            </a:r>
          </a:p>
        </p:txBody>
      </p:sp>
      <p:sp>
        <p:nvSpPr>
          <p:cNvPr id="7174" name="Номер слайда 1"/>
          <p:cNvSpPr txBox="1">
            <a:spLocks/>
          </p:cNvSpPr>
          <p:nvPr/>
        </p:nvSpPr>
        <p:spPr bwMode="auto">
          <a:xfrm>
            <a:off x="4360863" y="6381750"/>
            <a:ext cx="422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2800"/>
          </a:p>
        </p:txBody>
      </p:sp>
      <p:pic>
        <p:nvPicPr>
          <p:cNvPr id="5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46768"/>
            <a:ext cx="1600200" cy="9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en-US" sz="5400" b="1" dirty="0" smtClean="0">
                <a:latin typeface="Candara" panose="020E0502030303020204" pitchFamily="34" charset="0"/>
              </a:rPr>
              <a:t>Стол заказов</a:t>
            </a:r>
            <a:endParaRPr lang="ru-RU" altLang="en-US" sz="5400" dirty="0" smtClean="0">
              <a:latin typeface="Candara" panose="020E0502030303020204" pitchFamily="34" charset="0"/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0" y="1066800"/>
            <a:ext cx="76962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Идея в том, чтобы получить примерный </a:t>
            </a:r>
            <a:r>
              <a:rPr lang="ru-RU" altLang="ru-RU" sz="2800" dirty="0" err="1" smtClean="0">
                <a:latin typeface="Candara" panose="020E0502030303020204" pitchFamily="34" charset="0"/>
              </a:rPr>
              <a:t>скоуп</a:t>
            </a:r>
            <a:r>
              <a:rPr lang="ru-RU" altLang="ru-RU" sz="2800" dirty="0" smtClean="0">
                <a:latin typeface="Candara" panose="020E0502030303020204" pitchFamily="34" charset="0"/>
              </a:rPr>
              <a:t> работ на следующую неделю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-Зафиксировать время, до которого будут приниматься «заказы»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-Организовать единую точку входа «заказов»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-Организовать единое </a:t>
            </a:r>
            <a:r>
              <a:rPr lang="ru-RU" altLang="ru-RU" sz="2800" dirty="0" err="1" smtClean="0">
                <a:latin typeface="Candara" panose="020E0502030303020204" pitchFamily="34" charset="0"/>
              </a:rPr>
              <a:t>инфопространство</a:t>
            </a:r>
            <a:endParaRPr lang="ru-RU" altLang="ru-RU" sz="2800" dirty="0" smtClean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-Оценить задачи с их исполнителями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-Вернуться со своим вариантом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-Обсудить приоритеты и излишки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latin typeface="Candara" panose="020E0502030303020204" pitchFamily="34" charset="0"/>
            </a:endParaRPr>
          </a:p>
        </p:txBody>
      </p:sp>
      <p:sp>
        <p:nvSpPr>
          <p:cNvPr id="7174" name="Номер слайда 1"/>
          <p:cNvSpPr txBox="1">
            <a:spLocks/>
          </p:cNvSpPr>
          <p:nvPr/>
        </p:nvSpPr>
        <p:spPr bwMode="auto">
          <a:xfrm>
            <a:off x="4360863" y="6381750"/>
            <a:ext cx="422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2800"/>
          </a:p>
        </p:txBody>
      </p:sp>
      <p:pic>
        <p:nvPicPr>
          <p:cNvPr id="5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46768"/>
            <a:ext cx="1600200" cy="9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0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https://scontent-waw1-1.xx.fbcdn.net/v/t1.0-9/11081179_709175629204791_1833534703958979995_n.jpg?oh=7d38bc330bd899026b5dd71b1a3c4bd0&amp;oe=57BC85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752600"/>
            <a:ext cx="46863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6600" dirty="0">
                <a:solidFill>
                  <a:schemeClr val="tx2"/>
                </a:solidFill>
                <a:latin typeface="Candara" panose="020E0502030303020204" pitchFamily="34" charset="0"/>
              </a:rPr>
              <a:t>Андрей Мясников</a:t>
            </a:r>
          </a:p>
        </p:txBody>
      </p:sp>
      <p:sp>
        <p:nvSpPr>
          <p:cNvPr id="3076" name="Rectangle 5"/>
          <p:cNvSpPr txBox="1">
            <a:spLocks noChangeArrowheads="1"/>
          </p:cNvSpPr>
          <p:nvPr/>
        </p:nvSpPr>
        <p:spPr bwMode="auto">
          <a:xfrm>
            <a:off x="457200" y="1600200"/>
            <a:ext cx="4648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en-US" sz="2800" dirty="0">
                <a:latin typeface="Candara" panose="020E0502030303020204" pitchFamily="34" charset="0"/>
              </a:rPr>
              <a:t>В тестировании </a:t>
            </a:r>
            <a:r>
              <a:rPr lang="ru-RU" altLang="en-US" sz="2800" dirty="0" smtClean="0">
                <a:latin typeface="Candara" panose="020E0502030303020204" pitchFamily="34" charset="0"/>
              </a:rPr>
              <a:t>с 2009</a:t>
            </a:r>
            <a:endParaRPr lang="ru-RU" altLang="en-US" sz="2800" dirty="0">
              <a:latin typeface="Candara" panose="020E0502030303020204" pitchFamily="34" charset="0"/>
            </a:endParaRPr>
          </a:p>
          <a:p>
            <a:pPr eaLnBrk="1" hangingPunct="1">
              <a:buFontTx/>
              <a:buNone/>
            </a:pPr>
            <a:endParaRPr lang="ru-RU" altLang="en-US" sz="2800" dirty="0">
              <a:latin typeface="Candara" panose="020E0502030303020204" pitchFamily="34" charset="0"/>
            </a:endParaRPr>
          </a:p>
          <a:p>
            <a:pPr eaLnBrk="1" hangingPunct="1">
              <a:buFontTx/>
              <a:buNone/>
            </a:pPr>
            <a:r>
              <a:rPr lang="ru-RU" altLang="en-US" sz="2800" dirty="0">
                <a:latin typeface="Candara" panose="020E0502030303020204" pitchFamily="34" charset="0"/>
              </a:rPr>
              <a:t>Прошел путь от </a:t>
            </a:r>
            <a:r>
              <a:rPr lang="en-US" altLang="en-US" sz="2800" dirty="0">
                <a:latin typeface="Candara" panose="020E0502030303020204" pitchFamily="34" charset="0"/>
              </a:rPr>
              <a:t>Junior Tester</a:t>
            </a:r>
            <a:br>
              <a:rPr lang="en-US" altLang="en-US" sz="2800" dirty="0">
                <a:latin typeface="Candara" panose="020E0502030303020204" pitchFamily="34" charset="0"/>
              </a:rPr>
            </a:br>
            <a:r>
              <a:rPr lang="ru-RU" altLang="en-US" sz="2800" dirty="0">
                <a:latin typeface="Candara" panose="020E0502030303020204" pitchFamily="34" charset="0"/>
              </a:rPr>
              <a:t>до </a:t>
            </a:r>
            <a:r>
              <a:rPr lang="en-US" altLang="en-US" sz="2800" dirty="0">
                <a:latin typeface="Candara" panose="020E0502030303020204" pitchFamily="34" charset="0"/>
              </a:rPr>
              <a:t>Team Lead</a:t>
            </a:r>
          </a:p>
          <a:p>
            <a:pPr eaLnBrk="1" hangingPunct="1">
              <a:buFontTx/>
              <a:buNone/>
            </a:pPr>
            <a:endParaRPr lang="ru-RU" altLang="en-US" sz="2800" dirty="0">
              <a:latin typeface="Candara" panose="020E0502030303020204" pitchFamily="34" charset="0"/>
            </a:endParaRPr>
          </a:p>
          <a:p>
            <a:pPr eaLnBrk="1" hangingPunct="1">
              <a:buFontTx/>
              <a:buNone/>
            </a:pPr>
            <a:r>
              <a:rPr lang="ru-RU" altLang="en-US" sz="2800" dirty="0">
                <a:latin typeface="Candara" panose="020E0502030303020204" pitchFamily="34" charset="0"/>
              </a:rPr>
              <a:t>       Стоял и курил у истоков</a:t>
            </a:r>
          </a:p>
          <a:p>
            <a:pPr eaLnBrk="1" hangingPunct="1">
              <a:buFontTx/>
              <a:buNone/>
            </a:pPr>
            <a:r>
              <a:rPr lang="ru-RU" altLang="en-US" sz="2800" dirty="0">
                <a:latin typeface="Candara" panose="020E0502030303020204" pitchFamily="34" charset="0"/>
              </a:rPr>
              <a:t>       </a:t>
            </a:r>
            <a:r>
              <a:rPr lang="en-US" altLang="en-US" sz="2800" dirty="0">
                <a:latin typeface="Candara" panose="020E0502030303020204" pitchFamily="34" charset="0"/>
              </a:rPr>
              <a:t>Radio QA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Candara" panose="020E0502030303020204" pitchFamily="34" charset="0"/>
              </a:rPr>
              <a:t>		</a:t>
            </a:r>
            <a:r>
              <a:rPr lang="ru-RU" altLang="en-US" sz="2800" dirty="0">
                <a:latin typeface="Candara" panose="020E0502030303020204" pitchFamily="34" charset="0"/>
              </a:rPr>
              <a:t>Блог</a:t>
            </a:r>
          </a:p>
          <a:p>
            <a:pPr eaLnBrk="1" hangingPunct="1">
              <a:buFontTx/>
              <a:buNone/>
            </a:pPr>
            <a:r>
              <a:rPr lang="ru-RU" altLang="en-US" sz="2800" dirty="0">
                <a:latin typeface="Candara" panose="020E0502030303020204" pitchFamily="34" charset="0"/>
              </a:rPr>
              <a:t>		Ленивого</a:t>
            </a:r>
          </a:p>
          <a:p>
            <a:pPr eaLnBrk="1" hangingPunct="1">
              <a:buFontTx/>
              <a:buNone/>
            </a:pPr>
            <a:r>
              <a:rPr lang="ru-RU" altLang="en-US" sz="2800" dirty="0">
                <a:latin typeface="Candara" panose="020E0502030303020204" pitchFamily="34" charset="0"/>
              </a:rPr>
              <a:t>		</a:t>
            </a:r>
            <a:r>
              <a:rPr lang="ru-RU" altLang="en-US" sz="2800" dirty="0" err="1">
                <a:latin typeface="Candara" panose="020E0502030303020204" pitchFamily="34" charset="0"/>
              </a:rPr>
              <a:t>Тестировщика</a:t>
            </a:r>
            <a:endParaRPr lang="ru-RU" altLang="en-US" sz="2800" dirty="0">
              <a:latin typeface="Candara" panose="020E0502030303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800" dirty="0">
              <a:latin typeface="Candara" panose="020E0502030303020204" pitchFamily="34" charset="0"/>
            </a:endParaRPr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3938588"/>
            <a:ext cx="244951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http://joxi.ru/eAOqV4yI3bQ1m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05413"/>
            <a:ext cx="15525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en-US" sz="5400" b="1" dirty="0" smtClean="0">
                <a:latin typeface="Candara" panose="020E0502030303020204" pitchFamily="34" charset="0"/>
              </a:rPr>
              <a:t>Стол заказов</a:t>
            </a:r>
            <a:endParaRPr lang="ru-RU" altLang="en-US" sz="5400" dirty="0" smtClean="0">
              <a:latin typeface="Candara" panose="020E0502030303020204" pitchFamily="34" charset="0"/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0" y="1066800"/>
            <a:ext cx="76962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Идея в том, чтобы получить примерный </a:t>
            </a:r>
            <a:r>
              <a:rPr lang="ru-RU" altLang="ru-RU" sz="2800" dirty="0" err="1" smtClean="0">
                <a:latin typeface="Candara" panose="020E0502030303020204" pitchFamily="34" charset="0"/>
              </a:rPr>
              <a:t>скоуп</a:t>
            </a:r>
            <a:r>
              <a:rPr lang="ru-RU" altLang="ru-RU" sz="2800" dirty="0" smtClean="0">
                <a:latin typeface="Candara" panose="020E0502030303020204" pitchFamily="34" charset="0"/>
              </a:rPr>
              <a:t> работ на следующую неделю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-Зафиксировать время, до которого будут приниматься «заказы»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-Организовать единую точку входа «заказов»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-Организовать единое </a:t>
            </a:r>
            <a:r>
              <a:rPr lang="ru-RU" altLang="ru-RU" sz="2800" dirty="0" err="1" smtClean="0">
                <a:latin typeface="Candara" panose="020E0502030303020204" pitchFamily="34" charset="0"/>
              </a:rPr>
              <a:t>инфопространство</a:t>
            </a:r>
            <a:endParaRPr lang="ru-RU" altLang="ru-RU" sz="2800" dirty="0" smtClean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-Оценить задачи с их исполнителями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-Вернуться со своим вариантом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-Обсудить приоритеты и излишки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-Нотификации</a:t>
            </a:r>
            <a:endParaRPr lang="ru-RU" altLang="ru-RU" sz="2800" dirty="0">
              <a:latin typeface="Candara" panose="020E0502030303020204" pitchFamily="34" charset="0"/>
            </a:endParaRPr>
          </a:p>
        </p:txBody>
      </p:sp>
      <p:sp>
        <p:nvSpPr>
          <p:cNvPr id="7174" name="Номер слайда 1"/>
          <p:cNvSpPr txBox="1">
            <a:spLocks/>
          </p:cNvSpPr>
          <p:nvPr/>
        </p:nvSpPr>
        <p:spPr bwMode="auto">
          <a:xfrm>
            <a:off x="4360863" y="6381750"/>
            <a:ext cx="422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2800"/>
          </a:p>
        </p:txBody>
      </p:sp>
      <p:pic>
        <p:nvPicPr>
          <p:cNvPr id="5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46768"/>
            <a:ext cx="1600200" cy="9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0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b="1" dirty="0" smtClean="0">
                <a:latin typeface="Candara" panose="020E0502030303020204" pitchFamily="34" charset="0"/>
              </a:rPr>
              <a:t>Troubleshooting</a:t>
            </a:r>
            <a:endParaRPr lang="ru-RU" altLang="en-US" sz="5400" dirty="0" smtClean="0">
              <a:latin typeface="Candara" panose="020E0502030303020204" pitchFamily="34" charset="0"/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0" y="1066800"/>
            <a:ext cx="7696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…никто не говорил, что будет легко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-Оценивать надо в том числе ещё не реализованные задачи</a:t>
            </a:r>
          </a:p>
        </p:txBody>
      </p:sp>
      <p:sp>
        <p:nvSpPr>
          <p:cNvPr id="7174" name="Номер слайда 1"/>
          <p:cNvSpPr txBox="1">
            <a:spLocks/>
          </p:cNvSpPr>
          <p:nvPr/>
        </p:nvSpPr>
        <p:spPr bwMode="auto">
          <a:xfrm>
            <a:off x="4360863" y="6381750"/>
            <a:ext cx="422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2800"/>
          </a:p>
        </p:txBody>
      </p:sp>
      <p:pic>
        <p:nvPicPr>
          <p:cNvPr id="5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46768"/>
            <a:ext cx="1600200" cy="9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7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b="1" dirty="0" smtClean="0">
                <a:latin typeface="Candara" panose="020E0502030303020204" pitchFamily="34" charset="0"/>
              </a:rPr>
              <a:t>Troubleshooting</a:t>
            </a:r>
            <a:endParaRPr lang="ru-RU" altLang="en-US" sz="5400" dirty="0" smtClean="0">
              <a:latin typeface="Candara" panose="020E0502030303020204" pitchFamily="34" charset="0"/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0" y="1066800"/>
            <a:ext cx="7696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…никто не говорил, что будет легко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-Оценивать надо в том числе ещё не реализованные задачи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-«Кубатура» или внезапные задачи</a:t>
            </a:r>
          </a:p>
        </p:txBody>
      </p:sp>
      <p:sp>
        <p:nvSpPr>
          <p:cNvPr id="7174" name="Номер слайда 1"/>
          <p:cNvSpPr txBox="1">
            <a:spLocks/>
          </p:cNvSpPr>
          <p:nvPr/>
        </p:nvSpPr>
        <p:spPr bwMode="auto">
          <a:xfrm>
            <a:off x="4360863" y="6381750"/>
            <a:ext cx="422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2800"/>
          </a:p>
        </p:txBody>
      </p:sp>
      <p:pic>
        <p:nvPicPr>
          <p:cNvPr id="5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46768"/>
            <a:ext cx="1600200" cy="9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0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b="1" dirty="0" smtClean="0">
                <a:latin typeface="Candara" panose="020E0502030303020204" pitchFamily="34" charset="0"/>
              </a:rPr>
              <a:t>Troubleshooting</a:t>
            </a:r>
            <a:endParaRPr lang="ru-RU" altLang="en-US" sz="5400" dirty="0" smtClean="0">
              <a:latin typeface="Candara" panose="020E0502030303020204" pitchFamily="34" charset="0"/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0" y="1066800"/>
            <a:ext cx="76962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…никто не говорил, что будет легко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-Оценивать надо в том числе ещё не реализованные задачи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-«Кубатура» или внезапные задачи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-Нельзя допускать менеджеров к редактированию</a:t>
            </a:r>
          </a:p>
        </p:txBody>
      </p:sp>
      <p:sp>
        <p:nvSpPr>
          <p:cNvPr id="7174" name="Номер слайда 1"/>
          <p:cNvSpPr txBox="1">
            <a:spLocks/>
          </p:cNvSpPr>
          <p:nvPr/>
        </p:nvSpPr>
        <p:spPr bwMode="auto">
          <a:xfrm>
            <a:off x="4360863" y="6381750"/>
            <a:ext cx="422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2800"/>
          </a:p>
        </p:txBody>
      </p:sp>
      <p:pic>
        <p:nvPicPr>
          <p:cNvPr id="5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46768"/>
            <a:ext cx="1600200" cy="9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5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b="1" dirty="0" smtClean="0">
                <a:latin typeface="Candara" panose="020E0502030303020204" pitchFamily="34" charset="0"/>
              </a:rPr>
              <a:t>Troubleshooting</a:t>
            </a:r>
            <a:endParaRPr lang="ru-RU" altLang="en-US" sz="5400" dirty="0" smtClean="0">
              <a:latin typeface="Candara" panose="020E0502030303020204" pitchFamily="34" charset="0"/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0" y="1066800"/>
            <a:ext cx="7696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…никто не говорил, что будет легко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-Оценивать надо в том числе ещё не реализованные задачи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-«Кубатура» или внезапные задачи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-Нельзя допускать менеджеров к редактировани</a:t>
            </a:r>
            <a:r>
              <a:rPr lang="ru-RU" altLang="ru-RU" sz="2800" dirty="0">
                <a:latin typeface="Candara" panose="020E0502030303020204" pitchFamily="34" charset="0"/>
              </a:rPr>
              <a:t>ю</a:t>
            </a:r>
            <a:endParaRPr lang="ru-RU" altLang="ru-RU" sz="2800" dirty="0" smtClean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-Нет задачи – нет заказа</a:t>
            </a:r>
          </a:p>
        </p:txBody>
      </p:sp>
      <p:sp>
        <p:nvSpPr>
          <p:cNvPr id="7174" name="Номер слайда 1"/>
          <p:cNvSpPr txBox="1">
            <a:spLocks/>
          </p:cNvSpPr>
          <p:nvPr/>
        </p:nvSpPr>
        <p:spPr bwMode="auto">
          <a:xfrm>
            <a:off x="4360863" y="6381750"/>
            <a:ext cx="422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2800"/>
          </a:p>
        </p:txBody>
      </p:sp>
      <p:pic>
        <p:nvPicPr>
          <p:cNvPr id="5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46768"/>
            <a:ext cx="1600200" cy="9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2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b="1" dirty="0" smtClean="0">
                <a:latin typeface="Candara" panose="020E0502030303020204" pitchFamily="34" charset="0"/>
              </a:rPr>
              <a:t>Troubleshooting</a:t>
            </a:r>
            <a:endParaRPr lang="ru-RU" altLang="en-US" sz="5400" dirty="0" smtClean="0">
              <a:latin typeface="Candara" panose="020E0502030303020204" pitchFamily="34" charset="0"/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0" y="1066800"/>
            <a:ext cx="7696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…никто не говорил, что будет легко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-Оценивать надо в том числе ещё не реализованные задачи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-«Кубатура» или внезапные задачи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-Нельзя допускать менеджеров к редактировани</a:t>
            </a:r>
            <a:r>
              <a:rPr lang="ru-RU" altLang="ru-RU" sz="2800" dirty="0">
                <a:latin typeface="Candara" panose="020E0502030303020204" pitchFamily="34" charset="0"/>
              </a:rPr>
              <a:t>ю</a:t>
            </a:r>
            <a:endParaRPr lang="ru-RU" altLang="ru-RU" sz="2800" dirty="0" smtClean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-Нет задачи – нет заказа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-Менеджер должен </a:t>
            </a:r>
            <a:r>
              <a:rPr lang="ru-RU" altLang="ru-RU" sz="2800" dirty="0" err="1" smtClean="0">
                <a:latin typeface="Candara" panose="020E0502030303020204" pitchFamily="34" charset="0"/>
              </a:rPr>
              <a:t>мониторить</a:t>
            </a:r>
            <a:r>
              <a:rPr lang="ru-RU" altLang="ru-RU" sz="2800" dirty="0" smtClean="0">
                <a:latin typeface="Candara" panose="020E0502030303020204" pitchFamily="34" charset="0"/>
              </a:rPr>
              <a:t> задачи</a:t>
            </a:r>
            <a:endParaRPr lang="ru-RU" altLang="ru-RU" sz="2800" dirty="0">
              <a:latin typeface="Candara" panose="020E0502030303020204" pitchFamily="34" charset="0"/>
            </a:endParaRPr>
          </a:p>
        </p:txBody>
      </p:sp>
      <p:sp>
        <p:nvSpPr>
          <p:cNvPr id="7174" name="Номер слайда 1"/>
          <p:cNvSpPr txBox="1">
            <a:spLocks/>
          </p:cNvSpPr>
          <p:nvPr/>
        </p:nvSpPr>
        <p:spPr bwMode="auto">
          <a:xfrm>
            <a:off x="4360863" y="6381750"/>
            <a:ext cx="422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2800"/>
          </a:p>
        </p:txBody>
      </p:sp>
      <p:pic>
        <p:nvPicPr>
          <p:cNvPr id="5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46768"/>
            <a:ext cx="1600200" cy="9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9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b="1" dirty="0" smtClean="0">
                <a:latin typeface="Candara" panose="020E0502030303020204" pitchFamily="34" charset="0"/>
              </a:rPr>
              <a:t>Pros</a:t>
            </a:r>
            <a:endParaRPr lang="ru-RU" altLang="en-US" sz="5400" dirty="0" smtClean="0">
              <a:latin typeface="Candara" panose="020E0502030303020204" pitchFamily="34" charset="0"/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0" y="1066800"/>
            <a:ext cx="48768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800" dirty="0" smtClean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-Позволяет создать видимость порядка и ощущение того, что вы на что-то влияете и контролируете</a:t>
            </a:r>
          </a:p>
        </p:txBody>
      </p:sp>
      <p:sp>
        <p:nvSpPr>
          <p:cNvPr id="717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DD61F8-D587-497B-BB62-CFA4E9159457}" type="slidenum">
              <a:rPr lang="ru-RU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en-US" sz="1400"/>
          </a:p>
        </p:txBody>
      </p:sp>
      <p:sp>
        <p:nvSpPr>
          <p:cNvPr id="7174" name="Номер слайда 1"/>
          <p:cNvSpPr txBox="1">
            <a:spLocks/>
          </p:cNvSpPr>
          <p:nvPr/>
        </p:nvSpPr>
        <p:spPr bwMode="auto">
          <a:xfrm>
            <a:off x="4360863" y="6381750"/>
            <a:ext cx="422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2800"/>
          </a:p>
        </p:txBody>
      </p:sp>
      <p:pic>
        <p:nvPicPr>
          <p:cNvPr id="9218" name="Picture 2" descr="https://www.meme-arsenal.com/memes/24641c56f2d4e6cb5dc41b6659885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31" y="1033992"/>
            <a:ext cx="4105602" cy="58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46768"/>
            <a:ext cx="1600200" cy="9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7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b="1" dirty="0" smtClean="0">
                <a:latin typeface="Candara" panose="020E0502030303020204" pitchFamily="34" charset="0"/>
              </a:rPr>
              <a:t>Cons</a:t>
            </a:r>
            <a:endParaRPr lang="ru-RU" altLang="en-US" sz="5400" dirty="0" smtClean="0">
              <a:latin typeface="Candara" panose="020E0502030303020204" pitchFamily="34" charset="0"/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0" y="1066800"/>
            <a:ext cx="38862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800" dirty="0" smtClean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Candara" panose="020E0502030303020204" pitchFamily="34" charset="0"/>
              </a:rPr>
              <a:t>-Последняя мера, пойдёт только если ничего совсем уже не </a:t>
            </a:r>
            <a:r>
              <a:rPr lang="ru-RU" altLang="ru-RU" sz="2800" dirty="0" smtClean="0">
                <a:latin typeface="Candara" panose="020E0502030303020204" pitchFamily="34" charset="0"/>
              </a:rPr>
              <a:t>работает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</a:t>
            </a:r>
            <a:r>
              <a:rPr lang="ru-RU" altLang="ru-RU" sz="2800" dirty="0">
                <a:latin typeface="Candara" panose="020E0502030303020204" pitchFamily="34" charset="0"/>
              </a:rPr>
              <a:t>Если вам это нравится и у вас это работает -- поздравляю, у вас жопа с процессами</a:t>
            </a:r>
            <a:endParaRPr lang="ru-RU" altLang="ru-RU" sz="2800" dirty="0" smtClean="0">
              <a:latin typeface="Candara" panose="020E0502030303020204" pitchFamily="34" charset="0"/>
            </a:endParaRPr>
          </a:p>
        </p:txBody>
      </p:sp>
      <p:sp>
        <p:nvSpPr>
          <p:cNvPr id="7174" name="Номер слайда 1"/>
          <p:cNvSpPr txBox="1">
            <a:spLocks/>
          </p:cNvSpPr>
          <p:nvPr/>
        </p:nvSpPr>
        <p:spPr bwMode="auto">
          <a:xfrm>
            <a:off x="4360863" y="6381750"/>
            <a:ext cx="422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2800"/>
          </a:p>
        </p:txBody>
      </p:sp>
      <p:pic>
        <p:nvPicPr>
          <p:cNvPr id="7172" name="Picture 4" descr="https://s00.yaplakal.com/pics/pics_original/4/4/7/12505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847" y="1830712"/>
            <a:ext cx="5138506" cy="408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46768"/>
            <a:ext cx="1600200" cy="9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en-US" sz="6600" smtClean="0">
                <a:latin typeface="Candara" panose="020E0502030303020204" pitchFamily="34" charset="0"/>
              </a:rPr>
              <a:t>Андрей Мясников</a:t>
            </a: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563" y="2290763"/>
            <a:ext cx="5354638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 descr="http://joxi.ru/eAOqV4yI3bQ1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2309813"/>
            <a:ext cx="29575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Placeholder 4"/>
          <p:cNvSpPr txBox="1">
            <a:spLocks/>
          </p:cNvSpPr>
          <p:nvPr/>
        </p:nvSpPr>
        <p:spPr bwMode="auto">
          <a:xfrm>
            <a:off x="5100638" y="1149350"/>
            <a:ext cx="3848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Блог Ленивого Тестировщика:</a:t>
            </a:r>
            <a:r>
              <a:rPr lang="en-US" altLang="ru-RU" sz="2400" b="1"/>
              <a:t/>
            </a:r>
            <a:br>
              <a:rPr lang="en-US" altLang="ru-RU" sz="2400" b="1"/>
            </a:br>
            <a:r>
              <a:rPr lang="en-US" altLang="ru-RU" sz="2400" b="1"/>
              <a:t>lazy-tester.blogspot.com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A644EB0F-25DA-4A32-977C-42A4E8B7810E}"/>
              </a:ext>
            </a:extLst>
          </p:cNvPr>
          <p:cNvSpPr txBox="1">
            <a:spLocks/>
          </p:cNvSpPr>
          <p:nvPr/>
        </p:nvSpPr>
        <p:spPr>
          <a:xfrm>
            <a:off x="-519113" y="4595813"/>
            <a:ext cx="4757738" cy="14763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b="1" kern="0" dirty="0"/>
              <a:t>radio-qa.com</a:t>
            </a:r>
            <a:r>
              <a:rPr lang="ru-RU" b="1" kern="0" dirty="0"/>
              <a:t/>
            </a:r>
            <a:br>
              <a:rPr lang="ru-RU" b="1" kern="0" dirty="0"/>
            </a:br>
            <a:r>
              <a:rPr lang="en-US" b="1" kern="0" dirty="0"/>
              <a:t>Facebook: /</a:t>
            </a:r>
            <a:r>
              <a:rPr lang="en-US" b="1" kern="0" dirty="0" err="1"/>
              <a:t>radioqa</a:t>
            </a:r>
            <a:r>
              <a:rPr lang="en-US" b="1" kern="0" dirty="0"/>
              <a:t/>
            </a:r>
            <a:br>
              <a:rPr lang="en-US" b="1" kern="0" dirty="0"/>
            </a:br>
            <a:r>
              <a:rPr lang="en-US" b="1" kern="0" dirty="0"/>
              <a:t>VK: /</a:t>
            </a:r>
            <a:r>
              <a:rPr lang="en-US" b="1" kern="0" dirty="0" err="1"/>
              <a:t>radioqa</a:t>
            </a:r>
            <a:r>
              <a:rPr lang="en-US" b="1" kern="0" dirty="0"/>
              <a:t/>
            </a:r>
            <a:br>
              <a:rPr lang="en-US" b="1" kern="0" dirty="0"/>
            </a:br>
            <a:r>
              <a:rPr lang="en-US" b="1" kern="0" dirty="0"/>
              <a:t>Twitter: </a:t>
            </a:r>
            <a:r>
              <a:rPr lang="en-US" b="1" kern="0" dirty="0" err="1"/>
              <a:t>radio_qa</a:t>
            </a:r>
            <a:endParaRPr lang="ru-RU" b="1" kern="0" dirty="0"/>
          </a:p>
        </p:txBody>
      </p:sp>
      <p:sp>
        <p:nvSpPr>
          <p:cNvPr id="27655" name="Text Placeholder 3"/>
          <p:cNvSpPr txBox="1">
            <a:spLocks/>
          </p:cNvSpPr>
          <p:nvPr/>
        </p:nvSpPr>
        <p:spPr bwMode="auto">
          <a:xfrm>
            <a:off x="-14288" y="1739900"/>
            <a:ext cx="4664076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/>
              <a:t>Telegram: @RichardGears</a:t>
            </a:r>
            <a:endParaRPr lang="ru-RU" altLang="ru-RU" sz="2800" b="1"/>
          </a:p>
        </p:txBody>
      </p:sp>
      <p:sp>
        <p:nvSpPr>
          <p:cNvPr id="27656" name="Text Placeholder 3"/>
          <p:cNvSpPr txBox="1">
            <a:spLocks/>
          </p:cNvSpPr>
          <p:nvPr/>
        </p:nvSpPr>
        <p:spPr bwMode="auto">
          <a:xfrm>
            <a:off x="4905375" y="5302250"/>
            <a:ext cx="4238625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2800" b="1"/>
              <a:t>@qa_ru </a:t>
            </a:r>
            <a:r>
              <a:rPr lang="ru-RU" altLang="ru-RU" sz="2800" b="1"/>
              <a:t/>
            </a:r>
            <a:br>
              <a:rPr lang="ru-RU" altLang="ru-RU" sz="2800" b="1"/>
            </a:br>
            <a:r>
              <a:rPr lang="en-US" altLang="ru-RU" sz="2800" b="1"/>
              <a:t>@qa_jobs</a:t>
            </a:r>
            <a:br>
              <a:rPr lang="en-US" altLang="ru-RU" sz="2800" b="1"/>
            </a:br>
            <a:r>
              <a:rPr lang="en-US" altLang="ru-RU" sz="2800" b="1"/>
              <a:t>@qa_bad_company</a:t>
            </a:r>
            <a:r>
              <a:rPr lang="ru-RU" altLang="ru-RU" sz="2800" b="1"/>
              <a:t/>
            </a:r>
            <a:br>
              <a:rPr lang="ru-RU" altLang="ru-RU" sz="2800" b="1"/>
            </a:br>
            <a:endParaRPr lang="ru-RU" altLang="ru-RU" sz="2800" b="1"/>
          </a:p>
        </p:txBody>
      </p:sp>
    </p:spTree>
    <p:extLst>
      <p:ext uri="{BB962C8B-B14F-4D97-AF65-F5344CB8AC3E}">
        <p14:creationId xmlns:p14="http://schemas.microsoft.com/office/powerpoint/2010/main" val="37342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57200" y="3733800"/>
            <a:ext cx="822960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altLang="en-US">
              <a:latin typeface="Candara" panose="020E0502030303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4AEC4BB8-EFB7-8F43-B140-88FE1778C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57200" y="3733800"/>
            <a:ext cx="822960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altLang="en-US">
              <a:latin typeface="Candara" panose="020E0502030303020204" pitchFamily="34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29857A0D-04AD-9645-A27A-C702D8BD2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6200" y="546205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SQADAYS</a:t>
            </a:r>
            <a:endParaRPr lang="ru-RU" altLang="en-US" sz="6600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1981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ru-RU" sz="8800" dirty="0" smtClean="0">
                <a:latin typeface="Candara" panose="020E0502030303020204" pitchFamily="34" charset="0"/>
              </a:rPr>
              <a:t>TAS </a:t>
            </a:r>
            <a:endParaRPr lang="ru-RU" altLang="ru-RU" sz="8800" dirty="0" smtClean="0">
              <a:latin typeface="Candara" panose="020E0502030303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8800" dirty="0" smtClean="0">
                <a:latin typeface="Candara" panose="020E0502030303020204" pitchFamily="34" charset="0"/>
              </a:rPr>
              <a:t>уполномочен заявить</a:t>
            </a:r>
          </a:p>
          <a:p>
            <a:pPr algn="ctr" eaLnBrk="1" hangingPunct="1">
              <a:buFontTx/>
              <a:buNone/>
            </a:pPr>
            <a:endParaRPr lang="ru-RU" altLang="en-US" sz="4800" b="1" dirty="0" smtClean="0">
              <a:latin typeface="Candara" panose="020E0502030303020204" pitchFamily="34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57200" y="3733800"/>
            <a:ext cx="822960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altLang="en-US">
              <a:latin typeface="Candara" panose="020E0502030303020204" pitchFamily="34" charset="0"/>
            </a:endParaRPr>
          </a:p>
        </p:txBody>
      </p:sp>
      <p:pic>
        <p:nvPicPr>
          <p:cNvPr id="5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46768"/>
            <a:ext cx="1600200" cy="9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1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1981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8800" dirty="0" smtClean="0">
                <a:latin typeface="Candara" panose="020E0502030303020204" pitchFamily="34" charset="0"/>
              </a:rPr>
              <a:t>ЖОПА</a:t>
            </a:r>
          </a:p>
          <a:p>
            <a:pPr algn="ctr" eaLnBrk="1" hangingPunct="1">
              <a:buFontTx/>
              <a:buNone/>
            </a:pPr>
            <a:endParaRPr lang="ru-RU" altLang="en-US" sz="4800" b="1" dirty="0" smtClean="0">
              <a:latin typeface="Candara" panose="020E0502030303020204" pitchFamily="34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57200" y="3733800"/>
            <a:ext cx="822960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altLang="en-US">
              <a:latin typeface="Candara" panose="020E0502030303020204" pitchFamily="34" charset="0"/>
            </a:endParaRPr>
          </a:p>
        </p:txBody>
      </p:sp>
      <p:pic>
        <p:nvPicPr>
          <p:cNvPr id="4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46768"/>
            <a:ext cx="1600200" cy="9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0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Номер слайда 1"/>
          <p:cNvSpPr txBox="1">
            <a:spLocks/>
          </p:cNvSpPr>
          <p:nvPr/>
        </p:nvSpPr>
        <p:spPr bwMode="auto">
          <a:xfrm>
            <a:off x="1600200" y="1066800"/>
            <a:ext cx="1447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30" y="0"/>
            <a:ext cx="68659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en-US" sz="5400" b="1" dirty="0" smtClean="0">
                <a:latin typeface="Candara" panose="020E0502030303020204" pitchFamily="34" charset="0"/>
              </a:rPr>
              <a:t>Почему сервис?</a:t>
            </a:r>
            <a:endParaRPr lang="ru-RU" altLang="en-US" sz="5400" dirty="0" smtClean="0">
              <a:latin typeface="Candara" panose="020E0502030303020204" pitchFamily="34" charset="0"/>
            </a:endParaRPr>
          </a:p>
        </p:txBody>
      </p:sp>
      <p:sp>
        <p:nvSpPr>
          <p:cNvPr id="7174" name="Номер слайда 1"/>
          <p:cNvSpPr txBox="1">
            <a:spLocks/>
          </p:cNvSpPr>
          <p:nvPr/>
        </p:nvSpPr>
        <p:spPr bwMode="auto">
          <a:xfrm>
            <a:off x="4360863" y="6381750"/>
            <a:ext cx="422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2800"/>
          </a:p>
        </p:txBody>
      </p:sp>
      <p:pic>
        <p:nvPicPr>
          <p:cNvPr id="1026" name="Picture 2" descr="https://i5.photo.2gis.com/images/branch/11/1548112381762805_b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46768"/>
            <a:ext cx="1600200" cy="9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en-US" sz="5400" b="1" dirty="0">
                <a:latin typeface="Candara" panose="020E0502030303020204" pitchFamily="34" charset="0"/>
              </a:rPr>
              <a:t>П</a:t>
            </a:r>
            <a:r>
              <a:rPr lang="ru-RU" altLang="en-US" sz="5400" b="1" dirty="0" smtClean="0">
                <a:latin typeface="Candara" panose="020E0502030303020204" pitchFamily="34" charset="0"/>
              </a:rPr>
              <a:t>редпосылки</a:t>
            </a:r>
            <a:endParaRPr lang="ru-RU" altLang="en-US" sz="5400" dirty="0" smtClean="0">
              <a:latin typeface="Candara" panose="020E0502030303020204" pitchFamily="34" charset="0"/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0" y="1066800"/>
            <a:ext cx="609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ndara" panose="020E0502030303020204" pitchFamily="34" charset="0"/>
              </a:rPr>
              <a:t>- Задачи влетают хаотично</a:t>
            </a:r>
          </a:p>
        </p:txBody>
      </p:sp>
      <p:sp>
        <p:nvSpPr>
          <p:cNvPr id="7174" name="Номер слайда 1"/>
          <p:cNvSpPr txBox="1">
            <a:spLocks/>
          </p:cNvSpPr>
          <p:nvPr/>
        </p:nvSpPr>
        <p:spPr bwMode="auto">
          <a:xfrm>
            <a:off x="4360863" y="6381750"/>
            <a:ext cx="422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2800"/>
          </a:p>
        </p:txBody>
      </p:sp>
      <p:sp>
        <p:nvSpPr>
          <p:cNvPr id="7175" name="Номер слайда 1"/>
          <p:cNvSpPr txBox="1">
            <a:spLocks/>
          </p:cNvSpPr>
          <p:nvPr/>
        </p:nvSpPr>
        <p:spPr bwMode="auto">
          <a:xfrm>
            <a:off x="4076700" y="6381750"/>
            <a:ext cx="990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3/1</a:t>
            </a:r>
            <a:r>
              <a:rPr lang="ru-RU" altLang="en-US" sz="2800" dirty="0" smtClean="0"/>
              <a:t>8</a:t>
            </a:r>
            <a:endParaRPr lang="ru-RU" altLang="en-US" sz="2800" dirty="0"/>
          </a:p>
        </p:txBody>
      </p:sp>
      <p:pic>
        <p:nvPicPr>
          <p:cNvPr id="2054" name="Picture 6" descr="https://www.meme-arsenal.com/memes/cac9a501d51d739d35366547ed1042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90020"/>
            <a:ext cx="7696200" cy="527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8821</TotalTime>
  <Words>580</Words>
  <Application>Microsoft Office PowerPoint</Application>
  <PresentationFormat>Экран (4:3)</PresentationFormat>
  <Paragraphs>133</Paragraphs>
  <Slides>28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Candara</vt:lpstr>
      <vt:lpstr>Wingdings</vt:lpstr>
      <vt:lpstr>Default Design</vt:lpstr>
      <vt:lpstr>Ждём всех 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Андрей Мясников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Flegmatic</dc:creator>
  <cp:lastModifiedBy>Richard Gears</cp:lastModifiedBy>
  <cp:revision>91</cp:revision>
  <cp:lastPrinted>1601-01-01T00:00:00Z</cp:lastPrinted>
  <dcterms:created xsi:type="dcterms:W3CDTF">2012-07-14T08:34:18Z</dcterms:created>
  <dcterms:modified xsi:type="dcterms:W3CDTF">2019-11-12T20:14:37Z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