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21.jpg" ContentType="image/pn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81" r:id="rId5"/>
    <p:sldId id="259" r:id="rId6"/>
    <p:sldId id="260" r:id="rId7"/>
    <p:sldId id="261" r:id="rId8"/>
    <p:sldId id="279" r:id="rId9"/>
    <p:sldId id="282" r:id="rId10"/>
    <p:sldId id="262" r:id="rId11"/>
    <p:sldId id="263" r:id="rId12"/>
    <p:sldId id="264" r:id="rId13"/>
    <p:sldId id="283" r:id="rId14"/>
    <p:sldId id="265" r:id="rId15"/>
    <p:sldId id="268" r:id="rId16"/>
    <p:sldId id="266" r:id="rId17"/>
    <p:sldId id="280" r:id="rId18"/>
    <p:sldId id="284" r:id="rId19"/>
    <p:sldId id="269" r:id="rId20"/>
    <p:sldId id="270" r:id="rId21"/>
    <p:sldId id="271" r:id="rId22"/>
    <p:sldId id="272" r:id="rId23"/>
    <p:sldId id="273" r:id="rId24"/>
    <p:sldId id="274" r:id="rId25"/>
    <p:sldId id="276" r:id="rId26"/>
    <p:sldId id="275" r:id="rId27"/>
    <p:sldId id="277" r:id="rId28"/>
    <p:sldId id="278" r:id="rId29"/>
    <p:sldId id="28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D9CC43F-A79C-4452-BD9B-A72B82E12F43}">
          <p14:sldIdLst>
            <p14:sldId id="256"/>
            <p14:sldId id="257"/>
            <p14:sldId id="258"/>
          </p14:sldIdLst>
        </p14:section>
        <p14:section name="Раздел без заголовка" id="{C15DA1E1-1040-492F-AA93-E871F93C10F1}">
          <p14:sldIdLst>
            <p14:sldId id="281"/>
            <p14:sldId id="259"/>
            <p14:sldId id="260"/>
            <p14:sldId id="261"/>
            <p14:sldId id="279"/>
            <p14:sldId id="282"/>
            <p14:sldId id="262"/>
            <p14:sldId id="263"/>
            <p14:sldId id="264"/>
            <p14:sldId id="283"/>
            <p14:sldId id="265"/>
            <p14:sldId id="268"/>
            <p14:sldId id="266"/>
            <p14:sldId id="280"/>
            <p14:sldId id="284"/>
            <p14:sldId id="269"/>
            <p14:sldId id="270"/>
            <p14:sldId id="271"/>
            <p14:sldId id="272"/>
            <p14:sldId id="273"/>
            <p14:sldId id="274"/>
            <p14:sldId id="276"/>
            <p14:sldId id="275"/>
            <p14:sldId id="277"/>
            <p14:sldId id="278"/>
            <p14:sldId id="28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5151"/>
    <a:srgbClr val="95EF03"/>
    <a:srgbClr val="6CAE02"/>
    <a:srgbClr val="C1E38F"/>
    <a:srgbClr val="159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6985" autoAdjust="0"/>
  </p:normalViewPr>
  <p:slideViewPr>
    <p:cSldViewPr>
      <p:cViewPr>
        <p:scale>
          <a:sx n="95" d="100"/>
          <a:sy n="95" d="100"/>
        </p:scale>
        <p:origin x="-2094" y="-5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A4407-55E8-4DF3-B4FA-215D7AF9F70B}" type="datetimeFigureOut">
              <a:rPr lang="ru-RU" smtClean="0"/>
              <a:t>26.08.2014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AC522-78D1-4197-9FBD-EC2A0BAC85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56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AC522-78D1-4197-9FBD-EC2A0BAC853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301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AC522-78D1-4197-9FBD-EC2A0BAC853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10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err="1" smtClean="0"/>
              <a:t>Ормолрмол</a:t>
            </a:r>
            <a:endParaRPr lang="ru-RU" smtClean="0"/>
          </a:p>
          <a:p>
            <a:r>
              <a:rPr lang="ru-RU" err="1" smtClean="0"/>
              <a:t>Ждотлотл</a:t>
            </a:r>
            <a:endParaRPr lang="ru-RU" smtClean="0"/>
          </a:p>
          <a:p>
            <a:r>
              <a:rPr lang="ru-RU" err="1" smtClean="0"/>
              <a:t>Рилиорл</a:t>
            </a:r>
            <a:endParaRPr lang="ru-RU" smtClean="0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AC522-78D1-4197-9FBD-EC2A0BAC853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26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AC522-78D1-4197-9FBD-EC2A0BAC853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852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AC522-78D1-4197-9FBD-EC2A0BAC853C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874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AC522-78D1-4197-9FBD-EC2A0BAC853C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195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7341F-A3AC-460F-9AB5-44C19D60F0A8}" type="datetimeFigureOut">
              <a:rPr lang="ru-RU" smtClean="0"/>
              <a:t>26.08.2014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697F-B1E2-4894-B61C-E7BACA2CA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421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7341F-A3AC-460F-9AB5-44C19D60F0A8}" type="datetimeFigureOut">
              <a:rPr lang="ru-RU" smtClean="0"/>
              <a:t>26.08.2014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697F-B1E2-4894-B61C-E7BACA2CA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453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7341F-A3AC-460F-9AB5-44C19D60F0A8}" type="datetimeFigureOut">
              <a:rPr lang="ru-RU" smtClean="0"/>
              <a:t>26.08.2014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697F-B1E2-4894-B61C-E7BACA2CA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297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7341F-A3AC-460F-9AB5-44C19D60F0A8}" type="datetimeFigureOut">
              <a:rPr lang="ru-RU" smtClean="0"/>
              <a:t>26.08.2014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697F-B1E2-4894-B61C-E7BACA2CA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445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7341F-A3AC-460F-9AB5-44C19D60F0A8}" type="datetimeFigureOut">
              <a:rPr lang="ru-RU" smtClean="0"/>
              <a:t>26.08.2014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697F-B1E2-4894-B61C-E7BACA2CA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202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7341F-A3AC-460F-9AB5-44C19D60F0A8}" type="datetimeFigureOut">
              <a:rPr lang="ru-RU" smtClean="0"/>
              <a:t>26.08.2014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697F-B1E2-4894-B61C-E7BACA2CA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292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7341F-A3AC-460F-9AB5-44C19D60F0A8}" type="datetimeFigureOut">
              <a:rPr lang="ru-RU" smtClean="0"/>
              <a:t>26.08.2014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697F-B1E2-4894-B61C-E7BACA2CA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052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7341F-A3AC-460F-9AB5-44C19D60F0A8}" type="datetimeFigureOut">
              <a:rPr lang="ru-RU" smtClean="0"/>
              <a:t>26.08.2014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697F-B1E2-4894-B61C-E7BACA2CA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525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7341F-A3AC-460F-9AB5-44C19D60F0A8}" type="datetimeFigureOut">
              <a:rPr lang="ru-RU" smtClean="0"/>
              <a:t>26.08.2014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697F-B1E2-4894-B61C-E7BACA2CA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772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7341F-A3AC-460F-9AB5-44C19D60F0A8}" type="datetimeFigureOut">
              <a:rPr lang="ru-RU" smtClean="0"/>
              <a:t>26.08.2014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697F-B1E2-4894-B61C-E7BACA2CA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409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7341F-A3AC-460F-9AB5-44C19D60F0A8}" type="datetimeFigureOut">
              <a:rPr lang="ru-RU" smtClean="0"/>
              <a:t>26.08.2014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697F-B1E2-4894-B61C-E7BACA2CA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075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7341F-A3AC-460F-9AB5-44C19D60F0A8}" type="datetimeFigureOut">
              <a:rPr lang="ru-RU" smtClean="0"/>
              <a:t>26.08.2014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6697F-B1E2-4894-B61C-E7BACA2CA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224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jpe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eveloper.android.com/" TargetMode="External"/><Relationship Id="rId5" Type="http://schemas.openxmlformats.org/officeDocument/2006/relationships/hyperlink" Target="https://developer.apple.com/" TargetMode="Externa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62000">
              <a:srgbClr val="CCE4A6">
                <a:alpha val="46000"/>
              </a:srgbClr>
            </a:gs>
            <a:gs pos="38000">
              <a:schemeClr val="bg1">
                <a:alpha val="0"/>
              </a:schemeClr>
            </a:gs>
            <a:gs pos="100000">
              <a:srgbClr val="95EF03">
                <a:lumMod val="90000"/>
                <a:alpha val="65000"/>
              </a:srgb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9668" y="1157296"/>
            <a:ext cx="8784976" cy="2448272"/>
          </a:xfrm>
        </p:spPr>
        <p:txBody>
          <a:bodyPr/>
          <a:lstStyle/>
          <a:p>
            <a:r>
              <a:rPr lang="ru-RU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Жизненный цикл игры, глазами </a:t>
            </a:r>
            <a:r>
              <a:rPr lang="ru-RU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тестировщика</a:t>
            </a:r>
            <a:endParaRPr lang="ru-RU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3886200"/>
            <a:ext cx="7488832" cy="1898586"/>
          </a:xfrm>
        </p:spPr>
        <p:txBody>
          <a:bodyPr/>
          <a:lstStyle/>
          <a:p>
            <a:pPr marL="457200" indent="-457200" algn="l">
              <a:buFont typeface="Arial" pitchFamily="34" charset="0"/>
              <a:buChar char="•"/>
            </a:pPr>
            <a:r>
              <a:rPr lang="ru-RU" smtClean="0">
                <a:solidFill>
                  <a:srgbClr val="696969"/>
                </a:solidFill>
              </a:rPr>
              <a:t>Головин Андрей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smtClean="0">
                <a:solidFill>
                  <a:srgbClr val="696969"/>
                </a:solidFill>
              </a:rPr>
              <a:t>Максименко Анна</a:t>
            </a:r>
            <a:endParaRPr lang="ru-RU">
              <a:solidFill>
                <a:srgbClr val="696969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799" y="5301208"/>
            <a:ext cx="2199993" cy="136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51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3" y="123242"/>
            <a:ext cx="1269460" cy="7854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785" y="5430657"/>
            <a:ext cx="1454727" cy="145472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33994" y="332656"/>
            <a:ext cx="357302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i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Документация:</a:t>
            </a:r>
            <a:r>
              <a:rPr lang="en-US" sz="3600" i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i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</a:br>
            <a:endParaRPr lang="en-US" sz="3600" i="1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19" y="4509120"/>
            <a:ext cx="589443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Набор тест кейсов и тестов</a:t>
            </a:r>
            <a:endParaRPr lang="ru-RU" sz="3200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92070" y="3017404"/>
            <a:ext cx="1930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err="1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Чеклист</a:t>
            </a:r>
            <a:r>
              <a:rPr lang="ru-RU" sz="220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ru-RU" sz="2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1538662"/>
            <a:ext cx="43410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Тест план</a:t>
            </a:r>
            <a:r>
              <a:rPr lang="ru-RU" sz="320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 (</a:t>
            </a:r>
            <a:r>
              <a:rPr lang="ru-RU" sz="3200" b="1" err="1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Test</a:t>
            </a:r>
            <a:r>
              <a:rPr lang="ru-RU" sz="3200" b="1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err="1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Plan</a:t>
            </a:r>
            <a:r>
              <a:rPr lang="ru-RU" sz="3200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3200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10" y="846961"/>
            <a:ext cx="4775220" cy="409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04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3" y="123242"/>
            <a:ext cx="1269460" cy="78547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195736" y="332656"/>
            <a:ext cx="531619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i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Инструменты для </a:t>
            </a:r>
            <a:r>
              <a:rPr lang="en-US" sz="3600" i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iOS</a:t>
            </a:r>
            <a:r>
              <a:rPr lang="ru-RU" sz="3600" i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3600" i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i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</a:br>
            <a:endParaRPr lang="en-US" sz="3600" i="1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273" y="1806496"/>
            <a:ext cx="1473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iTunes</a:t>
            </a:r>
            <a:endParaRPr lang="ru-RU" sz="3200"/>
          </a:p>
        </p:txBody>
      </p:sp>
      <p:sp>
        <p:nvSpPr>
          <p:cNvPr id="7" name="TextBox 6"/>
          <p:cNvSpPr txBox="1"/>
          <p:nvPr/>
        </p:nvSpPr>
        <p:spPr>
          <a:xfrm>
            <a:off x="191360" y="2627816"/>
            <a:ext cx="1473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err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iTools</a:t>
            </a:r>
            <a:r>
              <a:rPr lang="ru-RU" sz="3200" b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1360" y="4365104"/>
            <a:ext cx="16530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err="1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MacOS</a:t>
            </a:r>
            <a:r>
              <a:rPr lang="ru-RU" sz="2200" b="1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18907" y="3503330"/>
            <a:ext cx="566853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iPhone </a:t>
            </a:r>
            <a:r>
              <a:rPr lang="en-US" sz="3200" b="1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Configuration utility</a:t>
            </a:r>
            <a:endParaRPr lang="ru-RU" sz="3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342" y="3999833"/>
            <a:ext cx="2159922" cy="161994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726" y="3262212"/>
            <a:ext cx="1160893" cy="116089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176" y="2204864"/>
            <a:ext cx="1187959" cy="118795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077" y="1106533"/>
            <a:ext cx="1284738" cy="1284738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7528683" y="5301208"/>
            <a:ext cx="1638458" cy="1636197"/>
            <a:chOff x="6660232" y="4903713"/>
            <a:chExt cx="1656183" cy="1742033"/>
          </a:xfrm>
        </p:grpSpPr>
        <p:pic>
          <p:nvPicPr>
            <p:cNvPr id="18" name="Рисунок 17" descr="C:\Users\zamura\Dropbox\ВебАкула\Звереныш\1_2.png"/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798"/>
            <a:stretch/>
          </p:blipFill>
          <p:spPr bwMode="auto">
            <a:xfrm>
              <a:off x="6660232" y="4903713"/>
              <a:ext cx="1598295" cy="12496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9" name="Надпись 2"/>
            <p:cNvSpPr txBox="1">
              <a:spLocks noChangeArrowheads="1"/>
            </p:cNvSpPr>
            <p:nvPr/>
          </p:nvSpPr>
          <p:spPr bwMode="auto">
            <a:xfrm>
              <a:off x="6948264" y="6093296"/>
              <a:ext cx="1368151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r>
                <a:rPr lang="en-US">
                  <a:solidFill>
                    <a:srgbClr val="70AD47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gilites</a:t>
              </a:r>
              <a:endParaRPr lang="ru-RU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18908" y="5138269"/>
            <a:ext cx="38274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515151"/>
                </a:solidFill>
              </a:rPr>
              <a:t>VMware Workstation‏</a:t>
            </a:r>
            <a:endParaRPr lang="ru-RU" sz="3200" b="1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76" y="5138269"/>
            <a:ext cx="1243950" cy="124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5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3" y="123242"/>
            <a:ext cx="1269460" cy="7854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594371"/>
            <a:ext cx="3995936" cy="38915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5273" y="1862794"/>
            <a:ext cx="37144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Android Software </a:t>
            </a:r>
            <a:endParaRPr lang="en-US" sz="3200" b="1" smtClean="0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b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Development Kit</a:t>
            </a:r>
            <a:endParaRPr lang="ru-RU" sz="3200"/>
          </a:p>
        </p:txBody>
      </p:sp>
      <p:sp>
        <p:nvSpPr>
          <p:cNvPr id="10" name="Прямоугольник 9"/>
          <p:cNvSpPr/>
          <p:nvPr/>
        </p:nvSpPr>
        <p:spPr>
          <a:xfrm>
            <a:off x="1907704" y="428471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Инструменты для </a:t>
            </a:r>
            <a:r>
              <a:rPr lang="en-US" sz="3600" i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Android</a:t>
            </a:r>
            <a:r>
              <a:rPr lang="ru-RU" sz="3600" i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3600" i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i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</a:br>
            <a:endParaRPr lang="en-US" sz="3600" i="1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273" y="3247755"/>
            <a:ext cx="522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Драйвера для </a:t>
            </a:r>
            <a:r>
              <a:rPr lang="ru-RU" sz="3200" b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устройств</a:t>
            </a:r>
            <a:endParaRPr lang="ru-RU" sz="3200"/>
          </a:p>
        </p:txBody>
      </p:sp>
      <p:grpSp>
        <p:nvGrpSpPr>
          <p:cNvPr id="13" name="Группа 12"/>
          <p:cNvGrpSpPr/>
          <p:nvPr/>
        </p:nvGrpSpPr>
        <p:grpSpPr>
          <a:xfrm>
            <a:off x="7528683" y="5301208"/>
            <a:ext cx="1638458" cy="1636197"/>
            <a:chOff x="6660232" y="4903713"/>
            <a:chExt cx="1656183" cy="1742033"/>
          </a:xfrm>
        </p:grpSpPr>
        <p:pic>
          <p:nvPicPr>
            <p:cNvPr id="14" name="Рисунок 13" descr="C:\Users\zamura\Dropbox\ВебАкула\Звереныш\1_2.png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798"/>
            <a:stretch/>
          </p:blipFill>
          <p:spPr bwMode="auto">
            <a:xfrm>
              <a:off x="6660232" y="4903713"/>
              <a:ext cx="1598295" cy="12496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5" name="Надпись 2"/>
            <p:cNvSpPr txBox="1">
              <a:spLocks noChangeArrowheads="1"/>
            </p:cNvSpPr>
            <p:nvPr/>
          </p:nvSpPr>
          <p:spPr bwMode="auto">
            <a:xfrm>
              <a:off x="6948264" y="6093296"/>
              <a:ext cx="1368151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r>
                <a:rPr lang="en-US">
                  <a:solidFill>
                    <a:srgbClr val="70AD47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gilites</a:t>
              </a:r>
              <a:endParaRPr lang="ru-RU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076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3" y="123242"/>
            <a:ext cx="1269460" cy="7854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384077"/>
            <a:ext cx="4005064" cy="4005064"/>
          </a:xfrm>
          <a:prstGeom prst="rect">
            <a:avLst/>
          </a:prstGeom>
        </p:spPr>
      </p:pic>
      <p:sp>
        <p:nvSpPr>
          <p:cNvPr id="6" name="Прямоугольник с одним скругленным углом 5"/>
          <p:cNvSpPr/>
          <p:nvPr/>
        </p:nvSpPr>
        <p:spPr>
          <a:xfrm>
            <a:off x="0" y="2132856"/>
            <a:ext cx="5796136" cy="2088232"/>
          </a:xfrm>
          <a:prstGeom prst="round1Rect">
            <a:avLst/>
          </a:prstGeom>
          <a:gradFill flip="none" rotWithShape="1">
            <a:gsLst>
              <a:gs pos="3000">
                <a:srgbClr val="92D050"/>
              </a:gs>
              <a:gs pos="29000">
                <a:srgbClr val="95EF03"/>
              </a:gs>
              <a:gs pos="95000">
                <a:schemeClr val="bg1">
                  <a:lumMod val="0"/>
                  <a:lumOff val="10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smtClean="0">
                <a:solidFill>
                  <a:srgbClr val="515151"/>
                </a:solidFill>
                <a:latin typeface="Arial" pitchFamily="34" charset="0"/>
              </a:rPr>
              <a:t>Получение первого </a:t>
            </a:r>
            <a:r>
              <a:rPr lang="ru-RU" sz="3600" err="1" smtClean="0">
                <a:solidFill>
                  <a:srgbClr val="515151"/>
                </a:solidFill>
                <a:latin typeface="Arial" pitchFamily="34" charset="0"/>
              </a:rPr>
              <a:t>билда</a:t>
            </a:r>
            <a:endParaRPr lang="ru-RU" sz="2800"/>
          </a:p>
        </p:txBody>
      </p:sp>
    </p:spTree>
    <p:extLst>
      <p:ext uri="{BB962C8B-B14F-4D97-AF65-F5344CB8AC3E}">
        <p14:creationId xmlns:p14="http://schemas.microsoft.com/office/powerpoint/2010/main" val="357349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3" y="123242"/>
            <a:ext cx="1269460" cy="78547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29802" y="404664"/>
            <a:ext cx="569598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i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Дымовое тестир</a:t>
            </a:r>
            <a:r>
              <a:rPr lang="ru-RU" sz="3600" i="1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3600" i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вание:</a:t>
            </a:r>
            <a:r>
              <a:rPr lang="en-US" sz="3600" i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i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</a:br>
            <a:endParaRPr lang="en-US" sz="3600" i="1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273" y="1723416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Info</a:t>
            </a:r>
            <a:r>
              <a:rPr lang="ru-RU" sz="3200" b="1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3200" b="1" err="1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plist</a:t>
            </a:r>
            <a:r>
              <a:rPr lang="en-US" sz="3200" b="1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smtClean="0">
                <a:solidFill>
                  <a:srgbClr val="515151"/>
                </a:solidFill>
                <a:latin typeface="Arial" pitchFamily="34" charset="0"/>
              </a:rPr>
              <a:t>– </a:t>
            </a:r>
            <a:r>
              <a:rPr lang="ru-RU" sz="2200">
                <a:solidFill>
                  <a:srgbClr val="515151"/>
                </a:solidFill>
                <a:latin typeface="Arial" pitchFamily="34" charset="0"/>
              </a:rPr>
              <a:t> </a:t>
            </a:r>
            <a:r>
              <a:rPr lang="ru-RU" sz="2000" smtClean="0">
                <a:solidFill>
                  <a:srgbClr val="515151"/>
                </a:solidFill>
                <a:latin typeface="Arial" pitchFamily="34" charset="0"/>
              </a:rPr>
              <a:t>текстовый </a:t>
            </a:r>
          </a:p>
          <a:p>
            <a:r>
              <a:rPr lang="ru-RU" sz="2000" smtClean="0">
                <a:solidFill>
                  <a:srgbClr val="515151"/>
                </a:solidFill>
                <a:latin typeface="Arial" pitchFamily="34" charset="0"/>
              </a:rPr>
              <a:t>документ о минимальных </a:t>
            </a:r>
          </a:p>
          <a:p>
            <a:r>
              <a:rPr lang="ru-RU" sz="2000" smtClean="0">
                <a:solidFill>
                  <a:srgbClr val="515151"/>
                </a:solidFill>
                <a:latin typeface="Arial" pitchFamily="34" charset="0"/>
              </a:rPr>
              <a:t>поддерживаемых версиях </a:t>
            </a:r>
            <a:r>
              <a:rPr lang="ru-RU" sz="2000" err="1" smtClean="0">
                <a:solidFill>
                  <a:srgbClr val="515151"/>
                </a:solidFill>
                <a:latin typeface="Arial" pitchFamily="34" charset="0"/>
              </a:rPr>
              <a:t>iOS</a:t>
            </a:r>
            <a:endParaRPr lang="ru-RU" sz="2000"/>
          </a:p>
        </p:txBody>
      </p:sp>
      <p:sp>
        <p:nvSpPr>
          <p:cNvPr id="9" name="TextBox 8"/>
          <p:cNvSpPr txBox="1"/>
          <p:nvPr/>
        </p:nvSpPr>
        <p:spPr>
          <a:xfrm>
            <a:off x="185273" y="4090422"/>
            <a:ext cx="58326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AndroidManifest.xml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‏</a:t>
            </a:r>
            <a:endParaRPr lang="ru-RU" sz="22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err="1" smtClean="0">
                <a:solidFill>
                  <a:srgbClr val="515151"/>
                </a:solidFill>
              </a:rPr>
              <a:t>aapt</a:t>
            </a:r>
            <a:r>
              <a:rPr lang="ru-RU" sz="2000" smtClean="0">
                <a:solidFill>
                  <a:srgbClr val="515151"/>
                </a:solidFill>
              </a:rPr>
              <a:t> </a:t>
            </a:r>
            <a:r>
              <a:rPr lang="ru-RU" sz="2000">
                <a:solidFill>
                  <a:srgbClr val="515151"/>
                </a:solidFill>
              </a:rPr>
              <a:t>d </a:t>
            </a:r>
            <a:r>
              <a:rPr lang="ru-RU" sz="2000" err="1">
                <a:solidFill>
                  <a:srgbClr val="515151"/>
                </a:solidFill>
              </a:rPr>
              <a:t>badging</a:t>
            </a:r>
            <a:r>
              <a:rPr lang="ru-RU" sz="2000">
                <a:solidFill>
                  <a:srgbClr val="515151"/>
                </a:solidFill>
              </a:rPr>
              <a:t> </a:t>
            </a:r>
            <a:r>
              <a:rPr lang="en-US" sz="2000">
                <a:solidFill>
                  <a:srgbClr val="515151"/>
                </a:solidFill>
              </a:rPr>
              <a:t>&lt;</a:t>
            </a:r>
            <a:r>
              <a:rPr lang="ru-RU" sz="2000" smtClean="0">
                <a:solidFill>
                  <a:srgbClr val="515151"/>
                </a:solidFill>
              </a:rPr>
              <a:t>путь </a:t>
            </a:r>
            <a:r>
              <a:rPr lang="ru-RU" sz="2000">
                <a:solidFill>
                  <a:srgbClr val="515151"/>
                </a:solidFill>
              </a:rPr>
              <a:t>к </a:t>
            </a:r>
            <a:r>
              <a:rPr lang="ru-RU" sz="2000" err="1" smtClean="0">
                <a:solidFill>
                  <a:srgbClr val="515151"/>
                </a:solidFill>
              </a:rPr>
              <a:t>билду</a:t>
            </a:r>
            <a:r>
              <a:rPr lang="en-US" sz="2000" smtClean="0">
                <a:solidFill>
                  <a:srgbClr val="515151"/>
                </a:solidFill>
              </a:rPr>
              <a:t>&gt;</a:t>
            </a:r>
            <a:endParaRPr lang="ru-RU" sz="2000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101525"/>
            <a:ext cx="4572000" cy="4572000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7528683" y="5301208"/>
            <a:ext cx="1638458" cy="1636197"/>
            <a:chOff x="6660232" y="4903713"/>
            <a:chExt cx="1656183" cy="1742033"/>
          </a:xfrm>
        </p:grpSpPr>
        <p:pic>
          <p:nvPicPr>
            <p:cNvPr id="11" name="Рисунок 10" descr="C:\Users\zamura\Dropbox\ВебАкула\Звереныш\1_2.pn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798"/>
            <a:stretch/>
          </p:blipFill>
          <p:spPr bwMode="auto">
            <a:xfrm>
              <a:off x="6660232" y="4903713"/>
              <a:ext cx="1598295" cy="12496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2" name="Надпись 2"/>
            <p:cNvSpPr txBox="1">
              <a:spLocks noChangeArrowheads="1"/>
            </p:cNvSpPr>
            <p:nvPr/>
          </p:nvSpPr>
          <p:spPr bwMode="auto">
            <a:xfrm>
              <a:off x="6948264" y="6093296"/>
              <a:ext cx="1368151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r>
                <a:rPr lang="en-US">
                  <a:solidFill>
                    <a:srgbClr val="70AD47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gilites</a:t>
              </a:r>
              <a:endParaRPr lang="ru-RU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586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3" y="123242"/>
            <a:ext cx="1269460" cy="78547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87892" y="404664"/>
            <a:ext cx="61684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i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Установка на устройс</a:t>
            </a:r>
            <a:r>
              <a:rPr lang="ru-RU" sz="3600" i="1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ru-RU" sz="3600" i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ва:</a:t>
            </a:r>
            <a:endParaRPr lang="en-US" sz="3600" i="1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834358"/>
            <a:ext cx="2931656" cy="43948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3159" y="1413471"/>
            <a:ext cx="463941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iOS</a:t>
            </a:r>
            <a:r>
              <a:rPr lang="ru-RU" sz="2000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000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iPad2 , iPad4, iPad mini Retina, </a:t>
            </a:r>
            <a:endParaRPr lang="ru-RU" sz="2000" smtClean="0">
              <a:solidFill>
                <a:srgbClr val="5151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smtClean="0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iPhone </a:t>
            </a:r>
            <a:r>
              <a:rPr lang="en-US" sz="2000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3g, iPod5‏</a:t>
            </a:r>
            <a:r>
              <a:rPr lang="en-US" sz="2000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000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3159" y="2636912"/>
            <a:ext cx="81532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Android</a:t>
            </a:r>
            <a:r>
              <a:rPr lang="ru-RU" sz="3200" b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архитектуры </a:t>
            </a:r>
            <a:r>
              <a:rPr lang="en-US" sz="2000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CPU</a:t>
            </a:r>
            <a:r>
              <a:rPr lang="ru-RU" sz="2000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err="1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ARMv</a:t>
            </a:r>
            <a:r>
              <a:rPr lang="ru-RU" sz="200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6, </a:t>
            </a:r>
            <a:r>
              <a:rPr lang="en-US" sz="2000" err="1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ARMv</a:t>
            </a:r>
            <a:r>
              <a:rPr lang="ru-RU" sz="200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7, </a:t>
            </a:r>
            <a:r>
              <a:rPr lang="en-US" sz="200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ru-RU" sz="200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86  и т.д</a:t>
            </a:r>
            <a:r>
              <a:rPr lang="ru-RU" sz="2000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разные графические процессоры </a:t>
            </a:r>
            <a:endParaRPr lang="en-US" sz="2000" smtClean="0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планшеты и телефоны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 buttons and hardware buttons‏</a:t>
            </a:r>
            <a:endParaRPr lang="ru-RU" sz="2000">
              <a:solidFill>
                <a:srgbClr val="5151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3159" y="4984381"/>
            <a:ext cx="686694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Спасибо КЭП: </a:t>
            </a:r>
            <a:r>
              <a:rPr lang="ru-RU" sz="2000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все используемые устройства, </a:t>
            </a:r>
          </a:p>
          <a:p>
            <a:r>
              <a:rPr lang="ru-RU" sz="2000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должны быть с разными прошивками.</a:t>
            </a:r>
            <a:endParaRPr lang="ru-RU" sz="2000" b="1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7528683" y="5301208"/>
            <a:ext cx="1638458" cy="1636197"/>
            <a:chOff x="6660232" y="4903713"/>
            <a:chExt cx="1656183" cy="1742033"/>
          </a:xfrm>
        </p:grpSpPr>
        <p:pic>
          <p:nvPicPr>
            <p:cNvPr id="10" name="Рисунок 9" descr="C:\Users\zamura\Dropbox\ВебАкула\Звереныш\1_2.png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798"/>
            <a:stretch/>
          </p:blipFill>
          <p:spPr bwMode="auto">
            <a:xfrm>
              <a:off x="6660232" y="4903713"/>
              <a:ext cx="1598295" cy="12496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1" name="Надпись 2"/>
            <p:cNvSpPr txBox="1">
              <a:spLocks noChangeArrowheads="1"/>
            </p:cNvSpPr>
            <p:nvPr/>
          </p:nvSpPr>
          <p:spPr bwMode="auto">
            <a:xfrm>
              <a:off x="6948264" y="6093296"/>
              <a:ext cx="1368151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r>
                <a:rPr lang="en-US">
                  <a:solidFill>
                    <a:srgbClr val="70AD47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gilites</a:t>
              </a:r>
              <a:endParaRPr lang="ru-RU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605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55776" y="404664"/>
            <a:ext cx="43670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i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Игровые механики:</a:t>
            </a:r>
            <a:endParaRPr lang="en-US" sz="3600" i="1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3" y="123242"/>
            <a:ext cx="1269460" cy="7854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629" y="908720"/>
            <a:ext cx="4296883" cy="42968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04629" y="2179998"/>
            <a:ext cx="2185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Зона </a:t>
            </a:r>
            <a:r>
              <a:rPr lang="ru-RU" sz="3200" b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тапа</a:t>
            </a:r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07475" y="4841840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Touch</a:t>
            </a:r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900053" y="3070734"/>
            <a:ext cx="8819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err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Tap</a:t>
            </a: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198530" y="3573016"/>
            <a:ext cx="1119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err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Drag</a:t>
            </a:r>
            <a:endParaRPr lang="ru-RU" sz="2000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5273" y="1412776"/>
            <a:ext cx="2383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err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Double</a:t>
            </a:r>
            <a:r>
              <a:rPr lang="en-US" sz="3200" b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 Tap</a:t>
            </a:r>
            <a:endParaRPr lang="ru-RU" sz="2000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0386" y="2764773"/>
            <a:ext cx="1369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err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Swipe</a:t>
            </a:r>
            <a:endParaRPr lang="ru-RU" sz="2000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98115" y="4437112"/>
            <a:ext cx="13917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err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Shake</a:t>
            </a:r>
            <a:endParaRPr lang="ru-RU" sz="2000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7528683" y="5301208"/>
            <a:ext cx="1638458" cy="1636197"/>
            <a:chOff x="6660232" y="4903713"/>
            <a:chExt cx="1656183" cy="1742033"/>
          </a:xfrm>
        </p:grpSpPr>
        <p:pic>
          <p:nvPicPr>
            <p:cNvPr id="16" name="Рисунок 15" descr="C:\Users\zamura\Dropbox\ВебАкула\Звереныш\1_2.pn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798"/>
            <a:stretch/>
          </p:blipFill>
          <p:spPr bwMode="auto">
            <a:xfrm>
              <a:off x="6660232" y="4903713"/>
              <a:ext cx="1598295" cy="12496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8" name="Надпись 2"/>
            <p:cNvSpPr txBox="1">
              <a:spLocks noChangeArrowheads="1"/>
            </p:cNvSpPr>
            <p:nvPr/>
          </p:nvSpPr>
          <p:spPr bwMode="auto">
            <a:xfrm>
              <a:off x="6948264" y="6093296"/>
              <a:ext cx="1368151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r>
                <a:rPr lang="en-US">
                  <a:solidFill>
                    <a:srgbClr val="70AD47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gilites</a:t>
              </a:r>
              <a:endParaRPr lang="ru-RU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910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3" y="123242"/>
            <a:ext cx="1269460" cy="78547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55776" y="404664"/>
            <a:ext cx="43670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i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Игровые механики:</a:t>
            </a:r>
            <a:endParaRPr lang="en-US" sz="3600" i="1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512231"/>
            <a:ext cx="4139952" cy="34745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9825" y="4279445"/>
            <a:ext cx="2534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Tap and</a:t>
            </a:r>
            <a:r>
              <a:rPr lang="ru-RU" sz="3200" b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Tap</a:t>
            </a:r>
            <a:endParaRPr lang="ru-RU" sz="2200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85543" y="3647898"/>
            <a:ext cx="23952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Зона </a:t>
            </a:r>
            <a:r>
              <a:rPr lang="en-US" sz="3200" b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falloff</a:t>
            </a:r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150753" y="5138269"/>
            <a:ext cx="29851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 and drop</a:t>
            </a:r>
            <a:endParaRPr lang="ru-RU" sz="2000">
              <a:solidFill>
                <a:srgbClr val="5151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0003" y="2577527"/>
            <a:ext cx="32015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err="1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Touch</a:t>
            </a:r>
            <a:r>
              <a:rPr lang="ru-RU" sz="3200" b="1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err="1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ru-RU" sz="3200" b="1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err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hold</a:t>
            </a:r>
            <a:endParaRPr lang="ru-RU" sz="2000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4950" y="1700808"/>
            <a:ext cx="2159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Smart </a:t>
            </a:r>
            <a:r>
              <a:rPr lang="en-US" sz="3200" b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Tap</a:t>
            </a:r>
            <a:endParaRPr lang="ru-RU" sz="2000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7528683" y="5301208"/>
            <a:ext cx="1638458" cy="1636197"/>
            <a:chOff x="6660232" y="4903713"/>
            <a:chExt cx="1656183" cy="1742033"/>
          </a:xfrm>
        </p:grpSpPr>
        <p:pic>
          <p:nvPicPr>
            <p:cNvPr id="17" name="Рисунок 16" descr="C:\Users\zamura\Dropbox\ВебАкула\Звереныш\1_2.pn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798"/>
            <a:stretch/>
          </p:blipFill>
          <p:spPr bwMode="auto">
            <a:xfrm>
              <a:off x="6660232" y="4903713"/>
              <a:ext cx="1598295" cy="12496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8" name="Надпись 2"/>
            <p:cNvSpPr txBox="1">
              <a:spLocks noChangeArrowheads="1"/>
            </p:cNvSpPr>
            <p:nvPr/>
          </p:nvSpPr>
          <p:spPr bwMode="auto">
            <a:xfrm>
              <a:off x="6948264" y="6093296"/>
              <a:ext cx="1368151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r>
                <a:rPr lang="en-US">
                  <a:solidFill>
                    <a:srgbClr val="70AD47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gilites</a:t>
              </a:r>
              <a:endParaRPr lang="ru-RU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371342" y="1402678"/>
            <a:ext cx="1300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Pinch</a:t>
            </a:r>
            <a:endParaRPr lang="ru-RU" sz="3200" b="1">
              <a:solidFill>
                <a:srgbClr val="5151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93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3" y="123242"/>
            <a:ext cx="1269460" cy="785478"/>
          </a:xfrm>
          <a:prstGeom prst="rect">
            <a:avLst/>
          </a:prstGeom>
        </p:spPr>
      </p:pic>
      <p:sp>
        <p:nvSpPr>
          <p:cNvPr id="5" name="Прямоугольник с одним скругленным углом 4"/>
          <p:cNvSpPr/>
          <p:nvPr/>
        </p:nvSpPr>
        <p:spPr>
          <a:xfrm>
            <a:off x="0" y="2132856"/>
            <a:ext cx="5796136" cy="2088232"/>
          </a:xfrm>
          <a:prstGeom prst="round1Rect">
            <a:avLst/>
          </a:prstGeom>
          <a:gradFill flip="none" rotWithShape="1">
            <a:gsLst>
              <a:gs pos="3000">
                <a:srgbClr val="92D050"/>
              </a:gs>
              <a:gs pos="29000">
                <a:srgbClr val="95EF03"/>
              </a:gs>
              <a:gs pos="95000">
                <a:schemeClr val="bg1">
                  <a:lumMod val="0"/>
                  <a:lumOff val="10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>
                <a:solidFill>
                  <a:srgbClr val="515151"/>
                </a:solidFill>
                <a:latin typeface="Arial" pitchFamily="34" charset="0"/>
              </a:rPr>
              <a:t>Тестирование</a:t>
            </a:r>
          </a:p>
          <a:p>
            <a:r>
              <a:rPr lang="ru-RU" sz="2400">
                <a:solidFill>
                  <a:srgbClr val="515151"/>
                </a:solidFill>
                <a:latin typeface="Arial" pitchFamily="34" charset="0"/>
              </a:rPr>
              <a:t>Приступаем!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031" y="1343249"/>
            <a:ext cx="3933056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39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3" y="123242"/>
            <a:ext cx="1269460" cy="78547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23728" y="308555"/>
            <a:ext cx="584634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i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Начинаем тестирование </a:t>
            </a:r>
          </a:p>
          <a:p>
            <a:pPr algn="ctr"/>
            <a:r>
              <a:rPr lang="ru-RU" sz="3600" i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игрового функционала:</a:t>
            </a:r>
            <a:endParaRPr lang="en-US" sz="3600" i="1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257720"/>
            <a:ext cx="5321009" cy="42568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70362" y="3869759"/>
            <a:ext cx="16562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Tutorial</a:t>
            </a:r>
            <a:endParaRPr lang="ru-RU" sz="3200" b="1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5301208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Hint</a:t>
            </a:r>
            <a:endParaRPr lang="ru-RU" sz="2200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3284984"/>
            <a:ext cx="1141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Save</a:t>
            </a:r>
            <a:endParaRPr lang="en-US" sz="3200" b="1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34361" y="4797152"/>
            <a:ext cx="1459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iCloud</a:t>
            </a:r>
            <a:endParaRPr lang="ru-RU" sz="2200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7528683" y="5301208"/>
            <a:ext cx="1638458" cy="1636197"/>
            <a:chOff x="6660232" y="4903713"/>
            <a:chExt cx="1656183" cy="1742033"/>
          </a:xfrm>
        </p:grpSpPr>
        <p:pic>
          <p:nvPicPr>
            <p:cNvPr id="13" name="Рисунок 12" descr="C:\Users\zamura\Dropbox\ВебАкула\Звереныш\1_2.pn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798"/>
            <a:stretch/>
          </p:blipFill>
          <p:spPr bwMode="auto">
            <a:xfrm>
              <a:off x="6660232" y="4903713"/>
              <a:ext cx="1598295" cy="12496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4" name="Надпись 2"/>
            <p:cNvSpPr txBox="1">
              <a:spLocks noChangeArrowheads="1"/>
            </p:cNvSpPr>
            <p:nvPr/>
          </p:nvSpPr>
          <p:spPr bwMode="auto">
            <a:xfrm>
              <a:off x="6948264" y="6093296"/>
              <a:ext cx="1368151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r>
                <a:rPr lang="en-US">
                  <a:solidFill>
                    <a:srgbClr val="70AD47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gilites</a:t>
              </a:r>
              <a:endParaRPr lang="ru-RU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59805" y="1628800"/>
            <a:ext cx="1567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smtClean="0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Запуск</a:t>
            </a:r>
            <a:endParaRPr lang="ru-RU" sz="3200" b="1">
              <a:solidFill>
                <a:srgbClr val="5151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17186" y="2207766"/>
            <a:ext cx="27440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smtClean="0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Сохранение </a:t>
            </a:r>
          </a:p>
          <a:p>
            <a:r>
              <a:rPr lang="ru-RU" sz="3200" b="1" smtClean="0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настроек</a:t>
            </a:r>
            <a:endParaRPr lang="ru-RU" sz="3200" b="1">
              <a:solidFill>
                <a:srgbClr val="5151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13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418" y="10798"/>
            <a:ext cx="1269460" cy="785478"/>
          </a:xfrm>
          <a:prstGeom prst="rect">
            <a:avLst/>
          </a:prstGeom>
        </p:spPr>
      </p:pic>
      <p:pic>
        <p:nvPicPr>
          <p:cNvPr id="6" name="Рисунок 5" descr="http://agilites.webakula.com.ua/slider/%D0%B3%D0%BB%D0%B0%D0%B2%D0%BD%D0%B0%D1%8F_%D0%B1%D1%8B%D1%82%D1%8C%D0%B0%D0%B4%D0%B6%D0%B8%D0%BB%D0%B8%D1%82%D0%B82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93" b="22954"/>
          <a:stretch/>
        </p:blipFill>
        <p:spPr bwMode="auto">
          <a:xfrm>
            <a:off x="0" y="1549443"/>
            <a:ext cx="9144000" cy="30963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Надпись 2"/>
          <p:cNvSpPr txBox="1">
            <a:spLocks noChangeArrowheads="1"/>
          </p:cNvSpPr>
          <p:nvPr/>
        </p:nvSpPr>
        <p:spPr bwMode="auto">
          <a:xfrm>
            <a:off x="1644159" y="996993"/>
            <a:ext cx="170370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>
                <a:solidFill>
                  <a:srgbClr val="70AD47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gilites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C:\Users\zamura\Dropbox\ВебАкула\Звереныш\1_2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98"/>
          <a:stretch/>
        </p:blipFill>
        <p:spPr bwMode="auto">
          <a:xfrm>
            <a:off x="309409" y="593138"/>
            <a:ext cx="1598295" cy="12496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Надпись 2"/>
          <p:cNvSpPr txBox="1">
            <a:spLocks noChangeArrowheads="1"/>
          </p:cNvSpPr>
          <p:nvPr/>
        </p:nvSpPr>
        <p:spPr bwMode="auto">
          <a:xfrm>
            <a:off x="5508104" y="1216963"/>
            <a:ext cx="4118198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Bef>
                <a:spcPts val="200"/>
              </a:spcBef>
            </a:pPr>
            <a:r>
              <a:rPr lang="en-US" sz="1600" i="1">
                <a:solidFill>
                  <a:srgbClr val="70AD47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Collaborate to Win</a:t>
            </a:r>
            <a:r>
              <a:rPr lang="ru-RU" sz="1600" i="1">
                <a:solidFill>
                  <a:srgbClr val="70AD47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2" name="Надпись 2"/>
          <p:cNvSpPr txBox="1">
            <a:spLocks noChangeArrowheads="1"/>
          </p:cNvSpPr>
          <p:nvPr/>
        </p:nvSpPr>
        <p:spPr bwMode="auto">
          <a:xfrm>
            <a:off x="0" y="4053332"/>
            <a:ext cx="9144000" cy="592455"/>
          </a:xfrm>
          <a:prstGeom prst="rect">
            <a:avLst/>
          </a:prstGeom>
          <a:solidFill>
            <a:srgbClr val="FFFFFF">
              <a:alpha val="66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ru-RU" sz="16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Наш рецепт успеха – быть «Аджилити»!</a:t>
            </a:r>
            <a:endParaRPr lang="ru-RU" sz="1200" b="1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ru-RU" sz="1200" b="1" i="1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</a:t>
            </a:r>
            <a:r>
              <a:rPr lang="ru-RU" sz="1100" b="1" i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КОММУНИКАЦИИ, ГИБКОСТЬ, ВОЛЯ к ПОБЕДЕ!</a:t>
            </a:r>
            <a:r>
              <a:rPr lang="ru-RU" sz="1100" b="1" i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b="1" i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                                               </a:t>
            </a:r>
            <a:endParaRPr lang="ru-RU" sz="1200" b="1">
              <a:solidFill>
                <a:srgbClr val="1F4D78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94534" y="5373216"/>
            <a:ext cx="4230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mtClean="0"/>
              <a:t>Головин Андрей</a:t>
            </a:r>
            <a:r>
              <a:rPr lang="en-US" smtClean="0"/>
              <a:t> </a:t>
            </a:r>
            <a:r>
              <a:rPr lang="ru-RU" smtClean="0"/>
              <a:t>- </a:t>
            </a:r>
            <a:r>
              <a:rPr lang="en-US"/>
              <a:t>Middle QA Engineer </a:t>
            </a:r>
            <a:r>
              <a:rPr lang="ru-RU" smtClean="0"/>
              <a:t> </a:t>
            </a: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279153" y="5733256"/>
            <a:ext cx="4280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mtClean="0"/>
              <a:t>Максименко Анна- </a:t>
            </a:r>
            <a:r>
              <a:rPr lang="en-US" smtClean="0"/>
              <a:t>Middle QA Engineer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68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25195" y="260648"/>
            <a:ext cx="678814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i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Замеры потребления памяти</a:t>
            </a:r>
            <a:endParaRPr lang="en-US" sz="3600" i="1" smtClean="0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600" i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en-US" sz="3600" i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FPS</a:t>
            </a:r>
            <a:r>
              <a:rPr lang="ru-RU" sz="3600" i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en-US" sz="3600" i="1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3" y="123242"/>
            <a:ext cx="1269460" cy="7854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2311" y="5301208"/>
            <a:ext cx="8324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FPS </a:t>
            </a:r>
            <a:r>
              <a:rPr lang="en-US" sz="2800" b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- Frame per second</a:t>
            </a:r>
            <a:endParaRPr lang="ru-RU" sz="2800" b="1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9430" y="2005760"/>
            <a:ext cx="5935220" cy="1420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MAC &gt; Instruments &gt; </a:t>
            </a:r>
            <a:endParaRPr lang="ru-RU" sz="2800" b="1" smtClean="0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Activity </a:t>
            </a:r>
            <a:r>
              <a:rPr lang="en-US" sz="2800" b="1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Monitor </a:t>
            </a:r>
            <a:r>
              <a:rPr lang="en-US" sz="2800" b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&gt; </a:t>
            </a:r>
            <a:r>
              <a:rPr lang="ru-RU" sz="2800" b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en-US" sz="2800" b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app name</a:t>
            </a:r>
            <a:r>
              <a:rPr lang="ru-RU" sz="2800" b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en-US" sz="2800" b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ru-RU" sz="2800" b="1" smtClean="0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&gt; </a:t>
            </a:r>
            <a:r>
              <a:rPr lang="en-US" sz="2800" b="1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Real </a:t>
            </a:r>
            <a:r>
              <a:rPr lang="en-US" sz="2800" b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Memory</a:t>
            </a:r>
            <a:endParaRPr lang="ru-RU" sz="2800" b="1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743" y="4381562"/>
            <a:ext cx="52261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err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cmd</a:t>
            </a:r>
            <a:r>
              <a:rPr lang="en-US" sz="2800" b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 &gt; </a:t>
            </a:r>
            <a:r>
              <a:rPr lang="en-US" sz="2800" b="1" err="1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adb</a:t>
            </a:r>
            <a:r>
              <a:rPr lang="en-US" sz="2800" b="1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 shell top -m 5 -n 1‏ </a:t>
            </a:r>
            <a:endParaRPr lang="ru-RU" sz="2800" b="1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273" y="1482541"/>
            <a:ext cx="922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iOS:</a:t>
            </a:r>
            <a:endParaRPr lang="ru-RU" sz="2800" b="1">
              <a:solidFill>
                <a:srgbClr val="5151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2311" y="3818786"/>
            <a:ext cx="1681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Android:</a:t>
            </a:r>
            <a:endParaRPr lang="ru-RU" sz="2800" b="1">
              <a:solidFill>
                <a:srgbClr val="5151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076" y="1340768"/>
            <a:ext cx="4270331" cy="2597100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7528683" y="5301208"/>
            <a:ext cx="1638458" cy="1636197"/>
            <a:chOff x="6660232" y="4903713"/>
            <a:chExt cx="1656183" cy="1742033"/>
          </a:xfrm>
        </p:grpSpPr>
        <p:pic>
          <p:nvPicPr>
            <p:cNvPr id="12" name="Рисунок 11" descr="C:\Users\zamura\Dropbox\ВебАкула\Звереныш\1_2.png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798"/>
            <a:stretch/>
          </p:blipFill>
          <p:spPr bwMode="auto">
            <a:xfrm>
              <a:off x="6660232" y="4903713"/>
              <a:ext cx="1598295" cy="12496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3" name="Надпись 2"/>
            <p:cNvSpPr txBox="1">
              <a:spLocks noChangeArrowheads="1"/>
            </p:cNvSpPr>
            <p:nvPr/>
          </p:nvSpPr>
          <p:spPr bwMode="auto">
            <a:xfrm>
              <a:off x="6948264" y="6093296"/>
              <a:ext cx="1368151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r>
                <a:rPr lang="en-US">
                  <a:solidFill>
                    <a:srgbClr val="70AD47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gilites</a:t>
              </a:r>
              <a:endParaRPr lang="ru-RU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824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3" y="123242"/>
            <a:ext cx="1269460" cy="78547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51720" y="404664"/>
            <a:ext cx="58761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i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Реакция на </a:t>
            </a:r>
            <a:r>
              <a:rPr lang="en-US" sz="3600" i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suspend event</a:t>
            </a:r>
            <a:r>
              <a:rPr lang="ru-RU" sz="3600" i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600" i="1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227" y="1124744"/>
            <a:ext cx="3662261" cy="28803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3528" y="4293096"/>
            <a:ext cx="5055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Push Notifications</a:t>
            </a:r>
            <a:r>
              <a:rPr lang="ru-RU" sz="2800" b="1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0433" y="5102469"/>
            <a:ext cx="7641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Спасибо КЭП</a:t>
            </a:r>
            <a:r>
              <a:rPr lang="en-US" sz="2000" b="1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2000" b="1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реакция игры на приход </a:t>
            </a:r>
            <a:r>
              <a:rPr lang="en-US" sz="2000" smtClean="0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Notifications</a:t>
            </a:r>
            <a:r>
              <a:rPr lang="ru-RU" sz="2000" smtClean="0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 сторонних приложений. </a:t>
            </a:r>
            <a:endParaRPr lang="ru-RU" sz="2000"/>
          </a:p>
        </p:txBody>
      </p:sp>
      <p:sp>
        <p:nvSpPr>
          <p:cNvPr id="4" name="TextBox 3"/>
          <p:cNvSpPr txBox="1"/>
          <p:nvPr/>
        </p:nvSpPr>
        <p:spPr>
          <a:xfrm>
            <a:off x="176683" y="1311552"/>
            <a:ext cx="34552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smtClean="0">
                <a:solidFill>
                  <a:srgbClr val="515151"/>
                </a:solidFill>
              </a:rPr>
              <a:t>Входящие звонки </a:t>
            </a:r>
            <a:endParaRPr lang="ru-RU" sz="3200" b="1">
              <a:solidFill>
                <a:srgbClr val="51515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2564904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smtClean="0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Входящие Сообщения </a:t>
            </a:r>
            <a:endParaRPr lang="ru-RU" sz="2800" b="1">
              <a:solidFill>
                <a:srgbClr val="5151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4630" y="1896327"/>
            <a:ext cx="21443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smtClean="0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Будильник</a:t>
            </a:r>
            <a:endParaRPr lang="ru-RU" sz="2800" b="1">
              <a:solidFill>
                <a:srgbClr val="5151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27" y="3258562"/>
            <a:ext cx="2627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smtClean="0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Напоминания</a:t>
            </a:r>
            <a:endParaRPr lang="ru-RU" sz="2800" b="1">
              <a:solidFill>
                <a:srgbClr val="5151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46382" y="3712804"/>
            <a:ext cx="3142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smtClean="0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Системные окна</a:t>
            </a:r>
            <a:endParaRPr lang="ru-RU" sz="2800" b="1">
              <a:solidFill>
                <a:srgbClr val="5151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7528683" y="5301208"/>
            <a:ext cx="1638458" cy="1636197"/>
            <a:chOff x="6660232" y="4903713"/>
            <a:chExt cx="1656183" cy="1742033"/>
          </a:xfrm>
        </p:grpSpPr>
        <p:pic>
          <p:nvPicPr>
            <p:cNvPr id="14" name="Рисунок 13" descr="C:\Users\zamura\Dropbox\ВебАкула\Звереныш\1_2.pn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798"/>
            <a:stretch/>
          </p:blipFill>
          <p:spPr bwMode="auto">
            <a:xfrm>
              <a:off x="6660232" y="4903713"/>
              <a:ext cx="1598295" cy="12496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5" name="Надпись 2"/>
            <p:cNvSpPr txBox="1">
              <a:spLocks noChangeArrowheads="1"/>
            </p:cNvSpPr>
            <p:nvPr/>
          </p:nvSpPr>
          <p:spPr bwMode="auto">
            <a:xfrm>
              <a:off x="6948264" y="6093296"/>
              <a:ext cx="1368151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r>
                <a:rPr lang="en-US">
                  <a:solidFill>
                    <a:srgbClr val="70AD47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gilites</a:t>
              </a:r>
              <a:endParaRPr lang="ru-RU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69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3" y="123242"/>
            <a:ext cx="1269460" cy="78547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76911" y="395953"/>
            <a:ext cx="41932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i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Проверка покупки:</a:t>
            </a:r>
            <a:endParaRPr lang="en-US" sz="3600" i="1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798" y="1315782"/>
            <a:ext cx="3888432" cy="36242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5273" y="1412776"/>
            <a:ext cx="6907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Consumable</a:t>
            </a:r>
            <a:endParaRPr lang="ru-RU" sz="3200" b="1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273" y="2729092"/>
            <a:ext cx="36551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Non-Consumable</a:t>
            </a:r>
            <a:r>
              <a:rPr lang="en-US" sz="220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ru-RU" sz="2200" smtClean="0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6304" y="4045409"/>
            <a:ext cx="2688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Subscription</a:t>
            </a:r>
            <a:endParaRPr lang="ru-RU" sz="3200" b="1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273" y="5301208"/>
            <a:ext cx="65274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Спасибо КЭП</a:t>
            </a:r>
            <a:r>
              <a:rPr lang="ru-RU" sz="2200" b="1" smtClean="0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000" smtClean="0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проверку реализовываем на разных устройствах с разными прошивками.</a:t>
            </a:r>
            <a:endParaRPr lang="ru-RU" sz="2000">
              <a:solidFill>
                <a:srgbClr val="5151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7528683" y="5301208"/>
            <a:ext cx="1638458" cy="1636197"/>
            <a:chOff x="6660232" y="4903713"/>
            <a:chExt cx="1656183" cy="1742033"/>
          </a:xfrm>
        </p:grpSpPr>
        <p:pic>
          <p:nvPicPr>
            <p:cNvPr id="14" name="Рисунок 13" descr="C:\Users\zamura\Dropbox\ВебАкула\Звереныш\1_2.pn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798"/>
            <a:stretch/>
          </p:blipFill>
          <p:spPr bwMode="auto">
            <a:xfrm>
              <a:off x="6660232" y="4903713"/>
              <a:ext cx="1598295" cy="12496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5" name="Надпись 2"/>
            <p:cNvSpPr txBox="1">
              <a:spLocks noChangeArrowheads="1"/>
            </p:cNvSpPr>
            <p:nvPr/>
          </p:nvSpPr>
          <p:spPr bwMode="auto">
            <a:xfrm>
              <a:off x="6948264" y="6093296"/>
              <a:ext cx="1368151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r>
                <a:rPr lang="en-US">
                  <a:solidFill>
                    <a:srgbClr val="70AD47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gilites</a:t>
              </a:r>
              <a:endParaRPr lang="ru-RU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597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3" y="123242"/>
            <a:ext cx="1269460" cy="7854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359" y="896144"/>
            <a:ext cx="3796140" cy="30369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3839" y="1323571"/>
            <a:ext cx="2736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err="1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Game</a:t>
            </a:r>
            <a:r>
              <a:rPr lang="ru-RU" sz="3200" b="1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err="1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Center</a:t>
            </a:r>
            <a:endParaRPr lang="ru-RU" sz="3200" b="1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273" y="2135758"/>
            <a:ext cx="44317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Google play game services</a:t>
            </a:r>
            <a:endParaRPr lang="ru-RU" sz="3200" b="1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748" y="3333179"/>
            <a:ext cx="551837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Популярные социальные </a:t>
            </a:r>
            <a:r>
              <a:rPr lang="ru-RU" sz="3200" b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сети:</a:t>
            </a:r>
            <a:endParaRPr lang="ru-RU" sz="3200" b="1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000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Twitter;</a:t>
            </a:r>
          </a:p>
          <a:p>
            <a:pPr marL="342900" indent="-342900">
              <a:buFontTx/>
              <a:buChar char="-"/>
            </a:pPr>
            <a:r>
              <a:rPr lang="en-US" sz="2000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Facebook;</a:t>
            </a:r>
          </a:p>
          <a:p>
            <a:pPr marL="342900" indent="-342900">
              <a:buFontTx/>
              <a:buChar char="-"/>
            </a:pPr>
            <a:r>
              <a:rPr lang="en-US" sz="2000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YouTube;</a:t>
            </a:r>
          </a:p>
          <a:p>
            <a:pPr marL="342900" indent="-342900">
              <a:buFontTx/>
              <a:buChar char="-"/>
            </a:pPr>
            <a:r>
              <a:rPr lang="en-US" sz="2000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Google+;</a:t>
            </a:r>
          </a:p>
          <a:p>
            <a:pPr marL="342900" indent="-342900">
              <a:buFontTx/>
              <a:buChar char="-"/>
            </a:pPr>
            <a:r>
              <a:rPr lang="en-US" sz="2000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Instagram</a:t>
            </a:r>
            <a:r>
              <a:rPr lang="ru-RU" sz="2000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000" smtClean="0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55776" y="212447"/>
            <a:ext cx="440537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i="1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3600" i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Достижения и </a:t>
            </a:r>
            <a:endParaRPr lang="ru-RU" sz="3600" i="1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600" i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социальные сети:</a:t>
            </a:r>
            <a:endParaRPr lang="en-US" sz="3600" i="1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7528683" y="5301208"/>
            <a:ext cx="1638458" cy="1636197"/>
            <a:chOff x="6660232" y="4903713"/>
            <a:chExt cx="1656183" cy="1742033"/>
          </a:xfrm>
        </p:grpSpPr>
        <p:pic>
          <p:nvPicPr>
            <p:cNvPr id="13" name="Рисунок 12" descr="C:\Users\zamura\Dropbox\ВебАкула\Звереныш\1_2.png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798"/>
            <a:stretch/>
          </p:blipFill>
          <p:spPr bwMode="auto">
            <a:xfrm>
              <a:off x="6660232" y="4903713"/>
              <a:ext cx="1598295" cy="12496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4" name="Надпись 2"/>
            <p:cNvSpPr txBox="1">
              <a:spLocks noChangeArrowheads="1"/>
            </p:cNvSpPr>
            <p:nvPr/>
          </p:nvSpPr>
          <p:spPr bwMode="auto">
            <a:xfrm>
              <a:off x="6948264" y="6093296"/>
              <a:ext cx="1368151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r>
                <a:rPr lang="en-US">
                  <a:solidFill>
                    <a:srgbClr val="70AD47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gilites</a:t>
              </a:r>
              <a:endParaRPr lang="ru-RU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150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3" y="123242"/>
            <a:ext cx="1269460" cy="78547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88324" y="406405"/>
            <a:ext cx="55000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i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Тестирование рекламы:</a:t>
            </a:r>
            <a:endParaRPr lang="en-US" sz="3600" i="1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280" y="1469699"/>
            <a:ext cx="7123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Баннеры</a:t>
            </a:r>
            <a:r>
              <a:rPr lang="ru-RU" sz="2200" b="1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ru-RU" sz="2200" smtClean="0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7279" y="2485744"/>
            <a:ext cx="2369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Interstitials</a:t>
            </a:r>
            <a:endParaRPr lang="ru-RU" sz="3200" b="1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3284" y="3717032"/>
            <a:ext cx="1550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Видео</a:t>
            </a:r>
            <a:r>
              <a:rPr lang="ru-RU" sz="220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3284" y="5254571"/>
            <a:ext cx="69070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Спасибо КЭП</a:t>
            </a:r>
            <a:r>
              <a:rPr lang="ru-RU" sz="2200" b="1" smtClean="0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000" smtClean="0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забываем проверить запреты и реакции  на системные кнопки.</a:t>
            </a:r>
            <a:endParaRPr lang="ru-RU" sz="2000"/>
          </a:p>
        </p:txBody>
      </p:sp>
      <p:grpSp>
        <p:nvGrpSpPr>
          <p:cNvPr id="11" name="Группа 10"/>
          <p:cNvGrpSpPr/>
          <p:nvPr/>
        </p:nvGrpSpPr>
        <p:grpSpPr>
          <a:xfrm>
            <a:off x="7528683" y="5301208"/>
            <a:ext cx="1638458" cy="1636197"/>
            <a:chOff x="6660232" y="4903713"/>
            <a:chExt cx="1656183" cy="1742033"/>
          </a:xfrm>
        </p:grpSpPr>
        <p:pic>
          <p:nvPicPr>
            <p:cNvPr id="12" name="Рисунок 11" descr="C:\Users\zamura\Dropbox\ВебАкула\Звереныш\1_2.pn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798"/>
            <a:stretch/>
          </p:blipFill>
          <p:spPr bwMode="auto">
            <a:xfrm>
              <a:off x="6660232" y="4903713"/>
              <a:ext cx="1598295" cy="12496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4" name="Надпись 2"/>
            <p:cNvSpPr txBox="1">
              <a:spLocks noChangeArrowheads="1"/>
            </p:cNvSpPr>
            <p:nvPr/>
          </p:nvSpPr>
          <p:spPr bwMode="auto">
            <a:xfrm>
              <a:off x="6948264" y="6093296"/>
              <a:ext cx="1368151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r>
                <a:rPr lang="en-US">
                  <a:solidFill>
                    <a:srgbClr val="70AD47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gilites</a:t>
              </a:r>
              <a:endParaRPr lang="ru-RU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838" y="1159527"/>
            <a:ext cx="6481666" cy="356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95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3" y="123242"/>
            <a:ext cx="1269460" cy="78547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63888" y="476672"/>
            <a:ext cx="20690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i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Регресс:</a:t>
            </a:r>
            <a:endParaRPr lang="en-US" sz="3600" i="1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232755"/>
            <a:ext cx="3905117" cy="26642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5273" y="1772816"/>
            <a:ext cx="28637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- Фикс </a:t>
            </a:r>
            <a:r>
              <a:rPr lang="ru-RU" sz="3200" b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багов;</a:t>
            </a:r>
            <a:endParaRPr lang="ru-RU" sz="3200" b="1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273" y="2564904"/>
            <a:ext cx="3961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- Добавление</a:t>
            </a:r>
            <a:r>
              <a:rPr lang="ru-RU" sz="2200" smtClean="0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err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фич</a:t>
            </a:r>
            <a:r>
              <a:rPr lang="ru-RU" sz="3200" b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3200" b="1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1452" y="3453272"/>
            <a:ext cx="4589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- Новый </a:t>
            </a:r>
            <a:r>
              <a:rPr lang="ru-RU" sz="3200" b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функционал;</a:t>
            </a:r>
            <a:endParaRPr lang="ru-RU" sz="3200" b="1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273" y="4371467"/>
            <a:ext cx="61599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- Проверка </a:t>
            </a:r>
            <a:r>
              <a:rPr lang="ru-RU" sz="3200" b="1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системы в </a:t>
            </a:r>
            <a:r>
              <a:rPr lang="ru-RU" sz="3200" b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целом;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7528683" y="5301208"/>
            <a:ext cx="1638458" cy="1636197"/>
            <a:chOff x="6660232" y="4903713"/>
            <a:chExt cx="1656183" cy="1742033"/>
          </a:xfrm>
        </p:grpSpPr>
        <p:pic>
          <p:nvPicPr>
            <p:cNvPr id="12" name="Рисунок 11" descr="C:\Users\zamura\Dropbox\ВебАкула\Звереныш\1_2.pn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798"/>
            <a:stretch/>
          </p:blipFill>
          <p:spPr bwMode="auto">
            <a:xfrm>
              <a:off x="6660232" y="4903713"/>
              <a:ext cx="1598295" cy="12496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3" name="Надпись 2"/>
            <p:cNvSpPr txBox="1">
              <a:spLocks noChangeArrowheads="1"/>
            </p:cNvSpPr>
            <p:nvPr/>
          </p:nvSpPr>
          <p:spPr bwMode="auto">
            <a:xfrm>
              <a:off x="6948264" y="6093296"/>
              <a:ext cx="1368151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r>
                <a:rPr lang="en-US">
                  <a:solidFill>
                    <a:srgbClr val="70AD47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gilites</a:t>
              </a:r>
              <a:endParaRPr lang="ru-RU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811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3" y="123242"/>
            <a:ext cx="1269460" cy="78547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40004" y="476671"/>
            <a:ext cx="43668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i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Тестовый </a:t>
            </a:r>
            <a:r>
              <a:rPr lang="ru-RU" sz="3600" i="1" err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сабмит</a:t>
            </a:r>
            <a:r>
              <a:rPr lang="ru-RU" sz="3600" i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600" i="1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82367" y="4932457"/>
            <a:ext cx="15744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Submit</a:t>
            </a:r>
            <a:endParaRPr lang="ru-RU" sz="2200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2309802" y="1983406"/>
            <a:ext cx="1059779" cy="2931640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073582" y="2328574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551505" lon="19799" rev="21218288"/>
              </a:camera>
              <a:lightRig rig="threePt" dir="t"/>
            </a:scene3d>
          </a:bodyPr>
          <a:lstStyle/>
          <a:p>
            <a:r>
              <a:rPr lang="ru-RU" sz="2000" smtClean="0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Регресс</a:t>
            </a:r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69602" y="3330870"/>
            <a:ext cx="2304256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19571980" lon="19505948" rev="3673748"/>
              </a:camera>
              <a:lightRig rig="threePt" dir="t"/>
            </a:scene3d>
          </a:bodyPr>
          <a:lstStyle/>
          <a:p>
            <a:r>
              <a:rPr lang="ru-RU" sz="2200" smtClean="0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Актуализация!</a:t>
            </a:r>
            <a:endParaRPr lang="ru-RU" sz="2200">
              <a:solidFill>
                <a:srgbClr val="5151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9642" y="3233782"/>
            <a:ext cx="1786002" cy="43088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1069408" lon="21016162" rev="20263781"/>
              </a:camera>
              <a:lightRig rig="threePt" dir="t"/>
            </a:scene3d>
          </a:bodyPr>
          <a:lstStyle/>
          <a:p>
            <a:r>
              <a:rPr lang="ru-RU" sz="2200" smtClean="0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баги!</a:t>
            </a:r>
            <a:endParaRPr lang="ru-RU" sz="2200">
              <a:solidFill>
                <a:srgbClr val="5151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5576" y="2313185"/>
            <a:ext cx="1907895" cy="43088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641395" lon="104707" rev="555460"/>
              </a:camera>
              <a:lightRig rig="threePt" dir="t"/>
            </a:scene3d>
          </a:bodyPr>
          <a:lstStyle/>
          <a:p>
            <a:r>
              <a:rPr lang="ru-RU" sz="2200" smtClean="0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</a:t>
            </a:r>
            <a:r>
              <a:rPr lang="ru-RU" sz="2200" err="1" smtClean="0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фичи</a:t>
            </a:r>
            <a:r>
              <a:rPr lang="ru-RU" sz="2200" smtClean="0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2200">
              <a:solidFill>
                <a:srgbClr val="5151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7528683" y="5301208"/>
            <a:ext cx="1638458" cy="1636197"/>
            <a:chOff x="6660232" y="4903713"/>
            <a:chExt cx="1656183" cy="1742033"/>
          </a:xfrm>
        </p:grpSpPr>
        <p:pic>
          <p:nvPicPr>
            <p:cNvPr id="14" name="Рисунок 13" descr="C:\Users\zamura\Dropbox\ВебАкула\Звереныш\1_2.pn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798"/>
            <a:stretch/>
          </p:blipFill>
          <p:spPr bwMode="auto">
            <a:xfrm>
              <a:off x="6660232" y="4903713"/>
              <a:ext cx="1598295" cy="12496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5" name="Надпись 2"/>
            <p:cNvSpPr txBox="1">
              <a:spLocks noChangeArrowheads="1"/>
            </p:cNvSpPr>
            <p:nvPr/>
          </p:nvSpPr>
          <p:spPr bwMode="auto">
            <a:xfrm>
              <a:off x="6948264" y="6093296"/>
              <a:ext cx="1368151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r>
                <a:rPr lang="en-US">
                  <a:solidFill>
                    <a:srgbClr val="70AD47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gilites</a:t>
              </a:r>
              <a:endParaRPr lang="ru-RU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336" y="956935"/>
            <a:ext cx="3394360" cy="426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09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3" y="123242"/>
            <a:ext cx="1269460" cy="785478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7528683" y="5301208"/>
            <a:ext cx="1638458" cy="1636197"/>
            <a:chOff x="6660232" y="4903713"/>
            <a:chExt cx="1656183" cy="1742033"/>
          </a:xfrm>
        </p:grpSpPr>
        <p:pic>
          <p:nvPicPr>
            <p:cNvPr id="11" name="Рисунок 10" descr="C:\Users\zamura\Dropbox\ВебАкула\Звереныш\1_2.pn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798"/>
            <a:stretch/>
          </p:blipFill>
          <p:spPr bwMode="auto">
            <a:xfrm>
              <a:off x="6660232" y="4903713"/>
              <a:ext cx="1598295" cy="12496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2" name="Надпись 2"/>
            <p:cNvSpPr txBox="1">
              <a:spLocks noChangeArrowheads="1"/>
            </p:cNvSpPr>
            <p:nvPr/>
          </p:nvSpPr>
          <p:spPr bwMode="auto">
            <a:xfrm>
              <a:off x="6948264" y="6093296"/>
              <a:ext cx="1368151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r>
                <a:rPr lang="en-US">
                  <a:solidFill>
                    <a:srgbClr val="70AD47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gilites</a:t>
              </a:r>
              <a:endParaRPr lang="ru-RU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692696"/>
            <a:ext cx="4850063" cy="388774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5273" y="1628800"/>
            <a:ext cx="5099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- фиксы жалоб и </a:t>
            </a:r>
            <a:r>
              <a:rPr lang="ru-RU" sz="3200" b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багов;</a:t>
            </a:r>
            <a:r>
              <a:rPr lang="en-US" sz="3200" b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b="1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4291" y="3501008"/>
            <a:ext cx="74129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- добавление нового </a:t>
            </a:r>
            <a:r>
              <a:rPr lang="ru-RU" sz="3200" b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функционала;</a:t>
            </a:r>
            <a:endParaRPr lang="ru-RU" sz="3200" b="1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8627" y="4941168"/>
            <a:ext cx="6107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- маркетинговые </a:t>
            </a:r>
            <a:r>
              <a:rPr lang="ru-RU" sz="3200" b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материалы.</a:t>
            </a:r>
            <a:endParaRPr lang="ru-RU" sz="3200" b="1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19872" y="476672"/>
            <a:ext cx="23663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i="1" err="1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3600" i="1" err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пдейты</a:t>
            </a:r>
            <a:r>
              <a:rPr lang="ru-RU" sz="3600" i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600" i="1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24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3" y="123242"/>
            <a:ext cx="1269460" cy="7854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052736"/>
            <a:ext cx="4333500" cy="4333500"/>
          </a:xfrm>
          <a:prstGeom prst="rect">
            <a:avLst/>
          </a:prstGeom>
        </p:spPr>
      </p:pic>
      <p:sp>
        <p:nvSpPr>
          <p:cNvPr id="7" name="Прямоугольник с одним скругленным углом 6"/>
          <p:cNvSpPr/>
          <p:nvPr/>
        </p:nvSpPr>
        <p:spPr>
          <a:xfrm>
            <a:off x="0" y="2132856"/>
            <a:ext cx="5796136" cy="2088232"/>
          </a:xfrm>
          <a:prstGeom prst="round1Rect">
            <a:avLst/>
          </a:prstGeom>
          <a:gradFill flip="none" rotWithShape="1">
            <a:gsLst>
              <a:gs pos="3000">
                <a:srgbClr val="92D050"/>
              </a:gs>
              <a:gs pos="29000">
                <a:srgbClr val="95EF03"/>
              </a:gs>
              <a:gs pos="95000">
                <a:schemeClr val="bg1">
                  <a:lumMod val="0"/>
                  <a:lumOff val="10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smtClean="0">
                <a:solidFill>
                  <a:srgbClr val="515151"/>
                </a:solidFill>
                <a:latin typeface="Arial" pitchFamily="34" charset="0"/>
              </a:rPr>
              <a:t>Подводим итоги</a:t>
            </a:r>
            <a:endParaRPr lang="ru-RU" sz="2800"/>
          </a:p>
        </p:txBody>
      </p:sp>
    </p:spTree>
    <p:extLst>
      <p:ext uri="{BB962C8B-B14F-4D97-AF65-F5344CB8AC3E}">
        <p14:creationId xmlns:p14="http://schemas.microsoft.com/office/powerpoint/2010/main" val="356497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3" y="123242"/>
            <a:ext cx="1269460" cy="785478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7528683" y="5301208"/>
            <a:ext cx="1638458" cy="1636197"/>
            <a:chOff x="6660232" y="4903713"/>
            <a:chExt cx="1656183" cy="1742033"/>
          </a:xfrm>
        </p:grpSpPr>
        <p:pic>
          <p:nvPicPr>
            <p:cNvPr id="5" name="Рисунок 4" descr="C:\Users\zamura\Dropbox\ВебАкула\Звереныш\1_2.pn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798"/>
            <a:stretch/>
          </p:blipFill>
          <p:spPr bwMode="auto">
            <a:xfrm>
              <a:off x="6660232" y="4903713"/>
              <a:ext cx="1598295" cy="12496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Надпись 2"/>
            <p:cNvSpPr txBox="1">
              <a:spLocks noChangeArrowheads="1"/>
            </p:cNvSpPr>
            <p:nvPr/>
          </p:nvSpPr>
          <p:spPr bwMode="auto">
            <a:xfrm>
              <a:off x="6948264" y="6093296"/>
              <a:ext cx="1368151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r>
                <a:rPr lang="en-US">
                  <a:solidFill>
                    <a:srgbClr val="70AD47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gilites</a:t>
              </a:r>
              <a:endParaRPr lang="ru-RU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267744" y="1412776"/>
            <a:ext cx="5117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smtClean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 </a:t>
            </a:r>
            <a:endParaRPr lang="ru-RU" sz="36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77049" y="2492895"/>
            <a:ext cx="24705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smtClean="0">
                <a:latin typeface="Arial" panose="020B0604020202020204" pitchFamily="34" charset="0"/>
                <a:cs typeface="Arial" panose="020B0604020202020204" pitchFamily="34" charset="0"/>
              </a:rPr>
              <a:t>Вопросы? </a:t>
            </a:r>
            <a:endParaRPr lang="ru-RU" sz="36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99" y="3429000"/>
            <a:ext cx="5908157" cy="217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67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3" y="123242"/>
            <a:ext cx="1269460" cy="7854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911" y="1494413"/>
            <a:ext cx="3441193" cy="34411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3688" y="404664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План доклада: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8695" y="2060848"/>
            <a:ext cx="5976664" cy="221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3200" smtClean="0">
                <a:solidFill>
                  <a:srgbClr val="515151"/>
                </a:solidFill>
                <a:latin typeface="Arial" pitchFamily="34" charset="0"/>
              </a:rPr>
              <a:t>Общие данные</a:t>
            </a:r>
            <a:endParaRPr lang="ru-RU" sz="3200">
              <a:solidFill>
                <a:srgbClr val="515151"/>
              </a:solidFill>
              <a:latin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3200" smtClean="0">
                <a:solidFill>
                  <a:srgbClr val="515151"/>
                </a:solidFill>
                <a:latin typeface="Arial" pitchFamily="34" charset="0"/>
              </a:rPr>
              <a:t>Переход к практике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3200" smtClean="0">
                <a:solidFill>
                  <a:srgbClr val="515151"/>
                </a:solidFill>
                <a:latin typeface="Arial" pitchFamily="34" charset="0"/>
              </a:rPr>
              <a:t>Подводим итоги</a:t>
            </a:r>
            <a:endParaRPr lang="ru-RU" sz="3200" smtClean="0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36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3" y="123242"/>
            <a:ext cx="1269460" cy="7854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319813"/>
            <a:ext cx="3837624" cy="3837624"/>
          </a:xfrm>
          <a:prstGeom prst="rect">
            <a:avLst/>
          </a:prstGeom>
        </p:spPr>
      </p:pic>
      <p:sp>
        <p:nvSpPr>
          <p:cNvPr id="5" name="Прямоугольник с одним скругленным углом 4"/>
          <p:cNvSpPr/>
          <p:nvPr/>
        </p:nvSpPr>
        <p:spPr>
          <a:xfrm>
            <a:off x="0" y="2215464"/>
            <a:ext cx="5796136" cy="2088232"/>
          </a:xfrm>
          <a:prstGeom prst="round1Rect">
            <a:avLst/>
          </a:prstGeom>
          <a:gradFill flip="none" rotWithShape="1">
            <a:gsLst>
              <a:gs pos="3000">
                <a:srgbClr val="92D050"/>
              </a:gs>
              <a:gs pos="29000">
                <a:srgbClr val="95EF03"/>
              </a:gs>
              <a:gs pos="95000">
                <a:schemeClr val="bg1">
                  <a:lumMod val="0"/>
                  <a:lumOff val="10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smtClean="0">
                <a:solidFill>
                  <a:srgbClr val="515151"/>
                </a:solidFill>
                <a:latin typeface="Arial" pitchFamily="34" charset="0"/>
              </a:rPr>
              <a:t>Общие знания</a:t>
            </a:r>
            <a:endParaRPr lang="ru-RU" sz="2800"/>
          </a:p>
        </p:txBody>
      </p:sp>
    </p:spTree>
    <p:extLst>
      <p:ext uri="{BB962C8B-B14F-4D97-AF65-F5344CB8AC3E}">
        <p14:creationId xmlns:p14="http://schemas.microsoft.com/office/powerpoint/2010/main" val="285579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67744" y="406405"/>
            <a:ext cx="546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smtClean="0">
                <a:solidFill>
                  <a:srgbClr val="515151"/>
                </a:solidFill>
                <a:latin typeface="Arial" pitchFamily="34" charset="0"/>
              </a:rPr>
              <a:t>Какие бывают игры</a:t>
            </a:r>
            <a:r>
              <a:rPr lang="ru-RU" sz="3600" i="1">
                <a:solidFill>
                  <a:srgbClr val="515151"/>
                </a:solidFill>
                <a:latin typeface="Arial" pitchFamily="34" charset="0"/>
              </a:rPr>
              <a:t>:</a:t>
            </a:r>
            <a:endParaRPr lang="en-US" sz="3600" i="1">
              <a:solidFill>
                <a:srgbClr val="515151"/>
              </a:solidFill>
              <a:latin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238943"/>
            <a:ext cx="5677813" cy="36647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3" y="123242"/>
            <a:ext cx="1269460" cy="7854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4165" y="1491990"/>
            <a:ext cx="4962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F2P</a:t>
            </a:r>
            <a:endParaRPr lang="ru-RU" sz="3200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3569" y="2859374"/>
            <a:ext cx="46007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Consumable</a:t>
            </a:r>
            <a:r>
              <a:rPr lang="ru-RU" sz="3200" b="1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200" b="1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Full/Trial</a:t>
            </a:r>
            <a:r>
              <a:rPr lang="ru-RU" sz="3200" b="1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8623" y="4379272"/>
            <a:ext cx="5490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Клиентские </a:t>
            </a:r>
            <a:endParaRPr lang="en-US" sz="3200" b="1" smtClean="0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200" b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и клиент-серверные </a:t>
            </a:r>
            <a:endParaRPr lang="ru-RU" sz="3200" b="1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7528683" y="5301208"/>
            <a:ext cx="1638458" cy="1636197"/>
            <a:chOff x="6660232" y="4903713"/>
            <a:chExt cx="1656183" cy="1742033"/>
          </a:xfrm>
        </p:grpSpPr>
        <p:pic>
          <p:nvPicPr>
            <p:cNvPr id="9" name="Рисунок 8" descr="C:\Users\zamura\Dropbox\ВебАкула\Звереныш\1_2.pn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798"/>
            <a:stretch/>
          </p:blipFill>
          <p:spPr bwMode="auto">
            <a:xfrm>
              <a:off x="6660232" y="4903713"/>
              <a:ext cx="1598295" cy="12496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Надпись 2"/>
            <p:cNvSpPr txBox="1">
              <a:spLocks noChangeArrowheads="1"/>
            </p:cNvSpPr>
            <p:nvPr/>
          </p:nvSpPr>
          <p:spPr bwMode="auto">
            <a:xfrm>
              <a:off x="6948264" y="6093296"/>
              <a:ext cx="1368151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r>
                <a:rPr lang="en-US">
                  <a:solidFill>
                    <a:srgbClr val="70AD47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gilites</a:t>
              </a:r>
              <a:endParaRPr lang="ru-RU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469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3" y="123242"/>
            <a:ext cx="1269460" cy="7854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07904" y="14339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>
              <a:solidFill>
                <a:srgbClr val="51515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48364" y="428471"/>
            <a:ext cx="62680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Особенности </a:t>
            </a:r>
            <a:r>
              <a:rPr lang="en-US" sz="3600" i="1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Store</a:t>
            </a:r>
            <a:r>
              <a:rPr lang="ru-RU" sz="3600" i="1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3600" i="1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i="1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</a:br>
            <a:endParaRPr lang="en-US" sz="3600" i="1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273" y="1768460"/>
            <a:ext cx="2005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Android: </a:t>
            </a:r>
            <a:endParaRPr lang="ru-RU" sz="3200" b="1">
              <a:solidFill>
                <a:srgbClr val="5151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273" y="4005064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iOS:</a:t>
            </a:r>
            <a:endParaRPr lang="ru-RU" sz="3200" b="1">
              <a:solidFill>
                <a:srgbClr val="5151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700808"/>
            <a:ext cx="6168560" cy="377515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85273" y="4589839"/>
            <a:ext cx="35993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smtClean="0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</a:t>
            </a:r>
            <a:r>
              <a:rPr lang="ru-RU" sz="2000" u="sng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://</a:t>
            </a:r>
            <a:r>
              <a:rPr lang="en-US" sz="2000" u="sng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developer</a:t>
            </a:r>
            <a:r>
              <a:rPr lang="ru-RU" sz="2000" u="sng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.</a:t>
            </a:r>
            <a:r>
              <a:rPr lang="en-US" sz="2000" u="sng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apple</a:t>
            </a:r>
            <a:r>
              <a:rPr lang="ru-RU" sz="2000" u="sng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.</a:t>
            </a:r>
            <a:r>
              <a:rPr lang="en-US" sz="2000" u="sng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com</a:t>
            </a:r>
            <a:r>
              <a:rPr lang="ru-RU" sz="2000" u="sng" smtClean="0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/</a:t>
            </a:r>
            <a:r>
              <a:rPr lang="ru-RU" sz="2000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2000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85273" y="2432502"/>
            <a:ext cx="34871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smtClean="0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</a:t>
            </a:r>
            <a:r>
              <a:rPr lang="ru-RU" sz="2000" u="sng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://</a:t>
            </a:r>
            <a:r>
              <a:rPr lang="en-US" sz="2000" u="sng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developer</a:t>
            </a:r>
            <a:r>
              <a:rPr lang="ru-RU" sz="2000" u="sng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.</a:t>
            </a:r>
            <a:r>
              <a:rPr lang="en-US" sz="2000" u="sng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android</a:t>
            </a:r>
            <a:r>
              <a:rPr lang="ru-RU" sz="2000" u="sng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.</a:t>
            </a:r>
            <a:r>
              <a:rPr lang="en-US" sz="2000" u="sng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com</a:t>
            </a:r>
            <a:r>
              <a:rPr lang="ru-RU" sz="2000" u="sng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/</a:t>
            </a:r>
            <a:endParaRPr lang="ru-RU" sz="2000">
              <a:solidFill>
                <a:srgbClr val="5151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7528683" y="5301208"/>
            <a:ext cx="1638458" cy="1636197"/>
            <a:chOff x="6660232" y="4903713"/>
            <a:chExt cx="1656183" cy="1742033"/>
          </a:xfrm>
        </p:grpSpPr>
        <p:pic>
          <p:nvPicPr>
            <p:cNvPr id="12" name="Рисунок 11" descr="C:\Users\zamura\Dropbox\ВебАкула\Звереныш\1_2.png"/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798"/>
            <a:stretch/>
          </p:blipFill>
          <p:spPr bwMode="auto">
            <a:xfrm>
              <a:off x="6660232" y="4903713"/>
              <a:ext cx="1598295" cy="12496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3" name="Надпись 2"/>
            <p:cNvSpPr txBox="1">
              <a:spLocks noChangeArrowheads="1"/>
            </p:cNvSpPr>
            <p:nvPr/>
          </p:nvSpPr>
          <p:spPr bwMode="auto">
            <a:xfrm>
              <a:off x="6948264" y="6093296"/>
              <a:ext cx="1368151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r>
                <a:rPr lang="en-US">
                  <a:solidFill>
                    <a:srgbClr val="70AD47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gilites</a:t>
              </a:r>
              <a:endParaRPr lang="ru-RU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316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3" y="123242"/>
            <a:ext cx="1269460" cy="78547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79712" y="356463"/>
            <a:ext cx="554940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i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Особенности прошивок:</a:t>
            </a:r>
            <a:r>
              <a:rPr lang="en-US" sz="3600" i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i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</a:br>
            <a:endParaRPr lang="en-US" sz="3600" i="1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453" y="1303717"/>
            <a:ext cx="25875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Версия 4.</a:t>
            </a:r>
            <a:r>
              <a:rPr lang="en-US" sz="3200" b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xx</a:t>
            </a:r>
            <a:endParaRPr lang="ru-RU" sz="2200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2132856"/>
            <a:ext cx="8827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Версия 5.</a:t>
            </a:r>
            <a:r>
              <a:rPr lang="en-US" sz="3200" b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xx</a:t>
            </a:r>
            <a:endParaRPr lang="ru-RU" sz="2000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1640" y="2996952"/>
            <a:ext cx="25875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Версия 6.</a:t>
            </a:r>
            <a:r>
              <a:rPr lang="en-US" sz="3200" b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xx</a:t>
            </a:r>
            <a:endParaRPr lang="ru-RU" sz="2000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7259" y="3861048"/>
            <a:ext cx="25875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Версия 7.</a:t>
            </a:r>
            <a:r>
              <a:rPr lang="en-US" sz="3200" b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xx</a:t>
            </a:r>
            <a:endParaRPr lang="ru-RU" sz="2000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79206" y="4791192"/>
            <a:ext cx="25875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Версия 8.</a:t>
            </a:r>
            <a:r>
              <a:rPr lang="en-US" sz="3200" b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xx</a:t>
            </a:r>
            <a:endParaRPr lang="ru-RU" sz="2000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285616"/>
            <a:ext cx="4785432" cy="3549297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7528683" y="5301208"/>
            <a:ext cx="1638458" cy="1636197"/>
            <a:chOff x="6660232" y="4903713"/>
            <a:chExt cx="1656183" cy="1742033"/>
          </a:xfrm>
        </p:grpSpPr>
        <p:pic>
          <p:nvPicPr>
            <p:cNvPr id="16" name="Рисунок 15" descr="C:\Users\zamura\Dropbox\ВебАкула\Звереныш\1_2.pn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798"/>
            <a:stretch/>
          </p:blipFill>
          <p:spPr bwMode="auto">
            <a:xfrm>
              <a:off x="6660232" y="4903713"/>
              <a:ext cx="1598295" cy="12496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7" name="Надпись 2"/>
            <p:cNvSpPr txBox="1">
              <a:spLocks noChangeArrowheads="1"/>
            </p:cNvSpPr>
            <p:nvPr/>
          </p:nvSpPr>
          <p:spPr bwMode="auto">
            <a:xfrm>
              <a:off x="6948264" y="6093296"/>
              <a:ext cx="1368151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r>
                <a:rPr lang="en-US">
                  <a:solidFill>
                    <a:srgbClr val="70AD47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gilites</a:t>
              </a:r>
              <a:endParaRPr lang="ru-RU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947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3" y="123242"/>
            <a:ext cx="1269460" cy="78547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830908" y="356463"/>
            <a:ext cx="554940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i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Особенности прошивок:</a:t>
            </a:r>
            <a:r>
              <a:rPr lang="en-US" sz="3600" i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i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</a:br>
            <a:endParaRPr lang="en-US" sz="3600" i="1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248" y="1029451"/>
            <a:ext cx="4793424" cy="347966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8070" y="1426308"/>
            <a:ext cx="6586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Версия 2.2.</a:t>
            </a:r>
            <a:r>
              <a:rPr lang="en-US" sz="3200" b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ru-RU" sz="3200" b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>
              <a:solidFill>
                <a:srgbClr val="515151"/>
              </a:solidFill>
              <a:latin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7810" y="2245612"/>
            <a:ext cx="27013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Версия </a:t>
            </a:r>
            <a:r>
              <a:rPr lang="ru-RU" sz="3200" b="1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3.</a:t>
            </a:r>
            <a:r>
              <a:rPr lang="en-US" sz="3200" b="1" err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x.x</a:t>
            </a:r>
            <a:endParaRPr lang="ru-RU" sz="2200" b="1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5171" y="3140968"/>
            <a:ext cx="27013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Версия 4.0</a:t>
            </a:r>
            <a:r>
              <a:rPr lang="en-US" sz="3200" b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.x</a:t>
            </a:r>
            <a:endParaRPr lang="ru-RU" sz="2000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31640" y="4005063"/>
            <a:ext cx="27013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Версия 4.2</a:t>
            </a:r>
            <a:r>
              <a:rPr lang="en-US" sz="3200" b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.x</a:t>
            </a:r>
            <a:endParaRPr lang="ru-RU" sz="2000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83072" y="4941168"/>
            <a:ext cx="27013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Версия 4.3</a:t>
            </a:r>
            <a:r>
              <a:rPr lang="en-US" sz="3200" b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.x</a:t>
            </a:r>
            <a:endParaRPr lang="ru-RU" sz="2000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80805" y="5865632"/>
            <a:ext cx="27719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Версия 4.4</a:t>
            </a:r>
            <a:r>
              <a:rPr lang="en-US" sz="3200" b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.x</a:t>
            </a:r>
            <a:r>
              <a:rPr lang="ru-RU" sz="2000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7528683" y="5301208"/>
            <a:ext cx="1638458" cy="1636197"/>
            <a:chOff x="6660232" y="4903713"/>
            <a:chExt cx="1656183" cy="1742033"/>
          </a:xfrm>
        </p:grpSpPr>
        <p:pic>
          <p:nvPicPr>
            <p:cNvPr id="19" name="Рисунок 18" descr="C:\Users\zamura\Dropbox\ВебАкула\Звереныш\1_2.pn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798"/>
            <a:stretch/>
          </p:blipFill>
          <p:spPr bwMode="auto">
            <a:xfrm>
              <a:off x="6660232" y="4903713"/>
              <a:ext cx="1598295" cy="12496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0" name="Надпись 2"/>
            <p:cNvSpPr txBox="1">
              <a:spLocks noChangeArrowheads="1"/>
            </p:cNvSpPr>
            <p:nvPr/>
          </p:nvSpPr>
          <p:spPr bwMode="auto">
            <a:xfrm>
              <a:off x="6948264" y="6093296"/>
              <a:ext cx="1368151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r>
                <a:rPr lang="en-US">
                  <a:solidFill>
                    <a:srgbClr val="70AD47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gilites</a:t>
              </a:r>
              <a:endParaRPr lang="ru-RU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157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3" y="123242"/>
            <a:ext cx="1269460" cy="7854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268760"/>
            <a:ext cx="4293096" cy="4293096"/>
          </a:xfrm>
          <a:prstGeom prst="rect">
            <a:avLst/>
          </a:prstGeom>
        </p:spPr>
      </p:pic>
      <p:sp>
        <p:nvSpPr>
          <p:cNvPr id="5" name="Прямоугольник с одним скругленным углом 4"/>
          <p:cNvSpPr/>
          <p:nvPr/>
        </p:nvSpPr>
        <p:spPr>
          <a:xfrm>
            <a:off x="0" y="2132856"/>
            <a:ext cx="5796136" cy="2088232"/>
          </a:xfrm>
          <a:prstGeom prst="round1Rect">
            <a:avLst/>
          </a:prstGeom>
          <a:gradFill flip="none" rotWithShape="1">
            <a:gsLst>
              <a:gs pos="3000">
                <a:srgbClr val="92D050"/>
              </a:gs>
              <a:gs pos="29000">
                <a:srgbClr val="95EF03"/>
              </a:gs>
              <a:gs pos="95000">
                <a:schemeClr val="bg1">
                  <a:lumMod val="0"/>
                  <a:lumOff val="10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>
                <a:solidFill>
                  <a:srgbClr val="515151"/>
                </a:solidFill>
                <a:latin typeface="Arial" pitchFamily="34" charset="0"/>
              </a:rPr>
              <a:t>Тестирование</a:t>
            </a:r>
            <a:br>
              <a:rPr lang="ru-RU" sz="3600">
                <a:solidFill>
                  <a:srgbClr val="515151"/>
                </a:solidFill>
                <a:latin typeface="Arial" pitchFamily="34" charset="0"/>
              </a:rPr>
            </a:br>
            <a:r>
              <a:rPr lang="ru-RU" sz="2800">
                <a:solidFill>
                  <a:srgbClr val="515151"/>
                </a:solidFill>
                <a:latin typeface="Arial" pitchFamily="34" charset="0"/>
              </a:rPr>
              <a:t>Подготовка к началу работы</a:t>
            </a:r>
            <a:endParaRPr lang="ru-RU" sz="2800"/>
          </a:p>
        </p:txBody>
      </p:sp>
    </p:spTree>
    <p:extLst>
      <p:ext uri="{BB962C8B-B14F-4D97-AF65-F5344CB8AC3E}">
        <p14:creationId xmlns:p14="http://schemas.microsoft.com/office/powerpoint/2010/main" val="374855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2268</TotalTime>
  <Words>504</Words>
  <Application>Microsoft Office PowerPoint</Application>
  <PresentationFormat>Экран (4:3)</PresentationFormat>
  <Paragraphs>180</Paragraphs>
  <Slides>29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Жизненный цикл игры, глазами тестировщика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Жизненный цыкл игы, глазам</dc:title>
  <dc:creator>Admin</dc:creator>
  <cp:lastModifiedBy>Andrey Golovin</cp:lastModifiedBy>
  <cp:revision>154</cp:revision>
  <dcterms:created xsi:type="dcterms:W3CDTF">2014-08-14T17:29:00Z</dcterms:created>
  <dcterms:modified xsi:type="dcterms:W3CDTF">2014-08-26T13:45:02Z</dcterms:modified>
</cp:coreProperties>
</file>