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6" r:id="rId1"/>
    <p:sldMasterId id="2147483799" r:id="rId2"/>
  </p:sldMasterIdLst>
  <p:notesMasterIdLst>
    <p:notesMasterId r:id="rId28"/>
  </p:notesMasterIdLst>
  <p:handoutMasterIdLst>
    <p:handoutMasterId r:id="rId29"/>
  </p:handoutMasterIdLst>
  <p:sldIdLst>
    <p:sldId id="279" r:id="rId3"/>
    <p:sldId id="278" r:id="rId4"/>
    <p:sldId id="277" r:id="rId5"/>
    <p:sldId id="257" r:id="rId6"/>
    <p:sldId id="266" r:id="rId7"/>
    <p:sldId id="324" r:id="rId8"/>
    <p:sldId id="342" r:id="rId9"/>
    <p:sldId id="259" r:id="rId10"/>
    <p:sldId id="325" r:id="rId11"/>
    <p:sldId id="336" r:id="rId12"/>
    <p:sldId id="327" r:id="rId13"/>
    <p:sldId id="337" r:id="rId14"/>
    <p:sldId id="338" r:id="rId15"/>
    <p:sldId id="339" r:id="rId16"/>
    <p:sldId id="329" r:id="rId17"/>
    <p:sldId id="330" r:id="rId18"/>
    <p:sldId id="289" r:id="rId19"/>
    <p:sldId id="340" r:id="rId20"/>
    <p:sldId id="268" r:id="rId21"/>
    <p:sldId id="262" r:id="rId22"/>
    <p:sldId id="332" r:id="rId23"/>
    <p:sldId id="334" r:id="rId24"/>
    <p:sldId id="335" r:id="rId25"/>
    <p:sldId id="267" r:id="rId26"/>
    <p:sldId id="302" r:id="rId2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00356496-F0AE-47EB-8592-206B4F368144}">
          <p14:sldIdLst>
            <p14:sldId id="279"/>
            <p14:sldId id="278"/>
            <p14:sldId id="277"/>
            <p14:sldId id="257"/>
            <p14:sldId id="266"/>
            <p14:sldId id="324"/>
            <p14:sldId id="342"/>
            <p14:sldId id="259"/>
            <p14:sldId id="325"/>
            <p14:sldId id="336"/>
            <p14:sldId id="327"/>
            <p14:sldId id="337"/>
            <p14:sldId id="338"/>
            <p14:sldId id="339"/>
            <p14:sldId id="329"/>
            <p14:sldId id="330"/>
            <p14:sldId id="289"/>
            <p14:sldId id="340"/>
            <p14:sldId id="268"/>
            <p14:sldId id="262"/>
            <p14:sldId id="332"/>
            <p14:sldId id="334"/>
            <p14:sldId id="335"/>
            <p14:sldId id="267"/>
          </p14:sldIdLst>
        </p14:section>
        <p14:section name="Sekcja bez tytułu" id="{A1AC76E3-D6CB-4B2D-B24F-EBB572F95A62}">
          <p14:sldIdLst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346">
          <p15:clr>
            <a:srgbClr val="A4A3A4"/>
          </p15:clr>
        </p15:guide>
        <p15:guide id="5" pos="5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jito Networks" initials="" lastIdx="0" clrIdx="0"/>
  <p:cmAuthor id="1" name="Karolina Spryszynska" initials="KS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9FE"/>
    <a:srgbClr val="0C68AC"/>
    <a:srgbClr val="4D4D4D"/>
    <a:srgbClr val="012281"/>
    <a:srgbClr val="1895D3"/>
    <a:srgbClr val="007DBA"/>
    <a:srgbClr val="878786"/>
    <a:srgbClr val="003594"/>
    <a:srgbClr val="10069F"/>
    <a:srgbClr val="1C3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3158" autoAdjust="0"/>
  </p:normalViewPr>
  <p:slideViewPr>
    <p:cSldViewPr>
      <p:cViewPr varScale="1">
        <p:scale>
          <a:sx n="95" d="100"/>
          <a:sy n="95" d="100"/>
        </p:scale>
        <p:origin x="1020" y="66"/>
      </p:cViewPr>
      <p:guideLst>
        <p:guide orient="horz" pos="2160"/>
        <p:guide pos="3840"/>
        <p:guide orient="horz" pos="3838"/>
        <p:guide orient="horz" pos="346"/>
        <p:guide pos="5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asd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7EAEA-49F6-47D1-81B5-6AE13276E2F7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94C50-AB42-42C5-8856-75CE68E4C4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4600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asd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FA37D-DE2B-47E9-A168-88AE1559A114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28433-27DB-4051-849E-CD98316970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3253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836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767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Galen framework</a:t>
            </a:r>
            <a:r>
              <a:rPr lang="pl-PL" baseline="0" dirty="0"/>
              <a:t> jest narzedziem które sluzy do testowania look&amp;feel dla stron internetowych. Przy pomocy narzedzia można w latwy sposób sprawdzac funkcjonalnosc aplikacji, ale także jej walory wizualne i przede wszystkim tutaj widze wielka zalete frameworka. Do testow funkcjonalnych często uzywamy selenium ide lub selenium web driver, oczywiście testy które napiszemy w galenie można z powodzeniem napisac także w czystym selenium – jednak jest to zadanie trudniejsze, bardziej czasochlonne i podatne na bledy.</a:t>
            </a:r>
            <a:endParaRPr lang="pl-PL" dirty="0"/>
          </a:p>
          <a:p>
            <a:endParaRPr lang="pl-PL" dirty="0"/>
          </a:p>
          <a:p>
            <a:r>
              <a:rPr lang="pl-PL" dirty="0"/>
              <a:t>Galen </a:t>
            </a:r>
            <a:r>
              <a:rPr lang="en-GB" dirty="0"/>
              <a:t>o</a:t>
            </a:r>
            <a:r>
              <a:rPr lang="pl-PL" dirty="0"/>
              <a:t>party</a:t>
            </a:r>
            <a:r>
              <a:rPr lang="pl-PL" baseline="0" dirty="0"/>
              <a:t> jest na selenium – otwiera przegladarke, wykonuje operacje na oknie oraz znajduje elementy przy pomocy lokatorow (xpath, cssselector, id, class).</a:t>
            </a:r>
          </a:p>
          <a:p>
            <a:r>
              <a:rPr lang="pl-PL" baseline="0" dirty="0"/>
              <a:t>Wpierda systemy operacyjne jak Windows, linux oraz mac osX</a:t>
            </a:r>
          </a:p>
          <a:p>
            <a:r>
              <a:rPr lang="pl-PL" baseline="0" dirty="0"/>
              <a:t>Galen udostepnia także api dla javy oraz javascriptu dzieki czemu możemy napisac i uruchomic testy także w tych jezykach.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234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Oczywiście framework oprocz roznych przegladarek wspiera także testy które sa dedykowane dla roznch urzadzen a coza tym idzie roznych rozdzielczosci ekranu. Coraz wiecej wspolczesnych aplikacji i stron www posiada specjalnie</a:t>
            </a:r>
            <a:r>
              <a:rPr lang="pl-PL" baseline="0" dirty="0"/>
              <a:t> dedykowane wersje aplikacji które roznia się w zaleznosci od sprzetu na którym sa odpalane: np. strona wyglada inaczej na komputerze, posiada jednak często specjalny wyglada dla tabletow oraz telefonow komorkowych.</a:t>
            </a:r>
          </a:p>
          <a:p>
            <a:r>
              <a:rPr lang="pl-PL" baseline="0" dirty="0"/>
              <a:t>Jak widac na zamieszczonym obrazku podobna aplikacja w ktorej sklad wchodza sekcje 1-4 ma różny wyglada w ekranie a zupelnie inny na telefonie.</a:t>
            </a:r>
          </a:p>
          <a:p>
            <a:r>
              <a:rPr lang="pl-PL" baseline="0" dirty="0"/>
              <a:t>Widac tutaj ze na wersji desktopowej sekcja pierwsza znajduje się zawsze ponad sekcja 2ga, posiada 600px szerokosci a także zajmuje 90% rozdzielczosci ekranu.</a:t>
            </a:r>
          </a:p>
          <a:p>
            <a:r>
              <a:rPr lang="pl-PL" baseline="0" dirty="0"/>
              <a:t>Widzimy także ze sekcja 2ga jest w lini horyzontalnej rowna z sekcja 3cia oraz 4rta (czerwona nie widoczna na ekranie)</a:t>
            </a:r>
          </a:p>
          <a:p>
            <a:endParaRPr lang="pl-PL" baseline="0" dirty="0"/>
          </a:p>
          <a:p>
            <a:r>
              <a:rPr lang="pl-PL" baseline="0" dirty="0"/>
              <a:t>W przypadku telefonu komurkowego sekcja 1rwsza znajduje się także nad sekcja 2ga ale co wiecej jest wyrownana od lewej do tej sekcji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288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Calosc wywolania</a:t>
            </a:r>
            <a:r>
              <a:rPr lang="pl-PL" baseline="0" dirty="0"/>
              <a:t> testu zostanie opisana w logu html (dostpena także wersja json oraz xml). Dokladnie pokazane sa statystyki testow które zostaly wywolane dla konkretnych plikow spec, czas a także dokladne informacje w których miejscach test się nie powiodl.</a:t>
            </a:r>
          </a:p>
          <a:p>
            <a:r>
              <a:rPr lang="pl-PL" baseline="0" dirty="0"/>
              <a:t>Co wiecej galen dostarcza nam narzedzie zwane heatmapa – dzieki czemu w sposób obrazowy można stwierdzic który element na stronie zostal przetestowany lepiej/gorzje niż pozostale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290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248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42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063551" y="3813040"/>
            <a:ext cx="8064896" cy="1272144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aseline="0">
                <a:solidFill>
                  <a:srgbClr val="007DBA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063556" y="2276879"/>
            <a:ext cx="8064897" cy="1468967"/>
          </a:xfrm>
          <a:prstGeom prst="rect">
            <a:avLst/>
          </a:prstGeom>
        </p:spPr>
        <p:txBody>
          <a:bodyPr anchor="b"/>
          <a:lstStyle>
            <a:lvl1pPr>
              <a:defRPr sz="3150" cap="all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/>
          <a:stretch/>
        </p:blipFill>
        <p:spPr>
          <a:xfrm>
            <a:off x="8425722" y="5239512"/>
            <a:ext cx="3766277" cy="1618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4" y="476672"/>
            <a:ext cx="2161032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9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89240"/>
            <a:ext cx="53760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87878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2063552" y="1476000"/>
            <a:ext cx="8064896" cy="512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aseline="0">
                <a:solidFill>
                  <a:srgbClr val="878786"/>
                </a:solidFill>
              </a:defRPr>
            </a:lvl1pPr>
            <a:lvl2pPr marL="342900" indent="0">
              <a:buNone/>
              <a:defRPr sz="1350" baseline="0">
                <a:solidFill>
                  <a:srgbClr val="9D9D9C"/>
                </a:solidFill>
              </a:defRPr>
            </a:lvl2pPr>
            <a:lvl3pPr marL="685800" indent="0">
              <a:buNone/>
              <a:defRPr sz="1350" baseline="0">
                <a:solidFill>
                  <a:srgbClr val="9D9D9C"/>
                </a:solidFill>
              </a:defRPr>
            </a:lvl3pPr>
            <a:lvl4pPr marL="1028700" indent="0">
              <a:buNone/>
              <a:defRPr sz="1350" baseline="0">
                <a:solidFill>
                  <a:srgbClr val="9D9D9C"/>
                </a:solidFill>
              </a:defRPr>
            </a:lvl4pPr>
            <a:lvl5pPr marL="1371600" indent="0">
              <a:buNone/>
              <a:defRPr sz="1350" baseline="0">
                <a:solidFill>
                  <a:srgbClr val="9D9D9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84032" y="5589240"/>
            <a:ext cx="53760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87878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0000" y="2348880"/>
            <a:ext cx="5376597" cy="30963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>
                <a:srgbClr val="283480"/>
              </a:buClr>
              <a:buFont typeface="+mj-lt"/>
              <a:buNone/>
              <a:defRPr sz="1500" baseline="0">
                <a:solidFill>
                  <a:srgbClr val="878786"/>
                </a:solidFill>
              </a:defRPr>
            </a:lvl1pPr>
            <a:lvl2pPr marL="600075" indent="-257175">
              <a:lnSpc>
                <a:spcPct val="150000"/>
              </a:lnSpc>
              <a:buClr>
                <a:srgbClr val="283480"/>
              </a:buClr>
              <a:buFont typeface="+mj-lt"/>
              <a:buAutoNum type="arabicPeriod"/>
              <a:defRPr sz="1350" baseline="0">
                <a:solidFill>
                  <a:srgbClr val="9D9D9C"/>
                </a:solidFill>
              </a:defRPr>
            </a:lvl2pPr>
            <a:lvl3pPr marL="942975" indent="-257175">
              <a:lnSpc>
                <a:spcPct val="150000"/>
              </a:lnSpc>
              <a:buClr>
                <a:srgbClr val="283480"/>
              </a:buClr>
              <a:buFont typeface="+mj-lt"/>
              <a:buAutoNum type="arabicPeriod"/>
              <a:defRPr sz="1350" baseline="0">
                <a:solidFill>
                  <a:srgbClr val="9D9D9C"/>
                </a:solidFill>
              </a:defRPr>
            </a:lvl3pPr>
            <a:lvl4pPr marL="1285875" indent="-257175">
              <a:lnSpc>
                <a:spcPct val="150000"/>
              </a:lnSpc>
              <a:buClr>
                <a:srgbClr val="283480"/>
              </a:buClr>
              <a:buFont typeface="+mj-lt"/>
              <a:buAutoNum type="arabicPeriod"/>
              <a:defRPr sz="1350" baseline="0">
                <a:solidFill>
                  <a:srgbClr val="9D9D9C"/>
                </a:solidFill>
              </a:defRPr>
            </a:lvl4pPr>
            <a:lvl5pPr marL="1628775" indent="-257175">
              <a:lnSpc>
                <a:spcPct val="150000"/>
              </a:lnSpc>
              <a:buClr>
                <a:srgbClr val="283480"/>
              </a:buClr>
              <a:buFont typeface="+mj-lt"/>
              <a:buAutoNum type="arabicPeriod"/>
              <a:defRPr sz="1350" baseline="0">
                <a:solidFill>
                  <a:srgbClr val="9D9D9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6384032" y="2348880"/>
            <a:ext cx="5376597" cy="30963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>
                <a:srgbClr val="283480"/>
              </a:buClr>
              <a:buFont typeface="+mj-lt"/>
              <a:buNone/>
              <a:defRPr sz="1500" baseline="0">
                <a:solidFill>
                  <a:srgbClr val="878786"/>
                </a:solidFill>
              </a:defRPr>
            </a:lvl1pPr>
            <a:lvl2pPr marL="600075" indent="-257175">
              <a:lnSpc>
                <a:spcPct val="150000"/>
              </a:lnSpc>
              <a:buClr>
                <a:srgbClr val="283480"/>
              </a:buClr>
              <a:buFont typeface="+mj-lt"/>
              <a:buAutoNum type="arabicPeriod"/>
              <a:defRPr sz="1350" baseline="0">
                <a:solidFill>
                  <a:srgbClr val="9D9D9C"/>
                </a:solidFill>
              </a:defRPr>
            </a:lvl2pPr>
            <a:lvl3pPr marL="942975" indent="-257175">
              <a:lnSpc>
                <a:spcPct val="150000"/>
              </a:lnSpc>
              <a:buClr>
                <a:srgbClr val="283480"/>
              </a:buClr>
              <a:buFont typeface="+mj-lt"/>
              <a:buAutoNum type="arabicPeriod"/>
              <a:defRPr sz="1350" baseline="0">
                <a:solidFill>
                  <a:srgbClr val="9D9D9C"/>
                </a:solidFill>
              </a:defRPr>
            </a:lvl3pPr>
            <a:lvl4pPr marL="1285875" indent="-257175">
              <a:lnSpc>
                <a:spcPct val="150000"/>
              </a:lnSpc>
              <a:buClr>
                <a:srgbClr val="283480"/>
              </a:buClr>
              <a:buFont typeface="+mj-lt"/>
              <a:buAutoNum type="arabicPeriod"/>
              <a:defRPr sz="1350" baseline="0">
                <a:solidFill>
                  <a:srgbClr val="9D9D9C"/>
                </a:solidFill>
              </a:defRPr>
            </a:lvl4pPr>
            <a:lvl5pPr marL="1628775" indent="-257175">
              <a:lnSpc>
                <a:spcPct val="150000"/>
              </a:lnSpc>
              <a:buClr>
                <a:srgbClr val="283480"/>
              </a:buClr>
              <a:buFont typeface="+mj-lt"/>
              <a:buAutoNum type="arabicPeriod"/>
              <a:defRPr sz="1350" baseline="0">
                <a:solidFill>
                  <a:srgbClr val="9D9D9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87688" y="432000"/>
            <a:ext cx="8424656" cy="499056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645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uble - numbered list and bulleted lis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80000" y="5661248"/>
            <a:ext cx="53760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87878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36000" y="5661248"/>
            <a:ext cx="53760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87878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0000" y="1482864"/>
            <a:ext cx="5376597" cy="4176464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1pPr>
            <a:lvl2pPr marL="6000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2pPr>
            <a:lvl3pPr marL="9429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3pPr>
            <a:lvl4pPr marL="12858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4pPr>
            <a:lvl5pPr marL="16287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6336000" y="1484784"/>
            <a:ext cx="5376597" cy="4176464"/>
          </a:xfrm>
          <a:prstGeom prst="rect">
            <a:avLst/>
          </a:prstGeom>
        </p:spPr>
        <p:txBody>
          <a:bodyPr anchor="ctr"/>
          <a:lstStyle>
            <a:lvl1pPr marL="214313" indent="-214313">
              <a:lnSpc>
                <a:spcPct val="150000"/>
              </a:lnSpc>
              <a:buClr>
                <a:srgbClr val="003594"/>
              </a:buClr>
              <a:buFont typeface="Wingdings" panose="05000000000000000000" pitchFamily="2" charset="2"/>
              <a:buChar char="§"/>
              <a:defRPr sz="1500" baseline="0">
                <a:solidFill>
                  <a:srgbClr val="878786"/>
                </a:solidFill>
              </a:defRPr>
            </a:lvl1pPr>
            <a:lvl2pPr marL="557213" indent="-214313">
              <a:lnSpc>
                <a:spcPct val="150000"/>
              </a:lnSpc>
              <a:buClr>
                <a:srgbClr val="007DBA"/>
              </a:buClr>
              <a:buFont typeface="Wingdings" panose="05000000000000000000" pitchFamily="2" charset="2"/>
              <a:buChar char="§"/>
              <a:defRPr sz="1500" baseline="0">
                <a:solidFill>
                  <a:srgbClr val="878786"/>
                </a:solidFill>
              </a:defRPr>
            </a:lvl2pPr>
            <a:lvl3pPr marL="900113" indent="-214313">
              <a:lnSpc>
                <a:spcPct val="150000"/>
              </a:lnSpc>
              <a:buClr>
                <a:srgbClr val="8DB3E2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3pPr>
            <a:lvl4pPr marL="1243013" indent="-214313">
              <a:lnSpc>
                <a:spcPct val="150000"/>
              </a:lnSpc>
              <a:buClr>
                <a:srgbClr val="C6D9F1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4pPr>
            <a:lvl5pPr marL="1585913" indent="-214313">
              <a:lnSpc>
                <a:spcPct val="150000"/>
              </a:lnSpc>
              <a:buClr>
                <a:srgbClr val="9D9D9C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87688" y="432000"/>
            <a:ext cx="8424656" cy="499056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7407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numbered list and bulleted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2063552" y="1476000"/>
            <a:ext cx="8064896" cy="512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aseline="0">
                <a:solidFill>
                  <a:srgbClr val="878786"/>
                </a:solidFill>
              </a:defRPr>
            </a:lvl1pPr>
            <a:lvl2pPr marL="342900" indent="0">
              <a:buNone/>
              <a:defRPr sz="1350" baseline="0">
                <a:solidFill>
                  <a:srgbClr val="9D9D9C"/>
                </a:solidFill>
              </a:defRPr>
            </a:lvl2pPr>
            <a:lvl3pPr marL="685800" indent="0">
              <a:buNone/>
              <a:defRPr sz="1350" baseline="0">
                <a:solidFill>
                  <a:srgbClr val="9D9D9C"/>
                </a:solidFill>
              </a:defRPr>
            </a:lvl3pPr>
            <a:lvl4pPr marL="1028700" indent="0">
              <a:buNone/>
              <a:defRPr sz="1350" baseline="0">
                <a:solidFill>
                  <a:srgbClr val="9D9D9C"/>
                </a:solidFill>
              </a:defRPr>
            </a:lvl4pPr>
            <a:lvl5pPr marL="1371600" indent="0">
              <a:buNone/>
              <a:defRPr sz="1350" baseline="0">
                <a:solidFill>
                  <a:srgbClr val="9D9D9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0000" y="2348880"/>
            <a:ext cx="5376597" cy="3375592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1pPr>
            <a:lvl2pPr marL="6000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2pPr>
            <a:lvl3pPr marL="9429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3pPr>
            <a:lvl4pPr marL="12858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4pPr>
            <a:lvl5pPr marL="16287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6336000" y="2350800"/>
            <a:ext cx="5376597" cy="3375592"/>
          </a:xfrm>
          <a:prstGeom prst="rect">
            <a:avLst/>
          </a:prstGeom>
        </p:spPr>
        <p:txBody>
          <a:bodyPr anchor="ctr"/>
          <a:lstStyle>
            <a:lvl1pPr marL="214313" indent="-214313">
              <a:lnSpc>
                <a:spcPct val="150000"/>
              </a:lnSpc>
              <a:buClr>
                <a:srgbClr val="003594"/>
              </a:buClr>
              <a:buFont typeface="Wingdings" panose="05000000000000000000" pitchFamily="2" charset="2"/>
              <a:buChar char="§"/>
              <a:defRPr sz="1500" baseline="0">
                <a:solidFill>
                  <a:srgbClr val="878786"/>
                </a:solidFill>
              </a:defRPr>
            </a:lvl1pPr>
            <a:lvl2pPr marL="557213" indent="-214313">
              <a:lnSpc>
                <a:spcPct val="150000"/>
              </a:lnSpc>
              <a:buClr>
                <a:srgbClr val="007DBA"/>
              </a:buClr>
              <a:buFont typeface="Wingdings" panose="05000000000000000000" pitchFamily="2" charset="2"/>
              <a:buChar char="§"/>
              <a:defRPr sz="1500" baseline="0">
                <a:solidFill>
                  <a:srgbClr val="878786"/>
                </a:solidFill>
              </a:defRPr>
            </a:lvl2pPr>
            <a:lvl3pPr marL="900113" indent="-214313">
              <a:lnSpc>
                <a:spcPct val="150000"/>
              </a:lnSpc>
              <a:buClr>
                <a:srgbClr val="8DB3E2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3pPr>
            <a:lvl4pPr marL="1243013" indent="-214313">
              <a:lnSpc>
                <a:spcPct val="150000"/>
              </a:lnSpc>
              <a:buClr>
                <a:srgbClr val="C6D9F1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4pPr>
            <a:lvl5pPr marL="1585913" indent="-214313">
              <a:lnSpc>
                <a:spcPct val="150000"/>
              </a:lnSpc>
              <a:buClr>
                <a:srgbClr val="9D9D9C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87688" y="432000"/>
            <a:ext cx="8424656" cy="499056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820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numered list and bulleted lis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89240"/>
            <a:ext cx="53760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87878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2063552" y="1476000"/>
            <a:ext cx="8064896" cy="512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aseline="0">
                <a:solidFill>
                  <a:srgbClr val="878786"/>
                </a:solidFill>
              </a:defRPr>
            </a:lvl1pPr>
            <a:lvl2pPr marL="342900" indent="0">
              <a:buNone/>
              <a:defRPr sz="1350" baseline="0">
                <a:solidFill>
                  <a:srgbClr val="9D9D9C"/>
                </a:solidFill>
              </a:defRPr>
            </a:lvl2pPr>
            <a:lvl3pPr marL="685800" indent="0">
              <a:buNone/>
              <a:defRPr sz="1350" baseline="0">
                <a:solidFill>
                  <a:srgbClr val="9D9D9C"/>
                </a:solidFill>
              </a:defRPr>
            </a:lvl3pPr>
            <a:lvl4pPr marL="1028700" indent="0">
              <a:buNone/>
              <a:defRPr sz="1350" baseline="0">
                <a:solidFill>
                  <a:srgbClr val="9D9D9C"/>
                </a:solidFill>
              </a:defRPr>
            </a:lvl4pPr>
            <a:lvl5pPr marL="1371600" indent="0">
              <a:buNone/>
              <a:defRPr sz="1350" baseline="0">
                <a:solidFill>
                  <a:srgbClr val="9D9D9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000" y="2348880"/>
            <a:ext cx="5376597" cy="3094424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50000"/>
              </a:lnSpc>
              <a:buClr>
                <a:srgbClr val="10069F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1pPr>
            <a:lvl2pPr marL="6000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2pPr>
            <a:lvl3pPr marL="942975" indent="-257175">
              <a:lnSpc>
                <a:spcPct val="150000"/>
              </a:lnSpc>
              <a:buClr>
                <a:srgbClr val="10069F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3pPr>
            <a:lvl4pPr marL="1285875" indent="-257175">
              <a:lnSpc>
                <a:spcPct val="150000"/>
              </a:lnSpc>
              <a:buClr>
                <a:srgbClr val="10069F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4pPr>
            <a:lvl5pPr marL="1628775" indent="-257175">
              <a:lnSpc>
                <a:spcPct val="150000"/>
              </a:lnSpc>
              <a:buClr>
                <a:srgbClr val="10069F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8" name="Content Placeholder 2"/>
          <p:cNvSpPr>
            <a:spLocks noGrp="1"/>
          </p:cNvSpPr>
          <p:nvPr>
            <p:ph idx="18"/>
          </p:nvPr>
        </p:nvSpPr>
        <p:spPr>
          <a:xfrm>
            <a:off x="6336000" y="2350800"/>
            <a:ext cx="5376597" cy="3094424"/>
          </a:xfrm>
          <a:prstGeom prst="rect">
            <a:avLst/>
          </a:prstGeom>
        </p:spPr>
        <p:txBody>
          <a:bodyPr anchor="ctr"/>
          <a:lstStyle>
            <a:lvl1pPr marL="214313" indent="-214313">
              <a:lnSpc>
                <a:spcPct val="150000"/>
              </a:lnSpc>
              <a:buClr>
                <a:srgbClr val="003594"/>
              </a:buClr>
              <a:buFont typeface="Wingdings" panose="05000000000000000000" pitchFamily="2" charset="2"/>
              <a:buChar char="§"/>
              <a:defRPr sz="1500" baseline="0">
                <a:solidFill>
                  <a:srgbClr val="878786"/>
                </a:solidFill>
              </a:defRPr>
            </a:lvl1pPr>
            <a:lvl2pPr marL="557213" indent="-214313">
              <a:lnSpc>
                <a:spcPct val="150000"/>
              </a:lnSpc>
              <a:buClr>
                <a:srgbClr val="007DBA"/>
              </a:buClr>
              <a:buFont typeface="Wingdings" panose="05000000000000000000" pitchFamily="2" charset="2"/>
              <a:buChar char="§"/>
              <a:defRPr sz="1500" baseline="0">
                <a:solidFill>
                  <a:srgbClr val="878786"/>
                </a:solidFill>
              </a:defRPr>
            </a:lvl2pPr>
            <a:lvl3pPr marL="900113" indent="-214313">
              <a:lnSpc>
                <a:spcPct val="150000"/>
              </a:lnSpc>
              <a:buClr>
                <a:srgbClr val="8DB3E2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3pPr>
            <a:lvl4pPr marL="1243013" indent="-214313">
              <a:lnSpc>
                <a:spcPct val="150000"/>
              </a:lnSpc>
              <a:buClr>
                <a:srgbClr val="C6D9F1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4pPr>
            <a:lvl5pPr marL="1585913" indent="-214313">
              <a:lnSpc>
                <a:spcPct val="150000"/>
              </a:lnSpc>
              <a:buClr>
                <a:srgbClr val="9D9D9C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36000" y="5589240"/>
            <a:ext cx="53760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87878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87688" y="432000"/>
            <a:ext cx="8424656" cy="499056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771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7688" y="5661248"/>
            <a:ext cx="8424656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87878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87688" y="1476000"/>
            <a:ext cx="8424656" cy="4185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rgbClr val="878786"/>
                </a:solidFill>
              </a:defRPr>
            </a:lvl1pPr>
            <a:lvl2pPr marL="342900" indent="0">
              <a:buNone/>
              <a:defRPr sz="1350" baseline="0">
                <a:solidFill>
                  <a:srgbClr val="9D9D9C"/>
                </a:solidFill>
              </a:defRPr>
            </a:lvl2pPr>
            <a:lvl3pPr marL="685800" indent="0">
              <a:buNone/>
              <a:defRPr sz="1350" baseline="0">
                <a:solidFill>
                  <a:srgbClr val="9D9D9C"/>
                </a:solidFill>
              </a:defRPr>
            </a:lvl3pPr>
            <a:lvl4pPr marL="1028700" indent="0">
              <a:buNone/>
              <a:defRPr sz="1350" baseline="0">
                <a:solidFill>
                  <a:srgbClr val="9D9D9C"/>
                </a:solidFill>
              </a:defRPr>
            </a:lvl4pPr>
            <a:lvl5pPr marL="1371600" indent="0">
              <a:buNone/>
              <a:defRPr sz="1350" baseline="0">
                <a:solidFill>
                  <a:srgbClr val="9D9D9C"/>
                </a:solidFill>
              </a:defRPr>
            </a:lvl5pPr>
          </a:lstStyle>
          <a:p>
            <a:pPr lvl="0"/>
            <a:r>
              <a:rPr lang="pl-PL" dirty="0"/>
              <a:t>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87688" y="432000"/>
            <a:ext cx="8424656" cy="499056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2574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u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80000" y="5661248"/>
            <a:ext cx="53760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87878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36000" y="5661248"/>
            <a:ext cx="53760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87878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6336000" y="1484784"/>
            <a:ext cx="5376597" cy="41764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500" baseline="0">
                <a:solidFill>
                  <a:srgbClr val="878786"/>
                </a:solidFill>
              </a:defRPr>
            </a:lvl1pPr>
            <a:lvl2pPr marL="342900" indent="0">
              <a:buNone/>
              <a:defRPr sz="1350" baseline="0">
                <a:solidFill>
                  <a:srgbClr val="9D9D9C"/>
                </a:solidFill>
              </a:defRPr>
            </a:lvl2pPr>
            <a:lvl3pPr marL="685800" indent="0">
              <a:buNone/>
              <a:defRPr sz="1350" baseline="0">
                <a:solidFill>
                  <a:srgbClr val="9D9D9C"/>
                </a:solidFill>
              </a:defRPr>
            </a:lvl3pPr>
            <a:lvl4pPr marL="1028700" indent="0">
              <a:buNone/>
              <a:defRPr sz="1350" baseline="0">
                <a:solidFill>
                  <a:srgbClr val="9D9D9C"/>
                </a:solidFill>
              </a:defRPr>
            </a:lvl4pPr>
            <a:lvl5pPr marL="1371600" indent="0">
              <a:buNone/>
              <a:defRPr sz="1350" baseline="0">
                <a:solidFill>
                  <a:srgbClr val="9D9D9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80000" y="1484784"/>
            <a:ext cx="5376597" cy="41764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>
                <a:srgbClr val="283480"/>
              </a:buClr>
              <a:buFont typeface="+mj-lt"/>
              <a:buNone/>
              <a:defRPr sz="1500" baseline="0">
                <a:solidFill>
                  <a:srgbClr val="878786"/>
                </a:solidFill>
              </a:defRPr>
            </a:lvl1pPr>
            <a:lvl2pPr marL="600075" indent="-257175">
              <a:lnSpc>
                <a:spcPct val="150000"/>
              </a:lnSpc>
              <a:buClr>
                <a:srgbClr val="283480"/>
              </a:buClr>
              <a:buFont typeface="+mj-lt"/>
              <a:buAutoNum type="arabicPeriod"/>
              <a:defRPr sz="1350" baseline="0">
                <a:solidFill>
                  <a:srgbClr val="9D9D9C"/>
                </a:solidFill>
              </a:defRPr>
            </a:lvl2pPr>
            <a:lvl3pPr marL="942975" indent="-257175">
              <a:lnSpc>
                <a:spcPct val="150000"/>
              </a:lnSpc>
              <a:buClr>
                <a:srgbClr val="283480"/>
              </a:buClr>
              <a:buFont typeface="+mj-lt"/>
              <a:buAutoNum type="arabicPeriod"/>
              <a:defRPr sz="1350" baseline="0">
                <a:solidFill>
                  <a:srgbClr val="9D9D9C"/>
                </a:solidFill>
              </a:defRPr>
            </a:lvl3pPr>
            <a:lvl4pPr marL="1285875" indent="-257175">
              <a:lnSpc>
                <a:spcPct val="150000"/>
              </a:lnSpc>
              <a:buClr>
                <a:srgbClr val="283480"/>
              </a:buClr>
              <a:buFont typeface="+mj-lt"/>
              <a:buAutoNum type="arabicPeriod"/>
              <a:defRPr sz="1350" baseline="0">
                <a:solidFill>
                  <a:srgbClr val="9D9D9C"/>
                </a:solidFill>
              </a:defRPr>
            </a:lvl4pPr>
            <a:lvl5pPr marL="1628775" indent="-257175">
              <a:lnSpc>
                <a:spcPct val="150000"/>
              </a:lnSpc>
              <a:buClr>
                <a:srgbClr val="283480"/>
              </a:buClr>
              <a:buFont typeface="+mj-lt"/>
              <a:buAutoNum type="arabicPeriod"/>
              <a:defRPr sz="1350" baseline="0">
                <a:solidFill>
                  <a:srgbClr val="9D9D9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87688" y="432000"/>
            <a:ext cx="8424656" cy="499056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804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FF9FE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7" y="6159012"/>
            <a:ext cx="3263392" cy="28651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23502" y="2667007"/>
            <a:ext cx="8064897" cy="1468967"/>
          </a:xfrm>
          <a:prstGeom prst="rect">
            <a:avLst/>
          </a:prstGeom>
        </p:spPr>
        <p:txBody>
          <a:bodyPr anchor="ctr"/>
          <a:lstStyle>
            <a:lvl1pPr>
              <a:defRPr sz="3150" cap="all" baseline="0">
                <a:solidFill>
                  <a:srgbClr val="00359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80000" y="4788024"/>
            <a:ext cx="7536213" cy="105496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500">
                <a:solidFill>
                  <a:srgbClr val="878786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44" y="5239512"/>
            <a:ext cx="6721856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92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076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lide_key_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4976" y="4975807"/>
            <a:ext cx="10515600" cy="687820"/>
          </a:xfrm>
          <a:prstGeom prst="rect">
            <a:avLst/>
          </a:prstGeom>
        </p:spPr>
        <p:txBody>
          <a:bodyPr lIns="0"/>
          <a:lstStyle>
            <a:lvl1pPr>
              <a:defRPr sz="36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-1306250"/>
            <a:ext cx="6373091" cy="8164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48762"/>
            <a:ext cx="1979676" cy="429768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 userDrawn="1"/>
        </p:nvSpPr>
        <p:spPr>
          <a:xfrm>
            <a:off x="7786463" y="475961"/>
            <a:ext cx="3782145" cy="355312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kern="1200" noProof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Digital</a:t>
            </a:r>
            <a:r>
              <a:rPr lang="en-GB" sz="2000" kern="1200" baseline="0" noProof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 Transformation Specialist</a:t>
            </a:r>
            <a:endParaRPr lang="en-GB" sz="2000" kern="1200" noProof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6763" y="5805488"/>
            <a:ext cx="10658475" cy="64770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7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_gr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107269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515" y="0"/>
            <a:ext cx="6096000" cy="6858000"/>
          </a:xfrm>
          <a:prstGeom prst="rect">
            <a:avLst/>
          </a:prstGeom>
          <a:solidFill>
            <a:srgbClr val="F5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7408" y="1550988"/>
            <a:ext cx="4419600" cy="49948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67408" y="2229860"/>
            <a:ext cx="4419600" cy="217588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50000"/>
              </a:lnSpc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txt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6763" y="6453188"/>
            <a:ext cx="532923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2018 Objectivity Ltd </a:t>
            </a:r>
            <a:endParaRPr lang="en-GB" sz="100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9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FF9FE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63557" y="2694520"/>
            <a:ext cx="8064897" cy="1468967"/>
          </a:xfrm>
          <a:prstGeom prst="rect">
            <a:avLst/>
          </a:prstGeom>
        </p:spPr>
        <p:txBody>
          <a:bodyPr anchor="ctr"/>
          <a:lstStyle>
            <a:lvl1pPr>
              <a:defRPr sz="3150" cap="all" baseline="0">
                <a:solidFill>
                  <a:srgbClr val="00359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l-P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8" y="5239512"/>
            <a:ext cx="5041392" cy="1618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4" y="355237"/>
            <a:ext cx="2161032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16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_blu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-13710" y="0"/>
            <a:ext cx="61097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/>
              <a:t>  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1887" y="1550988"/>
            <a:ext cx="4419600" cy="49948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61887" y="2229860"/>
            <a:ext cx="4419600" cy="217588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50000"/>
              </a:lnSpc>
              <a:buNone/>
              <a:defRPr sz="1800">
                <a:solidFill>
                  <a:srgbClr val="96C7E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Body txt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6763" y="6453188"/>
            <a:ext cx="532923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000" noProof="0">
                <a:solidFill>
                  <a:srgbClr val="96C7E1"/>
                </a:solidFill>
                <a:latin typeface="Arial" charset="0"/>
                <a:ea typeface="Arial" charset="0"/>
                <a:cs typeface="Arial" charset="0"/>
              </a:rPr>
              <a:t>© 2017 Objectivity Ltd </a:t>
            </a:r>
          </a:p>
        </p:txBody>
      </p:sp>
    </p:spTree>
    <p:extLst>
      <p:ext uri="{BB962C8B-B14F-4D97-AF65-F5344CB8AC3E}">
        <p14:creationId xmlns:p14="http://schemas.microsoft.com/office/powerpoint/2010/main" val="1276065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_column_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7408" y="404664"/>
            <a:ext cx="4419600" cy="49948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66763" y="1700213"/>
            <a:ext cx="10658475" cy="439261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tx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tx1">
                  <a:lumMod val="60000"/>
                  <a:lumOff val="40000"/>
                </a:schemeClr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chemeClr val="tx1">
                  <a:lumMod val="60000"/>
                  <a:lumOff val="40000"/>
                </a:schemeClr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66763" y="6453188"/>
            <a:ext cx="532923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000" noProof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2018 Objectivity Ltd 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BE087897-110F-F74A-B1D9-05F016502E4A}"/>
              </a:ext>
            </a:extLst>
          </p:cNvPr>
          <p:cNvSpPr txBox="1"/>
          <p:nvPr userDrawn="1"/>
        </p:nvSpPr>
        <p:spPr>
          <a:xfrm>
            <a:off x="9767763" y="6453187"/>
            <a:ext cx="129678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1000" noProof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Confidential</a:t>
            </a:r>
            <a:endParaRPr lang="en-GB" sz="1000" noProof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66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_column_txt_with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8544272" y="1461994"/>
            <a:ext cx="2808312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4400" noProof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184232" y="0"/>
            <a:ext cx="4007768" cy="6858000"/>
          </a:xfrm>
          <a:prstGeom prst="rect">
            <a:avLst/>
          </a:prstGeom>
          <a:solidFill>
            <a:srgbClr val="F5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7408" y="404664"/>
            <a:ext cx="4419600" cy="49948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66763" y="1700808"/>
            <a:ext cx="5329237" cy="475238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ts val="2160"/>
              </a:lnSpc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ts val="2160"/>
              </a:lnSpc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lnSpc>
                <a:spcPts val="2160"/>
              </a:lnSpc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ts val="2160"/>
              </a:lnSpc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lnSpc>
                <a:spcPts val="2160"/>
              </a:lnSpc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549040" y="1700808"/>
            <a:ext cx="2880966" cy="208823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buNone/>
              <a:defRPr sz="16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8543925" y="4059636"/>
            <a:ext cx="2886075" cy="28775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543925" y="4347668"/>
            <a:ext cx="2886075" cy="28775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Position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6763" y="6453188"/>
            <a:ext cx="532923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000" noProof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2018 Objectivity Ltd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351BA6-A4D1-104C-A4A9-2F04B09C1A3B}"/>
              </a:ext>
            </a:extLst>
          </p:cNvPr>
          <p:cNvSpPr txBox="1"/>
          <p:nvPr userDrawn="1"/>
        </p:nvSpPr>
        <p:spPr>
          <a:xfrm>
            <a:off x="9767763" y="6453187"/>
            <a:ext cx="129678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1000" noProof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Confidential</a:t>
            </a:r>
            <a:endParaRPr lang="en-GB" sz="1000" noProof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2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83C2-D473-412A-9EF1-974AD9C50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86708-C47F-4756-AB83-00F057838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B8CB2-004B-49F6-BE1A-FCAB3A03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BC2C-9B4A-492A-A30E-1690311C9930}" type="datetimeFigureOut">
              <a:rPr lang="pl-PL" smtClean="0"/>
              <a:t>2018-09-20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B2973-ABC3-471D-851F-93FF61AE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271C9-9580-48EB-956C-FA5E5F56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6FB7-E0FE-4EFF-B12E-B882DFF699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975489"/>
      </p:ext>
    </p:extLst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B802-9F57-4FC8-A391-B447BC9FE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67B14-CAA3-45BF-8E74-9DBA1B8BD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9B570-4DAC-49DE-8353-D71ABB7F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BC2C-9B4A-492A-A30E-1690311C9930}" type="datetimeFigureOut">
              <a:rPr lang="pl-PL" smtClean="0"/>
              <a:t>2018-09-20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38974-A735-400B-9C4A-40963D0B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03BE1-44FF-427C-840B-0E5E0441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6FB7-E0FE-4EFF-B12E-B882DFF699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9837802"/>
      </p:ext>
    </p:extLst>
  </p:cSld>
  <p:clrMapOvr>
    <a:masterClrMapping/>
  </p:clrMapOvr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9486-A1FA-438C-B828-02C21A97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3B2FE-7BA5-4AD6-A4C0-AE8857D96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452E7-73A2-4D39-8AB1-D3C54A26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BC2C-9B4A-492A-A30E-1690311C9930}" type="datetimeFigureOut">
              <a:rPr lang="pl-PL" smtClean="0"/>
              <a:t>2018-09-20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279A6-B897-4E92-A174-5830F0E4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E48B0-7834-4008-BA46-3FCAAF0B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6FB7-E0FE-4EFF-B12E-B882DFF699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356271"/>
      </p:ext>
    </p:extLst>
  </p:cSld>
  <p:clrMapOvr>
    <a:masterClrMapping/>
  </p:clrMapOvr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1F25-CFA0-4AE4-8F7A-E5F365E3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4649-95AD-4F37-B9E2-EF8091422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61B78-B99F-49F8-BE49-97FD86B9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2BBA9-D034-4B28-8BBA-603EB411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BC2C-9B4A-492A-A30E-1690311C9930}" type="datetimeFigureOut">
              <a:rPr lang="pl-PL" smtClean="0"/>
              <a:t>2018-09-20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5EF5F-E38E-4AC1-B268-6C444694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69A9D-5149-4FB2-9C0B-9FFDC338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6FB7-E0FE-4EFF-B12E-B882DFF699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285728"/>
      </p:ext>
    </p:extLst>
  </p:cSld>
  <p:clrMapOvr>
    <a:masterClrMapping/>
  </p:clrMapOvr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86B87-2EFE-4A86-916F-0C6EEA43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C4B0E-E244-4EA9-A017-D110F25F2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E32E7-83C8-4359-8C78-5CAC9F3F4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BF339-8723-4A4F-A0D4-D435623A3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CC7DF-AA7D-4070-9327-565C67C73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5265F-70B2-431C-8BD1-44D97153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BC2C-9B4A-492A-A30E-1690311C9930}" type="datetimeFigureOut">
              <a:rPr lang="pl-PL" smtClean="0"/>
              <a:t>2018-09-20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152DF-82E7-4A48-9D2A-FF808A35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5429B-E9C9-4174-B5A9-C14CC71A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6FB7-E0FE-4EFF-B12E-B882DFF699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894529"/>
      </p:ext>
    </p:extLst>
  </p:cSld>
  <p:clrMapOvr>
    <a:masterClrMapping/>
  </p:clrMapOvr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19939-0053-42C0-B965-4077457C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0BF1A-8A4D-490F-AD57-413A2DDF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BC2C-9B4A-492A-A30E-1690311C9930}" type="datetimeFigureOut">
              <a:rPr lang="pl-PL" smtClean="0"/>
              <a:t>2018-09-20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B5301-59C3-4FAA-ABE2-9885DD8E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80701-B643-4C0E-91A7-2B2FD208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6FB7-E0FE-4EFF-B12E-B882DFF69962}" type="slidenum">
              <a:rPr lang="pl-PL" smtClean="0"/>
              <a:t>‹#›</a:t>
            </a:fld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0BB5D-10CE-4953-8108-634445B743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FF9FE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E85150-4CB1-4C94-A2C2-A2D83899A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8" y="5239512"/>
            <a:ext cx="5041392" cy="1618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F2737E-A575-40D3-A410-71E5E753F9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4" y="355237"/>
            <a:ext cx="2161032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4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8EBA1-30B2-4AE3-AEC4-13DC84BED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BC2C-9B4A-492A-A30E-1690311C9930}" type="datetimeFigureOut">
              <a:rPr lang="pl-PL" smtClean="0"/>
              <a:t>2018-09-20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E3973-292F-4583-840F-6D1E51C0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E2585-4014-4BDE-B1E5-5337106B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6FB7-E0FE-4EFF-B12E-B882DFF699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5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87688" y="1476004"/>
            <a:ext cx="8424656" cy="425077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1pPr>
            <a:lvl2pPr marL="6000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2pPr>
            <a:lvl3pPr marL="9429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3pPr>
            <a:lvl4pPr marL="12858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4pPr>
            <a:lvl5pPr marL="16287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87688" y="432000"/>
            <a:ext cx="8424656" cy="499056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50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B12F-5C89-458F-8C87-09589E19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5068F-F13E-4B92-954E-CAB492652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46523-5A50-46DA-BBAF-0502A8422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06554-7A18-4A66-9C3A-1F73B65A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BC2C-9B4A-492A-A30E-1690311C9930}" type="datetimeFigureOut">
              <a:rPr lang="pl-PL" smtClean="0"/>
              <a:t>2018-09-20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0AF9A-C3DC-45BC-A13E-56FCA78C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C0E9A-F3F4-49FD-858C-31BE3742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6FB7-E0FE-4EFF-B12E-B882DFF699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569422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CEDB-67AA-4614-BE60-B878551E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EF09C-C7E4-47A0-BA84-E8529E91A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2511F-1C56-45AA-91F7-72680C31D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5268E-66DE-4BC9-94F5-97CEE4A5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BC2C-9B4A-492A-A30E-1690311C9930}" type="datetimeFigureOut">
              <a:rPr lang="pl-PL" smtClean="0"/>
              <a:t>2018-09-20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7F804-4475-494C-B4F2-651A9674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37C52-9837-4A73-9CFC-68DC7F71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6FB7-E0FE-4EFF-B12E-B882DFF699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919555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549F-E6F4-4DE0-BE15-8604ACEA8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2DDC1-663D-43B0-BF70-C1C99C289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5F57D-1BF1-4147-A77F-9D623E8C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BC2C-9B4A-492A-A30E-1690311C9930}" type="datetimeFigureOut">
              <a:rPr lang="pl-PL" smtClean="0"/>
              <a:t>2018-09-20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E27A5-188D-433D-9491-3B3E6C54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5A26-FCCF-4481-A06D-BEDE7A55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6FB7-E0FE-4EFF-B12E-B882DFF699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26990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D3D10-70AC-4423-B1F1-C9D159703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ECD08-9CBC-4894-BE9E-991248F5D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2495C-624F-48A2-8C4A-0AD2E75E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BC2C-9B4A-492A-A30E-1690311C9930}" type="datetimeFigureOut">
              <a:rPr lang="pl-PL" smtClean="0"/>
              <a:t>2018-09-20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39CB1-162A-4823-85CE-D419E9E8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B924B-C4A7-4836-9B47-98E72D62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6FB7-E0FE-4EFF-B12E-B882DFF699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941327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lide_key_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4976" y="4975807"/>
            <a:ext cx="10515600" cy="687820"/>
          </a:xfrm>
          <a:prstGeom prst="rect">
            <a:avLst/>
          </a:prstGeom>
        </p:spPr>
        <p:txBody>
          <a:bodyPr lIns="0"/>
          <a:lstStyle>
            <a:lvl1pPr>
              <a:defRPr sz="36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-1306250"/>
            <a:ext cx="6373091" cy="8164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48762"/>
            <a:ext cx="1979676" cy="429768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 userDrawn="1"/>
        </p:nvSpPr>
        <p:spPr>
          <a:xfrm>
            <a:off x="7786463" y="475961"/>
            <a:ext cx="3782145" cy="355312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kern="1200" noProof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Digital</a:t>
            </a:r>
            <a:r>
              <a:rPr lang="en-GB" sz="2000" kern="1200" baseline="0" noProof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 Transformation Specialist</a:t>
            </a:r>
            <a:endParaRPr lang="en-GB" sz="2000" kern="1200" noProof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6763" y="5805488"/>
            <a:ext cx="10658475" cy="64770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4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_gr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107269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515" y="0"/>
            <a:ext cx="6096000" cy="6858000"/>
          </a:xfrm>
          <a:prstGeom prst="rect">
            <a:avLst/>
          </a:prstGeom>
          <a:solidFill>
            <a:srgbClr val="F5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7408" y="1550988"/>
            <a:ext cx="4419600" cy="49948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67408" y="2229860"/>
            <a:ext cx="4419600" cy="217588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50000"/>
              </a:lnSpc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txt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6763" y="6453188"/>
            <a:ext cx="532923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2018 Objectivity Ltd </a:t>
            </a:r>
            <a:endParaRPr lang="en-GB" sz="100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09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_blu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-13710" y="0"/>
            <a:ext cx="61097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/>
              <a:t>  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1887" y="1550988"/>
            <a:ext cx="4419600" cy="49948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61887" y="2229860"/>
            <a:ext cx="4419600" cy="217588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50000"/>
              </a:lnSpc>
              <a:buNone/>
              <a:defRPr sz="1800">
                <a:solidFill>
                  <a:srgbClr val="96C7E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Body txt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6763" y="6453188"/>
            <a:ext cx="532923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000" noProof="0">
                <a:solidFill>
                  <a:srgbClr val="96C7E1"/>
                </a:solidFill>
                <a:latin typeface="Arial" charset="0"/>
                <a:ea typeface="Arial" charset="0"/>
                <a:cs typeface="Arial" charset="0"/>
              </a:rPr>
              <a:t>© 2017 Objectivity Ltd </a:t>
            </a:r>
          </a:p>
        </p:txBody>
      </p:sp>
    </p:spTree>
    <p:extLst>
      <p:ext uri="{BB962C8B-B14F-4D97-AF65-F5344CB8AC3E}">
        <p14:creationId xmlns:p14="http://schemas.microsoft.com/office/powerpoint/2010/main" val="1810560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_column_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7408" y="404664"/>
            <a:ext cx="4419600" cy="49948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66763" y="1700213"/>
            <a:ext cx="10658475" cy="439261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tx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tx1">
                  <a:lumMod val="60000"/>
                  <a:lumOff val="40000"/>
                </a:schemeClr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chemeClr val="tx1">
                  <a:lumMod val="60000"/>
                  <a:lumOff val="40000"/>
                </a:schemeClr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66763" y="6453188"/>
            <a:ext cx="532923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000" noProof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2018 Objectivity Ltd 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BE087897-110F-F74A-B1D9-05F016502E4A}"/>
              </a:ext>
            </a:extLst>
          </p:cNvPr>
          <p:cNvSpPr txBox="1"/>
          <p:nvPr userDrawn="1"/>
        </p:nvSpPr>
        <p:spPr>
          <a:xfrm>
            <a:off x="9767763" y="6453187"/>
            <a:ext cx="129678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1000" noProof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Confidential</a:t>
            </a:r>
            <a:endParaRPr lang="en-GB" sz="1000" noProof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3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_column_txt_with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8544272" y="1461994"/>
            <a:ext cx="2808312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4400" noProof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184232" y="0"/>
            <a:ext cx="4007768" cy="6858000"/>
          </a:xfrm>
          <a:prstGeom prst="rect">
            <a:avLst/>
          </a:prstGeom>
          <a:solidFill>
            <a:srgbClr val="F5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7408" y="404664"/>
            <a:ext cx="4419600" cy="49948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66763" y="1700808"/>
            <a:ext cx="5329237" cy="475238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ts val="2160"/>
              </a:lnSpc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ts val="2160"/>
              </a:lnSpc>
              <a:buNone/>
              <a:defRPr sz="1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lnSpc>
                <a:spcPts val="2160"/>
              </a:lnSpc>
              <a:buNone/>
              <a:defRPr sz="1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ts val="2160"/>
              </a:lnSpc>
              <a:buNone/>
              <a:defRPr sz="1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lnSpc>
                <a:spcPts val="2160"/>
              </a:lnSpc>
              <a:buNone/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549040" y="1700808"/>
            <a:ext cx="2880966" cy="208823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buNone/>
              <a:defRPr sz="16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8543925" y="4059636"/>
            <a:ext cx="2886075" cy="28775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543925" y="4347668"/>
            <a:ext cx="2886075" cy="28775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Position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6763" y="6453188"/>
            <a:ext cx="532923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000" noProof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2018 Objectivity Ltd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351BA6-A4D1-104C-A4A9-2F04B09C1A3B}"/>
              </a:ext>
            </a:extLst>
          </p:cNvPr>
          <p:cNvSpPr txBox="1"/>
          <p:nvPr userDrawn="1"/>
        </p:nvSpPr>
        <p:spPr>
          <a:xfrm>
            <a:off x="9767763" y="6453187"/>
            <a:ext cx="129678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1000" noProof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Confidential</a:t>
            </a:r>
            <a:endParaRPr lang="en-GB" sz="1000" noProof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75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_blu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1" cy="6858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/>
              <a:t>  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004992" y="1550988"/>
            <a:ext cx="4419600" cy="49948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004992" y="2229860"/>
            <a:ext cx="4419600" cy="217588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50000"/>
              </a:lnSpc>
              <a:buNone/>
              <a:defRPr sz="1800">
                <a:solidFill>
                  <a:srgbClr val="96C7E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Body txt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1" y="6453188"/>
            <a:ext cx="5329237" cy="246221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r"/>
            <a:r>
              <a:rPr lang="en-GB" sz="1000" noProof="0">
                <a:solidFill>
                  <a:srgbClr val="96C7E1"/>
                </a:solidFill>
                <a:latin typeface="Arial" charset="0"/>
                <a:ea typeface="Arial" charset="0"/>
                <a:cs typeface="Arial" charset="0"/>
              </a:rPr>
              <a:t>© 2018 Objectivity Ltd </a:t>
            </a:r>
          </a:p>
        </p:txBody>
      </p:sp>
    </p:spTree>
    <p:extLst>
      <p:ext uri="{BB962C8B-B14F-4D97-AF65-F5344CB8AC3E}">
        <p14:creationId xmlns:p14="http://schemas.microsoft.com/office/powerpoint/2010/main" val="82458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287688" y="1476000"/>
            <a:ext cx="8424312" cy="42572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1pPr>
            <a:lvl2pPr marL="6000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2pPr>
            <a:lvl3pPr marL="9429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3pPr>
            <a:lvl4pPr marL="1285875" indent="-257175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4pPr>
            <a:lvl5pPr marL="1714500" indent="-342900">
              <a:lnSpc>
                <a:spcPct val="150000"/>
              </a:lnSpc>
              <a:buClr>
                <a:srgbClr val="003594"/>
              </a:buClr>
              <a:buFont typeface="+mj-lt"/>
              <a:buAutoNum type="arabicPeriod"/>
              <a:defRPr sz="1500" baseline="0">
                <a:solidFill>
                  <a:srgbClr val="878786"/>
                </a:solidFill>
              </a:defRPr>
            </a:lvl5pPr>
            <a:lvl6pPr marL="2057400" indent="-342900">
              <a:lnSpc>
                <a:spcPct val="150000"/>
              </a:lnSpc>
              <a:buClr>
                <a:srgbClr val="1C3F95"/>
              </a:buClr>
              <a:buFont typeface="+mj-lt"/>
              <a:buAutoNum type="arabicPeriod"/>
              <a:defRPr>
                <a:solidFill>
                  <a:srgbClr val="878786"/>
                </a:solidFill>
              </a:defRPr>
            </a:lvl6pPr>
            <a:lvl7pPr marL="2400300" indent="-342900">
              <a:lnSpc>
                <a:spcPct val="150000"/>
              </a:lnSpc>
              <a:buClr>
                <a:srgbClr val="1C3F95"/>
              </a:buClr>
              <a:buFont typeface="+mj-lt"/>
              <a:buAutoNum type="arabicPeriod"/>
              <a:defRPr>
                <a:solidFill>
                  <a:srgbClr val="878786"/>
                </a:solidFill>
              </a:defRPr>
            </a:lvl7pPr>
            <a:lvl8pPr marL="2743200" indent="-342900">
              <a:lnSpc>
                <a:spcPct val="150000"/>
              </a:lnSpc>
              <a:buClr>
                <a:srgbClr val="1C3F95"/>
              </a:buClr>
              <a:buFont typeface="+mj-lt"/>
              <a:buAutoNum type="arabicPeriod"/>
              <a:defRPr>
                <a:solidFill>
                  <a:srgbClr val="878786"/>
                </a:solidFill>
              </a:defRPr>
            </a:lvl8pPr>
            <a:lvl9pPr marL="3086100" indent="-342900">
              <a:lnSpc>
                <a:spcPct val="150000"/>
              </a:lnSpc>
              <a:buClr>
                <a:srgbClr val="1C3F95"/>
              </a:buClr>
              <a:buFont typeface="+mj-lt"/>
              <a:buAutoNum type="arabicPeriod"/>
              <a:defRPr>
                <a:solidFill>
                  <a:srgbClr val="878786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87688" y="432000"/>
            <a:ext cx="8424656" cy="499056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714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87688" y="1476000"/>
            <a:ext cx="8424656" cy="4248472"/>
          </a:xfrm>
          <a:prstGeom prst="rect">
            <a:avLst/>
          </a:prstGeom>
        </p:spPr>
        <p:txBody>
          <a:bodyPr anchor="ctr"/>
          <a:lstStyle>
            <a:lvl1pPr marL="214313" indent="-214313">
              <a:lnSpc>
                <a:spcPct val="150000"/>
              </a:lnSpc>
              <a:buClr>
                <a:srgbClr val="003594"/>
              </a:buClr>
              <a:buFont typeface="Wingdings" pitchFamily="2" charset="2"/>
              <a:buChar char=""/>
              <a:defRPr sz="1500" baseline="0">
                <a:solidFill>
                  <a:srgbClr val="878786"/>
                </a:solidFill>
              </a:defRPr>
            </a:lvl1pPr>
            <a:lvl2pPr marL="557213" indent="-214313">
              <a:lnSpc>
                <a:spcPct val="150000"/>
              </a:lnSpc>
              <a:buClr>
                <a:srgbClr val="007DBA"/>
              </a:buClr>
              <a:buFont typeface="Wingdings" panose="05000000000000000000" pitchFamily="2" charset="2"/>
              <a:buChar char="§"/>
              <a:defRPr sz="1500" baseline="0">
                <a:solidFill>
                  <a:srgbClr val="878786"/>
                </a:solidFill>
              </a:defRPr>
            </a:lvl2pPr>
            <a:lvl3pPr marL="900113" indent="-214313">
              <a:lnSpc>
                <a:spcPct val="150000"/>
              </a:lnSpc>
              <a:buClr>
                <a:srgbClr val="8DB3E2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3pPr>
            <a:lvl4pPr marL="1243013" indent="-214313">
              <a:lnSpc>
                <a:spcPct val="150000"/>
              </a:lnSpc>
              <a:buClr>
                <a:srgbClr val="C6D9F1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4pPr>
            <a:lvl5pPr marL="1585913" indent="-214313">
              <a:lnSpc>
                <a:spcPct val="150000"/>
              </a:lnSpc>
              <a:buClr>
                <a:srgbClr val="9D9D9C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87688" y="432000"/>
            <a:ext cx="8424656" cy="499056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906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3287688" y="1476000"/>
            <a:ext cx="8424312" cy="4257256"/>
          </a:xfrm>
          <a:prstGeom prst="rect">
            <a:avLst/>
          </a:prstGeom>
        </p:spPr>
        <p:txBody>
          <a:bodyPr anchor="ctr"/>
          <a:lstStyle>
            <a:lvl1pPr marL="214313" indent="-214313">
              <a:lnSpc>
                <a:spcPct val="150000"/>
              </a:lnSpc>
              <a:buClr>
                <a:srgbClr val="003594"/>
              </a:buClr>
              <a:buFont typeface="Wingdings" panose="05000000000000000000" pitchFamily="2" charset="2"/>
              <a:buChar char="§"/>
              <a:defRPr sz="1500" baseline="0">
                <a:solidFill>
                  <a:srgbClr val="878786"/>
                </a:solidFill>
              </a:defRPr>
            </a:lvl1pPr>
            <a:lvl2pPr marL="557213" indent="-214313">
              <a:lnSpc>
                <a:spcPct val="150000"/>
              </a:lnSpc>
              <a:buClr>
                <a:srgbClr val="007DBA"/>
              </a:buClr>
              <a:buFont typeface="Wingdings" panose="05000000000000000000" pitchFamily="2" charset="2"/>
              <a:buChar char="§"/>
              <a:defRPr sz="1500" baseline="0">
                <a:solidFill>
                  <a:srgbClr val="878786"/>
                </a:solidFill>
              </a:defRPr>
            </a:lvl2pPr>
            <a:lvl3pPr marL="900113" indent="-214313">
              <a:lnSpc>
                <a:spcPct val="150000"/>
              </a:lnSpc>
              <a:buClr>
                <a:srgbClr val="8DB3E2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3pPr>
            <a:lvl4pPr marL="1243013" indent="-214313">
              <a:lnSpc>
                <a:spcPct val="150000"/>
              </a:lnSpc>
              <a:buClr>
                <a:srgbClr val="C6D9F1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4pPr>
            <a:lvl5pPr marL="1585913" indent="-214313">
              <a:lnSpc>
                <a:spcPct val="150000"/>
              </a:lnSpc>
              <a:buClr>
                <a:srgbClr val="9D9D9C"/>
              </a:buClr>
              <a:buFont typeface="Wingdings" pitchFamily="2" charset="2"/>
              <a:buChar char="§"/>
              <a:defRPr sz="1500" baseline="0">
                <a:solidFill>
                  <a:srgbClr val="878786"/>
                </a:solidFill>
              </a:defRPr>
            </a:lvl5pPr>
            <a:lvl6pPr marL="1954800" indent="-240300">
              <a:lnSpc>
                <a:spcPct val="150000"/>
              </a:lnSpc>
              <a:buClr>
                <a:srgbClr val="1C3F95"/>
              </a:buClr>
              <a:buFont typeface="Wingdings" charset="2"/>
              <a:buChar char=""/>
              <a:defRPr>
                <a:solidFill>
                  <a:srgbClr val="878786"/>
                </a:solidFill>
              </a:defRPr>
            </a:lvl6pPr>
            <a:lvl7pPr marL="2297700" indent="-240300">
              <a:lnSpc>
                <a:spcPct val="150000"/>
              </a:lnSpc>
              <a:buClr>
                <a:srgbClr val="1895D3"/>
              </a:buClr>
              <a:buFont typeface="Wingdings" charset="2"/>
              <a:buChar char=""/>
              <a:defRPr>
                <a:solidFill>
                  <a:srgbClr val="878786"/>
                </a:solidFill>
              </a:defRPr>
            </a:lvl7pPr>
            <a:lvl8pPr marL="2640600" indent="-240300">
              <a:lnSpc>
                <a:spcPct val="150000"/>
              </a:lnSpc>
              <a:buClr>
                <a:srgbClr val="8DB3E2"/>
              </a:buClr>
              <a:buFont typeface="Wingdings" charset="2"/>
              <a:buChar char=""/>
              <a:defRPr>
                <a:solidFill>
                  <a:srgbClr val="878786"/>
                </a:solidFill>
              </a:defRPr>
            </a:lvl8pPr>
            <a:lvl9pPr marL="2983500" indent="-240300">
              <a:lnSpc>
                <a:spcPct val="150000"/>
              </a:lnSpc>
              <a:buClr>
                <a:srgbClr val="C6D9F1"/>
              </a:buClr>
              <a:buFont typeface="Wingdings" charset="2"/>
              <a:buChar char=""/>
              <a:defRPr>
                <a:solidFill>
                  <a:srgbClr val="878786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87688" y="432000"/>
            <a:ext cx="8424656" cy="499056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986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287688" y="1476000"/>
            <a:ext cx="8424656" cy="4248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00" baseline="0">
                <a:solidFill>
                  <a:srgbClr val="878786"/>
                </a:solidFill>
              </a:defRPr>
            </a:lvl1pPr>
            <a:lvl2pPr marL="342900" indent="0">
              <a:buNone/>
              <a:defRPr sz="1350" baseline="0">
                <a:solidFill>
                  <a:srgbClr val="9D9D9C"/>
                </a:solidFill>
              </a:defRPr>
            </a:lvl2pPr>
            <a:lvl3pPr marL="685800" indent="0">
              <a:buNone/>
              <a:defRPr sz="1350" baseline="0">
                <a:solidFill>
                  <a:srgbClr val="9D9D9C"/>
                </a:solidFill>
              </a:defRPr>
            </a:lvl3pPr>
            <a:lvl4pPr marL="1028700" indent="0">
              <a:buNone/>
              <a:defRPr sz="1350" baseline="0">
                <a:solidFill>
                  <a:srgbClr val="9D9D9C"/>
                </a:solidFill>
              </a:defRPr>
            </a:lvl4pPr>
            <a:lvl5pPr marL="1371600" indent="0">
              <a:buNone/>
              <a:defRPr sz="1350" baseline="0">
                <a:solidFill>
                  <a:srgbClr val="9D9D9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87688" y="432000"/>
            <a:ext cx="8424656" cy="499056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13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36000" y="1476000"/>
            <a:ext cx="5376597" cy="424847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500" baseline="0">
                <a:solidFill>
                  <a:srgbClr val="878786"/>
                </a:solidFill>
              </a:defRPr>
            </a:lvl1pPr>
            <a:lvl2pPr marL="342900" indent="0">
              <a:buNone/>
              <a:defRPr sz="1350" baseline="0">
                <a:solidFill>
                  <a:srgbClr val="9D9D9C"/>
                </a:solidFill>
              </a:defRPr>
            </a:lvl2pPr>
            <a:lvl3pPr marL="685800" indent="0">
              <a:buNone/>
              <a:defRPr sz="1350" baseline="0">
                <a:solidFill>
                  <a:srgbClr val="9D9D9C"/>
                </a:solidFill>
              </a:defRPr>
            </a:lvl3pPr>
            <a:lvl4pPr marL="1028700" indent="0">
              <a:buNone/>
              <a:defRPr sz="1350" baseline="0">
                <a:solidFill>
                  <a:srgbClr val="9D9D9C"/>
                </a:solidFill>
              </a:defRPr>
            </a:lvl4pPr>
            <a:lvl5pPr marL="1371600" indent="0">
              <a:buNone/>
              <a:defRPr sz="1350" baseline="0">
                <a:solidFill>
                  <a:srgbClr val="9D9D9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527384" y="1484784"/>
            <a:ext cx="5376597" cy="424847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500" baseline="0">
                <a:solidFill>
                  <a:srgbClr val="878786"/>
                </a:solidFill>
              </a:defRPr>
            </a:lvl1pPr>
            <a:lvl2pPr marL="342900" indent="0">
              <a:buNone/>
              <a:defRPr sz="1350" baseline="0">
                <a:solidFill>
                  <a:srgbClr val="9D9D9C"/>
                </a:solidFill>
              </a:defRPr>
            </a:lvl2pPr>
            <a:lvl3pPr marL="685800" indent="0">
              <a:buNone/>
              <a:defRPr sz="1350" baseline="0">
                <a:solidFill>
                  <a:srgbClr val="9D9D9C"/>
                </a:solidFill>
              </a:defRPr>
            </a:lvl3pPr>
            <a:lvl4pPr marL="1028700" indent="0">
              <a:buNone/>
              <a:defRPr sz="1350" baseline="0">
                <a:solidFill>
                  <a:srgbClr val="9D9D9C"/>
                </a:solidFill>
              </a:defRPr>
            </a:lvl4pPr>
            <a:lvl5pPr marL="1371600" indent="0">
              <a:buNone/>
              <a:defRPr sz="1350" baseline="0">
                <a:solidFill>
                  <a:srgbClr val="9D9D9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87688" y="432000"/>
            <a:ext cx="8424656" cy="499056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895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2063552" y="1476000"/>
            <a:ext cx="8064896" cy="512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aseline="0">
                <a:solidFill>
                  <a:srgbClr val="878786"/>
                </a:solidFill>
              </a:defRPr>
            </a:lvl1pPr>
            <a:lvl2pPr marL="342900" indent="0">
              <a:buNone/>
              <a:defRPr sz="1350" baseline="0">
                <a:solidFill>
                  <a:srgbClr val="9D9D9C"/>
                </a:solidFill>
              </a:defRPr>
            </a:lvl2pPr>
            <a:lvl3pPr marL="685800" indent="0">
              <a:buNone/>
              <a:defRPr sz="1350" baseline="0">
                <a:solidFill>
                  <a:srgbClr val="9D9D9C"/>
                </a:solidFill>
              </a:defRPr>
            </a:lvl3pPr>
            <a:lvl4pPr marL="1028700" indent="0">
              <a:buNone/>
              <a:defRPr sz="1350" baseline="0">
                <a:solidFill>
                  <a:srgbClr val="9D9D9C"/>
                </a:solidFill>
              </a:defRPr>
            </a:lvl4pPr>
            <a:lvl5pPr marL="1371600" indent="0">
              <a:buNone/>
              <a:defRPr sz="1350" baseline="0">
                <a:solidFill>
                  <a:srgbClr val="9D9D9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36000" y="2348880"/>
            <a:ext cx="5376597" cy="367240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500" baseline="0">
                <a:solidFill>
                  <a:srgbClr val="878786"/>
                </a:solidFill>
              </a:defRPr>
            </a:lvl1pPr>
            <a:lvl2pPr marL="342900" indent="0">
              <a:buNone/>
              <a:defRPr sz="1350" baseline="0">
                <a:solidFill>
                  <a:srgbClr val="9D9D9C"/>
                </a:solidFill>
              </a:defRPr>
            </a:lvl2pPr>
            <a:lvl3pPr marL="685800" indent="0">
              <a:buNone/>
              <a:defRPr sz="1350" baseline="0">
                <a:solidFill>
                  <a:srgbClr val="9D9D9C"/>
                </a:solidFill>
              </a:defRPr>
            </a:lvl3pPr>
            <a:lvl4pPr marL="1028700" indent="0">
              <a:buNone/>
              <a:defRPr sz="1350" baseline="0">
                <a:solidFill>
                  <a:srgbClr val="9D9D9C"/>
                </a:solidFill>
              </a:defRPr>
            </a:lvl4pPr>
            <a:lvl5pPr marL="1371600" indent="0">
              <a:buNone/>
              <a:defRPr sz="1350" baseline="0">
                <a:solidFill>
                  <a:srgbClr val="9D9D9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527384" y="2348880"/>
            <a:ext cx="5376597" cy="367240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500" baseline="0">
                <a:solidFill>
                  <a:srgbClr val="878786"/>
                </a:solidFill>
              </a:defRPr>
            </a:lvl1pPr>
            <a:lvl2pPr marL="342900" indent="0">
              <a:buNone/>
              <a:defRPr sz="1350" baseline="0">
                <a:solidFill>
                  <a:srgbClr val="9D9D9C"/>
                </a:solidFill>
              </a:defRPr>
            </a:lvl2pPr>
            <a:lvl3pPr marL="685800" indent="0">
              <a:buNone/>
              <a:defRPr sz="1350" baseline="0">
                <a:solidFill>
                  <a:srgbClr val="9D9D9C"/>
                </a:solidFill>
              </a:defRPr>
            </a:lvl3pPr>
            <a:lvl4pPr marL="1028700" indent="0">
              <a:buNone/>
              <a:defRPr sz="1350" baseline="0">
                <a:solidFill>
                  <a:srgbClr val="9D9D9C"/>
                </a:solidFill>
              </a:defRPr>
            </a:lvl4pPr>
            <a:lvl5pPr marL="1371600" indent="0">
              <a:buNone/>
              <a:defRPr sz="1350" baseline="0">
                <a:solidFill>
                  <a:srgbClr val="9D9D9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87688" y="432000"/>
            <a:ext cx="8424656" cy="499056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390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3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</p:sldLayoutIdLst>
  <p:hf sldNum="0"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D49FD9-A6A1-4465-8A89-F53DD449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12C88-594A-4655-9DE8-C5954D0DE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11C9E-F6AC-4978-91E6-61E0E942A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9BC2C-9B4A-492A-A30E-1690311C9930}" type="datetimeFigureOut">
              <a:rPr lang="pl-PL" smtClean="0"/>
              <a:t>2018-09-20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6F036-FE2F-47AD-A748-CC69625C2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C0C94-C06C-4528-85B3-0860A9258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6FB7-E0FE-4EFF-B12E-B882DFF699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58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ObjectivityLtd/Test.Automation/wiki/Screen-shots:-full-desktop,-selenium.-PageSource-saving" TargetMode="External"/><Relationship Id="rId3" Type="http://schemas.openxmlformats.org/officeDocument/2006/relationships/hyperlink" Target="http://www.w3schools.com/browsers/browsers_stats.asp" TargetMode="External"/><Relationship Id="rId7" Type="http://schemas.openxmlformats.org/officeDocument/2006/relationships/hyperlink" Target="https://heatmap.m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netmarketshare.com/" TargetMode="External"/><Relationship Id="rId5" Type="http://schemas.openxmlformats.org/officeDocument/2006/relationships/hyperlink" Target="http://www.w3counter.com/globalstats.php" TargetMode="Externa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10515600" cy="6878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12281"/>
                </a:solidFill>
                <a:latin typeface="Arial"/>
                <a:cs typeface="Arial"/>
              </a:rPr>
              <a:t>How to automate Visual Testing </a:t>
            </a:r>
            <a:br>
              <a:rPr lang="en-US" dirty="0">
                <a:solidFill>
                  <a:srgbClr val="012281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12281"/>
                </a:solidFill>
                <a:latin typeface="Arial"/>
                <a:cs typeface="Arial"/>
              </a:rPr>
              <a:t>of Web Application – Look &amp; Feel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Bartek Bugajny</a:t>
            </a:r>
          </a:p>
        </p:txBody>
      </p:sp>
    </p:spTree>
    <p:extLst>
      <p:ext uri="{BB962C8B-B14F-4D97-AF65-F5344CB8AC3E}">
        <p14:creationId xmlns:p14="http://schemas.microsoft.com/office/powerpoint/2010/main" val="1204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">
            <a:extLst>
              <a:ext uri="{FF2B5EF4-FFF2-40B4-BE49-F238E27FC236}">
                <a16:creationId xmlns:a16="http://schemas.microsoft.com/office/drawing/2014/main" id="{F599DED3-F7AC-4ACB-BF13-172BCA242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269" y="848234"/>
            <a:ext cx="1728192" cy="172819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6B61C68-DF4D-4CB4-8C37-FC0DCDAD63F3}"/>
              </a:ext>
            </a:extLst>
          </p:cNvPr>
          <p:cNvSpPr/>
          <p:nvPr/>
        </p:nvSpPr>
        <p:spPr>
          <a:xfrm>
            <a:off x="2436414" y="1548347"/>
            <a:ext cx="13178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5C836-966D-4B50-A302-8AEB1F186F1A}"/>
              </a:ext>
            </a:extLst>
          </p:cNvPr>
          <p:cNvSpPr/>
          <p:nvPr/>
        </p:nvSpPr>
        <p:spPr>
          <a:xfrm>
            <a:off x="4539200" y="1036646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E2C72F2-53FB-4E90-96A3-F064D697F500}"/>
              </a:ext>
            </a:extLst>
          </p:cNvPr>
          <p:cNvSpPr/>
          <p:nvPr/>
        </p:nvSpPr>
        <p:spPr>
          <a:xfrm>
            <a:off x="7502038" y="1531211"/>
            <a:ext cx="13178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EDA3BF-5F7F-4428-93C9-901E7242B9AB}"/>
              </a:ext>
            </a:extLst>
          </p:cNvPr>
          <p:cNvSpPr/>
          <p:nvPr/>
        </p:nvSpPr>
        <p:spPr>
          <a:xfrm>
            <a:off x="9262444" y="992250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6FD91-42B2-485C-84E2-34F286805BF4}"/>
              </a:ext>
            </a:extLst>
          </p:cNvPr>
          <p:cNvSpPr/>
          <p:nvPr/>
        </p:nvSpPr>
        <p:spPr>
          <a:xfrm>
            <a:off x="9262444" y="4149079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ACF87E1-51C9-491B-9E02-10969936261A}"/>
              </a:ext>
            </a:extLst>
          </p:cNvPr>
          <p:cNvSpPr/>
          <p:nvPr/>
        </p:nvSpPr>
        <p:spPr>
          <a:xfrm rot="5400000">
            <a:off x="9863660" y="3080595"/>
            <a:ext cx="13178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98AC848-2679-4FEC-A0B6-AFF26D4AE134}"/>
              </a:ext>
            </a:extLst>
          </p:cNvPr>
          <p:cNvSpPr/>
          <p:nvPr/>
        </p:nvSpPr>
        <p:spPr>
          <a:xfrm rot="10800000">
            <a:off x="7502038" y="4689137"/>
            <a:ext cx="13178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3F5CC-BD31-4D54-8767-CE891969BB82}"/>
              </a:ext>
            </a:extLst>
          </p:cNvPr>
          <p:cNvSpPr/>
          <p:nvPr/>
        </p:nvSpPr>
        <p:spPr>
          <a:xfrm>
            <a:off x="4539200" y="4149079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90C511-FC9C-4E66-8473-F858A79585CA}"/>
              </a:ext>
            </a:extLst>
          </p:cNvPr>
          <p:cNvSpPr txBox="1"/>
          <p:nvPr/>
        </p:nvSpPr>
        <p:spPr>
          <a:xfrm>
            <a:off x="9514472" y="1238369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Simulate user actions – create checkpoints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E3EA6E-F866-4202-8C83-1220552BE8C5}"/>
              </a:ext>
            </a:extLst>
          </p:cNvPr>
          <p:cNvSpPr txBox="1"/>
          <p:nvPr/>
        </p:nvSpPr>
        <p:spPr>
          <a:xfrm>
            <a:off x="4791228" y="140520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Use Driver such as Selenium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D9E007-3566-404C-BB5E-2483747934C7}"/>
              </a:ext>
            </a:extLst>
          </p:cNvPr>
          <p:cNvSpPr txBox="1"/>
          <p:nvPr/>
        </p:nvSpPr>
        <p:spPr>
          <a:xfrm>
            <a:off x="9514472" y="4268993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Call an Eyes SDK API to perform a visual checkpoint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4735BF-D19D-43F5-8CF2-28E6C94B2298}"/>
              </a:ext>
            </a:extLst>
          </p:cNvPr>
          <p:cNvSpPr txBox="1"/>
          <p:nvPr/>
        </p:nvSpPr>
        <p:spPr>
          <a:xfrm>
            <a:off x="4791228" y="4337345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Send the image to the Eyes Server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E2304-92AC-44E6-AF58-B08D5C4641FF}"/>
              </a:ext>
            </a:extLst>
          </p:cNvPr>
          <p:cNvSpPr/>
          <p:nvPr/>
        </p:nvSpPr>
        <p:spPr>
          <a:xfrm>
            <a:off x="249360" y="4149079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DB9CFD9-C678-4C19-9C4B-DB8233C01F18}"/>
              </a:ext>
            </a:extLst>
          </p:cNvPr>
          <p:cNvSpPr/>
          <p:nvPr/>
        </p:nvSpPr>
        <p:spPr>
          <a:xfrm rot="10800000">
            <a:off x="3021668" y="4618990"/>
            <a:ext cx="13178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BD804E7-7EEF-4D93-9023-895D1C00AB42}"/>
              </a:ext>
            </a:extLst>
          </p:cNvPr>
          <p:cNvSpPr/>
          <p:nvPr/>
        </p:nvSpPr>
        <p:spPr>
          <a:xfrm rot="5400000">
            <a:off x="597441" y="3201359"/>
            <a:ext cx="13178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08198C-3C0A-4828-BB74-89C1CB4FFF4E}"/>
              </a:ext>
            </a:extLst>
          </p:cNvPr>
          <p:cNvSpPr txBox="1"/>
          <p:nvPr/>
        </p:nvSpPr>
        <p:spPr>
          <a:xfrm>
            <a:off x="501388" y="450998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Eyes Test Manager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5685D0AA-F5E0-4164-A5E5-DCB557E9DF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764" y="128253"/>
            <a:ext cx="10297144" cy="499485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solidFill>
                  <a:srgbClr val="0C68AC"/>
                </a:solidFill>
                <a:latin typeface="Arial"/>
                <a:cs typeface="Arial"/>
              </a:rPr>
              <a:t>How the components interact to run a test</a:t>
            </a:r>
          </a:p>
          <a:p>
            <a:endParaRPr lang="pl-PL" sz="3200" dirty="0">
              <a:solidFill>
                <a:srgbClr val="0C68AC"/>
              </a:solidFill>
              <a:latin typeface="Arial"/>
              <a:cs typeface="Arial"/>
            </a:endParaRPr>
          </a:p>
        </p:txBody>
      </p:sp>
      <p:pic>
        <p:nvPicPr>
          <p:cNvPr id="27" name="Graphic 26" descr="Monitor">
            <a:extLst>
              <a:ext uri="{FF2B5EF4-FFF2-40B4-BE49-F238E27FC236}">
                <a16:creationId xmlns:a16="http://schemas.microsoft.com/office/drawing/2014/main" id="{A503BC7F-5181-4804-B49C-64DDFB7FB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924" y="50600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6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7408" y="404664"/>
            <a:ext cx="10297144" cy="499485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solidFill>
                  <a:srgbClr val="0C68AC"/>
                </a:solidFill>
                <a:latin typeface="Arial"/>
                <a:cs typeface="Arial"/>
              </a:rPr>
              <a:t>Starting with the simple test in Selenium</a:t>
            </a:r>
          </a:p>
          <a:p>
            <a:endParaRPr lang="pl-PL" sz="3200" dirty="0">
              <a:solidFill>
                <a:srgbClr val="0C68AC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9AC48-8DD5-46C0-A29E-698D6B67A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44" y="947737"/>
            <a:ext cx="8470408" cy="560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6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E4ABFEA-ADD9-4AF4-A1D7-B4BC2E1B3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404664"/>
            <a:ext cx="10297144" cy="499485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Creating an Eyes instance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2A1A-6FE1-436F-9F6B-43CB2E2D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89" y="1282153"/>
            <a:ext cx="11224004" cy="24528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95483F-0FAF-4828-B9D2-0055ABDDDC53}"/>
              </a:ext>
            </a:extLst>
          </p:cNvPr>
          <p:cNvSpPr/>
          <p:nvPr/>
        </p:nvSpPr>
        <p:spPr>
          <a:xfrm>
            <a:off x="1559496" y="3059077"/>
            <a:ext cx="6336704" cy="57606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F327E28E-1535-4271-8E8E-4ABB5F923AFB}"/>
              </a:ext>
            </a:extLst>
          </p:cNvPr>
          <p:cNvSpPr/>
          <p:nvPr/>
        </p:nvSpPr>
        <p:spPr>
          <a:xfrm>
            <a:off x="4043772" y="3910824"/>
            <a:ext cx="1368152" cy="864096"/>
          </a:xfrm>
          <a:prstGeom prst="up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3185A-69E7-400C-901C-166DC66DF4E6}"/>
              </a:ext>
            </a:extLst>
          </p:cNvPr>
          <p:cNvSpPr txBox="1"/>
          <p:nvPr/>
        </p:nvSpPr>
        <p:spPr>
          <a:xfrm>
            <a:off x="2135560" y="4977097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 an instance of the Eyes and set up you API key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3395870-9AAB-4975-AFF9-217AE0088D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376" y="332656"/>
            <a:ext cx="10297144" cy="499485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Open () and Close() method </a:t>
            </a:r>
            <a:endParaRPr lang="pl-PL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386BB-6BBD-43D2-9066-721FA64A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145019"/>
            <a:ext cx="7133212" cy="11866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74D6C2-F64D-4D10-97A8-D5CFA8B596CA}"/>
              </a:ext>
            </a:extLst>
          </p:cNvPr>
          <p:cNvSpPr/>
          <p:nvPr/>
        </p:nvSpPr>
        <p:spPr>
          <a:xfrm>
            <a:off x="877630" y="1643630"/>
            <a:ext cx="6336704" cy="225907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B19E3-3660-44EB-AC11-170108CA0A98}"/>
              </a:ext>
            </a:extLst>
          </p:cNvPr>
          <p:cNvSpPr txBox="1"/>
          <p:nvPr/>
        </p:nvSpPr>
        <p:spPr>
          <a:xfrm>
            <a:off x="479376" y="264451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Open() method initialize connection with the application driver and Eyes Server, it takes four arguments: application driver, application name, test name and resolution.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5C7AF9-8D19-4F99-AE81-C396C6878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695425"/>
            <a:ext cx="4320480" cy="7867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234A99-0DFB-4687-B41D-C6FB41EB2060}"/>
              </a:ext>
            </a:extLst>
          </p:cNvPr>
          <p:cNvSpPr/>
          <p:nvPr/>
        </p:nvSpPr>
        <p:spPr>
          <a:xfrm>
            <a:off x="479376" y="4144069"/>
            <a:ext cx="6336704" cy="225907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08534-1D5C-481C-9C29-7624AF817F0C}"/>
              </a:ext>
            </a:extLst>
          </p:cNvPr>
          <p:cNvSpPr txBox="1"/>
          <p:nvPr/>
        </p:nvSpPr>
        <p:spPr>
          <a:xfrm>
            <a:off x="483258" y="4988675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Close() method is telling to Eyes Server that test has completed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6865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C008089-012D-4A76-9159-BC443C4C42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376" y="332656"/>
            <a:ext cx="10297144" cy="499485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The check method</a:t>
            </a:r>
            <a:endParaRPr lang="pl-PL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2F1CC-24EB-4D04-90DD-F4845B6D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466854"/>
            <a:ext cx="8425804" cy="22363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5F0F52-DE75-4D23-884D-D0FB6313E107}"/>
              </a:ext>
            </a:extLst>
          </p:cNvPr>
          <p:cNvSpPr/>
          <p:nvPr/>
        </p:nvSpPr>
        <p:spPr>
          <a:xfrm>
            <a:off x="552252" y="1754886"/>
            <a:ext cx="6336704" cy="288032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175652-7EEF-4B4F-8390-A8D778272A12}"/>
              </a:ext>
            </a:extLst>
          </p:cNvPr>
          <p:cNvSpPr/>
          <p:nvPr/>
        </p:nvSpPr>
        <p:spPr>
          <a:xfrm>
            <a:off x="552252" y="3123038"/>
            <a:ext cx="6336704" cy="288032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BD9F9-02EC-43CC-9FF5-3570E8EA41D2}"/>
              </a:ext>
            </a:extLst>
          </p:cNvPr>
          <p:cNvSpPr txBox="1"/>
          <p:nvPr/>
        </p:nvSpPr>
        <p:spPr>
          <a:xfrm>
            <a:off x="577815" y="4296112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 method capture a screenshot of entire window and send to Eyes Server where it will be matched to a previously validated screenshot. This is the key method in our test.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183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6249F5-56A0-49D7-AD0D-AA58E5134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560405"/>
            <a:ext cx="11654532" cy="573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5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7408" y="404664"/>
            <a:ext cx="10297144" cy="499485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solidFill>
                  <a:srgbClr val="0C68AC"/>
                </a:solidFill>
                <a:cs typeface="Arial"/>
              </a:rPr>
              <a:t>Let’s review the test result</a:t>
            </a:r>
            <a:endParaRPr lang="pl-PL" sz="3200" dirty="0">
              <a:solidFill>
                <a:srgbClr val="0C68AC"/>
              </a:solidFill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F0BBD-E56E-4E8D-8F3E-8E365BECE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3" y="1196752"/>
            <a:ext cx="12192000" cy="46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47528" y="2693987"/>
            <a:ext cx="8064500" cy="147002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/>
            <a:r>
              <a:rPr lang="pl-PL" sz="10400" dirty="0">
                <a:solidFill>
                  <a:schemeClr val="bg1"/>
                </a:solidFill>
                <a:latin typeface="Arial"/>
                <a:cs typeface="Arial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53232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24A8C2-5092-4EC8-AC14-B4AEB623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8833-792B-48E2-90D3-922FDC6AB1EE}" type="datetime1">
              <a:rPr lang="pl-PL" smtClean="0"/>
              <a:t>2018-09-20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F0502-5774-4473-BD4D-3E39A269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51BCF4A-B49B-429D-837E-9BC673A900AE}"/>
              </a:ext>
            </a:extLst>
          </p:cNvPr>
          <p:cNvSpPr txBox="1">
            <a:spLocks/>
          </p:cNvSpPr>
          <p:nvPr/>
        </p:nvSpPr>
        <p:spPr>
          <a:xfrm>
            <a:off x="767408" y="404664"/>
            <a:ext cx="10297144" cy="499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err="1">
                <a:solidFill>
                  <a:srgbClr val="0C68AC"/>
                </a:solidFill>
                <a:cs typeface="Arial"/>
              </a:rPr>
              <a:t>Applitools</a:t>
            </a:r>
            <a:r>
              <a:rPr lang="en-GB" sz="3200" dirty="0">
                <a:solidFill>
                  <a:srgbClr val="0C68AC"/>
                </a:solidFill>
                <a:cs typeface="Arial"/>
              </a:rPr>
              <a:t> integrate with VSTS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21629-719D-49FA-A330-A3534BEFF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110987"/>
            <a:ext cx="10416480" cy="46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600" dirty="0"/>
              <a:t>Galen framewo</a:t>
            </a:r>
            <a:r>
              <a:rPr lang="en-GB" sz="3600" dirty="0" err="1"/>
              <a:t>rk</a:t>
            </a:r>
            <a:endParaRPr lang="en-GB" sz="3600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7F603D4-8887-4283-895E-AB2CEBE0F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961294"/>
            <a:ext cx="7930345" cy="293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64CED5F-7E6A-4A08-8025-4E7ED9D1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88177"/>
            <a:ext cx="1152128" cy="12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368D11F5-9F18-405E-8417-680BE7580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64" y="404664"/>
            <a:ext cx="1161043" cy="157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F3D3AF38-4346-45F2-B3A8-31CB5C29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64" y="2564904"/>
            <a:ext cx="1481515" cy="143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A47B8D47-6E3F-4B88-8281-430AFD9B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49" y="4445657"/>
            <a:ext cx="1481515" cy="143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23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5440" y="1291355"/>
            <a:ext cx="3384376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Visual Testing – what it is?</a:t>
            </a:r>
            <a:endParaRPr lang="en-GB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1" r="12737"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1AD969E5-4F22-46AA-8FFE-8CB2D6209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344" y="253286"/>
            <a:ext cx="4419600" cy="499485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Agenda</a:t>
            </a:r>
          </a:p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1974327-4484-40F0-A1A1-556587530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8" y="1428351"/>
            <a:ext cx="360000" cy="36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76FABDD-57F7-46E0-9E18-01CBE9E13AE8}"/>
              </a:ext>
            </a:extLst>
          </p:cNvPr>
          <p:cNvSpPr txBox="1"/>
          <p:nvPr/>
        </p:nvSpPr>
        <p:spPr>
          <a:xfrm>
            <a:off x="1055440" y="1910671"/>
            <a:ext cx="4843618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How to automate tests – where to begin? </a:t>
            </a:r>
            <a:endParaRPr lang="en-GB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AEEFC6-6FE7-44CE-BF99-A0AF5DC7B6C0}"/>
              </a:ext>
            </a:extLst>
          </p:cNvPr>
          <p:cNvSpPr txBox="1"/>
          <p:nvPr/>
        </p:nvSpPr>
        <p:spPr>
          <a:xfrm>
            <a:off x="1055440" y="2600258"/>
            <a:ext cx="4777578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Tools presentation – </a:t>
            </a:r>
            <a:r>
              <a:rPr lang="en-GB" sz="2000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Eyes.Selenium</a:t>
            </a:r>
            <a:endParaRPr lang="en-GB" sz="20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7821CC-9254-4CC2-A3E9-B935224562A8}"/>
              </a:ext>
            </a:extLst>
          </p:cNvPr>
          <p:cNvSpPr txBox="1"/>
          <p:nvPr/>
        </p:nvSpPr>
        <p:spPr>
          <a:xfrm>
            <a:off x="1055440" y="3986491"/>
            <a:ext cx="4843618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Other option? Galen Framework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9F5A9B-916A-454B-A1D8-1C1059FB8C75}"/>
              </a:ext>
            </a:extLst>
          </p:cNvPr>
          <p:cNvSpPr txBox="1"/>
          <p:nvPr/>
        </p:nvSpPr>
        <p:spPr>
          <a:xfrm>
            <a:off x="1055440" y="3307279"/>
            <a:ext cx="4963805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How to analyze test results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3A576F-0478-4C49-9254-175EEB4A5D1C}"/>
              </a:ext>
            </a:extLst>
          </p:cNvPr>
          <p:cNvSpPr txBox="1"/>
          <p:nvPr/>
        </p:nvSpPr>
        <p:spPr>
          <a:xfrm>
            <a:off x="1055844" y="4662346"/>
            <a:ext cx="5035813" cy="958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Running tests on different browsers and on different devices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D66C0B-9A14-4E9B-8C6A-746226A7719B}"/>
              </a:ext>
            </a:extLst>
          </p:cNvPr>
          <p:cNvSpPr txBox="1"/>
          <p:nvPr/>
        </p:nvSpPr>
        <p:spPr>
          <a:xfrm>
            <a:off x="1055440" y="5742507"/>
            <a:ext cx="3384376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Q&amp;A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5C77E5F-4B3E-46B4-9820-CC312FCF3A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8" y="2075350"/>
            <a:ext cx="360000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016F764-1517-4436-8824-CE897E30E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8" y="2736318"/>
            <a:ext cx="360000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47E1D1-B8B0-4476-BBDB-945A7D346A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2" y="3461896"/>
            <a:ext cx="360000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9C562F9-4D80-4D72-A8B3-3DA547885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2" y="4135681"/>
            <a:ext cx="360000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FE58417-1C18-4EBB-8008-D27829A499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6" y="4961676"/>
            <a:ext cx="360000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A28474E-3678-42D3-AE67-D1AA28B3B4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2" y="586836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2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8" r="24928"/>
          <a:stretch>
            <a:fillRect/>
          </a:stretch>
        </p:blipFill>
        <p:spPr/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2A2F6F0-F722-4BAA-8384-A28E8B9F8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88640"/>
            <a:ext cx="4070208" cy="295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2">
            <a:extLst>
              <a:ext uri="{FF2B5EF4-FFF2-40B4-BE49-F238E27FC236}">
                <a16:creationId xmlns:a16="http://schemas.microsoft.com/office/drawing/2014/main" id="{71F78784-32AF-471B-9225-D495B2A7CCD2}"/>
              </a:ext>
            </a:extLst>
          </p:cNvPr>
          <p:cNvSpPr txBox="1"/>
          <p:nvPr/>
        </p:nvSpPr>
        <p:spPr>
          <a:xfrm>
            <a:off x="498256" y="2899094"/>
            <a:ext cx="4968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/>
              <a:t>@desktop:</a:t>
            </a:r>
          </a:p>
          <a:p>
            <a:r>
              <a:rPr lang="pl-PL" dirty="0"/>
              <a:t>1-section:</a:t>
            </a:r>
          </a:p>
          <a:p>
            <a:r>
              <a:rPr lang="pl-PL" dirty="0"/>
              <a:t>	</a:t>
            </a:r>
            <a:r>
              <a:rPr lang="pl-PL" dirty="0" err="1"/>
              <a:t>above</a:t>
            </a:r>
            <a:r>
              <a:rPr lang="pl-PL" dirty="0"/>
              <a:t>: 2-section</a:t>
            </a:r>
          </a:p>
          <a:p>
            <a:r>
              <a:rPr lang="pl-PL" dirty="0"/>
              <a:t>	</a:t>
            </a:r>
            <a:r>
              <a:rPr lang="pl-PL" dirty="0" err="1"/>
              <a:t>width</a:t>
            </a:r>
            <a:r>
              <a:rPr lang="pl-PL" dirty="0"/>
              <a:t>: 600px</a:t>
            </a:r>
          </a:p>
          <a:p>
            <a:r>
              <a:rPr lang="pl-PL" dirty="0"/>
              <a:t>	</a:t>
            </a:r>
            <a:r>
              <a:rPr lang="pl-PL" dirty="0" err="1"/>
              <a:t>width</a:t>
            </a:r>
            <a:r>
              <a:rPr lang="pl-PL" dirty="0"/>
              <a:t>: 90% of </a:t>
            </a:r>
            <a:r>
              <a:rPr lang="pl-PL" dirty="0" err="1"/>
              <a:t>main</a:t>
            </a:r>
            <a:r>
              <a:rPr lang="pl-PL" dirty="0"/>
              <a:t>/</a:t>
            </a:r>
            <a:r>
              <a:rPr lang="pl-PL" dirty="0" err="1"/>
              <a:t>width</a:t>
            </a:r>
            <a:endParaRPr lang="pl-PL" dirty="0"/>
          </a:p>
          <a:p>
            <a:r>
              <a:rPr lang="pl-PL" dirty="0"/>
              <a:t>2-section:</a:t>
            </a:r>
          </a:p>
          <a:p>
            <a:r>
              <a:rPr lang="pl-PL" dirty="0"/>
              <a:t>	aligned horizontally all 3-section	</a:t>
            </a:r>
          </a:p>
          <a:p>
            <a:r>
              <a:rPr lang="pl-PL" dirty="0"/>
              <a:t>@mobile:</a:t>
            </a:r>
          </a:p>
          <a:p>
            <a:r>
              <a:rPr lang="pl-PL" dirty="0"/>
              <a:t>1-section:</a:t>
            </a:r>
          </a:p>
          <a:p>
            <a:r>
              <a:rPr lang="pl-PL" dirty="0"/>
              <a:t>	</a:t>
            </a:r>
            <a:r>
              <a:rPr lang="pl-PL" dirty="0" err="1"/>
              <a:t>above</a:t>
            </a:r>
            <a:r>
              <a:rPr lang="pl-PL" dirty="0"/>
              <a:t>: 2-section</a:t>
            </a:r>
          </a:p>
          <a:p>
            <a:r>
              <a:rPr lang="pl-PL" dirty="0"/>
              <a:t>	</a:t>
            </a:r>
            <a:r>
              <a:rPr lang="pl-PL" dirty="0" err="1"/>
              <a:t>aligned</a:t>
            </a:r>
            <a:r>
              <a:rPr lang="pl-PL" dirty="0"/>
              <a:t> </a:t>
            </a:r>
            <a:r>
              <a:rPr lang="pl-PL" dirty="0" err="1"/>
              <a:t>vertically</a:t>
            </a:r>
            <a:r>
              <a:rPr lang="pl-PL" dirty="0"/>
              <a:t> </a:t>
            </a:r>
            <a:r>
              <a:rPr lang="pl-PL" dirty="0" err="1"/>
              <a:t>left</a:t>
            </a:r>
            <a:r>
              <a:rPr lang="pl-PL" dirty="0"/>
              <a:t> 2-section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420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5360" y="260648"/>
            <a:ext cx="10297144" cy="499485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solidFill>
                  <a:srgbClr val="0C68AC"/>
                </a:solidFill>
                <a:cs typeface="Arial"/>
              </a:rPr>
              <a:t>Galen Test Report</a:t>
            </a:r>
            <a:endParaRPr lang="pl-PL" sz="3200" dirty="0">
              <a:solidFill>
                <a:srgbClr val="0C68AC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7D2B9-7CDB-4BEF-9024-3D24FAA50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12192000" cy="1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15957C-4EC9-428E-9139-BEEC8595E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2939"/>
            <a:ext cx="6467929" cy="2952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AA1437-EA41-498F-BFE7-F7192FC5D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114" y="3002939"/>
            <a:ext cx="5560950" cy="31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68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1344" y="298025"/>
            <a:ext cx="4125714" cy="499485"/>
          </a:xfrm>
        </p:spPr>
        <p:txBody>
          <a:bodyPr/>
          <a:lstStyle/>
          <a:p>
            <a:r>
              <a:rPr lang="pl-PL" dirty="0"/>
              <a:t>Different configuration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663952" y="10545"/>
            <a:ext cx="6528048" cy="6858000"/>
          </a:xfrm>
          <a:prstGeom prst="rect">
            <a:avLst/>
          </a:prstGeom>
          <a:solidFill>
            <a:srgbClr val="F5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B17AC41F-4F98-4C98-9E63-2016F0BC1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" y="1443555"/>
            <a:ext cx="5436461" cy="404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608A985F-E6B3-4C18-9F63-7EDD317D5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79" y="405254"/>
            <a:ext cx="4206400" cy="289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7C80B9-B3CC-4C11-BA05-05528DA83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465552"/>
            <a:ext cx="4206401" cy="267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830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1344" y="298025"/>
            <a:ext cx="4125714" cy="499485"/>
          </a:xfrm>
        </p:spPr>
        <p:txBody>
          <a:bodyPr/>
          <a:lstStyle/>
          <a:p>
            <a:r>
              <a:rPr lang="en-GB" dirty="0"/>
              <a:t>Heat maps? 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663952" y="10545"/>
            <a:ext cx="6528048" cy="6858000"/>
          </a:xfrm>
          <a:prstGeom prst="rect">
            <a:avLst/>
          </a:prstGeom>
          <a:solidFill>
            <a:srgbClr val="F5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DAAC136-C9C2-49A6-A266-6BD87D2D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2" y="1558138"/>
            <a:ext cx="5281959" cy="374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D11EFB-AEA6-4927-8296-DBF98EE8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70" y="977092"/>
            <a:ext cx="5760987" cy="490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3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" y="-9086"/>
            <a:ext cx="12371949" cy="696647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7408" y="404664"/>
            <a:ext cx="9721080" cy="499485"/>
          </a:xfrm>
        </p:spPr>
        <p:txBody>
          <a:bodyPr/>
          <a:lstStyle/>
          <a:p>
            <a:r>
              <a:rPr lang="pl-PL" dirty="0"/>
              <a:t>Summaries and statistics on webPages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48FBC-EE7C-4E65-9309-F42866D6FCB2}"/>
              </a:ext>
            </a:extLst>
          </p:cNvPr>
          <p:cNvSpPr txBox="1"/>
          <p:nvPr/>
        </p:nvSpPr>
        <p:spPr>
          <a:xfrm>
            <a:off x="1055440" y="1291355"/>
            <a:ext cx="8424936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http://www.w3schools.com/browsers/browsers_stats.asp</a:t>
            </a:r>
            <a:endParaRPr lang="en-GB" sz="20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FB00EE-CDE2-4BF9-A309-CDE7ECE938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8" y="1428351"/>
            <a:ext cx="360000" cy="3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F57836-389A-4EE3-8C00-D8EB3912825C}"/>
              </a:ext>
            </a:extLst>
          </p:cNvPr>
          <p:cNvSpPr txBox="1"/>
          <p:nvPr/>
        </p:nvSpPr>
        <p:spPr>
          <a:xfrm>
            <a:off x="1055440" y="1910671"/>
            <a:ext cx="4843618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http://www.w3counter.com/globalstats.php</a:t>
            </a:r>
            <a:endParaRPr lang="en-GB" sz="20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5AB88-1CC0-4EA7-B8DE-BEA59F2A08DC}"/>
              </a:ext>
            </a:extLst>
          </p:cNvPr>
          <p:cNvSpPr txBox="1"/>
          <p:nvPr/>
        </p:nvSpPr>
        <p:spPr>
          <a:xfrm>
            <a:off x="1055440" y="2600258"/>
            <a:ext cx="4777578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https://netmarketshare.com/</a:t>
            </a:r>
            <a:endParaRPr lang="en-GB" sz="20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2312FF-D49B-4F8A-8512-C6BE5383C0AC}"/>
              </a:ext>
            </a:extLst>
          </p:cNvPr>
          <p:cNvSpPr txBox="1"/>
          <p:nvPr/>
        </p:nvSpPr>
        <p:spPr>
          <a:xfrm>
            <a:off x="1055440" y="3405617"/>
            <a:ext cx="496380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2000" dirty="0">
                <a:hlinkClick r:id="rId7"/>
              </a:rPr>
              <a:t>https://heatmap.me</a:t>
            </a:r>
            <a:endParaRPr lang="pl-PL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97B763-AE17-4A18-9E3F-5E50B1630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8" y="2736318"/>
            <a:ext cx="360000" cy="3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C63BD3-E7CF-46B1-85DC-378B8C345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8" y="2063489"/>
            <a:ext cx="360000" cy="36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D96691-FC8E-4ED7-A90D-918AD3898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8" y="3445801"/>
            <a:ext cx="360000" cy="36000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AB8250C-7253-411E-8F25-E23AF30B0D42}"/>
              </a:ext>
            </a:extLst>
          </p:cNvPr>
          <p:cNvSpPr txBox="1">
            <a:spLocks/>
          </p:cNvSpPr>
          <p:nvPr/>
        </p:nvSpPr>
        <p:spPr>
          <a:xfrm>
            <a:off x="767408" y="4315710"/>
            <a:ext cx="9721080" cy="49948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Objectivity on GitHub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282A5F-9341-44DD-A028-A47716E3F8DA}"/>
              </a:ext>
            </a:extLst>
          </p:cNvPr>
          <p:cNvSpPr txBox="1"/>
          <p:nvPr/>
        </p:nvSpPr>
        <p:spPr>
          <a:xfrm>
            <a:off x="1055440" y="5140799"/>
            <a:ext cx="10945216" cy="958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https://github.com/ObjectivityLtd/Test.Automation/wiki/Screen-shots:-full-desktop,-selenium.-PageSource-saving</a:t>
            </a:r>
            <a:endParaRPr lang="en-GB" sz="20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8FF99-7F75-4D0F-B2B6-6B463382A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8" y="544012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71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84232" y="0"/>
            <a:ext cx="4007768" cy="6858000"/>
          </a:xfrm>
          <a:prstGeom prst="rect">
            <a:avLst/>
          </a:prstGeom>
          <a:solidFill>
            <a:srgbClr val="F5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402298" y="2505670"/>
            <a:ext cx="237422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Bartlomiej Bugajny</a:t>
            </a:r>
          </a:p>
          <a:p>
            <a: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Test Manager</a:t>
            </a:r>
          </a:p>
          <a:p>
            <a:endParaRPr lang="en-GB" sz="1200" dirty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200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bbugajny@objectivity.co.uk</a:t>
            </a:r>
          </a:p>
          <a:p>
            <a: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+48 796 566 911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0256" y="4365104"/>
            <a:ext cx="446449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Objectivity </a:t>
            </a:r>
          </a:p>
          <a:p>
            <a:r>
              <a:rPr lang="en-US"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Bespoke Software Specialists Sp. z </a:t>
            </a:r>
            <a:r>
              <a:rPr lang="en-US" sz="1200" b="1" err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o.o</a:t>
            </a:r>
            <a:r>
              <a:rPr lang="en-US"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1200">
                <a:latin typeface="Arial" charset="0"/>
                <a:ea typeface="Arial" charset="0"/>
                <a:cs typeface="Arial" charset="0"/>
              </a:rPr>
            </a:br>
            <a:r>
              <a:rPr lang="en-US" sz="1200" err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ul</a:t>
            </a: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err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Strzegomska</a:t>
            </a: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142a</a:t>
            </a:r>
            <a:b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54-429 </a:t>
            </a:r>
            <a:r>
              <a:rPr lang="en-US" sz="1200" err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Wrocław</a:t>
            </a:r>
            <a:endParaRPr lang="en-US" sz="120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s-IS" sz="12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+48 71 749 4000</a:t>
            </a:r>
          </a:p>
          <a:p>
            <a:endParaRPr lang="is-IS" sz="120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err="1">
                <a:solidFill>
                  <a:srgbClr val="FF7F32"/>
                </a:solidFill>
                <a:latin typeface="Arial" charset="0"/>
                <a:ea typeface="Arial" charset="0"/>
                <a:cs typeface="Arial" charset="0"/>
              </a:rPr>
              <a:t>www.objectivity.co.uk</a:t>
            </a:r>
            <a:endParaRPr lang="en-GB" sz="1200">
              <a:solidFill>
                <a:srgbClr val="FF7F3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39616" y="2276872"/>
            <a:ext cx="3050515" cy="2322940"/>
            <a:chOff x="2639616" y="2132856"/>
            <a:chExt cx="3050515" cy="2322940"/>
          </a:xfrm>
        </p:grpSpPr>
        <p:sp>
          <p:nvSpPr>
            <p:cNvPr id="4" name="TextBox 3"/>
            <p:cNvSpPr txBox="1"/>
            <p:nvPr/>
          </p:nvSpPr>
          <p:spPr>
            <a:xfrm>
              <a:off x="2639616" y="2132856"/>
              <a:ext cx="3050515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48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Thank you!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6873" y="3554096"/>
              <a:ext cx="1016000" cy="90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41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9" r="16943"/>
          <a:stretch/>
        </p:blipFill>
        <p:spPr>
          <a:xfrm>
            <a:off x="6096000" y="0"/>
            <a:ext cx="6083300" cy="6858000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7A9CB50-BA1D-401E-964E-F8B2DA5B4F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2" y="171692"/>
            <a:ext cx="5760640" cy="49948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Visual Testing – what does it mean?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4CC80B-BFDB-4A25-80B4-7378323747F1}"/>
              </a:ext>
            </a:extLst>
          </p:cNvPr>
          <p:cNvSpPr txBox="1"/>
          <p:nvPr/>
        </p:nvSpPr>
        <p:spPr>
          <a:xfrm>
            <a:off x="1042083" y="1389913"/>
            <a:ext cx="4843618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alpha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Checking UI on different devices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0B5CB8-4972-4C4D-AED1-46CC58363002}"/>
              </a:ext>
            </a:extLst>
          </p:cNvPr>
          <p:cNvSpPr txBox="1"/>
          <p:nvPr/>
        </p:nvSpPr>
        <p:spPr>
          <a:xfrm>
            <a:off x="1011150" y="2413775"/>
            <a:ext cx="4843618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alpha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Checking contents of the page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8A3896-A720-4D5E-8D99-83EE5E5155CB}"/>
              </a:ext>
            </a:extLst>
          </p:cNvPr>
          <p:cNvSpPr txBox="1"/>
          <p:nvPr/>
        </p:nvSpPr>
        <p:spPr>
          <a:xfrm>
            <a:off x="1005975" y="3450234"/>
            <a:ext cx="4843618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alpha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Checking loaded images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9DF634-CC8D-43A8-92A2-B2973FC34659}"/>
              </a:ext>
            </a:extLst>
          </p:cNvPr>
          <p:cNvSpPr txBox="1"/>
          <p:nvPr/>
        </p:nvSpPr>
        <p:spPr>
          <a:xfrm>
            <a:off x="1005975" y="4460664"/>
            <a:ext cx="4843618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alpha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Validating layout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35C667-963E-49AA-B22C-C41E3C1DBD01}"/>
              </a:ext>
            </a:extLst>
          </p:cNvPr>
          <p:cNvSpPr txBox="1"/>
          <p:nvPr/>
        </p:nvSpPr>
        <p:spPr>
          <a:xfrm>
            <a:off x="1005975" y="5424016"/>
            <a:ext cx="4843618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alpha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Cross-browser testing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730F60F-5D1D-4F04-8FBF-926BA4E94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1" y="1520705"/>
            <a:ext cx="360000" cy="36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18B978A-BCAE-4595-8C29-F0460952B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1" y="2550771"/>
            <a:ext cx="360000" cy="36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5FE9764-F669-4E29-A2F9-5F891BD9E5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1" y="3609274"/>
            <a:ext cx="360000" cy="36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FBFDAD6-E4A7-4252-8D8A-08318B46E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5" y="4598354"/>
            <a:ext cx="360000" cy="36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5153F4E-3447-41AC-929E-757A9EF91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1" y="554949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8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r="24974"/>
          <a:stretch>
            <a:fillRect/>
          </a:stretch>
        </p:blipFill>
        <p:spPr/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1392C64-26B2-48F3-BF07-FDD26F247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0015" y="455509"/>
            <a:ext cx="5760640" cy="49948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Advantages of automated Visual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3FCA4-C220-493B-A2DA-FCF562410874}"/>
              </a:ext>
            </a:extLst>
          </p:cNvPr>
          <p:cNvSpPr txBox="1"/>
          <p:nvPr/>
        </p:nvSpPr>
        <p:spPr>
          <a:xfrm>
            <a:off x="7348382" y="1391901"/>
            <a:ext cx="4843618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alpha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It is incredibly fast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9B6B6-4FFB-416F-8E8E-32D9EB0057DC}"/>
              </a:ext>
            </a:extLst>
          </p:cNvPr>
          <p:cNvSpPr txBox="1"/>
          <p:nvPr/>
        </p:nvSpPr>
        <p:spPr>
          <a:xfrm>
            <a:off x="7317449" y="2428144"/>
            <a:ext cx="4843618" cy="496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alpha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It is flexible and ‘pixel-perfect’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22E3AE-C40D-41AA-83EF-2D2AB17779FE}"/>
              </a:ext>
            </a:extLst>
          </p:cNvPr>
          <p:cNvSpPr txBox="1"/>
          <p:nvPr/>
        </p:nvSpPr>
        <p:spPr>
          <a:xfrm>
            <a:off x="7317449" y="3443261"/>
            <a:ext cx="4843618" cy="958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alpha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Significant time gains and the risk of regression reduced</a:t>
            </a:r>
            <a:endParaRPr lang="en-GB" sz="2000" dirty="0">
              <a:solidFill>
                <a:schemeClr val="bg1">
                  <a:alpha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F37837-F8E9-42BF-9DD3-C4049F1A3755}"/>
              </a:ext>
            </a:extLst>
          </p:cNvPr>
          <p:cNvSpPr txBox="1"/>
          <p:nvPr/>
        </p:nvSpPr>
        <p:spPr>
          <a:xfrm>
            <a:off x="7289989" y="4778834"/>
            <a:ext cx="4843618" cy="958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alpha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One method could replace many lines of code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D735BD-9D4B-481B-9AFF-A8595B74B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12" y="1528508"/>
            <a:ext cx="360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2994C9-9889-4A11-9EB6-940F21D1F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12" y="2565140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7967C4-8337-47E3-9D56-5C570B33A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12" y="3781772"/>
            <a:ext cx="360000" cy="3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638BC1-6386-4B6D-B441-2619A0F3C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12" y="507816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4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Some examples…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8A6F4-F82E-416D-B9C8-3EE231CF4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9" y="1308813"/>
            <a:ext cx="8699929" cy="44277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9C2141-F566-4087-96AD-25A7C16D5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320" y="116632"/>
            <a:ext cx="2847975" cy="209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ECD5E1-BBC5-447F-8EBF-5BA4C7D13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6699" y="2328765"/>
            <a:ext cx="2887596" cy="19753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6C10A6-C9F7-4C70-91A3-E93F54A3D5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6046" y="4540897"/>
            <a:ext cx="2898249" cy="18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89D78-FF41-4DD2-A918-C349A221E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5" y="188640"/>
            <a:ext cx="8568952" cy="3393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7AC4E9-7F15-42F0-8609-4F4E2A2E2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6" y="3669387"/>
            <a:ext cx="4968552" cy="3100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6C8B7E-C7A9-4AE6-BD04-78BE1EC55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368" y="188640"/>
            <a:ext cx="23812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" y="-9086"/>
            <a:ext cx="12371949" cy="6966478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26F412C-35CF-46D2-BEC7-F9A28490B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404664"/>
            <a:ext cx="6768752" cy="1008112"/>
          </a:xfrm>
        </p:spPr>
        <p:txBody>
          <a:bodyPr>
            <a:normAutofit/>
          </a:bodyPr>
          <a:lstStyle/>
          <a:p>
            <a:r>
              <a:rPr lang="en-GB" dirty="0"/>
              <a:t>Tools presentation – </a:t>
            </a:r>
            <a:r>
              <a:rPr lang="en-GB" dirty="0" err="1"/>
              <a:t>Applitools</a:t>
            </a:r>
            <a:r>
              <a:rPr lang="en-GB" dirty="0"/>
              <a:t> Eyes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322722-B70A-473A-933A-C66FFF79D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096851"/>
            <a:ext cx="2664296" cy="26642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4C9132-CE9B-4035-8835-DC1C3D2BE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57" y="2357437"/>
            <a:ext cx="2143125" cy="2143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EAD3BA-4507-455A-93EF-46358A045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344892"/>
            <a:ext cx="2772307" cy="2772307"/>
          </a:xfrm>
          <a:prstGeom prst="rect">
            <a:avLst/>
          </a:prstGeom>
        </p:spPr>
      </p:pic>
      <p:sp>
        <p:nvSpPr>
          <p:cNvPr id="19" name="Plus Sign 18">
            <a:extLst>
              <a:ext uri="{FF2B5EF4-FFF2-40B4-BE49-F238E27FC236}">
                <a16:creationId xmlns:a16="http://schemas.microsoft.com/office/drawing/2014/main" id="{C10539BD-04EE-4860-AEF2-05076A64CDD7}"/>
              </a:ext>
            </a:extLst>
          </p:cNvPr>
          <p:cNvSpPr/>
          <p:nvPr/>
        </p:nvSpPr>
        <p:spPr>
          <a:xfrm>
            <a:off x="3922987" y="2898089"/>
            <a:ext cx="1152128" cy="11521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88952964-50B7-483A-BE0F-656031F111E9}"/>
              </a:ext>
            </a:extLst>
          </p:cNvPr>
          <p:cNvSpPr/>
          <p:nvPr/>
        </p:nvSpPr>
        <p:spPr>
          <a:xfrm>
            <a:off x="7688638" y="2852935"/>
            <a:ext cx="1152128" cy="11521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23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7408" y="404664"/>
            <a:ext cx="10297144" cy="499485"/>
          </a:xfrm>
        </p:spPr>
        <p:txBody>
          <a:bodyPr>
            <a:normAutofit lnSpcReduction="10000"/>
          </a:bodyPr>
          <a:lstStyle/>
          <a:p>
            <a:r>
              <a:rPr lang="pl-PL" sz="3200" dirty="0">
                <a:solidFill>
                  <a:srgbClr val="0C68AC"/>
                </a:solidFill>
                <a:latin typeface="Arial"/>
                <a:cs typeface="Arial"/>
              </a:rPr>
              <a:t>Applitools Eyes</a:t>
            </a:r>
            <a:r>
              <a:rPr lang="en-GB" sz="3200" dirty="0">
                <a:solidFill>
                  <a:srgbClr val="0C68AC"/>
                </a:solidFill>
                <a:latin typeface="Arial"/>
                <a:cs typeface="Arial"/>
              </a:rPr>
              <a:t> – Integrates with the tools you love</a:t>
            </a:r>
          </a:p>
          <a:p>
            <a:endParaRPr lang="pl-PL" sz="3200" dirty="0">
              <a:solidFill>
                <a:srgbClr val="0C68AC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329B3-3402-48C9-8308-78D223D9F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948" y="1628800"/>
            <a:ext cx="8266064" cy="42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8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25E511-8E9A-4275-9490-9E583DC51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64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36603"/>
      </p:ext>
    </p:extLst>
  </p:cSld>
  <p:clrMapOvr>
    <a:masterClrMapping/>
  </p:clrMapOvr>
</p:sld>
</file>

<file path=ppt/theme/theme1.xml><?xml version="1.0" encoding="utf-8"?>
<a:theme xmlns:a="http://schemas.openxmlformats.org/drawingml/2006/main" name="No_Logo_Theme_Objectivity">
  <a:themeElements>
    <a:clrScheme name="Custom 5">
      <a:dk1>
        <a:srgbClr val="283480"/>
      </a:dk1>
      <a:lt1>
        <a:sysClr val="window" lastClr="FFFFFF"/>
      </a:lt1>
      <a:dk2>
        <a:srgbClr val="017DBB"/>
      </a:dk2>
      <a:lt2>
        <a:srgbClr val="FFFFFF"/>
      </a:lt2>
      <a:accent1>
        <a:srgbClr val="0081E2"/>
      </a:accent1>
      <a:accent2>
        <a:srgbClr val="002060"/>
      </a:accent2>
      <a:accent3>
        <a:srgbClr val="7030A0"/>
      </a:accent3>
      <a:accent4>
        <a:srgbClr val="FF43AA"/>
      </a:accent4>
      <a:accent5>
        <a:srgbClr val="FFED00"/>
      </a:accent5>
      <a:accent6>
        <a:srgbClr val="984807"/>
      </a:accent6>
      <a:hlink>
        <a:srgbClr val="007DBA"/>
      </a:hlink>
      <a:folHlink>
        <a:srgbClr val="800080"/>
      </a:folHlink>
    </a:clrScheme>
    <a:fontScheme name="Objectivity-SystemFonts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bjectivity PowerPoint Template - various themes.pptx" id="{2572195C-8CF0-47E2-8FFE-1962BB976E71}" vid="{5F34A16D-B987-4499-BA2E-92E3C0B1B1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Objectivity PowerPoint Template - various themes</Template>
  <TotalTime>47954</TotalTime>
  <Words>763</Words>
  <Application>Microsoft Office PowerPoint</Application>
  <PresentationFormat>Widescreen</PresentationFormat>
  <Paragraphs>89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Times New Roman</vt:lpstr>
      <vt:lpstr>Wingdings</vt:lpstr>
      <vt:lpstr>No_Logo_Theme_Objectivity</vt:lpstr>
      <vt:lpstr>Office Theme</vt:lpstr>
      <vt:lpstr>How to automate Visual Testing  of Web Application – Look &amp; Feel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Objectivity Bespoke Software Specialists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Koscielna</dc:creator>
  <cp:lastModifiedBy>Bartlomiej Bugajny</cp:lastModifiedBy>
  <cp:revision>257</cp:revision>
  <cp:lastPrinted>2014-05-08T08:58:31Z</cp:lastPrinted>
  <dcterms:created xsi:type="dcterms:W3CDTF">2014-04-15T14:47:36Z</dcterms:created>
  <dcterms:modified xsi:type="dcterms:W3CDTF">2018-09-21T19:12:34Z</dcterms:modified>
</cp:coreProperties>
</file>