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59" r:id="rId4"/>
    <p:sldId id="272" r:id="rId5"/>
    <p:sldId id="266" r:id="rId6"/>
    <p:sldId id="271" r:id="rId7"/>
    <p:sldId id="273" r:id="rId8"/>
    <p:sldId id="274" r:id="rId9"/>
    <p:sldId id="275" r:id="rId10"/>
    <p:sldId id="276" r:id="rId11"/>
    <p:sldId id="278" r:id="rId12"/>
    <p:sldId id="279" r:id="rId13"/>
    <p:sldId id="280" r:id="rId14"/>
    <p:sldId id="260" r:id="rId15"/>
    <p:sldId id="277" r:id="rId16"/>
    <p:sldId id="269" r:id="rId17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16" y="-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36AD3545-0CFE-4C08-9DD9-30BDD7F9660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  <p:sp>
        <p:nvSpPr>
          <p:cNvPr id="2051" name="Rectangle 3">
            <a:extLst>
              <a:ext uri="{FF2B5EF4-FFF2-40B4-BE49-F238E27FC236}">
                <a16:creationId xmlns="" xmlns:a16="http://schemas.microsoft.com/office/drawing/2014/main" id="{CA3D5979-350E-44FF-99AF-3C6EDB409D99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>
            <a:extLst>
              <a:ext uri="{FF2B5EF4-FFF2-40B4-BE49-F238E27FC236}">
                <a16:creationId xmlns="" xmlns:a16="http://schemas.microsoft.com/office/drawing/2014/main" id="{DA9F38A7-7DD8-4F46-83F2-D8C3B59EBCE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3" name="Rectangle 5">
            <a:extLst>
              <a:ext uri="{FF2B5EF4-FFF2-40B4-BE49-F238E27FC236}">
                <a16:creationId xmlns="" xmlns:a16="http://schemas.microsoft.com/office/drawing/2014/main" id="{4F1FB32A-EACC-4E9B-9E53-2AFF48D88EE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4" name="Rectangle 6">
            <a:extLst>
              <a:ext uri="{FF2B5EF4-FFF2-40B4-BE49-F238E27FC236}">
                <a16:creationId xmlns="" xmlns:a16="http://schemas.microsoft.com/office/drawing/2014/main" id="{837E51B6-97FA-4983-A018-6CBE0B9961A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E9C1416C-7D24-4AE9-B36C-AD8338B9A3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81260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12830C7-99FD-44F8-B389-CD0B521E0C24}" type="slidenum">
              <a:rPr lang="ru-RU" altLang="ru-RU" sz="1400" smtClean="0"/>
              <a:pPr>
                <a:spcBef>
                  <a:spcPct val="0"/>
                </a:spcBef>
              </a:pPr>
              <a:t>1</a:t>
            </a:fld>
            <a:endParaRPr lang="ru-RU" altLang="ru-RU" sz="1400" smtClean="0"/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583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F75A50-6CCE-4816-B707-FCC893BC4AF0}" type="slidenum">
              <a:rPr lang="ru-RU" altLang="ru-RU" sz="1400" smtClean="0"/>
              <a:pPr>
                <a:spcBef>
                  <a:spcPct val="0"/>
                </a:spcBef>
              </a:pPr>
              <a:t>10</a:t>
            </a:fld>
            <a:endParaRPr lang="ru-RU" altLang="ru-RU" sz="1400" smtClean="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0864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F75A50-6CCE-4816-B707-FCC893BC4AF0}" type="slidenum">
              <a:rPr lang="ru-RU" altLang="ru-RU" sz="1400" smtClean="0"/>
              <a:pPr>
                <a:spcBef>
                  <a:spcPct val="0"/>
                </a:spcBef>
              </a:pPr>
              <a:t>11</a:t>
            </a:fld>
            <a:endParaRPr lang="ru-RU" altLang="ru-RU" sz="1400" smtClean="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3103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F75A50-6CCE-4816-B707-FCC893BC4AF0}" type="slidenum">
              <a:rPr lang="ru-RU" altLang="ru-RU" sz="1400" smtClean="0"/>
              <a:pPr>
                <a:spcBef>
                  <a:spcPct val="0"/>
                </a:spcBef>
              </a:pPr>
              <a:t>12</a:t>
            </a:fld>
            <a:endParaRPr lang="ru-RU" altLang="ru-RU" sz="1400" smtClean="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6747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F75A50-6CCE-4816-B707-FCC893BC4AF0}" type="slidenum">
              <a:rPr lang="ru-RU" altLang="ru-RU" sz="1400" smtClean="0"/>
              <a:pPr>
                <a:spcBef>
                  <a:spcPct val="0"/>
                </a:spcBef>
              </a:pPr>
              <a:t>13</a:t>
            </a:fld>
            <a:endParaRPr lang="ru-RU" altLang="ru-RU" sz="1400" smtClean="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230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F75A50-6CCE-4816-B707-FCC893BC4AF0}" type="slidenum">
              <a:rPr lang="ru-RU" altLang="ru-RU" sz="1400" smtClean="0"/>
              <a:pPr>
                <a:spcBef>
                  <a:spcPct val="0"/>
                </a:spcBef>
              </a:pPr>
              <a:t>14</a:t>
            </a:fld>
            <a:endParaRPr lang="ru-RU" altLang="ru-RU" sz="1400" smtClean="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4795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F75A50-6CCE-4816-B707-FCC893BC4AF0}" type="slidenum">
              <a:rPr lang="ru-RU" altLang="ru-RU" sz="1400" smtClean="0"/>
              <a:pPr>
                <a:spcBef>
                  <a:spcPct val="0"/>
                </a:spcBef>
              </a:pPr>
              <a:t>15</a:t>
            </a:fld>
            <a:endParaRPr lang="ru-RU" altLang="ru-RU" sz="1400" smtClean="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698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F75A50-6CCE-4816-B707-FCC893BC4AF0}" type="slidenum">
              <a:rPr lang="ru-RU" altLang="ru-RU" sz="1400" smtClean="0"/>
              <a:pPr>
                <a:spcBef>
                  <a:spcPct val="0"/>
                </a:spcBef>
              </a:pPr>
              <a:t>16</a:t>
            </a:fld>
            <a:endParaRPr lang="ru-RU" altLang="ru-RU" sz="1400" smtClean="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945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F75A50-6CCE-4816-B707-FCC893BC4AF0}" type="slidenum">
              <a:rPr lang="ru-RU" altLang="ru-RU" sz="1400" smtClean="0"/>
              <a:pPr>
                <a:spcBef>
                  <a:spcPct val="0"/>
                </a:spcBef>
              </a:pPr>
              <a:t>2</a:t>
            </a:fld>
            <a:endParaRPr lang="ru-RU" altLang="ru-RU" sz="1400" smtClean="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48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F75A50-6CCE-4816-B707-FCC893BC4AF0}" type="slidenum">
              <a:rPr lang="ru-RU" altLang="ru-RU" sz="1400" smtClean="0"/>
              <a:pPr>
                <a:spcBef>
                  <a:spcPct val="0"/>
                </a:spcBef>
              </a:pPr>
              <a:t>3</a:t>
            </a:fld>
            <a:endParaRPr lang="ru-RU" altLang="ru-RU" sz="1400" smtClean="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101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F75A50-6CCE-4816-B707-FCC893BC4AF0}" type="slidenum">
              <a:rPr lang="ru-RU" altLang="ru-RU" sz="1400" smtClean="0"/>
              <a:pPr>
                <a:spcBef>
                  <a:spcPct val="0"/>
                </a:spcBef>
              </a:pPr>
              <a:t>4</a:t>
            </a:fld>
            <a:endParaRPr lang="ru-RU" altLang="ru-RU" sz="1400" smtClean="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612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F75A50-6CCE-4816-B707-FCC893BC4AF0}" type="slidenum">
              <a:rPr lang="ru-RU" altLang="ru-RU" sz="1400" smtClean="0"/>
              <a:pPr>
                <a:spcBef>
                  <a:spcPct val="0"/>
                </a:spcBef>
              </a:pPr>
              <a:t>5</a:t>
            </a:fld>
            <a:endParaRPr lang="ru-RU" altLang="ru-RU" sz="1400" smtClean="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8304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F75A50-6CCE-4816-B707-FCC893BC4AF0}" type="slidenum">
              <a:rPr lang="ru-RU" altLang="ru-RU" sz="1400" smtClean="0"/>
              <a:pPr>
                <a:spcBef>
                  <a:spcPct val="0"/>
                </a:spcBef>
              </a:pPr>
              <a:t>6</a:t>
            </a:fld>
            <a:endParaRPr lang="ru-RU" altLang="ru-RU" sz="1400" smtClean="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208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F75A50-6CCE-4816-B707-FCC893BC4AF0}" type="slidenum">
              <a:rPr lang="ru-RU" altLang="ru-RU" sz="1400" smtClean="0"/>
              <a:pPr>
                <a:spcBef>
                  <a:spcPct val="0"/>
                </a:spcBef>
              </a:pPr>
              <a:t>7</a:t>
            </a:fld>
            <a:endParaRPr lang="ru-RU" altLang="ru-RU" sz="1400" smtClean="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1747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F75A50-6CCE-4816-B707-FCC893BC4AF0}" type="slidenum">
              <a:rPr lang="ru-RU" altLang="ru-RU" sz="1400" smtClean="0"/>
              <a:pPr>
                <a:spcBef>
                  <a:spcPct val="0"/>
                </a:spcBef>
              </a:pPr>
              <a:t>8</a:t>
            </a:fld>
            <a:endParaRPr lang="ru-RU" altLang="ru-RU" sz="1400" smtClean="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223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F75A50-6CCE-4816-B707-FCC893BC4AF0}" type="slidenum">
              <a:rPr lang="ru-RU" altLang="ru-RU" sz="1400" smtClean="0"/>
              <a:pPr>
                <a:spcBef>
                  <a:spcPct val="0"/>
                </a:spcBef>
              </a:pPr>
              <a:t>9</a:t>
            </a:fld>
            <a:endParaRPr lang="ru-RU" altLang="ru-RU" sz="1400" smtClean="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222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BF665B8-740B-4A51-9087-8190E2364C1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BA8DC6F-8548-434E-A23D-20C50EE73CA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2EF128E-B4C2-4BF1-B02F-9DCC45A300B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3BAC7-3DF5-4799-9C8D-2E163B9B07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8335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BF665B8-740B-4A51-9087-8190E2364C1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BA8DC6F-8548-434E-A23D-20C50EE73CA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2EF128E-B4C2-4BF1-B02F-9DCC45A300B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02051-33B4-4C69-88F9-59DC42369B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1033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BF665B8-740B-4A51-9087-8190E2364C1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BA8DC6F-8548-434E-A23D-20C50EE73CA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2EF128E-B4C2-4BF1-B02F-9DCC45A300B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F492A-D082-460E-95F5-62CCE29612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478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BF665B8-740B-4A51-9087-8190E2364C1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BA8DC6F-8548-434E-A23D-20C50EE73CA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2EF128E-B4C2-4BF1-B02F-9DCC45A300B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5CE8A-36DD-440A-BB70-4A97212C86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66725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BF665B8-740B-4A51-9087-8190E2364C1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BA8DC6F-8548-434E-A23D-20C50EE73CA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2EF128E-B4C2-4BF1-B02F-9DCC45A300B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3DE18-D334-4D17-8A5B-B0BD8563BE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5554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ABF665B8-740B-4A51-9087-8190E2364C1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3BA8DC6F-8548-434E-A23D-20C50EE73CA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72EF128E-B4C2-4BF1-B02F-9DCC45A300B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C7166-D968-4827-AC9D-7F87AFD026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23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ABF665B8-740B-4A51-9087-8190E2364C1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3BA8DC6F-8548-434E-A23D-20C50EE73CA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5">
            <a:extLst>
              <a:ext uri="{FF2B5EF4-FFF2-40B4-BE49-F238E27FC236}">
                <a16:creationId xmlns="" xmlns:a16="http://schemas.microsoft.com/office/drawing/2014/main" id="{72EF128E-B4C2-4BF1-B02F-9DCC45A300B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FAC68-9F29-4FA4-920B-F8CE305885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7509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ABF665B8-740B-4A51-9087-8190E2364C1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BA8DC6F-8548-434E-A23D-20C50EE73CA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2EF128E-B4C2-4BF1-B02F-9DCC45A300B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8E62C-1C76-4692-ACD5-C5E61540C7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11350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="" xmlns:a16="http://schemas.microsoft.com/office/drawing/2014/main" id="{ABF665B8-740B-4A51-9087-8190E2364C1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3BA8DC6F-8548-434E-A23D-20C50EE73CA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72EF128E-B4C2-4BF1-B02F-9DCC45A300B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56161-832C-4D6B-866E-8EEA515F21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6967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ABF665B8-740B-4A51-9087-8190E2364C1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3BA8DC6F-8548-434E-A23D-20C50EE73CA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72EF128E-B4C2-4BF1-B02F-9DCC45A300B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0B611-0313-4971-840F-4842721026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6127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ABF665B8-740B-4A51-9087-8190E2364C1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3BA8DC6F-8548-434E-A23D-20C50EE73CA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72EF128E-B4C2-4BF1-B02F-9DCC45A300B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1B3A5-9E47-4C45-95C8-CE24024480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08511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="" xmlns:a16="http://schemas.microsoft.com/office/drawing/2014/main" id="{ABF665B8-740B-4A51-9087-8190E2364C1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3BA8DC6F-8548-434E-A23D-20C50EE73CAA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72EF128E-B4C2-4BF1-B02F-9DCC45A300B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B4E8F485-4290-409D-9C19-BC82FA969A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10080625" cy="2663825"/>
          </a:xfrm>
          <a:prstGeom prst="roundRect">
            <a:avLst>
              <a:gd name="adj" fmla="val 56"/>
            </a:avLst>
          </a:prstGeom>
          <a:solidFill>
            <a:srgbClr val="24877A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824288" y="254000"/>
            <a:ext cx="5895975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3000">
                <a:solidFill>
                  <a:srgbClr val="79C6BB"/>
                </a:solidFill>
                <a:latin typeface="Open Sans" panose="020B0606030504020204" pitchFamily="34" charset="0"/>
              </a:rPr>
              <a:t>Software quality assurance days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824288" y="863600"/>
            <a:ext cx="586105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2700">
                <a:solidFill>
                  <a:srgbClr val="FFFFFF"/>
                </a:solidFill>
                <a:latin typeface="Open Sans" panose="020B0606030504020204" pitchFamily="34" charset="0"/>
              </a:rPr>
              <a:t>22</a:t>
            </a:r>
            <a:r>
              <a:rPr lang="ru-RU" altLang="ru-RU" sz="2700">
                <a:solidFill>
                  <a:srgbClr val="FFFFFF"/>
                </a:solidFill>
                <a:latin typeface="Open Sans" panose="020B0606030504020204" pitchFamily="34" charset="0"/>
              </a:rPr>
              <a:t> Международная конференция </a:t>
            </a: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ru-RU" altLang="ru-RU" sz="2700">
                <a:solidFill>
                  <a:srgbClr val="FFFFFF"/>
                </a:solidFill>
                <a:latin typeface="Open Sans" panose="020B0606030504020204" pitchFamily="34" charset="0"/>
              </a:rPr>
              <a:t>по вопросам качества ПО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824288" y="1830388"/>
            <a:ext cx="1873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2200">
                <a:solidFill>
                  <a:srgbClr val="FFFFFF"/>
                </a:solidFill>
                <a:latin typeface="Open Sans" panose="020B0606030504020204" pitchFamily="34" charset="0"/>
              </a:rPr>
              <a:t>sqadays.com</a:t>
            </a: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31800" y="7019925"/>
            <a:ext cx="2725738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1800">
                <a:solidFill>
                  <a:srgbClr val="FFFFFF"/>
                </a:solidFill>
                <a:latin typeface="Open Sans" panose="020B0606030504020204" pitchFamily="34" charset="0"/>
              </a:rPr>
              <a:t>Санкт-Петербург. 17–18 ноября 2017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31800" y="2987675"/>
            <a:ext cx="93599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3800" dirty="0" err="1" smtClean="0">
                <a:latin typeface="Open Sans" panose="020B0606030504020204" pitchFamily="34" charset="0"/>
              </a:rPr>
              <a:t>Журин</a:t>
            </a:r>
            <a:r>
              <a:rPr lang="ru-RU" altLang="ru-RU" sz="3800" dirty="0" smtClean="0">
                <a:latin typeface="Open Sans" panose="020B0606030504020204" pitchFamily="34" charset="0"/>
              </a:rPr>
              <a:t> Сергей</a:t>
            </a:r>
            <a:endParaRPr lang="ru-RU" altLang="ru-RU" sz="3800" dirty="0">
              <a:latin typeface="Open Sans" panose="020B0606030504020204" pitchFamily="34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31800" y="3738563"/>
            <a:ext cx="92884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 dirty="0" smtClean="0">
                <a:latin typeface="Open Sans" panose="020B0606030504020204" pitchFamily="34" charset="0"/>
              </a:rPr>
              <a:t>Performance-lab</a:t>
            </a:r>
            <a:r>
              <a:rPr lang="ru-RU" altLang="ru-RU" sz="1800" dirty="0" smtClean="0">
                <a:latin typeface="Open Sans" panose="020B0606030504020204" pitchFamily="34" charset="0"/>
              </a:rPr>
              <a:t>. Москва, Россия</a:t>
            </a:r>
            <a:endParaRPr lang="ru-RU" altLang="ru-RU" sz="1800" dirty="0">
              <a:latin typeface="Open Sans" panose="020B0606030504020204" pitchFamily="34" charset="0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17513" y="5652044"/>
            <a:ext cx="9374187" cy="70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dirty="0" smtClean="0">
                <a:solidFill>
                  <a:srgbClr val="24877A"/>
                </a:solidFill>
                <a:latin typeface="Open Sans" panose="020B0606030504020204" pitchFamily="34" charset="0"/>
              </a:rPr>
              <a:t>ELK stack </a:t>
            </a:r>
            <a:r>
              <a:rPr lang="ru-RU" altLang="ru-RU" dirty="0" smtClean="0">
                <a:solidFill>
                  <a:srgbClr val="24877A"/>
                </a:solidFill>
                <a:latin typeface="Open Sans" panose="020B0606030504020204" pitchFamily="34" charset="0"/>
              </a:rPr>
              <a:t>в тестировании (</a:t>
            </a:r>
            <a:r>
              <a:rPr lang="en-US" altLang="ru-RU" dirty="0" err="1" smtClean="0">
                <a:solidFill>
                  <a:srgbClr val="24877A"/>
                </a:solidFill>
                <a:latin typeface="Open Sans" panose="020B0606030504020204" pitchFamily="34" charset="0"/>
              </a:rPr>
              <a:t>Logstash+Elasticsearch+Kibana</a:t>
            </a:r>
            <a:r>
              <a:rPr lang="en-US" altLang="ru-RU" dirty="0" smtClean="0">
                <a:solidFill>
                  <a:srgbClr val="24877A"/>
                </a:solidFill>
                <a:latin typeface="Open Sans" panose="020B0606030504020204" pitchFamily="34" charset="0"/>
              </a:rPr>
              <a:t>)</a:t>
            </a:r>
            <a:endParaRPr lang="ru-RU" altLang="ru-RU" dirty="0">
              <a:solidFill>
                <a:srgbClr val="24877A"/>
              </a:solidFill>
              <a:latin typeface="Open Sans" panose="020B0606030504020204" pitchFamily="34" charset="0"/>
            </a:endParaRPr>
          </a:p>
        </p:txBody>
      </p:sp>
      <p:pic>
        <p:nvPicPr>
          <p:cNvPr id="3085" name="Рисунок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125413"/>
            <a:ext cx="2413000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4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ELK stack </a:t>
            </a:r>
            <a:r>
              <a:rPr lang="ru-RU" altLang="ru-RU" sz="14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в тестировании (</a:t>
            </a:r>
            <a:r>
              <a:rPr lang="en-US" altLang="ru-RU" sz="1400" dirty="0" err="1" smtClean="0">
                <a:solidFill>
                  <a:schemeClr val="bg1"/>
                </a:solidFill>
                <a:latin typeface="Open Sans" panose="020B0606030504020204" pitchFamily="34" charset="0"/>
              </a:rPr>
              <a:t>Logstash+Elasticsearch+Kibana</a:t>
            </a:r>
            <a:r>
              <a:rPr lang="en-US" altLang="ru-RU" sz="14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)</a:t>
            </a:r>
            <a:endParaRPr lang="ru-RU" altLang="ru-RU" sz="14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6983413"/>
            <a:ext cx="70326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6081" y="395461"/>
            <a:ext cx="9288462" cy="96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dirty="0" smtClean="0">
                <a:latin typeface="Open Sans" panose="020B0606030504020204" pitchFamily="34" charset="0"/>
              </a:rPr>
              <a:t>Зачем анализировать </a:t>
            </a:r>
            <a:r>
              <a:rPr lang="ru-RU" altLang="ru-RU" dirty="0" err="1" smtClean="0">
                <a:latin typeface="Open Sans" panose="020B0606030504020204" pitchFamily="34" charset="0"/>
              </a:rPr>
              <a:t>логи</a:t>
            </a:r>
            <a:r>
              <a:rPr lang="ru-RU" altLang="ru-RU" dirty="0" smtClean="0">
                <a:latin typeface="Open Sans" panose="020B0606030504020204" pitchFamily="34" charset="0"/>
              </a:rPr>
              <a:t>? Поиск бага	</a:t>
            </a:r>
            <a:endParaRPr lang="ru-RU" altLang="ru-RU" dirty="0">
              <a:latin typeface="Open Sans" panose="020B0606030504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6081" y="1619597"/>
            <a:ext cx="6588447" cy="515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2400" dirty="0" smtClean="0">
                <a:latin typeface="Open Sans" panose="020B0606030504020204" pitchFamily="34" charset="0"/>
              </a:rPr>
              <a:t>Большая крупная система</a:t>
            </a:r>
            <a:r>
              <a:rPr lang="ru-RU" altLang="ru-RU" sz="2400" dirty="0">
                <a:latin typeface="Open Sans" panose="020B0606030504020204" pitchFamily="34" charset="0"/>
              </a:rPr>
              <a:t/>
            </a:r>
            <a:br>
              <a:rPr lang="ru-RU" altLang="ru-RU" sz="2400" dirty="0">
                <a:latin typeface="Open Sans" panose="020B0606030504020204" pitchFamily="34" charset="0"/>
              </a:rPr>
            </a:br>
            <a:r>
              <a:rPr lang="ru-RU" altLang="ru-RU" sz="2400" dirty="0" smtClean="0">
                <a:latin typeface="Open Sans" panose="020B0606030504020204" pitchFamily="34" charset="0"/>
              </a:rPr>
              <a:t>Проект по нагрузочному тестированию</a:t>
            </a:r>
          </a:p>
          <a:p>
            <a:pPr eaLnBrk="1">
              <a:lnSpc>
                <a:spcPct val="113000"/>
              </a:lnSpc>
              <a:spcAft>
                <a:spcPct val="0"/>
              </a:spcAft>
            </a:pPr>
            <a:endParaRPr lang="ru-RU" altLang="ru-RU" sz="2400" dirty="0">
              <a:latin typeface="Open Sans" panose="020B0606030504020204" pitchFamily="34" charset="0"/>
            </a:endParaRPr>
          </a:p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2400" dirty="0" smtClean="0">
                <a:latin typeface="Open Sans" panose="020B0606030504020204" pitchFamily="34" charset="0"/>
              </a:rPr>
              <a:t>Тестирование </a:t>
            </a:r>
            <a:r>
              <a:rPr lang="en-US" altLang="ru-RU" sz="2400" dirty="0" smtClean="0">
                <a:latin typeface="Open Sans" panose="020B0606030504020204" pitchFamily="34" charset="0"/>
              </a:rPr>
              <a:t>job’</a:t>
            </a:r>
            <a:r>
              <a:rPr lang="ru-RU" altLang="ru-RU" sz="2400" dirty="0" err="1" smtClean="0">
                <a:latin typeface="Open Sans" panose="020B0606030504020204" pitchFamily="34" charset="0"/>
              </a:rPr>
              <a:t>ов</a:t>
            </a:r>
            <a:r>
              <a:rPr lang="ru-RU" altLang="ru-RU" sz="2400" dirty="0" smtClean="0">
                <a:latin typeface="Open Sans" panose="020B0606030504020204" pitchFamily="34" charset="0"/>
              </a:rPr>
              <a:t> по обработке финансовых проводок</a:t>
            </a:r>
          </a:p>
          <a:p>
            <a:pPr eaLnBrk="1">
              <a:lnSpc>
                <a:spcPct val="113000"/>
              </a:lnSpc>
              <a:spcAft>
                <a:spcPct val="0"/>
              </a:spcAft>
            </a:pPr>
            <a:endParaRPr lang="ru-RU" altLang="ru-RU" sz="2400" dirty="0" smtClean="0">
              <a:latin typeface="Open Sans" panose="020B0606030504020204" pitchFamily="34" charset="0"/>
            </a:endParaRPr>
          </a:p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2400" dirty="0" smtClean="0">
                <a:latin typeface="Open Sans" panose="020B0606030504020204" pitchFamily="34" charset="0"/>
              </a:rPr>
              <a:t>Найден баг!</a:t>
            </a:r>
          </a:p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2400" dirty="0" smtClean="0">
                <a:latin typeface="Open Sans" panose="020B0606030504020204" pitchFamily="34" charset="0"/>
              </a:rPr>
              <a:t>Иногда </a:t>
            </a:r>
            <a:r>
              <a:rPr lang="en-US" altLang="ru-RU" sz="2400" dirty="0" smtClean="0">
                <a:latin typeface="Open Sans" panose="020B0606030504020204" pitchFamily="34" charset="0"/>
              </a:rPr>
              <a:t>job’</a:t>
            </a:r>
            <a:r>
              <a:rPr lang="ru-RU" altLang="ru-RU" sz="2400" dirty="0" smtClean="0">
                <a:latin typeface="Open Sans" panose="020B0606030504020204" pitchFamily="34" charset="0"/>
              </a:rPr>
              <a:t>ы падают с не понятной ошибкой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552" y="2843733"/>
            <a:ext cx="2356590" cy="38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60630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4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ELK stack </a:t>
            </a:r>
            <a:r>
              <a:rPr lang="ru-RU" altLang="ru-RU" sz="14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в тестировании (</a:t>
            </a:r>
            <a:r>
              <a:rPr lang="en-US" altLang="ru-RU" sz="1400" dirty="0" err="1" smtClean="0">
                <a:solidFill>
                  <a:schemeClr val="bg1"/>
                </a:solidFill>
                <a:latin typeface="Open Sans" panose="020B0606030504020204" pitchFamily="34" charset="0"/>
              </a:rPr>
              <a:t>Logstash+Elasticsearch+Kibana</a:t>
            </a:r>
            <a:r>
              <a:rPr lang="en-US" altLang="ru-RU" sz="14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)</a:t>
            </a:r>
            <a:endParaRPr lang="ru-RU" altLang="ru-RU" sz="14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6983413"/>
            <a:ext cx="70326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6081" y="395461"/>
            <a:ext cx="9288462" cy="96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dirty="0" smtClean="0">
                <a:latin typeface="Open Sans" panose="020B0606030504020204" pitchFamily="34" charset="0"/>
              </a:rPr>
              <a:t>Зачем анализировать </a:t>
            </a:r>
            <a:r>
              <a:rPr lang="ru-RU" altLang="ru-RU" dirty="0" err="1" smtClean="0">
                <a:latin typeface="Open Sans" panose="020B0606030504020204" pitchFamily="34" charset="0"/>
              </a:rPr>
              <a:t>логи</a:t>
            </a:r>
            <a:r>
              <a:rPr lang="ru-RU" altLang="ru-RU" dirty="0" smtClean="0">
                <a:latin typeface="Open Sans" panose="020B0606030504020204" pitchFamily="34" charset="0"/>
              </a:rPr>
              <a:t>? Ответ разработчика	</a:t>
            </a:r>
            <a:endParaRPr lang="ru-RU" altLang="ru-RU" dirty="0">
              <a:latin typeface="Open Sans" panose="020B0606030504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6081" y="1619597"/>
            <a:ext cx="6588447" cy="515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2400" dirty="0" smtClean="0">
                <a:latin typeface="Open Sans" panose="020B0606030504020204" pitchFamily="34" charset="0"/>
              </a:rPr>
              <a:t>Это не баг это </a:t>
            </a:r>
            <a:r>
              <a:rPr lang="ru-RU" altLang="ru-RU" sz="2400" dirty="0" err="1" smtClean="0">
                <a:latin typeface="Open Sans" panose="020B0606030504020204" pitchFamily="34" charset="0"/>
              </a:rPr>
              <a:t>фича</a:t>
            </a:r>
            <a:endParaRPr lang="ru-RU" altLang="ru-RU" sz="2400" dirty="0" smtClean="0">
              <a:latin typeface="Open Sans" panose="020B0606030504020204" pitchFamily="34" charset="0"/>
            </a:endParaRPr>
          </a:p>
          <a:p>
            <a:pPr eaLnBrk="1">
              <a:lnSpc>
                <a:spcPct val="113000"/>
              </a:lnSpc>
              <a:spcAft>
                <a:spcPct val="0"/>
              </a:spcAft>
            </a:pPr>
            <a:endParaRPr lang="ru-RU" altLang="ru-RU" sz="2400" dirty="0">
              <a:latin typeface="Open Sans" panose="020B0606030504020204" pitchFamily="34" charset="0"/>
            </a:endParaRPr>
          </a:p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2400" dirty="0" smtClean="0">
                <a:latin typeface="Open Sans" panose="020B0606030504020204" pitchFamily="34" charset="0"/>
              </a:rPr>
              <a:t>«Такое поведение встречается и в </a:t>
            </a:r>
            <a:r>
              <a:rPr lang="ru-RU" altLang="ru-RU" sz="2400" dirty="0" err="1" smtClean="0">
                <a:latin typeface="Open Sans" panose="020B0606030504020204" pitchFamily="34" charset="0"/>
              </a:rPr>
              <a:t>проде</a:t>
            </a:r>
            <a:r>
              <a:rPr lang="ru-RU" altLang="ru-RU" sz="2400" dirty="0" smtClean="0">
                <a:latin typeface="Open Sans" panose="020B0606030504020204" pitchFamily="34" charset="0"/>
              </a:rPr>
              <a:t>, чтобы полечить нужно просто перезапустить </a:t>
            </a:r>
            <a:r>
              <a:rPr lang="en-US" altLang="ru-RU" sz="2400" dirty="0" smtClean="0">
                <a:latin typeface="Open Sans" panose="020B0606030504020204" pitchFamily="34" charset="0"/>
              </a:rPr>
              <a:t>job</a:t>
            </a:r>
            <a:r>
              <a:rPr lang="ru-RU" altLang="ru-RU" sz="2400" dirty="0" smtClean="0">
                <a:latin typeface="Open Sans" panose="020B0606030504020204" pitchFamily="34" charset="0"/>
              </a:rPr>
              <a:t> еще раз»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28604" y="2699717"/>
            <a:ext cx="2455939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48140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4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ELK stack </a:t>
            </a:r>
            <a:r>
              <a:rPr lang="ru-RU" altLang="ru-RU" sz="14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в тестировании (</a:t>
            </a:r>
            <a:r>
              <a:rPr lang="en-US" altLang="ru-RU" sz="1400" dirty="0" err="1" smtClean="0">
                <a:solidFill>
                  <a:schemeClr val="bg1"/>
                </a:solidFill>
                <a:latin typeface="Open Sans" panose="020B0606030504020204" pitchFamily="34" charset="0"/>
              </a:rPr>
              <a:t>Logstash+Elasticsearch+Kibana</a:t>
            </a:r>
            <a:r>
              <a:rPr lang="en-US" altLang="ru-RU" sz="14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)</a:t>
            </a:r>
            <a:endParaRPr lang="ru-RU" altLang="ru-RU" sz="14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6983413"/>
            <a:ext cx="70326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6081" y="395461"/>
            <a:ext cx="9288462" cy="96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dirty="0" smtClean="0">
                <a:latin typeface="Open Sans" panose="020B0606030504020204" pitchFamily="34" charset="0"/>
              </a:rPr>
              <a:t>Зачем анализировать </a:t>
            </a:r>
            <a:r>
              <a:rPr lang="ru-RU" altLang="ru-RU" dirty="0" err="1" smtClean="0">
                <a:latin typeface="Open Sans" panose="020B0606030504020204" pitchFamily="34" charset="0"/>
              </a:rPr>
              <a:t>логи</a:t>
            </a:r>
            <a:r>
              <a:rPr lang="ru-RU" altLang="ru-RU" dirty="0" smtClean="0">
                <a:latin typeface="Open Sans" panose="020B0606030504020204" pitchFamily="34" charset="0"/>
              </a:rPr>
              <a:t>? Причина бага</a:t>
            </a:r>
            <a:endParaRPr lang="ru-RU" altLang="ru-RU" dirty="0">
              <a:latin typeface="Open Sans" panose="020B0606030504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1209" y="1619597"/>
            <a:ext cx="4735461" cy="515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2400" dirty="0" smtClean="0">
                <a:latin typeface="Open Sans" panose="020B0606030504020204" pitchFamily="34" charset="0"/>
              </a:rPr>
              <a:t>Помогал в поиске причины бага один из лучших специалистов компании</a:t>
            </a:r>
          </a:p>
          <a:p>
            <a:pPr eaLnBrk="1">
              <a:lnSpc>
                <a:spcPct val="113000"/>
              </a:lnSpc>
              <a:spcAft>
                <a:spcPct val="0"/>
              </a:spcAft>
            </a:pPr>
            <a:endParaRPr lang="ru-RU" altLang="ru-RU" sz="2400" dirty="0">
              <a:latin typeface="Open Sans" panose="020B0606030504020204" pitchFamily="34" charset="0"/>
            </a:endParaRPr>
          </a:p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2400" dirty="0" smtClean="0">
                <a:latin typeface="Open Sans" panose="020B0606030504020204" pitchFamily="34" charset="0"/>
              </a:rPr>
              <a:t>Был проведен анализ определенного лог-файла с определенного сервера БД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44368" y="1362372"/>
            <a:ext cx="4272992" cy="468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05046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4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ELK stack </a:t>
            </a:r>
            <a:r>
              <a:rPr lang="ru-RU" altLang="ru-RU" sz="14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в тестировании (</a:t>
            </a:r>
            <a:r>
              <a:rPr lang="en-US" altLang="ru-RU" sz="1400" dirty="0" err="1" smtClean="0">
                <a:solidFill>
                  <a:schemeClr val="bg1"/>
                </a:solidFill>
                <a:latin typeface="Open Sans" panose="020B0606030504020204" pitchFamily="34" charset="0"/>
              </a:rPr>
              <a:t>Logstash+Elasticsearch+Kibana</a:t>
            </a:r>
            <a:r>
              <a:rPr lang="en-US" altLang="ru-RU" sz="14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)</a:t>
            </a:r>
            <a:endParaRPr lang="ru-RU" altLang="ru-RU" sz="14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6983413"/>
            <a:ext cx="70326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6081" y="395461"/>
            <a:ext cx="9288462" cy="96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dirty="0" smtClean="0">
                <a:latin typeface="Open Sans" panose="020B0606030504020204" pitchFamily="34" charset="0"/>
              </a:rPr>
              <a:t>Зачем анализировать </a:t>
            </a:r>
            <a:r>
              <a:rPr lang="ru-RU" altLang="ru-RU" dirty="0" err="1" smtClean="0">
                <a:latin typeface="Open Sans" panose="020B0606030504020204" pitchFamily="34" charset="0"/>
              </a:rPr>
              <a:t>логи</a:t>
            </a:r>
            <a:r>
              <a:rPr lang="ru-RU" altLang="ru-RU" dirty="0" smtClean="0">
                <a:latin typeface="Open Sans" panose="020B0606030504020204" pitchFamily="34" charset="0"/>
              </a:rPr>
              <a:t>? Результат</a:t>
            </a:r>
            <a:endParaRPr lang="ru-RU" altLang="ru-RU" dirty="0">
              <a:latin typeface="Open Sans" panose="020B0606030504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6081" y="1619597"/>
            <a:ext cx="6588447" cy="515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2400" dirty="0" smtClean="0">
                <a:latin typeface="Open Sans" panose="020B0606030504020204" pitchFamily="34" charset="0"/>
              </a:rPr>
              <a:t>Результаты:</a:t>
            </a:r>
          </a:p>
          <a:p>
            <a:pPr marL="457200" indent="-457200" eaLnBrk="1">
              <a:lnSpc>
                <a:spcPct val="113000"/>
              </a:lnSpc>
              <a:spcAft>
                <a:spcPct val="0"/>
              </a:spcAft>
              <a:buAutoNum type="arabicPeriod"/>
            </a:pPr>
            <a:r>
              <a:rPr lang="ru-RU" altLang="ru-RU" sz="2400" dirty="0" smtClean="0">
                <a:latin typeface="Open Sans" panose="020B0606030504020204" pitchFamily="34" charset="0"/>
              </a:rPr>
              <a:t>Иногда причина багов р</a:t>
            </a:r>
            <a:r>
              <a:rPr lang="ru-RU" altLang="ru-RU" sz="2400" dirty="0">
                <a:latin typeface="Open Sans" panose="020B0606030504020204" pitchFamily="34" charset="0"/>
              </a:rPr>
              <a:t>я</a:t>
            </a:r>
            <a:r>
              <a:rPr lang="ru-RU" altLang="ru-RU" sz="2400" dirty="0" smtClean="0">
                <a:latin typeface="Open Sans" panose="020B0606030504020204" pitchFamily="34" charset="0"/>
              </a:rPr>
              <a:t>дом – в логах</a:t>
            </a:r>
          </a:p>
          <a:p>
            <a:pPr marL="457200" indent="-457200" eaLnBrk="1">
              <a:lnSpc>
                <a:spcPct val="113000"/>
              </a:lnSpc>
              <a:spcAft>
                <a:spcPct val="0"/>
              </a:spcAft>
              <a:buAutoNum type="arabicPeriod"/>
            </a:pPr>
            <a:r>
              <a:rPr lang="ru-RU" altLang="ru-RU" sz="2400" dirty="0" smtClean="0">
                <a:latin typeface="Open Sans" panose="020B0606030504020204" pitchFamily="34" charset="0"/>
              </a:rPr>
              <a:t>Разработчик готов помогать, если ему предоставить достаточно информации о баге</a:t>
            </a:r>
          </a:p>
          <a:p>
            <a:pPr eaLnBrk="1">
              <a:lnSpc>
                <a:spcPct val="113000"/>
              </a:lnSpc>
              <a:spcAft>
                <a:spcPct val="0"/>
              </a:spcAft>
            </a:pPr>
            <a:endParaRPr lang="ru-RU" altLang="ru-RU" sz="2400" dirty="0" smtClean="0">
              <a:latin typeface="Open Sans" panose="020B0606030504020204" pitchFamily="34" charset="0"/>
            </a:endParaRPr>
          </a:p>
          <a:p>
            <a:pPr eaLnBrk="1">
              <a:lnSpc>
                <a:spcPct val="113000"/>
              </a:lnSpc>
              <a:spcAft>
                <a:spcPct val="0"/>
              </a:spcAft>
            </a:pPr>
            <a:endParaRPr lang="ru-RU" altLang="ru-RU" sz="2400" dirty="0">
              <a:latin typeface="Open Sans" panose="020B0606030504020204" pitchFamily="34" charset="0"/>
            </a:endParaRPr>
          </a:p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2400" dirty="0" smtClean="0">
                <a:latin typeface="Open Sans" panose="020B0606030504020204" pitchFamily="34" charset="0"/>
              </a:rPr>
              <a:t>Нюансы:</a:t>
            </a:r>
          </a:p>
          <a:p>
            <a:pPr marL="457200" indent="-457200" eaLnBrk="1">
              <a:lnSpc>
                <a:spcPct val="113000"/>
              </a:lnSpc>
              <a:spcAft>
                <a:spcPct val="0"/>
              </a:spcAft>
              <a:buAutoNum type="arabicPeriod"/>
            </a:pPr>
            <a:r>
              <a:rPr lang="ru-RU" altLang="ru-RU" sz="2000" dirty="0" smtClean="0">
                <a:latin typeface="Open Sans" panose="020B0606030504020204" pitchFamily="34" charset="0"/>
              </a:rPr>
              <a:t>Большой </a:t>
            </a:r>
            <a:r>
              <a:rPr lang="ru-RU" altLang="ru-RU" sz="2000" dirty="0">
                <a:latin typeface="Open Sans" panose="020B0606030504020204" pitchFamily="34" charset="0"/>
              </a:rPr>
              <a:t>объем файлов с логами</a:t>
            </a:r>
          </a:p>
          <a:p>
            <a:pPr marL="457200" indent="-457200" eaLnBrk="1">
              <a:lnSpc>
                <a:spcPct val="113000"/>
              </a:lnSpc>
              <a:spcAft>
                <a:spcPct val="0"/>
              </a:spcAft>
              <a:buAutoNum type="arabicPeriod"/>
            </a:pPr>
            <a:r>
              <a:rPr lang="ru-RU" altLang="ru-RU" sz="2000" dirty="0">
                <a:latin typeface="Open Sans" panose="020B0606030504020204" pitchFamily="34" charset="0"/>
              </a:rPr>
              <a:t>Разный формат сообщений</a:t>
            </a:r>
          </a:p>
          <a:p>
            <a:pPr marL="457200" indent="-457200" eaLnBrk="1">
              <a:lnSpc>
                <a:spcPct val="113000"/>
              </a:lnSpc>
              <a:spcAft>
                <a:spcPct val="0"/>
              </a:spcAft>
              <a:buAutoNum type="arabicPeriod"/>
            </a:pPr>
            <a:r>
              <a:rPr lang="ru-RU" altLang="ru-RU" sz="2000" dirty="0">
                <a:latin typeface="Open Sans" panose="020B0606030504020204" pitchFamily="34" charset="0"/>
              </a:rPr>
              <a:t>Нужно знать что может, а чего не может быть в логах</a:t>
            </a:r>
          </a:p>
          <a:p>
            <a:pPr eaLnBrk="1">
              <a:lnSpc>
                <a:spcPct val="113000"/>
              </a:lnSpc>
              <a:spcAft>
                <a:spcPct val="0"/>
              </a:spcAft>
            </a:pPr>
            <a:endParaRPr lang="ru-RU" altLang="ru-RU" sz="2000" dirty="0" smtClean="0">
              <a:latin typeface="Open Sans" panose="020B0606030504020204" pitchFamily="34" charset="0"/>
            </a:endParaRPr>
          </a:p>
          <a:p>
            <a:pPr marL="1200150" lvl="1" indent="-457200" eaLnBrk="1">
              <a:lnSpc>
                <a:spcPct val="113000"/>
              </a:lnSpc>
              <a:spcAft>
                <a:spcPct val="0"/>
              </a:spcAft>
              <a:buAutoNum type="arabicPeriod"/>
            </a:pPr>
            <a:endParaRPr lang="ru-RU" altLang="ru-RU" sz="2000" dirty="0" smtClean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19402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4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ELK stack </a:t>
            </a:r>
            <a:r>
              <a:rPr lang="ru-RU" altLang="ru-RU" sz="14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в тестировании (</a:t>
            </a:r>
            <a:r>
              <a:rPr lang="en-US" altLang="ru-RU" sz="1400" dirty="0" err="1" smtClean="0">
                <a:solidFill>
                  <a:schemeClr val="bg1"/>
                </a:solidFill>
                <a:latin typeface="Open Sans" panose="020B0606030504020204" pitchFamily="34" charset="0"/>
              </a:rPr>
              <a:t>Logstash+Elasticsearch+Kibana</a:t>
            </a:r>
            <a:r>
              <a:rPr lang="en-US" altLang="ru-RU" sz="14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)</a:t>
            </a:r>
            <a:endParaRPr lang="ru-RU" altLang="ru-RU" sz="14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6983413"/>
            <a:ext cx="70326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31800" y="467469"/>
            <a:ext cx="9288462" cy="96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dirty="0" smtClean="0">
                <a:latin typeface="Open Sans" panose="020B0606030504020204" pitchFamily="34" charset="0"/>
              </a:rPr>
              <a:t>Что же мы получаем</a:t>
            </a:r>
            <a:endParaRPr lang="ru-RU" altLang="ru-RU" dirty="0">
              <a:latin typeface="Open Sans" panose="020B0606030504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6081" y="1619597"/>
            <a:ext cx="6012383" cy="515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457200" indent="-457200" eaLnBrk="1">
              <a:lnSpc>
                <a:spcPct val="113000"/>
              </a:lnSpc>
              <a:spcAft>
                <a:spcPct val="0"/>
              </a:spcAft>
              <a:buAutoNum type="arabicPeriod"/>
            </a:pPr>
            <a:r>
              <a:rPr lang="ru-RU" altLang="ru-RU" sz="2400" dirty="0" smtClean="0">
                <a:latin typeface="Open Sans" panose="020B0606030504020204" pitchFamily="34" charset="0"/>
              </a:rPr>
              <a:t>Облегчение жизни разработчикам и администраторам</a:t>
            </a:r>
          </a:p>
          <a:p>
            <a:pPr marL="457200" indent="-457200" eaLnBrk="1">
              <a:lnSpc>
                <a:spcPct val="113000"/>
              </a:lnSpc>
              <a:spcAft>
                <a:spcPct val="0"/>
              </a:spcAft>
              <a:buAutoNum type="arabicPeriod"/>
            </a:pPr>
            <a:r>
              <a:rPr lang="ru-RU" altLang="ru-RU" sz="2400" dirty="0" smtClean="0">
                <a:latin typeface="Open Sans" panose="020B0606030504020204" pitchFamily="34" charset="0"/>
              </a:rPr>
              <a:t>Облегчение жизни </a:t>
            </a:r>
            <a:r>
              <a:rPr lang="ru-RU" altLang="ru-RU" sz="2400" dirty="0" err="1" smtClean="0">
                <a:latin typeface="Open Sans" panose="020B0606030504020204" pitchFamily="34" charset="0"/>
              </a:rPr>
              <a:t>тестировщикам</a:t>
            </a:r>
            <a:endParaRPr lang="ru-RU" altLang="ru-RU" sz="2400" dirty="0" smtClean="0">
              <a:latin typeface="Open Sans" panose="020B0606030504020204" pitchFamily="34" charset="0"/>
            </a:endParaRPr>
          </a:p>
          <a:p>
            <a:pPr marL="457200" indent="-457200" eaLnBrk="1">
              <a:lnSpc>
                <a:spcPct val="113000"/>
              </a:lnSpc>
              <a:spcAft>
                <a:spcPct val="0"/>
              </a:spcAft>
              <a:buAutoNum type="arabicPeriod"/>
            </a:pPr>
            <a:r>
              <a:rPr lang="ru-RU" altLang="ru-RU" sz="2400" dirty="0" smtClean="0">
                <a:latin typeface="Open Sans" panose="020B0606030504020204" pitchFamily="34" charset="0"/>
              </a:rPr>
              <a:t>Предоставление информации менеджера</a:t>
            </a:r>
            <a:r>
              <a:rPr lang="ru-RU" altLang="ru-RU" sz="2400" dirty="0">
                <a:latin typeface="Open Sans" panose="020B0606030504020204" pitchFamily="34" charset="0"/>
              </a:rPr>
              <a:t>м</a:t>
            </a:r>
            <a:endParaRPr lang="ru-RU" altLang="ru-RU" sz="2400" dirty="0" smtClean="0">
              <a:latin typeface="Open Sans" panose="020B0606030504020204" pitchFamily="34" charset="0"/>
            </a:endParaRPr>
          </a:p>
          <a:p>
            <a:pPr marL="457200" indent="-457200" eaLnBrk="1">
              <a:lnSpc>
                <a:spcPct val="113000"/>
              </a:lnSpc>
              <a:spcAft>
                <a:spcPct val="0"/>
              </a:spcAft>
              <a:buAutoNum type="arabicPeriod"/>
            </a:pPr>
            <a:r>
              <a:rPr lang="ru-RU" altLang="ru-RU" sz="2400" dirty="0" smtClean="0">
                <a:latin typeface="Open Sans" panose="020B0606030504020204" pitchFamily="34" charset="0"/>
              </a:rPr>
              <a:t>Централизованный мониторинг здоровьем систем</a:t>
            </a:r>
          </a:p>
          <a:p>
            <a:pPr marL="457200" indent="-457200" eaLnBrk="1">
              <a:lnSpc>
                <a:spcPct val="113000"/>
              </a:lnSpc>
              <a:spcAft>
                <a:spcPct val="0"/>
              </a:spcAft>
              <a:buAutoNum type="arabicPeriod"/>
            </a:pPr>
            <a:endParaRPr lang="ru-RU" altLang="ru-RU" sz="2400" dirty="0">
              <a:latin typeface="Open Sans" panose="020B0606030504020204" pitchFamily="34" charset="0"/>
            </a:endParaRPr>
          </a:p>
          <a:p>
            <a:pPr marL="457200" indent="-457200" eaLnBrk="1">
              <a:lnSpc>
                <a:spcPct val="113000"/>
              </a:lnSpc>
              <a:spcAft>
                <a:spcPct val="0"/>
              </a:spcAft>
              <a:buAutoNum type="arabicPeriod"/>
            </a:pPr>
            <a:r>
              <a:rPr lang="ru-RU" altLang="ru-RU" sz="2400" dirty="0" smtClean="0">
                <a:latin typeface="Open Sans" panose="020B0606030504020204" pitchFamily="34" charset="0"/>
              </a:rPr>
              <a:t>Повышение качества продукта</a:t>
            </a:r>
            <a:endParaRPr lang="ru-RU" altLang="ru-RU" sz="2400" dirty="0">
              <a:latin typeface="Open Sans" panose="020B0606030504020204" pitchFamily="34" charset="0"/>
            </a:endParaRPr>
          </a:p>
        </p:txBody>
      </p:sp>
      <p:pic>
        <p:nvPicPr>
          <p:cNvPr id="4098" name="Picture 2" descr="Image result for question and answ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4649" y="1619597"/>
            <a:ext cx="3597051" cy="359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98613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4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ELK stack </a:t>
            </a:r>
            <a:r>
              <a:rPr lang="ru-RU" altLang="ru-RU" sz="14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в тестировании (</a:t>
            </a:r>
            <a:r>
              <a:rPr lang="en-US" altLang="ru-RU" sz="1400" dirty="0" err="1" smtClean="0">
                <a:solidFill>
                  <a:schemeClr val="bg1"/>
                </a:solidFill>
                <a:latin typeface="Open Sans" panose="020B0606030504020204" pitchFamily="34" charset="0"/>
              </a:rPr>
              <a:t>Logstash+Elasticsearch+Kibana</a:t>
            </a:r>
            <a:r>
              <a:rPr lang="en-US" altLang="ru-RU" sz="14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)</a:t>
            </a:r>
            <a:endParaRPr lang="ru-RU" altLang="ru-RU" sz="14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6983413"/>
            <a:ext cx="70326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6081" y="395461"/>
            <a:ext cx="9288462" cy="96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dirty="0" smtClean="0">
                <a:latin typeface="Open Sans" panose="020B0606030504020204" pitchFamily="34" charset="0"/>
              </a:rPr>
              <a:t>Общие впечатления об </a:t>
            </a:r>
            <a:r>
              <a:rPr lang="en-US" altLang="ru-RU" dirty="0" smtClean="0">
                <a:latin typeface="Open Sans" panose="020B0606030504020204" pitchFamily="34" charset="0"/>
              </a:rPr>
              <a:t>ELK</a:t>
            </a:r>
            <a:r>
              <a:rPr lang="ru-RU" altLang="ru-RU" dirty="0" smtClean="0">
                <a:latin typeface="Open Sans" panose="020B0606030504020204" pitchFamily="34" charset="0"/>
              </a:rPr>
              <a:t> </a:t>
            </a:r>
            <a:r>
              <a:rPr lang="en-US" altLang="ru-RU" dirty="0" smtClean="0">
                <a:latin typeface="Open Sans" panose="020B0606030504020204" pitchFamily="34" charset="0"/>
              </a:rPr>
              <a:t>stack</a:t>
            </a:r>
            <a:r>
              <a:rPr lang="ru-RU" altLang="ru-RU" dirty="0" smtClean="0">
                <a:latin typeface="Open Sans" panose="020B0606030504020204" pitchFamily="34" charset="0"/>
              </a:rPr>
              <a:t>	</a:t>
            </a:r>
            <a:endParaRPr lang="ru-RU" altLang="ru-RU" dirty="0">
              <a:latin typeface="Open Sans" panose="020B0606030504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6081" y="1619597"/>
            <a:ext cx="5868367" cy="515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457200" indent="-457200" eaLnBrk="1">
              <a:lnSpc>
                <a:spcPct val="113000"/>
              </a:lnSpc>
              <a:spcAft>
                <a:spcPct val="0"/>
              </a:spcAft>
              <a:buAutoNum type="arabicPeriod"/>
            </a:pPr>
            <a:r>
              <a:rPr lang="en-US" altLang="ru-RU" sz="2400" dirty="0" err="1" smtClean="0">
                <a:latin typeface="Open Sans" panose="020B0606030504020204" pitchFamily="34" charset="0"/>
              </a:rPr>
              <a:t>Logstash</a:t>
            </a:r>
            <a:r>
              <a:rPr lang="en-US" altLang="ru-RU" sz="2400" dirty="0" smtClean="0">
                <a:latin typeface="Open Sans" panose="020B0606030504020204" pitchFamily="34" charset="0"/>
              </a:rPr>
              <a:t> </a:t>
            </a:r>
            <a:r>
              <a:rPr lang="ru-RU" altLang="ru-RU" sz="2400" dirty="0" smtClean="0">
                <a:latin typeface="Open Sans" panose="020B0606030504020204" pitchFamily="34" charset="0"/>
              </a:rPr>
              <a:t>и </a:t>
            </a:r>
            <a:r>
              <a:rPr lang="en-US" altLang="ru-RU" sz="2400" dirty="0" err="1" smtClean="0">
                <a:latin typeface="Open Sans" panose="020B0606030504020204" pitchFamily="34" charset="0"/>
              </a:rPr>
              <a:t>Kibana</a:t>
            </a:r>
            <a:endParaRPr lang="ru-RU" altLang="ru-RU" sz="2400" dirty="0" smtClean="0">
              <a:latin typeface="Open Sans" panose="020B0606030504020204" pitchFamily="34" charset="0"/>
            </a:endParaRPr>
          </a:p>
          <a:p>
            <a:pPr marL="1200150" lvl="1" indent="-457200" eaLnBrk="1">
              <a:lnSpc>
                <a:spcPct val="113000"/>
              </a:lnSpc>
              <a:spcAft>
                <a:spcPct val="0"/>
              </a:spcAft>
              <a:buAutoNum type="arabicPeriod"/>
            </a:pPr>
            <a:r>
              <a:rPr lang="ru-RU" altLang="ru-RU" sz="2000" dirty="0" smtClean="0">
                <a:latin typeface="Open Sans" panose="020B0606030504020204" pitchFamily="34" charset="0"/>
              </a:rPr>
              <a:t>Нужный функционал не в полном объеме</a:t>
            </a:r>
          </a:p>
          <a:p>
            <a:pPr marL="1200150" lvl="1" indent="-457200" eaLnBrk="1">
              <a:lnSpc>
                <a:spcPct val="113000"/>
              </a:lnSpc>
              <a:spcAft>
                <a:spcPct val="0"/>
              </a:spcAft>
              <a:buAutoNum type="arabicPeriod"/>
            </a:pPr>
            <a:r>
              <a:rPr lang="ru-RU" altLang="ru-RU" sz="2000" dirty="0" smtClean="0">
                <a:latin typeface="Open Sans" panose="020B0606030504020204" pitchFamily="34" charset="0"/>
              </a:rPr>
              <a:t>Просто реализовать недостающее</a:t>
            </a:r>
          </a:p>
          <a:p>
            <a:pPr marL="1200150" lvl="1" indent="-457200" eaLnBrk="1">
              <a:lnSpc>
                <a:spcPct val="113000"/>
              </a:lnSpc>
              <a:spcAft>
                <a:spcPct val="0"/>
              </a:spcAft>
              <a:buAutoNum type="arabicPeriod"/>
            </a:pPr>
            <a:r>
              <a:rPr lang="ru-RU" altLang="ru-RU" sz="2000" dirty="0" smtClean="0">
                <a:latin typeface="Open Sans" panose="020B0606030504020204" pitchFamily="34" charset="0"/>
              </a:rPr>
              <a:t>Легко настраиваются</a:t>
            </a:r>
          </a:p>
          <a:p>
            <a:pPr marL="457200" indent="-457200" eaLnBrk="1">
              <a:lnSpc>
                <a:spcPct val="113000"/>
              </a:lnSpc>
              <a:spcAft>
                <a:spcPct val="0"/>
              </a:spcAft>
              <a:buAutoNum type="arabicPeriod"/>
            </a:pPr>
            <a:endParaRPr lang="ru-RU" altLang="ru-RU" sz="2400" dirty="0" smtClean="0">
              <a:latin typeface="Open Sans" panose="020B0606030504020204" pitchFamily="34" charset="0"/>
            </a:endParaRPr>
          </a:p>
          <a:p>
            <a:pPr marL="457200" indent="-457200" eaLnBrk="1">
              <a:lnSpc>
                <a:spcPct val="113000"/>
              </a:lnSpc>
              <a:spcAft>
                <a:spcPct val="0"/>
              </a:spcAft>
              <a:buAutoNum type="arabicPeriod"/>
            </a:pPr>
            <a:r>
              <a:rPr lang="en-US" altLang="ru-RU" sz="2400" dirty="0" err="1" smtClean="0">
                <a:latin typeface="Open Sans" panose="020B0606030504020204" pitchFamily="34" charset="0"/>
              </a:rPr>
              <a:t>Elasticsearch</a:t>
            </a:r>
            <a:endParaRPr lang="en-US" altLang="ru-RU" sz="2400" dirty="0" smtClean="0">
              <a:latin typeface="Open Sans" panose="020B0606030504020204" pitchFamily="34" charset="0"/>
            </a:endParaRPr>
          </a:p>
          <a:p>
            <a:pPr marL="1200150" lvl="1" indent="-457200" eaLnBrk="1">
              <a:lnSpc>
                <a:spcPct val="113000"/>
              </a:lnSpc>
              <a:spcAft>
                <a:spcPct val="0"/>
              </a:spcAft>
              <a:buAutoNum type="arabicPeriod"/>
            </a:pPr>
            <a:r>
              <a:rPr lang="ru-RU" altLang="ru-RU" sz="2000" dirty="0" smtClean="0">
                <a:latin typeface="Open Sans" panose="020B0606030504020204" pitchFamily="34" charset="0"/>
              </a:rPr>
              <a:t>Солидный продукт</a:t>
            </a:r>
          </a:p>
          <a:p>
            <a:pPr marL="1200150" lvl="1" indent="-457200" eaLnBrk="1">
              <a:lnSpc>
                <a:spcPct val="113000"/>
              </a:lnSpc>
              <a:spcAft>
                <a:spcPct val="0"/>
              </a:spcAft>
              <a:buAutoNum type="arabicPeriod"/>
            </a:pPr>
            <a:r>
              <a:rPr lang="ru-RU" altLang="ru-RU" sz="2000" dirty="0" smtClean="0">
                <a:latin typeface="Open Sans" panose="020B0606030504020204" pitchFamily="34" charset="0"/>
              </a:rPr>
              <a:t>Работает быстро</a:t>
            </a:r>
          </a:p>
          <a:p>
            <a:pPr marL="1200150" lvl="1" indent="-457200" eaLnBrk="1">
              <a:lnSpc>
                <a:spcPct val="113000"/>
              </a:lnSpc>
              <a:spcAft>
                <a:spcPct val="0"/>
              </a:spcAft>
              <a:buAutoNum type="arabicPeriod"/>
            </a:pPr>
            <a:r>
              <a:rPr lang="ru-RU" altLang="ru-RU" sz="2000" dirty="0" smtClean="0">
                <a:latin typeface="Open Sans" panose="020B0606030504020204" pitchFamily="34" charset="0"/>
              </a:rPr>
              <a:t>Нужно время, чтобы научиться с ним работать</a:t>
            </a:r>
          </a:p>
          <a:p>
            <a:pPr marL="1200150" lvl="1" indent="-457200" eaLnBrk="1">
              <a:lnSpc>
                <a:spcPct val="113000"/>
              </a:lnSpc>
              <a:spcAft>
                <a:spcPct val="0"/>
              </a:spcAft>
              <a:buAutoNum type="arabicPeriod"/>
            </a:pPr>
            <a:r>
              <a:rPr lang="ru-RU" altLang="ru-RU" sz="2000" dirty="0" smtClean="0">
                <a:latin typeface="Open Sans" panose="020B0606030504020204" pitchFamily="34" charset="0"/>
              </a:rPr>
              <a:t>По умолчанию нет аутентификации</a:t>
            </a:r>
          </a:p>
          <a:p>
            <a:pPr marL="1200150" lvl="1" indent="-457200" eaLnBrk="1">
              <a:lnSpc>
                <a:spcPct val="113000"/>
              </a:lnSpc>
              <a:spcAft>
                <a:spcPct val="0"/>
              </a:spcAft>
              <a:buAutoNum type="arabicPeriod"/>
            </a:pPr>
            <a:endParaRPr lang="ru-RU" altLang="ru-RU" sz="2000" dirty="0" smtClean="0">
              <a:latin typeface="Open Sans" panose="020B0606030504020204" pitchFamily="34" charset="0"/>
            </a:endParaRPr>
          </a:p>
        </p:txBody>
      </p:sp>
      <p:pic>
        <p:nvPicPr>
          <p:cNvPr id="8" name="Picture 2" descr="Image result for rock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4742" y="3131765"/>
            <a:ext cx="360980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17975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4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ELK stack </a:t>
            </a:r>
            <a:r>
              <a:rPr lang="ru-RU" altLang="ru-RU" sz="14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в тестировании (</a:t>
            </a:r>
            <a:r>
              <a:rPr lang="en-US" altLang="ru-RU" sz="1400" dirty="0" err="1" smtClean="0">
                <a:solidFill>
                  <a:schemeClr val="bg1"/>
                </a:solidFill>
                <a:latin typeface="Open Sans" panose="020B0606030504020204" pitchFamily="34" charset="0"/>
              </a:rPr>
              <a:t>Logstash+Elasticsearch+Kibana</a:t>
            </a:r>
            <a:r>
              <a:rPr lang="en-US" altLang="ru-RU" sz="14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)</a:t>
            </a:r>
            <a:endParaRPr lang="ru-RU" altLang="ru-RU" sz="14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6983413"/>
            <a:ext cx="70326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88945" y="395461"/>
            <a:ext cx="9288462" cy="96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dirty="0" smtClean="0">
                <a:latin typeface="Open Sans" panose="020B0606030504020204" pitchFamily="34" charset="0"/>
              </a:rPr>
              <a:t>Вопросы и ответы</a:t>
            </a:r>
            <a:endParaRPr lang="ru-RU" altLang="ru-RU" dirty="0">
              <a:latin typeface="Open Sans" panose="020B0606030504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6081" y="1619597"/>
            <a:ext cx="6732463" cy="515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indent="0">
              <a:buClr>
                <a:schemeClr val="accent1"/>
              </a:buClr>
              <a:buNone/>
            </a:pPr>
            <a:endParaRPr lang="ru-RU" sz="2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Clr>
                <a:schemeClr val="accent1"/>
              </a:buClr>
              <a:buNone/>
            </a:pPr>
            <a:endParaRPr lang="ru-RU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Clr>
                <a:schemeClr val="accent1"/>
              </a:buClr>
              <a:buNone/>
            </a:pPr>
            <a:endParaRPr lang="ru-RU" sz="2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Clr>
                <a:schemeClr val="accent1"/>
              </a:buClr>
              <a:buNone/>
            </a:pPr>
            <a:endParaRPr lang="ru-RU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Clr>
                <a:schemeClr val="accent1"/>
              </a:buClr>
              <a:buNone/>
            </a:pPr>
            <a:endParaRPr lang="ru-RU" sz="2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Clr>
                <a:schemeClr val="accent1"/>
              </a:buClr>
              <a:buNone/>
            </a:pPr>
            <a:r>
              <a:rPr lang="ru-RU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Презентацию </a:t>
            </a:r>
            <a:r>
              <a:rPr lang="ru-R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выполнил:</a:t>
            </a:r>
          </a:p>
          <a:p>
            <a:pPr marL="0" indent="0">
              <a:buNone/>
            </a:pPr>
            <a:r>
              <a:rPr lang="ru-RU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Журин</a:t>
            </a:r>
            <a:r>
              <a:rPr lang="ru-R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Сергей.</a:t>
            </a:r>
            <a:br>
              <a:rPr lang="ru-R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s.zhurin@pflb.ru</a:t>
            </a:r>
            <a:b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Инженер по производительности ПО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ru-R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Performance 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</a:t>
            </a:r>
            <a:endParaRPr lang="ru-RU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60618" y="1691605"/>
            <a:ext cx="2531082" cy="402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29091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4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ELK stack </a:t>
            </a:r>
            <a:r>
              <a:rPr lang="ru-RU" altLang="ru-RU" sz="14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в тестировании (</a:t>
            </a:r>
            <a:r>
              <a:rPr lang="en-US" altLang="ru-RU" sz="1400" dirty="0" err="1" smtClean="0">
                <a:solidFill>
                  <a:schemeClr val="bg1"/>
                </a:solidFill>
                <a:latin typeface="Open Sans" panose="020B0606030504020204" pitchFamily="34" charset="0"/>
              </a:rPr>
              <a:t>Logstash+Elasticsearch+Kibana</a:t>
            </a:r>
            <a:r>
              <a:rPr lang="en-US" altLang="ru-RU" sz="14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)</a:t>
            </a:r>
            <a:endParaRPr lang="ru-RU" altLang="ru-RU" sz="14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6983413"/>
            <a:ext cx="70326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31800" y="467469"/>
            <a:ext cx="9288462" cy="96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dirty="0" smtClean="0">
                <a:latin typeface="Open Sans" panose="020B0606030504020204" pitchFamily="34" charset="0"/>
              </a:rPr>
              <a:t>Что такое </a:t>
            </a:r>
            <a:r>
              <a:rPr lang="en-US" altLang="ru-RU" dirty="0" smtClean="0">
                <a:latin typeface="Open Sans" panose="020B0606030504020204" pitchFamily="34" charset="0"/>
              </a:rPr>
              <a:t>ELK stack</a:t>
            </a:r>
            <a:r>
              <a:rPr lang="ru-RU" altLang="ru-RU" dirty="0" smtClean="0">
                <a:latin typeface="Open Sans" panose="020B0606030504020204" pitchFamily="34" charset="0"/>
              </a:rPr>
              <a:t>?</a:t>
            </a:r>
            <a:endParaRPr lang="ru-RU" altLang="ru-RU" dirty="0">
              <a:latin typeface="Open Sans" panose="020B0606030504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6081" y="1619597"/>
            <a:ext cx="9288462" cy="515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2400" dirty="0" smtClean="0">
                <a:latin typeface="Open Sans" panose="020B0606030504020204" pitchFamily="34" charset="0"/>
              </a:rPr>
              <a:t>ELK Stack </a:t>
            </a:r>
            <a:r>
              <a:rPr lang="ru-RU" altLang="ru-RU" sz="2400" dirty="0" smtClean="0">
                <a:latin typeface="Open Sans" panose="020B0606030504020204" pitchFamily="34" charset="0"/>
              </a:rPr>
              <a:t>или </a:t>
            </a:r>
            <a:r>
              <a:rPr lang="en-US" altLang="ru-RU" sz="2400" dirty="0" smtClean="0">
                <a:latin typeface="Open Sans" panose="020B0606030504020204" pitchFamily="34" charset="0"/>
              </a:rPr>
              <a:t>Elastic Stack – </a:t>
            </a:r>
            <a:r>
              <a:rPr lang="ru-RU" altLang="ru-RU" sz="2400" dirty="0" smtClean="0">
                <a:latin typeface="Open Sans" panose="020B0606030504020204" pitchFamily="34" charset="0"/>
              </a:rPr>
              <a:t>пакет из трех продуктов, которые в частности применяются для визуализации и анализа логов</a:t>
            </a:r>
            <a:endParaRPr lang="en-US" altLang="ru-RU" sz="2400" dirty="0" smtClean="0">
              <a:latin typeface="Open Sans" panose="020B0606030504020204" pitchFamily="34" charset="0"/>
            </a:endParaRPr>
          </a:p>
          <a:p>
            <a:pPr eaLnBrk="1">
              <a:lnSpc>
                <a:spcPct val="113000"/>
              </a:lnSpc>
              <a:spcAft>
                <a:spcPct val="0"/>
              </a:spcAft>
            </a:pPr>
            <a:endParaRPr lang="ru-RU" altLang="ru-RU" sz="2400" dirty="0" smtClean="0">
              <a:latin typeface="Open Sans" panose="020B0606030504020204" pitchFamily="34" charset="0"/>
            </a:endParaRPr>
          </a:p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2400" dirty="0" err="1" smtClean="0">
                <a:latin typeface="Open Sans" panose="020B0606030504020204" pitchFamily="34" charset="0"/>
              </a:rPr>
              <a:t>Logstash</a:t>
            </a:r>
            <a:r>
              <a:rPr lang="en-US" altLang="ru-RU" sz="2400" dirty="0" smtClean="0">
                <a:latin typeface="Open Sans" panose="020B0606030504020204" pitchFamily="34" charset="0"/>
              </a:rPr>
              <a:t> – </a:t>
            </a:r>
            <a:r>
              <a:rPr lang="ru-RU" altLang="ru-RU" sz="2400" dirty="0" smtClean="0">
                <a:latin typeface="Open Sans" panose="020B0606030504020204" pitchFamily="34" charset="0"/>
              </a:rPr>
              <a:t>сбор и первичная обработка логов</a:t>
            </a:r>
          </a:p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2400" dirty="0" err="1" smtClean="0">
                <a:latin typeface="Open Sans" panose="020B0606030504020204" pitchFamily="34" charset="0"/>
              </a:rPr>
              <a:t>Elasticsearch</a:t>
            </a:r>
            <a:r>
              <a:rPr lang="ru-RU" altLang="ru-RU" sz="2400" dirty="0" smtClean="0">
                <a:latin typeface="Open Sans" panose="020B0606030504020204" pitchFamily="34" charset="0"/>
              </a:rPr>
              <a:t> – хранение и быстрый поиск по логам</a:t>
            </a:r>
          </a:p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2400" dirty="0" err="1" smtClean="0">
                <a:latin typeface="Open Sans" panose="020B0606030504020204" pitchFamily="34" charset="0"/>
              </a:rPr>
              <a:t>Kibana</a:t>
            </a:r>
            <a:r>
              <a:rPr lang="en-US" altLang="ru-RU" sz="2400" dirty="0" smtClean="0">
                <a:latin typeface="Open Sans" panose="020B0606030504020204" pitchFamily="34" charset="0"/>
              </a:rPr>
              <a:t> – </a:t>
            </a:r>
            <a:r>
              <a:rPr lang="ru-RU" altLang="ru-RU" sz="2400" dirty="0" smtClean="0">
                <a:latin typeface="Open Sans" panose="020B0606030504020204" pitchFamily="34" charset="0"/>
              </a:rPr>
              <a:t>визуализация (</a:t>
            </a:r>
            <a:r>
              <a:rPr lang="ru-RU" altLang="ru-RU" sz="2400" dirty="0" err="1" smtClean="0">
                <a:latin typeface="Open Sans" panose="020B0606030504020204" pitchFamily="34" charset="0"/>
              </a:rPr>
              <a:t>дашборды</a:t>
            </a:r>
            <a:r>
              <a:rPr lang="ru-RU" altLang="ru-RU" sz="2400" dirty="0" smtClean="0">
                <a:latin typeface="Open Sans" panose="020B0606030504020204" pitchFamily="34" charset="0"/>
              </a:rPr>
              <a:t>)</a:t>
            </a:r>
            <a:endParaRPr lang="ru-RU" altLang="ru-RU" sz="2400" dirty="0">
              <a:latin typeface="Open Sans" panose="020B0606030504020204" pitchFamily="34" charset="0"/>
            </a:endParaRPr>
          </a:p>
        </p:txBody>
      </p:sp>
      <p:pic>
        <p:nvPicPr>
          <p:cNvPr id="1026" name="Picture 2" descr="what is elk sta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2812" y="4682536"/>
            <a:ext cx="571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0073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4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ELK stack </a:t>
            </a:r>
            <a:r>
              <a:rPr lang="ru-RU" altLang="ru-RU" sz="14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в тестировании (</a:t>
            </a:r>
            <a:r>
              <a:rPr lang="en-US" altLang="ru-RU" sz="1400" dirty="0" err="1" smtClean="0">
                <a:solidFill>
                  <a:schemeClr val="bg1"/>
                </a:solidFill>
                <a:latin typeface="Open Sans" panose="020B0606030504020204" pitchFamily="34" charset="0"/>
              </a:rPr>
              <a:t>Logstash+Elasticsearch+Kibana</a:t>
            </a:r>
            <a:r>
              <a:rPr lang="en-US" altLang="ru-RU" sz="14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)</a:t>
            </a:r>
            <a:endParaRPr lang="ru-RU" altLang="ru-RU" sz="14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6983413"/>
            <a:ext cx="70326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31800" y="467469"/>
            <a:ext cx="9288462" cy="96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dirty="0" smtClean="0">
                <a:latin typeface="Open Sans" panose="020B0606030504020204" pitchFamily="34" charset="0"/>
              </a:rPr>
              <a:t>Архитектурная схема решения</a:t>
            </a:r>
            <a:endParaRPr lang="ru-RU" altLang="ru-RU" dirty="0">
              <a:latin typeface="Open Sans" panose="020B0606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0549" y="1835621"/>
            <a:ext cx="7825782" cy="354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59133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4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ELK stack </a:t>
            </a:r>
            <a:r>
              <a:rPr lang="ru-RU" altLang="ru-RU" sz="14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в тестировании (</a:t>
            </a:r>
            <a:r>
              <a:rPr lang="en-US" altLang="ru-RU" sz="1400" dirty="0" err="1" smtClean="0">
                <a:solidFill>
                  <a:schemeClr val="bg1"/>
                </a:solidFill>
                <a:latin typeface="Open Sans" panose="020B0606030504020204" pitchFamily="34" charset="0"/>
              </a:rPr>
              <a:t>Logstash+Elasticsearch+Kibana</a:t>
            </a:r>
            <a:r>
              <a:rPr lang="en-US" altLang="ru-RU" sz="14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)</a:t>
            </a:r>
            <a:endParaRPr lang="ru-RU" altLang="ru-RU" sz="14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6983413"/>
            <a:ext cx="70326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6081" y="395461"/>
            <a:ext cx="9288462" cy="96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dirty="0" err="1" smtClean="0">
                <a:latin typeface="Open Sans" panose="020B0606030504020204" pitchFamily="34" charset="0"/>
              </a:rPr>
              <a:t>Elasticsearch</a:t>
            </a:r>
            <a:r>
              <a:rPr lang="en-US" altLang="ru-RU" dirty="0" smtClean="0">
                <a:latin typeface="Open Sans" panose="020B0606030504020204" pitchFamily="34" charset="0"/>
              </a:rPr>
              <a:t>. </a:t>
            </a:r>
            <a:r>
              <a:rPr lang="ru-RU" altLang="ru-RU" dirty="0" smtClean="0">
                <a:latin typeface="Open Sans" panose="020B0606030504020204" pitchFamily="34" charset="0"/>
              </a:rPr>
              <a:t>Обратный индекс.</a:t>
            </a:r>
            <a:endParaRPr lang="ru-RU" altLang="ru-RU" dirty="0">
              <a:latin typeface="Open Sans" panose="020B0606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4328" y="1362373"/>
            <a:ext cx="4040162" cy="4763023"/>
          </a:xfrm>
          <a:prstGeom prst="rect">
            <a:avLst/>
          </a:prstGeom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96081" y="1362373"/>
            <a:ext cx="4572223" cy="515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2400" dirty="0" err="1" smtClean="0">
                <a:latin typeface="Open Sans" panose="020B0606030504020204" pitchFamily="34" charset="0"/>
              </a:rPr>
              <a:t>Elasticsearch</a:t>
            </a:r>
            <a:r>
              <a:rPr lang="en-US" altLang="ru-RU" sz="2400" dirty="0" smtClean="0">
                <a:latin typeface="Open Sans" panose="020B0606030504020204" pitchFamily="34" charset="0"/>
              </a:rPr>
              <a:t> </a:t>
            </a:r>
            <a:r>
              <a:rPr lang="ru-RU" altLang="ru-RU" sz="2400" dirty="0" smtClean="0">
                <a:latin typeface="Open Sans" panose="020B0606030504020204" pitchFamily="34" charset="0"/>
              </a:rPr>
              <a:t>использует </a:t>
            </a:r>
            <a:r>
              <a:rPr lang="en-US" altLang="ru-RU" sz="2400" dirty="0" smtClean="0">
                <a:latin typeface="Open Sans" panose="020B0606030504020204" pitchFamily="34" charset="0"/>
              </a:rPr>
              <a:t>Lucene</a:t>
            </a:r>
            <a:r>
              <a:rPr lang="ru-RU" altLang="ru-RU" sz="2400" dirty="0" smtClean="0">
                <a:latin typeface="Open Sans" panose="020B0606030504020204" pitchFamily="34" charset="0"/>
              </a:rPr>
              <a:t>, которая</a:t>
            </a:r>
            <a:r>
              <a:rPr lang="en-US" altLang="ru-RU" sz="2400" dirty="0" smtClean="0">
                <a:latin typeface="Open Sans" panose="020B0606030504020204" pitchFamily="34" charset="0"/>
              </a:rPr>
              <a:t> </a:t>
            </a:r>
            <a:r>
              <a:rPr lang="ru-RU" altLang="ru-RU" sz="2400" dirty="0" smtClean="0">
                <a:latin typeface="Open Sans" panose="020B0606030504020204" pitchFamily="34" charset="0"/>
              </a:rPr>
              <a:t>хранит данные используя обратный индекс</a:t>
            </a:r>
          </a:p>
          <a:p>
            <a:pPr eaLnBrk="1">
              <a:lnSpc>
                <a:spcPct val="113000"/>
              </a:lnSpc>
              <a:spcAft>
                <a:spcPct val="0"/>
              </a:spcAft>
            </a:pPr>
            <a:endParaRPr lang="ru-RU" altLang="ru-RU" sz="2400" dirty="0" smtClean="0">
              <a:latin typeface="Open Sans" panose="020B0606030504020204" pitchFamily="34" charset="0"/>
            </a:endParaRPr>
          </a:p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2400" dirty="0" smtClean="0">
                <a:latin typeface="Open Sans" panose="020B0606030504020204" pitchFamily="34" charset="0"/>
              </a:rPr>
              <a:t>Хранится значение и документ, в котором это значение встречается</a:t>
            </a:r>
          </a:p>
          <a:p>
            <a:pPr eaLnBrk="1">
              <a:lnSpc>
                <a:spcPct val="113000"/>
              </a:lnSpc>
              <a:spcAft>
                <a:spcPct val="0"/>
              </a:spcAft>
            </a:pPr>
            <a:endParaRPr lang="ru-RU" altLang="ru-RU" sz="2400" dirty="0">
              <a:latin typeface="Open Sans" panose="020B0606030504020204" pitchFamily="34" charset="0"/>
            </a:endParaRPr>
          </a:p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2400" dirty="0" smtClean="0">
                <a:latin typeface="Open Sans" panose="020B0606030504020204" pitchFamily="34" charset="0"/>
              </a:rPr>
              <a:t>Это обеспечивает очень быстрый поиск по сообщению лога</a:t>
            </a:r>
          </a:p>
        </p:txBody>
      </p:sp>
    </p:spTree>
    <p:extLst>
      <p:ext uri="{BB962C8B-B14F-4D97-AF65-F5344CB8AC3E}">
        <p14:creationId xmlns:p14="http://schemas.microsoft.com/office/powerpoint/2010/main" xmlns="" val="4090851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4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ELK stack </a:t>
            </a:r>
            <a:r>
              <a:rPr lang="ru-RU" altLang="ru-RU" sz="14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в тестировании (</a:t>
            </a:r>
            <a:r>
              <a:rPr lang="en-US" altLang="ru-RU" sz="1400" dirty="0" err="1" smtClean="0">
                <a:solidFill>
                  <a:schemeClr val="bg1"/>
                </a:solidFill>
                <a:latin typeface="Open Sans" panose="020B0606030504020204" pitchFamily="34" charset="0"/>
              </a:rPr>
              <a:t>Logstash+Elasticsearch+Kibana</a:t>
            </a:r>
            <a:r>
              <a:rPr lang="en-US" altLang="ru-RU" sz="14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)</a:t>
            </a:r>
            <a:endParaRPr lang="ru-RU" altLang="ru-RU" sz="14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6983413"/>
            <a:ext cx="70326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6081" y="395461"/>
            <a:ext cx="9288462" cy="96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dirty="0" err="1" smtClean="0">
                <a:latin typeface="Open Sans" panose="020B0606030504020204" pitchFamily="34" charset="0"/>
              </a:rPr>
              <a:t>Elasticsearch</a:t>
            </a:r>
            <a:r>
              <a:rPr lang="en-US" altLang="ru-RU" dirty="0" smtClean="0">
                <a:latin typeface="Open Sans" panose="020B0606030504020204" pitchFamily="34" charset="0"/>
              </a:rPr>
              <a:t>. </a:t>
            </a:r>
            <a:r>
              <a:rPr lang="ru-RU" altLang="ru-RU" dirty="0" smtClean="0">
                <a:latin typeface="Open Sans" panose="020B0606030504020204" pitchFamily="34" charset="0"/>
              </a:rPr>
              <a:t>Основные плюсы и минусы</a:t>
            </a:r>
            <a:endParaRPr lang="ru-RU" altLang="ru-RU" dirty="0">
              <a:latin typeface="Open Sans" panose="020B0606030504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6081" y="1619597"/>
            <a:ext cx="5436319" cy="515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2400" dirty="0" smtClean="0">
                <a:latin typeface="Open Sans" panose="020B0606030504020204" pitchFamily="34" charset="0"/>
              </a:rPr>
              <a:t>Плюсы:</a:t>
            </a:r>
          </a:p>
          <a:p>
            <a:pPr marL="457200" indent="-457200" eaLnBrk="1">
              <a:lnSpc>
                <a:spcPct val="113000"/>
              </a:lnSpc>
              <a:spcAft>
                <a:spcPct val="0"/>
              </a:spcAft>
              <a:buAutoNum type="arabicPeriod"/>
            </a:pPr>
            <a:r>
              <a:rPr lang="ru-RU" altLang="ru-RU" sz="2400" dirty="0" smtClean="0">
                <a:latin typeface="Open Sans" panose="020B0606030504020204" pitchFamily="34" charset="0"/>
              </a:rPr>
              <a:t>Скорость полнотекстового поиска</a:t>
            </a:r>
          </a:p>
          <a:p>
            <a:pPr marL="457200" indent="-457200" eaLnBrk="1">
              <a:lnSpc>
                <a:spcPct val="113000"/>
              </a:lnSpc>
              <a:spcAft>
                <a:spcPct val="0"/>
              </a:spcAft>
              <a:buAutoNum type="arabicPeriod"/>
            </a:pPr>
            <a:r>
              <a:rPr lang="ru-RU" altLang="ru-RU" sz="2400" dirty="0" smtClean="0">
                <a:latin typeface="Open Sans" panose="020B0606030504020204" pitchFamily="34" charset="0"/>
              </a:rPr>
              <a:t>Горизонтальное масштабирование</a:t>
            </a:r>
            <a:endParaRPr lang="en-US" altLang="ru-RU" sz="2400" dirty="0" smtClean="0">
              <a:latin typeface="Open Sans" panose="020B0606030504020204" pitchFamily="34" charset="0"/>
            </a:endParaRPr>
          </a:p>
          <a:p>
            <a:pPr eaLnBrk="1">
              <a:lnSpc>
                <a:spcPct val="113000"/>
              </a:lnSpc>
              <a:spcAft>
                <a:spcPct val="0"/>
              </a:spcAft>
            </a:pPr>
            <a:endParaRPr lang="ru-RU" altLang="ru-RU" sz="2400" dirty="0" smtClean="0">
              <a:latin typeface="Open Sans" panose="020B0606030504020204" pitchFamily="34" charset="0"/>
            </a:endParaRPr>
          </a:p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2400" dirty="0" smtClean="0">
                <a:latin typeface="Open Sans" panose="020B0606030504020204" pitchFamily="34" charset="0"/>
              </a:rPr>
              <a:t>Минусы:</a:t>
            </a:r>
            <a:endParaRPr lang="en-US" altLang="ru-RU" sz="2400" dirty="0">
              <a:latin typeface="Open Sans" panose="020B0606030504020204" pitchFamily="34" charset="0"/>
            </a:endParaRPr>
          </a:p>
          <a:p>
            <a:pPr marL="457200" indent="-457200" eaLnBrk="1">
              <a:lnSpc>
                <a:spcPct val="113000"/>
              </a:lnSpc>
              <a:spcAft>
                <a:spcPct val="0"/>
              </a:spcAft>
              <a:buAutoNum type="arabicPeriod"/>
            </a:pPr>
            <a:r>
              <a:rPr lang="ru-RU" altLang="ru-RU" sz="2400" dirty="0" smtClean="0">
                <a:latin typeface="Open Sans" panose="020B0606030504020204" pitchFamily="34" charset="0"/>
              </a:rPr>
              <a:t>«Почти реальное время» (</a:t>
            </a:r>
            <a:r>
              <a:rPr lang="en-US" altLang="ru-RU" sz="2400" dirty="0" smtClean="0">
                <a:latin typeface="Open Sans" panose="020B0606030504020204" pitchFamily="34" charset="0"/>
              </a:rPr>
              <a:t>Near Real Time</a:t>
            </a:r>
            <a:r>
              <a:rPr lang="ru-RU" altLang="ru-RU" sz="2400" dirty="0" smtClean="0">
                <a:latin typeface="Open Sans" panose="020B0606030504020204" pitchFamily="34" charset="0"/>
              </a:rPr>
              <a:t>)</a:t>
            </a:r>
          </a:p>
          <a:p>
            <a:pPr marL="457200" indent="-457200" eaLnBrk="1">
              <a:lnSpc>
                <a:spcPct val="113000"/>
              </a:lnSpc>
              <a:spcAft>
                <a:spcPct val="0"/>
              </a:spcAft>
              <a:buAutoNum type="arabicPeriod"/>
            </a:pPr>
            <a:r>
              <a:rPr lang="ru-RU" altLang="ru-RU" sz="2400" dirty="0" smtClean="0">
                <a:latin typeface="Open Sans" panose="020B0606030504020204" pitchFamily="34" charset="0"/>
              </a:rPr>
              <a:t>Отсутствие транзакций</a:t>
            </a:r>
          </a:p>
          <a:p>
            <a:pPr marL="457200" indent="-457200" eaLnBrk="1">
              <a:lnSpc>
                <a:spcPct val="113000"/>
              </a:lnSpc>
              <a:spcAft>
                <a:spcPct val="0"/>
              </a:spcAft>
              <a:buAutoNum type="arabicPeriod"/>
            </a:pPr>
            <a:r>
              <a:rPr lang="ru-RU" altLang="ru-RU" sz="2400" dirty="0" smtClean="0">
                <a:latin typeface="Open Sans" panose="020B0606030504020204" pitchFamily="34" charset="0"/>
              </a:rPr>
              <a:t>Ограничения на архитектуру хранения данных (отсутствие </a:t>
            </a:r>
            <a:r>
              <a:rPr lang="en-US" altLang="ru-RU" sz="2400" dirty="0" smtClean="0">
                <a:latin typeface="Open Sans" panose="020B0606030504020204" pitchFamily="34" charset="0"/>
              </a:rPr>
              <a:t>cross-table join’</a:t>
            </a:r>
            <a:r>
              <a:rPr lang="ru-RU" altLang="ru-RU" sz="2400" dirty="0" err="1" smtClean="0">
                <a:latin typeface="Open Sans" panose="020B0606030504020204" pitchFamily="34" charset="0"/>
              </a:rPr>
              <a:t>ов</a:t>
            </a:r>
            <a:r>
              <a:rPr lang="ru-RU" altLang="ru-RU" sz="2400" dirty="0" smtClean="0">
                <a:latin typeface="Open Sans" panose="020B0606030504020204" pitchFamily="34" charset="0"/>
              </a:rPr>
              <a:t>)</a:t>
            </a:r>
          </a:p>
        </p:txBody>
      </p:sp>
      <p:sp>
        <p:nvSpPr>
          <p:cNvPr id="3" name="AutoShape 4" descr="Image result for retaliation"/>
          <p:cNvSpPr>
            <a:spLocks noChangeAspect="1" noChangeArrowheads="1"/>
          </p:cNvSpPr>
          <p:nvPr/>
        </p:nvSpPr>
        <p:spPr bwMode="auto">
          <a:xfrm>
            <a:off x="7560592" y="2339677"/>
            <a:ext cx="187220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 descr="Image result for plus minus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6707" y="1619597"/>
            <a:ext cx="3669484" cy="342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54587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4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ELK stack </a:t>
            </a:r>
            <a:r>
              <a:rPr lang="ru-RU" altLang="ru-RU" sz="14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в тестировании (</a:t>
            </a:r>
            <a:r>
              <a:rPr lang="en-US" altLang="ru-RU" sz="1400" dirty="0" err="1" smtClean="0">
                <a:solidFill>
                  <a:schemeClr val="bg1"/>
                </a:solidFill>
                <a:latin typeface="Open Sans" panose="020B0606030504020204" pitchFamily="34" charset="0"/>
              </a:rPr>
              <a:t>Logstash+Elasticsearch+Kibana</a:t>
            </a:r>
            <a:r>
              <a:rPr lang="en-US" altLang="ru-RU" sz="14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)</a:t>
            </a:r>
            <a:endParaRPr lang="ru-RU" altLang="ru-RU" sz="14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6983413"/>
            <a:ext cx="70326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31800" y="467469"/>
            <a:ext cx="9288462" cy="96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dirty="0" smtClean="0">
                <a:latin typeface="Open Sans" panose="020B0606030504020204" pitchFamily="34" charset="0"/>
              </a:rPr>
              <a:t>Пример </a:t>
            </a:r>
            <a:r>
              <a:rPr lang="en-US" altLang="ru-RU" dirty="0" smtClean="0">
                <a:latin typeface="Open Sans" panose="020B0606030504020204" pitchFamily="34" charset="0"/>
              </a:rPr>
              <a:t>dashboard’</a:t>
            </a:r>
            <a:r>
              <a:rPr lang="ru-RU" altLang="ru-RU" dirty="0" smtClean="0">
                <a:latin typeface="Open Sans" panose="020B0606030504020204" pitchFamily="34" charset="0"/>
              </a:rPr>
              <a:t>а</a:t>
            </a:r>
            <a:endParaRPr lang="ru-RU" altLang="ru-RU" dirty="0">
              <a:latin typeface="Open Sans" panose="020B0606030504020204" pitchFamily="34" charset="0"/>
            </a:endParaRPr>
          </a:p>
        </p:txBody>
      </p:sp>
      <p:pic>
        <p:nvPicPr>
          <p:cNvPr id="2056" name="Picture 8" descr="Netwo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00" y="1505819"/>
            <a:ext cx="8856984" cy="498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6651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4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ELK stack </a:t>
            </a:r>
            <a:r>
              <a:rPr lang="ru-RU" altLang="ru-RU" sz="14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в тестировании (</a:t>
            </a:r>
            <a:r>
              <a:rPr lang="en-US" altLang="ru-RU" sz="1400" dirty="0" err="1" smtClean="0">
                <a:solidFill>
                  <a:schemeClr val="bg1"/>
                </a:solidFill>
                <a:latin typeface="Open Sans" panose="020B0606030504020204" pitchFamily="34" charset="0"/>
              </a:rPr>
              <a:t>Logstash+Elasticsearch+Kibana</a:t>
            </a:r>
            <a:r>
              <a:rPr lang="en-US" altLang="ru-RU" sz="14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)</a:t>
            </a:r>
            <a:endParaRPr lang="ru-RU" altLang="ru-RU" sz="14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6983413"/>
            <a:ext cx="70326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6081" y="395461"/>
            <a:ext cx="9288462" cy="96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dirty="0" smtClean="0">
                <a:latin typeface="Open Sans" panose="020B0606030504020204" pitchFamily="34" charset="0"/>
              </a:rPr>
              <a:t>Предпосылки к внедрению</a:t>
            </a:r>
            <a:r>
              <a:rPr lang="en-US" altLang="ru-RU" dirty="0" smtClean="0">
                <a:latin typeface="Open Sans" panose="020B0606030504020204" pitchFamily="34" charset="0"/>
              </a:rPr>
              <a:t> ELK stack</a:t>
            </a:r>
            <a:endParaRPr lang="ru-RU" altLang="ru-RU" dirty="0">
              <a:latin typeface="Open Sans" panose="020B0606030504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6081" y="1619597"/>
            <a:ext cx="6228407" cy="515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457200" indent="-457200" eaLnBrk="1">
              <a:lnSpc>
                <a:spcPct val="113000"/>
              </a:lnSpc>
              <a:spcAft>
                <a:spcPct val="0"/>
              </a:spcAft>
              <a:buAutoNum type="arabicPeriod"/>
            </a:pPr>
            <a:endParaRPr lang="en-US" altLang="ru-RU" sz="2400" dirty="0" smtClean="0">
              <a:latin typeface="Open Sans" panose="020B0606030504020204" pitchFamily="34" charset="0"/>
            </a:endParaRPr>
          </a:p>
          <a:p>
            <a:pPr marL="457200" indent="-457200" eaLnBrk="1">
              <a:lnSpc>
                <a:spcPct val="113000"/>
              </a:lnSpc>
              <a:spcAft>
                <a:spcPct val="0"/>
              </a:spcAft>
              <a:buAutoNum type="arabicPeriod"/>
            </a:pPr>
            <a:r>
              <a:rPr lang="ru-RU" altLang="ru-RU" sz="2400" dirty="0" smtClean="0">
                <a:latin typeface="Open Sans" panose="020B0606030504020204" pitchFamily="34" charset="0"/>
              </a:rPr>
              <a:t>Автоматизация рутины</a:t>
            </a:r>
          </a:p>
          <a:p>
            <a:pPr marL="457200" indent="-457200" eaLnBrk="1">
              <a:lnSpc>
                <a:spcPct val="113000"/>
              </a:lnSpc>
              <a:spcAft>
                <a:spcPct val="0"/>
              </a:spcAft>
              <a:buAutoNum type="arabicPeriod"/>
            </a:pPr>
            <a:r>
              <a:rPr lang="ru-RU" altLang="ru-RU" sz="2400" dirty="0" smtClean="0">
                <a:latin typeface="Open Sans" panose="020B0606030504020204" pitchFamily="34" charset="0"/>
              </a:rPr>
              <a:t>Достижение заданного качества тестирования за ограниченное время</a:t>
            </a:r>
          </a:p>
          <a:p>
            <a:pPr marL="457200" indent="-457200" eaLnBrk="1">
              <a:lnSpc>
                <a:spcPct val="113000"/>
              </a:lnSpc>
              <a:spcAft>
                <a:spcPct val="0"/>
              </a:spcAft>
              <a:buAutoNum type="arabicPeriod"/>
            </a:pPr>
            <a:r>
              <a:rPr lang="ru-RU" altLang="ru-RU" sz="2400" dirty="0" smtClean="0">
                <a:latin typeface="Open Sans" panose="020B0606030504020204" pitchFamily="34" charset="0"/>
              </a:rPr>
              <a:t>Быстрая локализация причины сбоя в продуктивной среде</a:t>
            </a:r>
          </a:p>
          <a:p>
            <a:pPr marL="457200" indent="-457200" eaLnBrk="1">
              <a:lnSpc>
                <a:spcPct val="113000"/>
              </a:lnSpc>
              <a:spcAft>
                <a:spcPct val="0"/>
              </a:spcAft>
              <a:buAutoNum type="arabicPeriod"/>
            </a:pPr>
            <a:endParaRPr lang="ru-RU" altLang="ru-RU" sz="2400" dirty="0" smtClean="0">
              <a:latin typeface="Open Sans" panose="020B0606030504020204" pitchFamily="34" charset="0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0431" y="3719770"/>
            <a:ext cx="3671269" cy="294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97056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4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ELK stack </a:t>
            </a:r>
            <a:r>
              <a:rPr lang="ru-RU" altLang="ru-RU" sz="14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в тестировании (</a:t>
            </a:r>
            <a:r>
              <a:rPr lang="en-US" altLang="ru-RU" sz="1400" dirty="0" err="1" smtClean="0">
                <a:solidFill>
                  <a:schemeClr val="bg1"/>
                </a:solidFill>
                <a:latin typeface="Open Sans" panose="020B0606030504020204" pitchFamily="34" charset="0"/>
              </a:rPr>
              <a:t>Logstash+Elasticsearch+Kibana</a:t>
            </a:r>
            <a:r>
              <a:rPr lang="en-US" altLang="ru-RU" sz="14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)</a:t>
            </a:r>
            <a:endParaRPr lang="ru-RU" altLang="ru-RU" sz="14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6983413"/>
            <a:ext cx="70326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6081" y="395461"/>
            <a:ext cx="9288462" cy="96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dirty="0" smtClean="0">
                <a:latin typeface="Open Sans" panose="020B0606030504020204" pitchFamily="34" charset="0"/>
              </a:rPr>
              <a:t>До внедрения	</a:t>
            </a:r>
            <a:endParaRPr lang="ru-RU" altLang="ru-RU" dirty="0">
              <a:latin typeface="Open Sans" panose="020B0606030504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6081" y="1619597"/>
            <a:ext cx="6228407" cy="515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2400" dirty="0" smtClean="0">
                <a:latin typeface="Open Sans" panose="020B0606030504020204" pitchFamily="34" charset="0"/>
              </a:rPr>
              <a:t>Работа по чек-листу:</a:t>
            </a:r>
          </a:p>
          <a:p>
            <a:pPr marL="457200" indent="-457200" eaLnBrk="1">
              <a:lnSpc>
                <a:spcPct val="113000"/>
              </a:lnSpc>
              <a:spcAft>
                <a:spcPct val="0"/>
              </a:spcAft>
              <a:buAutoNum type="arabicPeriod"/>
            </a:pPr>
            <a:r>
              <a:rPr lang="ru-RU" altLang="ru-RU" sz="2000" dirty="0" smtClean="0">
                <a:latin typeface="Open Sans" panose="020B0606030504020204" pitchFamily="34" charset="0"/>
              </a:rPr>
              <a:t>Зайти на каждый сервер, включить сбор метрик</a:t>
            </a:r>
          </a:p>
          <a:p>
            <a:pPr marL="457200" indent="-457200" eaLnBrk="1">
              <a:lnSpc>
                <a:spcPct val="113000"/>
              </a:lnSpc>
              <a:spcAft>
                <a:spcPct val="0"/>
              </a:spcAft>
              <a:buAutoNum type="arabicPeriod"/>
            </a:pPr>
            <a:r>
              <a:rPr lang="ru-RU" altLang="ru-RU" sz="2000" dirty="0" smtClean="0">
                <a:latin typeface="Open Sans" panose="020B0606030504020204" pitchFamily="34" charset="0"/>
              </a:rPr>
              <a:t>После теста зайти на каждый сервер собрать метрики</a:t>
            </a:r>
          </a:p>
          <a:p>
            <a:pPr marL="457200" indent="-457200" eaLnBrk="1">
              <a:lnSpc>
                <a:spcPct val="113000"/>
              </a:lnSpc>
              <a:spcAft>
                <a:spcPct val="0"/>
              </a:spcAft>
              <a:buAutoNum type="arabicPeriod"/>
            </a:pPr>
            <a:r>
              <a:rPr lang="ru-RU" altLang="ru-RU" sz="2000" dirty="0" smtClean="0">
                <a:latin typeface="Open Sans" panose="020B0606030504020204" pitchFamily="34" charset="0"/>
              </a:rPr>
              <a:t>Запустить обработчик метрик</a:t>
            </a:r>
          </a:p>
          <a:p>
            <a:pPr marL="457200" indent="-457200" eaLnBrk="1">
              <a:lnSpc>
                <a:spcPct val="113000"/>
              </a:lnSpc>
              <a:spcAft>
                <a:spcPct val="0"/>
              </a:spcAft>
              <a:buAutoNum type="arabicPeriod"/>
            </a:pPr>
            <a:r>
              <a:rPr lang="ru-RU" altLang="ru-RU" sz="2000" dirty="0" smtClean="0">
                <a:latin typeface="Open Sans" panose="020B0606030504020204" pitchFamily="34" charset="0"/>
              </a:rPr>
              <a:t>Построить графики</a:t>
            </a:r>
          </a:p>
          <a:p>
            <a:pPr marL="457200" indent="-457200" eaLnBrk="1">
              <a:lnSpc>
                <a:spcPct val="113000"/>
              </a:lnSpc>
              <a:spcAft>
                <a:spcPct val="0"/>
              </a:spcAft>
              <a:buAutoNum type="arabicPeriod"/>
            </a:pPr>
            <a:r>
              <a:rPr lang="ru-RU" altLang="ru-RU" sz="2000" dirty="0" smtClean="0">
                <a:latin typeface="Open Sans" panose="020B0606030504020204" pitchFamily="34" charset="0"/>
              </a:rPr>
              <a:t>И только сейчас приступить к анализу результатов</a:t>
            </a:r>
          </a:p>
          <a:p>
            <a:pPr eaLnBrk="1">
              <a:lnSpc>
                <a:spcPct val="113000"/>
              </a:lnSpc>
              <a:spcAft>
                <a:spcPct val="0"/>
              </a:spcAft>
            </a:pPr>
            <a:endParaRPr lang="ru-RU" altLang="ru-RU" sz="2400" dirty="0">
              <a:latin typeface="Open Sans" panose="020B0606030504020204" pitchFamily="34" charset="0"/>
            </a:endParaRPr>
          </a:p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2400" dirty="0" smtClean="0">
                <a:latin typeface="Open Sans" panose="020B0606030504020204" pitchFamily="34" charset="0"/>
              </a:rPr>
              <a:t>Проблемы:</a:t>
            </a:r>
          </a:p>
          <a:p>
            <a:pPr marL="457200" indent="-457200" eaLnBrk="1">
              <a:lnSpc>
                <a:spcPct val="113000"/>
              </a:lnSpc>
              <a:spcAft>
                <a:spcPct val="0"/>
              </a:spcAft>
              <a:buAutoNum type="arabicPeriod"/>
            </a:pPr>
            <a:r>
              <a:rPr lang="ru-RU" altLang="ru-RU" sz="2000" dirty="0" smtClean="0">
                <a:latin typeface="Open Sans" panose="020B0606030504020204" pitchFamily="34" charset="0"/>
              </a:rPr>
              <a:t>Много времени тратится на рутинную работу</a:t>
            </a:r>
          </a:p>
          <a:p>
            <a:pPr marL="457200" indent="-457200" eaLnBrk="1">
              <a:lnSpc>
                <a:spcPct val="113000"/>
              </a:lnSpc>
              <a:spcAft>
                <a:spcPct val="0"/>
              </a:spcAft>
              <a:buAutoNum type="arabicPeriod"/>
            </a:pPr>
            <a:r>
              <a:rPr lang="ru-RU" altLang="ru-RU" sz="2000" dirty="0" smtClean="0">
                <a:latin typeface="Open Sans" panose="020B0606030504020204" pitchFamily="34" charset="0"/>
              </a:rPr>
              <a:t>Человеческий фактор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8358" y="3635821"/>
            <a:ext cx="3584721" cy="291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41624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4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ELK stack </a:t>
            </a:r>
            <a:r>
              <a:rPr lang="ru-RU" altLang="ru-RU" sz="14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в тестировании (</a:t>
            </a:r>
            <a:r>
              <a:rPr lang="en-US" altLang="ru-RU" sz="1400" dirty="0" err="1" smtClean="0">
                <a:solidFill>
                  <a:schemeClr val="bg1"/>
                </a:solidFill>
                <a:latin typeface="Open Sans" panose="020B0606030504020204" pitchFamily="34" charset="0"/>
              </a:rPr>
              <a:t>Logstash+Elasticsearch+Kibana</a:t>
            </a:r>
            <a:r>
              <a:rPr lang="en-US" altLang="ru-RU" sz="1400" dirty="0" smtClean="0">
                <a:solidFill>
                  <a:schemeClr val="bg1"/>
                </a:solidFill>
                <a:latin typeface="Open Sans" panose="020B0606030504020204" pitchFamily="34" charset="0"/>
              </a:rPr>
              <a:t>)</a:t>
            </a:r>
            <a:endParaRPr lang="ru-RU" altLang="ru-RU" sz="14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6983413"/>
            <a:ext cx="70326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6081" y="395461"/>
            <a:ext cx="9288462" cy="96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dirty="0" smtClean="0">
                <a:latin typeface="Open Sans" panose="020B0606030504020204" pitchFamily="34" charset="0"/>
              </a:rPr>
              <a:t>После внедрения</a:t>
            </a:r>
            <a:endParaRPr lang="ru-RU" altLang="ru-RU" dirty="0">
              <a:latin typeface="Open Sans" panose="020B0606030504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6081" y="1619597"/>
            <a:ext cx="5796359" cy="515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457200" indent="-457200" eaLnBrk="1">
              <a:lnSpc>
                <a:spcPct val="113000"/>
              </a:lnSpc>
              <a:spcAft>
                <a:spcPct val="0"/>
              </a:spcAft>
              <a:buAutoNum type="arabicPeriod"/>
            </a:pPr>
            <a:r>
              <a:rPr lang="ru-RU" altLang="ru-RU" sz="2400" dirty="0" smtClean="0">
                <a:latin typeface="Open Sans" panose="020B0606030504020204" pitchFamily="34" charset="0"/>
              </a:rPr>
              <a:t>Один раз настраивается сбор метрик и отображение графиков</a:t>
            </a:r>
          </a:p>
          <a:p>
            <a:pPr marL="457200" indent="-457200" eaLnBrk="1">
              <a:lnSpc>
                <a:spcPct val="113000"/>
              </a:lnSpc>
              <a:spcAft>
                <a:spcPct val="0"/>
              </a:spcAft>
              <a:buAutoNum type="arabicPeriod"/>
            </a:pPr>
            <a:r>
              <a:rPr lang="ru-RU" altLang="ru-RU" sz="2400" dirty="0" smtClean="0">
                <a:latin typeface="Open Sans" panose="020B0606030504020204" pitchFamily="34" charset="0"/>
              </a:rPr>
              <a:t>Настраиваем </a:t>
            </a:r>
            <a:r>
              <a:rPr lang="en-US" altLang="ru-RU" sz="2400" dirty="0" smtClean="0">
                <a:latin typeface="Open Sans" panose="020B0606030504020204" pitchFamily="34" charset="0"/>
              </a:rPr>
              <a:t>ELK Stack</a:t>
            </a:r>
            <a:endParaRPr lang="ru-RU" altLang="ru-RU" sz="2400" dirty="0" smtClean="0">
              <a:latin typeface="Open Sans" panose="020B0606030504020204" pitchFamily="34" charset="0"/>
            </a:endParaRPr>
          </a:p>
          <a:p>
            <a:pPr marL="457200" indent="-457200" eaLnBrk="1">
              <a:lnSpc>
                <a:spcPct val="113000"/>
              </a:lnSpc>
              <a:spcAft>
                <a:spcPct val="0"/>
              </a:spcAft>
              <a:buAutoNum type="arabicPeriod"/>
            </a:pPr>
            <a:r>
              <a:rPr lang="ru-RU" altLang="ru-RU" sz="2400" dirty="0" smtClean="0">
                <a:latin typeface="Open Sans" panose="020B0606030504020204" pitchFamily="34" charset="0"/>
              </a:rPr>
              <a:t>Дополнительно мы можем получить:</a:t>
            </a:r>
          </a:p>
          <a:p>
            <a:pPr marL="1200150" lvl="1" indent="-457200" eaLnBrk="1">
              <a:lnSpc>
                <a:spcPct val="113000"/>
              </a:lnSpc>
              <a:spcAft>
                <a:spcPct val="0"/>
              </a:spcAft>
              <a:buAutoNum type="arabicPeriod"/>
            </a:pPr>
            <a:r>
              <a:rPr lang="ru-RU" altLang="ru-RU" sz="2000" dirty="0">
                <a:latin typeface="Open Sans" panose="020B0606030504020204" pitchFamily="34" charset="0"/>
              </a:rPr>
              <a:t>С</a:t>
            </a:r>
            <a:r>
              <a:rPr lang="ru-RU" altLang="ru-RU" sz="2000" dirty="0" smtClean="0">
                <a:latin typeface="Open Sans" panose="020B0606030504020204" pitchFamily="34" charset="0"/>
              </a:rPr>
              <a:t>редство для быстрого анализа логов</a:t>
            </a:r>
          </a:p>
          <a:p>
            <a:pPr marL="1200150" lvl="1" indent="-457200" eaLnBrk="1">
              <a:lnSpc>
                <a:spcPct val="113000"/>
              </a:lnSpc>
              <a:spcAft>
                <a:spcPct val="0"/>
              </a:spcAft>
              <a:buAutoNum type="arabicPeriod"/>
            </a:pPr>
            <a:r>
              <a:rPr lang="ru-RU" altLang="ru-RU" sz="2000" dirty="0" smtClean="0">
                <a:latin typeface="Open Sans" panose="020B0606030504020204" pitchFamily="34" charset="0"/>
              </a:rPr>
              <a:t>Автоматическая визуализация информации в логах</a:t>
            </a:r>
          </a:p>
          <a:p>
            <a:pPr eaLnBrk="1">
              <a:lnSpc>
                <a:spcPct val="113000"/>
              </a:lnSpc>
              <a:spcAft>
                <a:spcPct val="0"/>
              </a:spcAft>
            </a:pPr>
            <a:endParaRPr lang="ru-RU" altLang="ru-RU" sz="2400" dirty="0" smtClean="0">
              <a:latin typeface="Open Sans" panose="020B0606030504020204" pitchFamily="34" charset="0"/>
            </a:endParaRPr>
          </a:p>
          <a:p>
            <a:pPr marL="1200150" lvl="1" indent="-457200" eaLnBrk="1">
              <a:lnSpc>
                <a:spcPct val="113000"/>
              </a:lnSpc>
              <a:spcAft>
                <a:spcPct val="0"/>
              </a:spcAft>
              <a:buAutoNum type="arabicPeriod"/>
            </a:pPr>
            <a:endParaRPr lang="ru-RU" altLang="ru-RU" sz="2000" dirty="0" smtClean="0">
              <a:latin typeface="Open Sans" panose="020B0606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66485" y="1433811"/>
            <a:ext cx="2918057" cy="378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19314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17072</TotalTime>
  <Words>544</Words>
  <Application>Microsoft Office PowerPoint</Application>
  <PresentationFormat>Произвольный</PresentationFormat>
  <Paragraphs>136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Zhurin Sergey</dc:creator>
  <cp:lastModifiedBy>Александр</cp:lastModifiedBy>
  <cp:revision>82</cp:revision>
  <cp:lastPrinted>1601-01-01T00:00:00Z</cp:lastPrinted>
  <dcterms:created xsi:type="dcterms:W3CDTF">2015-01-21T10:52:29Z</dcterms:created>
  <dcterms:modified xsi:type="dcterms:W3CDTF">2017-11-13T18:03:01Z</dcterms:modified>
</cp:coreProperties>
</file>