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3" r:id="rId6"/>
    <p:sldId id="274" r:id="rId7"/>
    <p:sldId id="277" r:id="rId8"/>
    <p:sldId id="278" r:id="rId9"/>
    <p:sldId id="279" r:id="rId10"/>
    <p:sldId id="280" r:id="rId11"/>
    <p:sldId id="281" r:id="rId12"/>
    <p:sldId id="276" r:id="rId13"/>
    <p:sldId id="282" r:id="rId14"/>
    <p:sldId id="275" r:id="rId15"/>
    <p:sldId id="283" r:id="rId16"/>
    <p:sldId id="284" r:id="rId17"/>
    <p:sldId id="285" r:id="rId18"/>
    <p:sldId id="286" r:id="rId19"/>
    <p:sldId id="287" r:id="rId20"/>
    <p:sldId id="272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5153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9300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4040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57924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32753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91873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56444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38903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9972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24053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35066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8982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23172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9212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0950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3602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22750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7834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9088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55565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688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coherentsolutions.com/" TargetMode="External"/><Relationship Id="rId4" Type="http://schemas.openxmlformats.org/officeDocument/2006/relationships/hyperlink" Target="https://comaqa.by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maqa.by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3568" y="3284983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ru-RU" sz="3950" b="1" i="0" u="none" strike="noStrike" cap="none" baseline="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Автоматизация визуального тестирования адаптивного дизайна на примере </a:t>
            </a:r>
            <a:r>
              <a:rPr lang="en-US" sz="3950" b="1" i="0" u="none" strike="noStrike" cap="none" baseline="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Galen Framework </a:t>
            </a:r>
            <a:r>
              <a:rPr lang="ru-RU" sz="3950" b="1" i="0" u="none" strike="noStrike" cap="none" baseline="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en-US" sz="3950" b="1" i="0" u="none" strike="noStrike" cap="none" baseline="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0" b="1" i="0" u="none" strike="noStrike" cap="none" baseline="0" dirty="0" err="1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Applitools</a:t>
            </a:r>
            <a:r>
              <a:rPr lang="en-US" sz="3950" b="1" i="0" u="none" strike="noStrike" cap="none" baseline="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Eyes</a:t>
            </a:r>
            <a:endParaRPr lang="ru-RU" sz="3950" b="1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3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0392" y="332656"/>
            <a:ext cx="5733908" cy="216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206126" y="65341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Вспомогательные схемы</a:t>
            </a:r>
            <a:endParaRPr lang="ru-RU" sz="3200" b="1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1569127"/>
            <a:ext cx="2619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Tablet [778 – 491px]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1083107"/>
            <a:ext cx="3641392" cy="572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2820"/>
            <a:ext cx="3810000" cy="452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6026010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206126" y="65341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Вспомогательные схемы</a:t>
            </a:r>
            <a:endParaRPr lang="ru-RU" sz="3200" b="1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1447800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Mobile [490px – min]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13" y="1067234"/>
            <a:ext cx="2740026" cy="565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92" y="2186048"/>
            <a:ext cx="2362200" cy="453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238244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914400" y="1531634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Пишем спецификацию </a:t>
            </a:r>
            <a:r>
              <a:rPr lang="en-US" sz="3200" b="1" dirty="0" err="1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gspec</a:t>
            </a: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Описание элементов</a:t>
            </a: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3200" b="1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09" y="3001150"/>
            <a:ext cx="6441118" cy="271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78826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828800" y="890114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Выделяем общее</a:t>
            </a: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3200" b="1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1812885"/>
            <a:ext cx="3494314" cy="4589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63" y="1834656"/>
            <a:ext cx="4562233" cy="365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822196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667000"/>
            <a:ext cx="4916556" cy="389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hape 102"/>
          <p:cNvSpPr txBox="1">
            <a:spLocks/>
          </p:cNvSpPr>
          <p:nvPr/>
        </p:nvSpPr>
        <p:spPr>
          <a:xfrm>
            <a:off x="2076873" y="117284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Clr>
                <a:srgbClr val="00B0F0"/>
              </a:buClr>
              <a:buSzPct val="25000"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Используем циклы</a:t>
            </a:r>
            <a:endParaRPr lang="ru-RU" sz="32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58" y="1499279"/>
            <a:ext cx="4442442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957148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lIns="91425" tIns="91425" rIns="91425" bIns="91425" anchor="t" anchorCtr="0"/>
          <a:lstStyle/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hape 102"/>
          <p:cNvSpPr txBox="1">
            <a:spLocks/>
          </p:cNvSpPr>
          <p:nvPr/>
        </p:nvSpPr>
        <p:spPr>
          <a:xfrm>
            <a:off x="3243339" y="450093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Clr>
                <a:srgbClr val="00B0F0"/>
              </a:buClr>
              <a:buSzPct val="25000"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Делим </a:t>
            </a:r>
            <a:endParaRPr lang="en-US" sz="3200" b="1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B0F0"/>
              </a:buClr>
              <a:buSzPct val="25000"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на компоненты</a:t>
            </a:r>
            <a:endParaRPr lang="ru-RU" sz="32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1" y="1157192"/>
            <a:ext cx="3343324" cy="558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910779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lIns="91425" tIns="91425" rIns="91425" bIns="91425" anchor="t" anchorCtr="0"/>
          <a:lstStyle/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hape 102"/>
          <p:cNvSpPr txBox="1">
            <a:spLocks/>
          </p:cNvSpPr>
          <p:nvPr/>
        </p:nvSpPr>
        <p:spPr>
          <a:xfrm>
            <a:off x="1597902" y="535347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Clr>
                <a:srgbClr val="00B0F0"/>
              </a:buClr>
              <a:buSzPct val="25000"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Тестовые случаи и тестовые наборы</a:t>
            </a:r>
            <a:endParaRPr lang="ru-RU" sz="32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8" y="2390207"/>
            <a:ext cx="7558720" cy="150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" y="4572000"/>
            <a:ext cx="7485694" cy="11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08867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lIns="91425" tIns="91425" rIns="91425" bIns="91425" anchor="t" anchorCtr="0"/>
          <a:lstStyle/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hape 102"/>
          <p:cNvSpPr txBox="1">
            <a:spLocks/>
          </p:cNvSpPr>
          <p:nvPr/>
        </p:nvSpPr>
        <p:spPr>
          <a:xfrm>
            <a:off x="1828800" y="413109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Clr>
                <a:srgbClr val="00B0F0"/>
              </a:buClr>
              <a:buSzPct val="25000"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Параметризация</a:t>
            </a:r>
            <a:endParaRPr lang="ru-RU" sz="32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0"/>
            <a:ext cx="4343400" cy="283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1731022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lIns="91425" tIns="91425" rIns="91425" bIns="91425" anchor="t" anchorCtr="0"/>
          <a:lstStyle/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hape 102"/>
          <p:cNvSpPr txBox="1">
            <a:spLocks/>
          </p:cNvSpPr>
          <p:nvPr/>
        </p:nvSpPr>
        <p:spPr>
          <a:xfrm>
            <a:off x="1828800" y="413109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Clr>
                <a:srgbClr val="00B0F0"/>
              </a:buClr>
              <a:buSzPct val="25000"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Применяем в </a:t>
            </a:r>
            <a:r>
              <a:rPr lang="en-US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Java </a:t>
            </a: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тестах</a:t>
            </a:r>
            <a:endParaRPr lang="ru-RU" sz="32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5194520" cy="1494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82" y="3581400"/>
            <a:ext cx="7266517" cy="2606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695883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lIns="91425" tIns="91425" rIns="91425" bIns="91425" anchor="t" anchorCtr="0"/>
          <a:lstStyle/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hape 102"/>
          <p:cNvSpPr txBox="1">
            <a:spLocks/>
          </p:cNvSpPr>
          <p:nvPr/>
        </p:nvSpPr>
        <p:spPr>
          <a:xfrm>
            <a:off x="1828800" y="413109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>
              <a:buClr>
                <a:srgbClr val="00B0F0"/>
              </a:buClr>
              <a:buSzPct val="25000"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Тестируем в </a:t>
            </a:r>
            <a:r>
              <a:rPr lang="ru-RU" sz="3200" b="1" dirty="0" err="1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рандомных</a:t>
            </a: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разрешениях</a:t>
            </a:r>
            <a:endParaRPr lang="ru-RU" sz="32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8" b="47332"/>
          <a:stretch/>
        </p:blipFill>
        <p:spPr>
          <a:xfrm>
            <a:off x="468086" y="5089526"/>
            <a:ext cx="8030483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3236"/>
            <a:ext cx="5062026" cy="1769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78" y="3402768"/>
            <a:ext cx="6132522" cy="163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95649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438400" y="491018"/>
            <a:ext cx="4392488" cy="562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ru-RU" sz="3950" b="1" i="0" u="none" strike="noStrike" cap="none" baseline="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О себе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2971800" y="1544110"/>
            <a:ext cx="4752527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Дарья Кисель</a:t>
            </a:r>
            <a:endParaRPr lang="ru-RU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 </a:t>
            </a:r>
            <a:r>
              <a:rPr lang="ru-RU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Automation</a:t>
            </a:r>
            <a:r>
              <a:rPr lang="ru-RU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</a:t>
            </a:r>
            <a:r>
              <a:rPr lang="ru-RU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4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ISsof</a:t>
            </a:r>
            <a:r>
              <a:rPr lang="ru-RU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ru-RU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ru-RU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Coherent</a:t>
            </a:r>
            <a:r>
              <a:rPr lang="ru-RU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Solutions</a:t>
            </a:r>
            <a:endParaRPr lang="ru-RU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https://comaqa.by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http://www.coherentsolutions.com/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1" y="1661324"/>
            <a:ext cx="17986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827583" y="836712"/>
            <a:ext cx="7931224" cy="6481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ru-RU" sz="3950" b="1" i="0" u="none" strike="noStrike" cap="none" baseline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5696" y="1916832"/>
            <a:ext cx="5733908" cy="216373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569979" y="4852171"/>
            <a:ext cx="8591550" cy="19823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1" i="0" u="none" strike="noStrike" cap="none" baseline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Кисель Дарья</a:t>
            </a:r>
            <a:endParaRPr lang="ru-RU" sz="3200" b="1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1" i="0" u="none" strike="noStrike" cap="none" baseline="0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ISSoft</a:t>
            </a:r>
            <a:r>
              <a:rPr lang="ru-RU" sz="3200" b="1" i="0" u="none" strike="noStrike" cap="none" baseline="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ru-RU" sz="3200" b="1" i="0" u="none" strike="noStrike" cap="none" baseline="0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Coherent</a:t>
            </a:r>
            <a:r>
              <a:rPr lang="ru-RU" sz="3200" b="1" i="0" u="none" strike="noStrike" cap="none" baseline="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1" i="0" u="none" strike="noStrike" cap="none" baseline="0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Solutions</a:t>
            </a:r>
            <a:endParaRPr lang="ru-RU" sz="3200" b="1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www.comaqa.by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403648" y="764704"/>
            <a:ext cx="6347047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ru-RU" sz="4400" b="1" i="0" u="none" strike="noStrike" cap="none" baseline="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О чём речь</a:t>
            </a:r>
            <a:endParaRPr lang="ru-RU" sz="4400" b="1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00100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Что как и зачем автоматизировать в визуальном тестировании</a:t>
            </a:r>
          </a:p>
          <a:p>
            <a:pPr marL="800100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Что делать с приложением, если его дизайн «отзывчивый»</a:t>
            </a:r>
          </a:p>
          <a:p>
            <a:pPr marL="800100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Galen Framework. </a:t>
            </a:r>
            <a:r>
              <a:rPr lang="ru-RU" sz="2400" dirty="0" smtClean="0"/>
              <a:t>Пишем </a:t>
            </a:r>
            <a:r>
              <a:rPr lang="ru-RU" sz="2400" dirty="0"/>
              <a:t>спецификацию к дизайну</a:t>
            </a:r>
          </a:p>
          <a:p>
            <a:pPr marL="800100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Интеграция </a:t>
            </a:r>
            <a:r>
              <a:rPr lang="ru-RU" sz="2400" dirty="0" err="1"/>
              <a:t>фреймворка</a:t>
            </a:r>
            <a:r>
              <a:rPr lang="ru-RU" sz="2400" dirty="0"/>
              <a:t> с </a:t>
            </a:r>
            <a:r>
              <a:rPr lang="en-US" sz="2400" dirty="0"/>
              <a:t>Java</a:t>
            </a:r>
            <a:r>
              <a:rPr lang="ru-RU" sz="2400" dirty="0"/>
              <a:t> тестами</a:t>
            </a:r>
          </a:p>
          <a:p>
            <a:pPr marL="800100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Applitools</a:t>
            </a:r>
            <a:r>
              <a:rPr lang="en-US" sz="2400" dirty="0"/>
              <a:t> Eyes SDK. </a:t>
            </a:r>
            <a:r>
              <a:rPr lang="ru-RU" sz="2400" dirty="0"/>
              <a:t>Работа с </a:t>
            </a:r>
            <a:r>
              <a:rPr lang="en-US" sz="2400" dirty="0"/>
              <a:t>API </a:t>
            </a:r>
            <a:r>
              <a:rPr lang="ru-RU" sz="2400" dirty="0"/>
              <a:t>и интеграция с </a:t>
            </a:r>
            <a:r>
              <a:rPr lang="en-US" sz="2400" dirty="0"/>
              <a:t>Java </a:t>
            </a:r>
            <a:r>
              <a:rPr lang="ru-RU" sz="2400" dirty="0"/>
              <a:t>тестами</a:t>
            </a:r>
          </a:p>
          <a:p>
            <a:pPr marL="800100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Выводы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528061" y="620687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ru-RU" sz="3950" b="1" i="0" u="none" strike="noStrike" cap="none" baseline="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Немного теории</a:t>
            </a:r>
            <a:endParaRPr lang="ru-RU" sz="3950" b="1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27306" y="1905000"/>
            <a:ext cx="8229600" cy="4525963"/>
          </a:xfrm>
        </p:spPr>
        <p:txBody>
          <a:bodyPr/>
          <a:lstStyle/>
          <a:p>
            <a:pPr marL="317500" indent="0" defTabSz="889000">
              <a:lnSpc>
                <a:spcPct val="90000"/>
              </a:lnSpc>
              <a:spcAft>
                <a:spcPct val="35000"/>
              </a:spcAft>
              <a:buNone/>
              <a:defRPr/>
            </a:pPr>
            <a:r>
              <a:rPr lang="ru-RU" sz="2000" b="1" dirty="0"/>
              <a:t>Автоматизация визуального тестирования</a:t>
            </a:r>
          </a:p>
          <a:p>
            <a:pPr marL="317500" indent="0" defTabSz="889000">
              <a:lnSpc>
                <a:spcPct val="90000"/>
              </a:lnSpc>
              <a:spcAft>
                <a:spcPct val="35000"/>
              </a:spcAft>
              <a:buNone/>
              <a:defRPr/>
            </a:pPr>
            <a:r>
              <a:rPr lang="ru-RU" sz="2000" b="1" dirty="0"/>
              <a:t>(тестирование визуальных регрессий) </a:t>
            </a:r>
            <a:endParaRPr lang="ru-RU" sz="2000" dirty="0" smtClean="0"/>
          </a:p>
          <a:p>
            <a:pPr marL="1543050" lvl="1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это НЕ функциональное тестирование</a:t>
            </a:r>
          </a:p>
          <a:p>
            <a:pPr marL="1543050" lvl="1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это регрессионное тестирование</a:t>
            </a:r>
          </a:p>
          <a:p>
            <a:pPr marL="1543050" lvl="1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э</a:t>
            </a:r>
            <a:r>
              <a:rPr lang="ru-RU" sz="2000" dirty="0" smtClean="0"/>
              <a:t>то тестирование с точки зрения конечного пользователя</a:t>
            </a:r>
          </a:p>
          <a:p>
            <a:pPr marL="1543050" lvl="1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это обязательно наличие </a:t>
            </a:r>
            <a:r>
              <a:rPr lang="en-US" sz="2000" dirty="0" smtClean="0"/>
              <a:t>expected baseline image</a:t>
            </a:r>
          </a:p>
          <a:p>
            <a:pPr marL="1543050" lvl="1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это сравнение двух вариантов </a:t>
            </a:r>
            <a:r>
              <a:rPr lang="en-US" sz="2000" dirty="0"/>
              <a:t>visual output</a:t>
            </a:r>
            <a:endParaRPr lang="ru-RU" sz="2000" dirty="0"/>
          </a:p>
          <a:p>
            <a:pPr marL="1200150" lvl="1" indent="0" defTabSz="889000">
              <a:lnSpc>
                <a:spcPct val="90000"/>
              </a:lnSpc>
              <a:spcAft>
                <a:spcPct val="35000"/>
              </a:spcAft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295400" y="838200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Что мы тестируем </a:t>
            </a:r>
            <a:b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3200" b="1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77174" y="1630287"/>
            <a:ext cx="8229600" cy="4525963"/>
          </a:xfrm>
        </p:spPr>
        <p:txBody>
          <a:bodyPr/>
          <a:lstStyle/>
          <a:p>
            <a:pPr marL="317500" indent="0" defTabSz="889000">
              <a:lnSpc>
                <a:spcPct val="90000"/>
              </a:lnSpc>
              <a:spcAft>
                <a:spcPct val="35000"/>
              </a:spcAft>
              <a:buNone/>
              <a:defRPr/>
            </a:pPr>
            <a:r>
              <a:rPr lang="ru-RU" sz="2000" b="1" dirty="0" smtClean="0"/>
              <a:t>Динамический контент и его реакции на действия </a:t>
            </a:r>
          </a:p>
          <a:p>
            <a:pPr marL="317500" indent="0" defTabSz="889000">
              <a:lnSpc>
                <a:spcPct val="90000"/>
              </a:lnSpc>
              <a:spcAft>
                <a:spcPct val="35000"/>
              </a:spcAft>
              <a:buNone/>
              <a:defRPr/>
            </a:pPr>
            <a:r>
              <a:rPr lang="ru-RU" sz="2000" b="1" dirty="0" smtClean="0"/>
              <a:t>пользователей или изменения среды отображения</a:t>
            </a:r>
          </a:p>
          <a:p>
            <a:pPr marL="317500" indent="0" defTabSz="889000">
              <a:lnSpc>
                <a:spcPct val="90000"/>
              </a:lnSpc>
              <a:spcAft>
                <a:spcPct val="35000"/>
              </a:spcAft>
              <a:buNone/>
              <a:defRPr/>
            </a:pPr>
            <a:endParaRPr lang="ru-RU" sz="2000" dirty="0"/>
          </a:p>
          <a:p>
            <a:pPr marL="1200150" lvl="1" indent="0" defTabSz="889000">
              <a:lnSpc>
                <a:spcPct val="90000"/>
              </a:lnSpc>
              <a:spcAft>
                <a:spcPct val="35000"/>
              </a:spcAft>
              <a:buNone/>
              <a:defRPr/>
            </a:pPr>
            <a:endParaRPr lang="ru-RU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-304800" y="3505200"/>
            <a:ext cx="9220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dirty="0" smtClean="0">
                <a:solidFill>
                  <a:srgbClr val="92D050"/>
                </a:solidFill>
                <a:latin typeface="Calibri"/>
                <a:ea typeface="Calibri"/>
                <a:cs typeface="Calibri"/>
              </a:rPr>
              <a:t>Важно</a:t>
            </a:r>
          </a:p>
          <a:p>
            <a:pPr marL="1543050" lvl="1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Первое впечатление пользователя (заказчика)</a:t>
            </a:r>
            <a:endParaRPr lang="ru-RU" sz="2000" b="1" dirty="0"/>
          </a:p>
          <a:p>
            <a:pPr marL="1543050" lvl="1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Приложения с </a:t>
            </a:r>
            <a:r>
              <a:rPr lang="ru-RU" sz="2000" b="1" dirty="0" smtClean="0"/>
              <a:t>картами</a:t>
            </a:r>
            <a:r>
              <a:rPr lang="ru-RU" sz="2000" b="1" dirty="0"/>
              <a:t>, графиками, игры </a:t>
            </a:r>
            <a:endParaRPr lang="ru-RU" sz="2000" b="1" dirty="0" smtClean="0"/>
          </a:p>
          <a:p>
            <a:pPr marL="1543050" lvl="1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Мобильные и </a:t>
            </a:r>
            <a:r>
              <a:rPr lang="ru-RU" sz="2000" b="1" dirty="0" err="1" smtClean="0"/>
              <a:t>нативные</a:t>
            </a:r>
            <a:r>
              <a:rPr lang="ru-RU" sz="2000" b="1" dirty="0" smtClean="0"/>
              <a:t> приложения</a:t>
            </a:r>
            <a:endParaRPr lang="ru-RU" sz="2000" b="1" dirty="0"/>
          </a:p>
          <a:p>
            <a:pPr marL="1543050" lvl="1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endParaRPr lang="ru-RU" sz="2000" dirty="0" smtClean="0"/>
          </a:p>
          <a:p>
            <a:pPr marL="1543050" lvl="1" indent="-342900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443989348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219200" y="1060045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Цель автоматизации визуального тестирования</a:t>
            </a:r>
            <a:b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3200" b="1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12774" y="1976466"/>
            <a:ext cx="8229600" cy="4525963"/>
          </a:xfrm>
        </p:spPr>
        <p:txBody>
          <a:bodyPr/>
          <a:lstStyle/>
          <a:p>
            <a:pPr marL="660400" indent="-342900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/>
              <a:t>Замена сотни </a:t>
            </a:r>
            <a:r>
              <a:rPr lang="ru-RU" sz="2000" b="1" dirty="0" err="1" smtClean="0"/>
              <a:t>ассертов</a:t>
            </a:r>
            <a:r>
              <a:rPr lang="ru-RU" sz="2000" b="1" dirty="0" smtClean="0"/>
              <a:t> одной визуальной проверкой</a:t>
            </a:r>
          </a:p>
          <a:p>
            <a:pPr marL="660400" indent="-342900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/>
              <a:t>Кроссбраузерность и кроссплатформенность</a:t>
            </a:r>
          </a:p>
          <a:p>
            <a:pPr marL="660400" indent="-342900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/>
              <a:t>Поддержка непрерывной интеграции</a:t>
            </a:r>
          </a:p>
          <a:p>
            <a:pPr marL="317500" indent="0" defTabSz="889000">
              <a:lnSpc>
                <a:spcPct val="90000"/>
              </a:lnSpc>
              <a:spcAft>
                <a:spcPct val="35000"/>
              </a:spcAft>
              <a:buNone/>
              <a:defRPr/>
            </a:pPr>
            <a:endParaRPr lang="ru-RU" sz="2000" dirty="0"/>
          </a:p>
          <a:p>
            <a:pPr marL="1200150" lvl="1" indent="0" defTabSz="889000">
              <a:lnSpc>
                <a:spcPct val="90000"/>
              </a:lnSpc>
              <a:spcAft>
                <a:spcPct val="35000"/>
              </a:spcAft>
              <a:buNone/>
              <a:defRPr/>
            </a:pPr>
            <a:endParaRPr lang="ru-RU" sz="2000" dirty="0" smtClean="0"/>
          </a:p>
        </p:txBody>
      </p:sp>
      <p:pic>
        <p:nvPicPr>
          <p:cNvPr id="9" name="Picture 2" descr="http://blog.crisp.se/wp-content/uploads/2013/02/continuous-delivery-deployment-sm.jpg"/>
          <p:cNvPicPr>
            <a:picLocks noChangeAspect="1" noChangeArrowheads="1"/>
          </p:cNvPicPr>
          <p:nvPr/>
        </p:nvPicPr>
        <p:blipFill rotWithShape="1">
          <a:blip r:embed="rId4"/>
          <a:srcRect t="5915" b="10752"/>
          <a:stretch/>
        </p:blipFill>
        <p:spPr bwMode="auto">
          <a:xfrm>
            <a:off x="2085763" y="3733800"/>
            <a:ext cx="5334000" cy="2667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69216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676400" y="927435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Рассмотрим </a:t>
            </a: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один пример </a:t>
            </a: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«отзывчивого»</a:t>
            </a: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дизайна</a:t>
            </a:r>
            <a:b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3200" b="1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0908"/>
            <a:ext cx="7467600" cy="456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032857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828800" y="526727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Вспомогательные схемы</a:t>
            </a:r>
            <a:endParaRPr lang="ru-RU" sz="3200" b="1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3115"/>
            <a:ext cx="3962400" cy="523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43600" y="2999527"/>
            <a:ext cx="20217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Desktop</a:t>
            </a:r>
          </a:p>
          <a:p>
            <a:endParaRPr lang="en-US" sz="2000" b="1" dirty="0"/>
          </a:p>
          <a:p>
            <a:r>
              <a:rPr lang="en-US" sz="2000" b="1" dirty="0" smtClean="0"/>
              <a:t>[max – 1211px]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9391240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75253" cy="92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206126" y="65341"/>
            <a:ext cx="7067127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F0"/>
              </a:buClr>
              <a:buSzPct val="25000"/>
              <a:buFont typeface="Calibri"/>
              <a:buNone/>
            </a:pPr>
            <a:r>
              <a:rPr lang="ru-RU" sz="32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Вспомогательные схемы</a:t>
            </a:r>
            <a:endParaRPr lang="ru-RU" sz="3200" b="1" i="0" u="none" strike="noStrike" cap="none" baseline="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1569127"/>
            <a:ext cx="3074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Laptop    [1210 – 779px]</a:t>
            </a:r>
            <a:endParaRPr lang="ru-RU" sz="2000" dirty="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31" y="2590800"/>
            <a:ext cx="4579144" cy="419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040851"/>
            <a:ext cx="3654425" cy="574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787058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235</Words>
  <Application>Microsoft Office PowerPoint</Application>
  <PresentationFormat>Экран (4:3)</PresentationFormat>
  <Paragraphs>59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Автоматизация визуального тестирования адаптивного дизайна на примере Galen Framework и Applitools Eyes</vt:lpstr>
      <vt:lpstr>О себе</vt:lpstr>
      <vt:lpstr>О чём речь</vt:lpstr>
      <vt:lpstr>Немного теории</vt:lpstr>
      <vt:lpstr>Что мы тестируем  </vt:lpstr>
      <vt:lpstr>Цель автоматизации визуального тестирования </vt:lpstr>
      <vt:lpstr>Рассмотрим один пример «отзывчивого» дизайна </vt:lpstr>
      <vt:lpstr>Вспомогательные схемы</vt:lpstr>
      <vt:lpstr>Вспомогательные схемы</vt:lpstr>
      <vt:lpstr>Вспомогательные схемы</vt:lpstr>
      <vt:lpstr>Вспомогательные схемы</vt:lpstr>
      <vt:lpstr>Пишем спецификацию gspec  Описание элементов </vt:lpstr>
      <vt:lpstr>Выделяем общее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Настройка Allure при использовании TestNG-Retry: наглядные отчеты для повторных запусков тестов</dc:title>
  <dc:creator>Anton Emelyanov</dc:creator>
  <cp:lastModifiedBy>Darja Kisel</cp:lastModifiedBy>
  <cp:revision>13</cp:revision>
  <dcterms:modified xsi:type="dcterms:W3CDTF">2015-09-29T06:52:39Z</dcterms:modified>
</cp:coreProperties>
</file>