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4"/>
  </p:notesMasterIdLst>
  <p:sldIdLst>
    <p:sldId id="260" r:id="rId2"/>
    <p:sldId id="305" r:id="rId3"/>
    <p:sldId id="304" r:id="rId4"/>
    <p:sldId id="273" r:id="rId5"/>
    <p:sldId id="257" r:id="rId6"/>
    <p:sldId id="258" r:id="rId7"/>
    <p:sldId id="301" r:id="rId8"/>
    <p:sldId id="294" r:id="rId9"/>
    <p:sldId id="302" r:id="rId10"/>
    <p:sldId id="293" r:id="rId11"/>
    <p:sldId id="289" r:id="rId12"/>
    <p:sldId id="291" r:id="rId13"/>
    <p:sldId id="292" r:id="rId14"/>
    <p:sldId id="288" r:id="rId15"/>
    <p:sldId id="295" r:id="rId16"/>
    <p:sldId id="296" r:id="rId17"/>
    <p:sldId id="297" r:id="rId18"/>
    <p:sldId id="298" r:id="rId19"/>
    <p:sldId id="299" r:id="rId20"/>
    <p:sldId id="300" r:id="rId21"/>
    <p:sldId id="287" r:id="rId22"/>
    <p:sldId id="30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93" autoAdjust="0"/>
  </p:normalViewPr>
  <p:slideViewPr>
    <p:cSldViewPr snapToGrid="0">
      <p:cViewPr varScale="1">
        <p:scale>
          <a:sx n="107" d="100"/>
          <a:sy n="107" d="100"/>
        </p:scale>
        <p:origin x="1734" y="114"/>
      </p:cViewPr>
      <p:guideLst/>
    </p:cSldViewPr>
  </p:slideViewPr>
  <p:outlineViewPr>
    <p:cViewPr>
      <p:scale>
        <a:sx n="33" d="100"/>
        <a:sy n="33" d="100"/>
      </p:scale>
      <p:origin x="0" y="-83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13622-C178-4F7F-9B39-8C1638226D37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C9D06-1DA8-44D0-8568-CC9DC4AB3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7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C7C7A4FB-3822-4264-AE26-C435252F4952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96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C7C7A4FB-3822-4264-AE26-C435252F4952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712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F0BB-1C22-421A-8B82-180005C48D9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2D2-0F69-4D1C-BB11-A40673997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75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F0BB-1C22-421A-8B82-180005C48D9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2D2-0F69-4D1C-BB11-A40673997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1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F0BB-1C22-421A-8B82-180005C48D9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2D2-0F69-4D1C-BB11-A40673997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13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0081" y="1477109"/>
            <a:ext cx="7999920" cy="4542692"/>
          </a:xfrm>
        </p:spPr>
        <p:txBody>
          <a:bodyPr anchor="ctr"/>
          <a:lstStyle>
            <a:lvl1pPr>
              <a:defRPr baseline="0">
                <a:latin typeface="Trebuchet MS" panose="020B0603020202020204" pitchFamily="34" charset="0"/>
              </a:defRPr>
            </a:lvl1pPr>
            <a:lvl2pPr>
              <a:defRPr baseline="0">
                <a:latin typeface="Trebuchet MS" panose="020B0603020202020204" pitchFamily="34" charset="0"/>
              </a:defRPr>
            </a:lvl2pPr>
            <a:lvl3pPr>
              <a:defRPr baseline="0">
                <a:latin typeface="Trebuchet MS" panose="020B0603020202020204" pitchFamily="34" charset="0"/>
              </a:defRPr>
            </a:lvl3pPr>
            <a:lvl4pPr>
              <a:defRPr baseline="0">
                <a:latin typeface="Trebuchet MS" panose="020B0603020202020204" pitchFamily="34" charset="0"/>
              </a:defRPr>
            </a:lvl4pPr>
            <a:lvl5pPr>
              <a:defRPr baseline="0"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  <a:endParaRPr lang="en-US" dirty="0" smtClean="0"/>
          </a:p>
          <a:p>
            <a:pPr lvl="1"/>
            <a:r>
              <a:rPr lang="ru-RU" dirty="0" smtClean="0"/>
              <a:t>Дополнительный текст</a:t>
            </a:r>
            <a:endParaRPr lang="en-US" dirty="0" smtClean="0"/>
          </a:p>
          <a:p>
            <a:pPr lvl="2"/>
            <a:r>
              <a:rPr lang="ru-RU" dirty="0" smtClean="0"/>
              <a:t>Дополнительный текст</a:t>
            </a:r>
            <a:endParaRPr lang="en-US" dirty="0" smtClean="0"/>
          </a:p>
          <a:p>
            <a:pPr lvl="3"/>
            <a:r>
              <a:rPr lang="ru-RU" dirty="0" smtClean="0"/>
              <a:t>Дополнительный текст</a:t>
            </a:r>
            <a:endParaRPr lang="en-US" dirty="0" smtClean="0"/>
          </a:p>
          <a:p>
            <a:pPr lvl="4"/>
            <a:r>
              <a:rPr lang="ru-RU" dirty="0" smtClean="0"/>
              <a:t>Дополнительный текст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47297" y="6210000"/>
            <a:ext cx="703385" cy="601895"/>
          </a:xfrm>
          <a:prstGeom prst="rect">
            <a:avLst/>
          </a:prstGeom>
          <a:effectLst>
            <a:outerShdw dist="63500" sx="1000" sy="1000" algn="ctr" rotWithShape="0">
              <a:srgbClr val="000000"/>
            </a:outerShdw>
          </a:effectLst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85581F-5FF0-4C43-80CD-46D088084347}" type="slidenum">
              <a:rPr lang="en-US" sz="1400" smtClean="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en-US" sz="1400" dirty="0">
              <a:solidFill>
                <a:schemeClr val="tx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757" y="-37641"/>
            <a:ext cx="7382873" cy="289837"/>
          </a:xfrm>
        </p:spPr>
        <p:txBody>
          <a:bodyPr>
            <a:noAutofit/>
          </a:bodyPr>
          <a:lstStyle>
            <a:lvl1pPr marL="0" indent="0" algn="l">
              <a:buNone/>
              <a:defRPr sz="1100" kern="1200" cap="all" spc="0" baseline="0">
                <a:solidFill>
                  <a:schemeClr val="tx1">
                    <a:lumMod val="85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CONFERENCE NAME // STUCTURE OF THE PRESENTATION </a:t>
            </a:r>
            <a:r>
              <a:rPr lang="ru-RU" dirty="0" smtClean="0"/>
              <a:t>/ </a:t>
            </a:r>
            <a:r>
              <a:rPr lang="en-US" dirty="0" smtClean="0"/>
              <a:t>CURRENT SECTION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521227" y="6492629"/>
            <a:ext cx="6101548" cy="289837"/>
          </a:xfrm>
        </p:spPr>
        <p:txBody>
          <a:bodyPr>
            <a:noAutofit/>
          </a:bodyPr>
          <a:lstStyle>
            <a:lvl1pPr marL="0" indent="0" algn="ctr">
              <a:buNone/>
              <a:defRPr sz="1100" kern="1200" cap="all" spc="0" baseline="0">
                <a:solidFill>
                  <a:schemeClr val="tx1">
                    <a:lumMod val="65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Speaker name // CONFERENCE NAME // YY.MM.DD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66440" y="295986"/>
            <a:ext cx="7766360" cy="645332"/>
          </a:xfrm>
        </p:spPr>
        <p:txBody>
          <a:bodyPr anchor="ctr"/>
          <a:lstStyle>
            <a:lvl1pPr>
              <a:defRPr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8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F0BB-1C22-421A-8B82-180005C48D9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2D2-0F69-4D1C-BB11-A40673997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7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F0BB-1C22-421A-8B82-180005C48D9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2D2-0F69-4D1C-BB11-A40673997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39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F0BB-1C22-421A-8B82-180005C48D9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2D2-0F69-4D1C-BB11-A40673997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2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F0BB-1C22-421A-8B82-180005C48D9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2D2-0F69-4D1C-BB11-A40673997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F0BB-1C22-421A-8B82-180005C48D9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2D2-0F69-4D1C-BB11-A40673997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0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F0BB-1C22-421A-8B82-180005C48D9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2D2-0F69-4D1C-BB11-A40673997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68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F0BB-1C22-421A-8B82-180005C48D9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2D2-0F69-4D1C-BB11-A40673997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55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F0BB-1C22-421A-8B82-180005C48D9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2D2-0F69-4D1C-BB11-A40673997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2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EF0BB-1C22-421A-8B82-180005C48D9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5B2D2-0F69-4D1C-BB11-A40673997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4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https://scontent-waw1-1.xx.fbcdn.net/v/t1.0-9/11081179_709175629204791_1833534703958979995_n.jpg?oh=7d38bc330bd899026b5dd71b1a3c4bd0&amp;oe=57BC85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752600"/>
            <a:ext cx="46863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6600" dirty="0">
                <a:solidFill>
                  <a:schemeClr val="tx2"/>
                </a:solidFill>
                <a:latin typeface="Candara" panose="020E0502030303020204" pitchFamily="34" charset="0"/>
              </a:rPr>
              <a:t>Андрей Мясников</a:t>
            </a:r>
          </a:p>
        </p:txBody>
      </p:sp>
      <p:sp>
        <p:nvSpPr>
          <p:cNvPr id="3076" name="Rectangle 5"/>
          <p:cNvSpPr txBox="1">
            <a:spLocks noChangeArrowheads="1"/>
          </p:cNvSpPr>
          <p:nvPr/>
        </p:nvSpPr>
        <p:spPr bwMode="auto">
          <a:xfrm>
            <a:off x="457200" y="1600202"/>
            <a:ext cx="4648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en-US" sz="2800" dirty="0">
                <a:latin typeface="Candara" panose="020E0502030303020204" pitchFamily="34" charset="0"/>
              </a:rPr>
              <a:t>В тестировании с 2009</a:t>
            </a:r>
          </a:p>
          <a:p>
            <a:pPr eaLnBrk="1" hangingPunct="1">
              <a:buFontTx/>
              <a:buNone/>
            </a:pPr>
            <a:endParaRPr lang="ru-RU" altLang="en-US" sz="2800" dirty="0">
              <a:latin typeface="Candara" panose="020E0502030303020204" pitchFamily="34" charset="0"/>
            </a:endParaRPr>
          </a:p>
          <a:p>
            <a:pPr eaLnBrk="1" hangingPunct="1">
              <a:buFontTx/>
              <a:buNone/>
            </a:pPr>
            <a:r>
              <a:rPr lang="ru-RU" altLang="en-US" sz="2800" dirty="0">
                <a:latin typeface="Candara" panose="020E0502030303020204" pitchFamily="34" charset="0"/>
              </a:rPr>
              <a:t>Прошел путь от </a:t>
            </a:r>
            <a:r>
              <a:rPr lang="en-US" altLang="en-US" sz="2800" dirty="0">
                <a:latin typeface="Candara" panose="020E0502030303020204" pitchFamily="34" charset="0"/>
              </a:rPr>
              <a:t>Junior Tester</a:t>
            </a:r>
            <a:br>
              <a:rPr lang="en-US" altLang="en-US" sz="2800" dirty="0">
                <a:latin typeface="Candara" panose="020E0502030303020204" pitchFamily="34" charset="0"/>
              </a:rPr>
            </a:br>
            <a:r>
              <a:rPr lang="ru-RU" altLang="en-US" sz="2800" dirty="0">
                <a:latin typeface="Candara" panose="020E0502030303020204" pitchFamily="34" charset="0"/>
              </a:rPr>
              <a:t>до </a:t>
            </a:r>
            <a:r>
              <a:rPr lang="en-US" altLang="en-US" sz="2800" dirty="0">
                <a:latin typeface="Candara" panose="020E0502030303020204" pitchFamily="34" charset="0"/>
              </a:rPr>
              <a:t>Team Lead</a:t>
            </a:r>
          </a:p>
          <a:p>
            <a:pPr eaLnBrk="1" hangingPunct="1">
              <a:buFontTx/>
              <a:buNone/>
            </a:pPr>
            <a:endParaRPr lang="ru-RU" altLang="en-US" sz="2800" dirty="0">
              <a:latin typeface="Candara" panose="020E0502030303020204" pitchFamily="34" charset="0"/>
            </a:endParaRPr>
          </a:p>
          <a:p>
            <a:pPr eaLnBrk="1" hangingPunct="1">
              <a:buFontTx/>
              <a:buNone/>
            </a:pPr>
            <a:r>
              <a:rPr lang="ru-RU" altLang="en-US" sz="2800" dirty="0">
                <a:latin typeface="Candara" panose="020E0502030303020204" pitchFamily="34" charset="0"/>
              </a:rPr>
              <a:t>       Стоял и курил у истоков</a:t>
            </a:r>
          </a:p>
          <a:p>
            <a:pPr eaLnBrk="1" hangingPunct="1">
              <a:buFontTx/>
              <a:buNone/>
            </a:pPr>
            <a:r>
              <a:rPr lang="ru-RU" altLang="en-US" sz="2800" dirty="0">
                <a:latin typeface="Candara" panose="020E0502030303020204" pitchFamily="34" charset="0"/>
              </a:rPr>
              <a:t>       </a:t>
            </a:r>
            <a:r>
              <a:rPr lang="en-US" altLang="en-US" sz="2800" dirty="0">
                <a:latin typeface="Candara" panose="020E0502030303020204" pitchFamily="34" charset="0"/>
              </a:rPr>
              <a:t>Radio QA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Candara" panose="020E0502030303020204" pitchFamily="34" charset="0"/>
              </a:rPr>
              <a:t>		</a:t>
            </a:r>
            <a:r>
              <a:rPr lang="en-US" altLang="en-US" sz="2800" dirty="0" smtClean="0">
                <a:latin typeface="Candara" panose="020E0502030303020204" pitchFamily="34" charset="0"/>
              </a:rPr>
              <a:t>Head of QA</a:t>
            </a:r>
            <a:br>
              <a:rPr lang="en-US" altLang="en-US" sz="2800" dirty="0" smtClean="0">
                <a:latin typeface="Candara" panose="020E0502030303020204" pitchFamily="34" charset="0"/>
              </a:rPr>
            </a:br>
            <a:r>
              <a:rPr lang="en-US" altLang="en-US" sz="2800" dirty="0" smtClean="0">
                <a:latin typeface="Candara" panose="020E0502030303020204" pitchFamily="34" charset="0"/>
              </a:rPr>
              <a:t>		M3</a:t>
            </a:r>
            <a:br>
              <a:rPr lang="en-US" altLang="en-US" sz="2800" dirty="0" smtClean="0">
                <a:latin typeface="Candara" panose="020E0502030303020204" pitchFamily="34" charset="0"/>
              </a:rPr>
            </a:br>
            <a:r>
              <a:rPr lang="en-US" altLang="en-US" sz="2800" dirty="0" smtClean="0">
                <a:latin typeface="Candara" panose="020E0502030303020204" pitchFamily="34" charset="0"/>
              </a:rPr>
              <a:t>		more.tv</a:t>
            </a:r>
            <a:endParaRPr lang="ru-RU" altLang="en-US" sz="2800" dirty="0">
              <a:latin typeface="Candara" panose="020E0502030303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800" dirty="0">
              <a:latin typeface="Candara" panose="020E0502030303020204" pitchFamily="34" charset="0"/>
            </a:endParaRPr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399" y="3938590"/>
            <a:ext cx="244951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126692"/>
            <a:ext cx="1458914" cy="144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1477109"/>
            <a:ext cx="8279632" cy="4542692"/>
          </a:xfrm>
        </p:spPr>
        <p:txBody>
          <a:bodyPr anchor="t">
            <a:noAutofit/>
          </a:bodyPr>
          <a:lstStyle/>
          <a:p>
            <a:pPr>
              <a:lnSpc>
                <a:spcPct val="200000"/>
              </a:lnSpc>
            </a:pPr>
            <a:r>
              <a:rPr lang="ru-RU" sz="3600" dirty="0" smtClean="0"/>
              <a:t>Критичный функционал</a:t>
            </a:r>
            <a:endParaRPr lang="ru-RU" sz="3600" dirty="0" smtClean="0">
              <a:latin typeface="Trebuchet MS" panose="020B0603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3600" dirty="0" smtClean="0">
                <a:latin typeface="Trebuchet MS" panose="020B0603020202020204" pitchFamily="34" charset="0"/>
              </a:rPr>
              <a:t>Остальной функционал</a:t>
            </a:r>
          </a:p>
          <a:p>
            <a:pPr>
              <a:lnSpc>
                <a:spcPct val="200000"/>
              </a:lnSpc>
            </a:pPr>
            <a:r>
              <a:rPr lang="ru-RU" sz="3600" dirty="0" smtClean="0">
                <a:latin typeface="Trebuchet MS" panose="020B0603020202020204" pitchFamily="34" charset="0"/>
              </a:rPr>
              <a:t>Задачи спринта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986"/>
            <a:ext cx="9143999" cy="6453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rebuchet MS" panose="020B0603020202020204" pitchFamily="34" charset="0"/>
              </a:rPr>
              <a:t>Принципы построения </a:t>
            </a:r>
            <a:r>
              <a:rPr lang="ru-RU" dirty="0" smtClean="0">
                <a:latin typeface="Trebuchet MS" panose="020B0603020202020204" pitchFamily="34" charset="0"/>
              </a:rPr>
              <a:t>тестов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52" y="5508813"/>
            <a:ext cx="1414048" cy="10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986"/>
            <a:ext cx="9143999" cy="6453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rebuchet MS" panose="020B0603020202020204" pitchFamily="34" charset="0"/>
              </a:rPr>
              <a:t>Принципы построения тестов 2	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https://cdn-images-1.medium.com/max/1200/1*2VFFoYQHL_k8HOmAp5CvT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4" y="914487"/>
            <a:ext cx="9147564" cy="59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4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3.infourok.ru/uploads/ex/06b7/000250a6-9699a18b/hello_html_1dbf5d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52" y="756969"/>
            <a:ext cx="3988648" cy="598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1477109"/>
            <a:ext cx="8279632" cy="4542692"/>
          </a:xfrm>
        </p:spPr>
        <p:txBody>
          <a:bodyPr anchor="t">
            <a:noAutofit/>
          </a:bodyPr>
          <a:lstStyle/>
          <a:p>
            <a:pPr>
              <a:lnSpc>
                <a:spcPct val="200000"/>
              </a:lnSpc>
            </a:pPr>
            <a:r>
              <a:rPr lang="ru-RU" sz="3600" dirty="0" smtClean="0">
                <a:latin typeface="Trebuchet MS" panose="020B0603020202020204" pitchFamily="34" charset="0"/>
              </a:rPr>
              <a:t>Проверка работы</a:t>
            </a:r>
          </a:p>
          <a:p>
            <a:pPr>
              <a:lnSpc>
                <a:spcPct val="200000"/>
              </a:lnSpc>
            </a:pPr>
            <a:r>
              <a:rPr lang="ru-RU" sz="3600" dirty="0" smtClean="0">
                <a:latin typeface="Trebuchet MS" panose="020B0603020202020204" pitchFamily="34" charset="0"/>
              </a:rPr>
              <a:t>Проверка логики работы</a:t>
            </a:r>
          </a:p>
          <a:p>
            <a:pPr>
              <a:lnSpc>
                <a:spcPct val="200000"/>
              </a:lnSpc>
            </a:pPr>
            <a:r>
              <a:rPr lang="ru-RU" sz="3600" dirty="0" smtClean="0">
                <a:latin typeface="Trebuchet MS" panose="020B0603020202020204" pitchFamily="34" charset="0"/>
              </a:rPr>
              <a:t>Проверка соответствия</a:t>
            </a:r>
          </a:p>
          <a:p>
            <a:pPr>
              <a:lnSpc>
                <a:spcPct val="200000"/>
              </a:lnSpc>
            </a:pPr>
            <a:r>
              <a:rPr lang="en-US" sz="3600" dirty="0" smtClean="0"/>
              <a:t>GUI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986"/>
            <a:ext cx="9143999" cy="6453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rebuchet MS" panose="020B0603020202020204" pitchFamily="34" charset="0"/>
              </a:rPr>
              <a:t>Принципы построения тестов </a:t>
            </a:r>
            <a:r>
              <a:rPr lang="ru-RU" dirty="0" smtClean="0">
                <a:latin typeface="Trebuchet MS" panose="020B0603020202020204" pitchFamily="34" charset="0"/>
              </a:rPr>
              <a:t>3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52" y="5508813"/>
            <a:ext cx="1414048" cy="10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1477109"/>
            <a:ext cx="8279632" cy="4542692"/>
          </a:xfrm>
        </p:spPr>
        <p:txBody>
          <a:bodyPr anchor="t">
            <a:noAutofit/>
          </a:bodyPr>
          <a:lstStyle/>
          <a:p>
            <a:pPr>
              <a:lnSpc>
                <a:spcPct val="200000"/>
              </a:lnSpc>
            </a:pPr>
            <a:r>
              <a:rPr lang="ru-RU" sz="3600" dirty="0" err="1" smtClean="0"/>
              <a:t>Чёто</a:t>
            </a:r>
            <a:r>
              <a:rPr lang="ru-RU" sz="3600" dirty="0" smtClean="0"/>
              <a:t> ходит</a:t>
            </a:r>
            <a:endParaRPr lang="ru-RU" sz="3600" dirty="0" smtClean="0">
              <a:latin typeface="Trebuchet MS" panose="020B0603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3600" dirty="0" smtClean="0">
                <a:latin typeface="Trebuchet MS" panose="020B0603020202020204" pitchFamily="34" charset="0"/>
              </a:rPr>
              <a:t>Ходит куда надо</a:t>
            </a:r>
          </a:p>
          <a:p>
            <a:pPr>
              <a:lnSpc>
                <a:spcPct val="200000"/>
              </a:lnSpc>
            </a:pPr>
            <a:r>
              <a:rPr lang="ru-RU" sz="3600" dirty="0" smtClean="0">
                <a:latin typeface="Trebuchet MS" panose="020B0603020202020204" pitchFamily="34" charset="0"/>
              </a:rPr>
              <a:t>Ходит как надо</a:t>
            </a:r>
          </a:p>
          <a:p>
            <a:pPr>
              <a:lnSpc>
                <a:spcPct val="200000"/>
              </a:lnSpc>
            </a:pPr>
            <a:r>
              <a:rPr lang="ru-RU" sz="3600" dirty="0" smtClean="0"/>
              <a:t>Блестит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986"/>
            <a:ext cx="9143999" cy="6453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rebuchet MS" panose="020B0603020202020204" pitchFamily="34" charset="0"/>
              </a:rPr>
              <a:t>Принципы построения тестов </a:t>
            </a:r>
            <a:r>
              <a:rPr lang="ru-RU" dirty="0" smtClean="0">
                <a:latin typeface="Trebuchet MS" panose="020B0603020202020204" pitchFamily="34" charset="0"/>
              </a:rPr>
              <a:t>3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2052" name="Picture 4" descr="http://heroesland.ucoz.ru/_pu/1/0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610" y="1851754"/>
            <a:ext cx="3206190" cy="416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1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1477109"/>
            <a:ext cx="8279632" cy="4542692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dirty="0"/>
              <a:t>Реальные</a:t>
            </a:r>
          </a:p>
          <a:p>
            <a:pPr>
              <a:lnSpc>
                <a:spcPct val="150000"/>
              </a:lnSpc>
            </a:pPr>
            <a:r>
              <a:rPr lang="ru-RU" sz="4000" dirty="0" smtClean="0"/>
              <a:t>Виртуальные</a:t>
            </a:r>
            <a:endParaRPr lang="ru-RU" sz="4000" dirty="0"/>
          </a:p>
          <a:p>
            <a:pPr>
              <a:lnSpc>
                <a:spcPct val="150000"/>
              </a:lnSpc>
            </a:pPr>
            <a:r>
              <a:rPr lang="ru-RU" sz="4000" dirty="0" smtClean="0"/>
              <a:t>Смешанные </a:t>
            </a:r>
            <a:br>
              <a:rPr lang="ru-RU" sz="4000" dirty="0" smtClean="0"/>
            </a:br>
            <a:r>
              <a:rPr lang="ru-RU" sz="4000" dirty="0" smtClean="0"/>
              <a:t>(</a:t>
            </a:r>
            <a:r>
              <a:rPr lang="en-US" sz="4000" dirty="0" smtClean="0"/>
              <a:t>stabbed)</a:t>
            </a:r>
            <a:endParaRPr lang="ru-RU" sz="4000" dirty="0"/>
          </a:p>
          <a:p>
            <a:pPr>
              <a:lnSpc>
                <a:spcPct val="150000"/>
              </a:lnSpc>
            </a:pPr>
            <a:r>
              <a:rPr lang="ru-RU" sz="4000" dirty="0" smtClean="0"/>
              <a:t>Гибридные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986"/>
            <a:ext cx="9144000" cy="6453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rebuchet MS" panose="020B0603020202020204" pitchFamily="34" charset="0"/>
              </a:rPr>
              <a:t>Тестовые окружения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122" name="Picture 2" descr="https://cdn.fishki.net/upload/post/2016/11/23/2143997/1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42" y="2526361"/>
            <a:ext cx="4706471" cy="264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52" y="5508813"/>
            <a:ext cx="1414048" cy="10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1477109"/>
            <a:ext cx="8279632" cy="4542692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dirty="0" err="1" smtClean="0"/>
              <a:t>Фича</a:t>
            </a:r>
            <a:r>
              <a:rPr lang="ru-RU" sz="4000" dirty="0" smtClean="0"/>
              <a:t> разрабатывается и тестируется в отдельной ветке</a:t>
            </a:r>
            <a:endParaRPr lang="ru-RU" sz="4000" dirty="0"/>
          </a:p>
          <a:p>
            <a:pPr>
              <a:lnSpc>
                <a:spcPct val="100000"/>
              </a:lnSpc>
            </a:pPr>
            <a:r>
              <a:rPr lang="ru-RU" sz="4000" dirty="0" err="1" smtClean="0"/>
              <a:t>Мердж</a:t>
            </a:r>
            <a:r>
              <a:rPr lang="ru-RU" sz="4000" dirty="0" smtClean="0"/>
              <a:t> в </a:t>
            </a:r>
            <a:r>
              <a:rPr lang="ru-RU" sz="4000" dirty="0" err="1" smtClean="0"/>
              <a:t>девелоп</a:t>
            </a:r>
            <a:endParaRPr lang="ru-RU" sz="4000" dirty="0"/>
          </a:p>
          <a:p>
            <a:pPr>
              <a:lnSpc>
                <a:spcPct val="100000"/>
              </a:lnSpc>
            </a:pPr>
            <a:r>
              <a:rPr lang="ru-RU" sz="4000" dirty="0" smtClean="0"/>
              <a:t>Релиз и </a:t>
            </a:r>
            <a:r>
              <a:rPr lang="ru-RU" sz="4000" dirty="0" err="1" smtClean="0"/>
              <a:t>мердж</a:t>
            </a:r>
            <a:r>
              <a:rPr lang="ru-RU" sz="4000" dirty="0" smtClean="0"/>
              <a:t> в Мастер</a:t>
            </a:r>
            <a:endParaRPr lang="ru-RU" sz="4000" dirty="0"/>
          </a:p>
          <a:p>
            <a:pPr>
              <a:lnSpc>
                <a:spcPct val="100000"/>
              </a:lnSpc>
            </a:pPr>
            <a:r>
              <a:rPr lang="ru-RU" sz="4000" dirty="0" smtClean="0"/>
              <a:t>…</a:t>
            </a:r>
          </a:p>
          <a:p>
            <a:pPr>
              <a:lnSpc>
                <a:spcPct val="100000"/>
              </a:lnSpc>
            </a:pPr>
            <a:r>
              <a:rPr lang="en-US" sz="4000" dirty="0" smtClean="0"/>
              <a:t>PROFIT!!1</a:t>
            </a:r>
            <a:endParaRPr lang="ru-RU" sz="4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986"/>
            <a:ext cx="9144000" cy="6453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rebuchet MS" panose="020B0603020202020204" pitchFamily="34" charset="0"/>
              </a:rPr>
              <a:t>Фичабранчинг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52" y="5508813"/>
            <a:ext cx="1414048" cy="10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95986"/>
            <a:ext cx="9143999" cy="6453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rebuchet MS" panose="020B0603020202020204" pitchFamily="34" charset="0"/>
              </a:rPr>
              <a:t>Фичабранчинг</a:t>
            </a:r>
            <a:r>
              <a:rPr lang="ru-RU" dirty="0" smtClean="0">
                <a:latin typeface="Trebuchet MS" panose="020B0603020202020204" pitchFamily="34" charset="0"/>
              </a:rPr>
              <a:t> нормального человека</a:t>
            </a:r>
            <a:endParaRPr lang="ru-RU" dirty="0">
              <a:latin typeface="Trebuchet MS" panose="020B0603020202020204" pitchFamily="34" charset="0"/>
            </a:endParaRPr>
          </a:p>
        </p:txBody>
      </p:sp>
      <p:pic>
        <p:nvPicPr>
          <p:cNvPr id="6146" name="Picture 2" descr="http://dcoloma.github.io/software-quality/images/unit3-fi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98" y="1380564"/>
            <a:ext cx="6271777" cy="501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52" y="5508813"/>
            <a:ext cx="1414048" cy="10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" y="295986"/>
            <a:ext cx="9144000" cy="6453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rebuchet MS" panose="020B0603020202020204" pitchFamily="34" charset="0"/>
              </a:rPr>
              <a:t>Фичабранчинг</a:t>
            </a:r>
            <a:r>
              <a:rPr lang="ru-RU" dirty="0" smtClean="0">
                <a:latin typeface="Trebuchet MS" panose="020B0603020202020204" pitchFamily="34" charset="0"/>
              </a:rPr>
              <a:t> курильщика</a:t>
            </a:r>
            <a:endParaRPr lang="ru-RU" dirty="0">
              <a:latin typeface="Trebuchet MS" panose="020B0603020202020204" pitchFamily="34" charset="0"/>
            </a:endParaRPr>
          </a:p>
        </p:txBody>
      </p:sp>
      <p:pic>
        <p:nvPicPr>
          <p:cNvPr id="7170" name="Picture 2" descr="https://blog.upcoding.fr/content/images/2017/05/vesna_drivers_repository_branching_visualiz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522" y="2769252"/>
            <a:ext cx="97536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52" y="5508813"/>
            <a:ext cx="1414048" cy="10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1477109"/>
            <a:ext cx="8279632" cy="4542692"/>
          </a:xfrm>
        </p:spPr>
        <p:txBody>
          <a:bodyPr anchor="t">
            <a:noAutofit/>
          </a:bodyPr>
          <a:lstStyle/>
          <a:p>
            <a:r>
              <a:rPr lang="ru-RU" sz="4000" dirty="0" smtClean="0"/>
              <a:t>Тест каждой </a:t>
            </a:r>
            <a:r>
              <a:rPr lang="ru-RU" sz="4000" dirty="0" err="1" smtClean="0"/>
              <a:t>фичи</a:t>
            </a:r>
            <a:r>
              <a:rPr lang="ru-RU" sz="4000" dirty="0" smtClean="0"/>
              <a:t> отдельно </a:t>
            </a:r>
            <a:endParaRPr lang="ru-RU" sz="4000" dirty="0"/>
          </a:p>
          <a:p>
            <a:r>
              <a:rPr lang="ru-RU" sz="4000" dirty="0" smtClean="0"/>
              <a:t>Интеграционное тестирование </a:t>
            </a:r>
            <a:r>
              <a:rPr lang="ru-RU" sz="4000" dirty="0" err="1" smtClean="0"/>
              <a:t>фич</a:t>
            </a:r>
            <a:endParaRPr lang="ru-RU" sz="4000" dirty="0"/>
          </a:p>
          <a:p>
            <a:r>
              <a:rPr lang="ru-RU" sz="4000" dirty="0" err="1" smtClean="0"/>
              <a:t>Выливка</a:t>
            </a:r>
            <a:r>
              <a:rPr lang="ru-RU" sz="4000" dirty="0" smtClean="0"/>
              <a:t> на </a:t>
            </a:r>
            <a:r>
              <a:rPr lang="ru-RU" sz="4000" dirty="0" err="1" smtClean="0"/>
              <a:t>прод</a:t>
            </a:r>
            <a:endParaRPr lang="ru-RU" sz="4000" dirty="0"/>
          </a:p>
          <a:p>
            <a:r>
              <a:rPr lang="ru-RU" sz="4000" dirty="0" smtClean="0"/>
              <a:t>…</a:t>
            </a:r>
          </a:p>
          <a:p>
            <a:r>
              <a:rPr lang="en-US" sz="4000" dirty="0" smtClean="0"/>
              <a:t>PROFIT!!1</a:t>
            </a:r>
            <a:endParaRPr lang="ru-RU" sz="4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986"/>
            <a:ext cx="9144000" cy="6453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rebuchet MS" panose="020B0603020202020204" pitchFamily="34" charset="0"/>
              </a:rPr>
              <a:t>Фичабранчинг</a:t>
            </a:r>
            <a:r>
              <a:rPr lang="ru-RU" dirty="0" smtClean="0">
                <a:latin typeface="Trebuchet MS" panose="020B0603020202020204" pitchFamily="34" charset="0"/>
              </a:rPr>
              <a:t> со стороны тестирования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52" y="5508813"/>
            <a:ext cx="1414048" cy="10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986"/>
            <a:ext cx="9144000" cy="6453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rebuchet MS" panose="020B0603020202020204" pitchFamily="34" charset="0"/>
              </a:rPr>
              <a:t>Ваш первый баг (но это не точно)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8194" name="Picture 2" descr="ÑÑ ÑÐ°Ð¼ Ð¾ÑÐ¸Ð³ÐµÐ»? ÐºÐ°ÐºÐ¾Ð¹ ÐµÑÑ Ð±Ð°Ð³?, ÐÐµÐ¼ ÐÐ»ÐµÐºÑÐ°Ð½Ð´Ñ ÐÑÑÐ·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317"/>
            <a:ext cx="9144000" cy="562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57200" y="3733800"/>
            <a:ext cx="822960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en-US">
              <a:latin typeface="Candara" panose="020E0502030303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AEC4BB8-EFB7-8F43-B140-88FE1778C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1477109"/>
            <a:ext cx="8279632" cy="4542692"/>
          </a:xfrm>
        </p:spPr>
        <p:txBody>
          <a:bodyPr anchor="t">
            <a:noAutofit/>
          </a:bodyPr>
          <a:lstStyle/>
          <a:p>
            <a:r>
              <a:rPr lang="ru-RU" sz="4000" dirty="0" smtClean="0"/>
              <a:t>Кратко и по существу </a:t>
            </a:r>
            <a:endParaRPr lang="ru-RU" sz="4000" dirty="0"/>
          </a:p>
          <a:p>
            <a:r>
              <a:rPr lang="ru-RU" sz="4000" dirty="0" smtClean="0"/>
              <a:t>Шаги для воспроизведения</a:t>
            </a:r>
            <a:endParaRPr lang="ru-RU" sz="4000" dirty="0"/>
          </a:p>
          <a:p>
            <a:r>
              <a:rPr lang="ru-RU" sz="4000" dirty="0" smtClean="0"/>
              <a:t>Фактический и ожидаемый результаты</a:t>
            </a:r>
            <a:endParaRPr lang="ru-RU" sz="4000" dirty="0"/>
          </a:p>
          <a:p>
            <a:r>
              <a:rPr lang="ru-RU" sz="4000" dirty="0" smtClean="0"/>
              <a:t>Среда</a:t>
            </a:r>
          </a:p>
          <a:p>
            <a:r>
              <a:rPr lang="ru-RU" sz="4000" dirty="0" smtClean="0"/>
              <a:t>Артефакты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986"/>
            <a:ext cx="9144000" cy="6453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rebuchet MS" panose="020B0603020202020204" pitchFamily="34" charset="0"/>
              </a:rPr>
              <a:t>Что? Где? Когда?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52" y="5508813"/>
            <a:ext cx="1414048" cy="10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1477109"/>
            <a:ext cx="8279632" cy="4542692"/>
          </a:xfrm>
        </p:spPr>
        <p:txBody>
          <a:bodyPr anchor="t">
            <a:noAutofit/>
          </a:bodyPr>
          <a:lstStyle/>
          <a:p>
            <a:r>
              <a:rPr lang="ru-RU" sz="3200" dirty="0"/>
              <a:t>На кого ставить баг</a:t>
            </a:r>
            <a:r>
              <a:rPr lang="ru-RU" sz="3200" dirty="0" smtClean="0"/>
              <a:t>?</a:t>
            </a:r>
            <a:endParaRPr lang="ru-RU" sz="3200" dirty="0" smtClean="0">
              <a:latin typeface="Trebuchet MS" panose="020B0603020202020204" pitchFamily="34" charset="0"/>
            </a:endParaRPr>
          </a:p>
          <a:p>
            <a:r>
              <a:rPr lang="ru-RU" sz="3200" dirty="0" smtClean="0">
                <a:latin typeface="Trebuchet MS" panose="020B0603020202020204" pitchFamily="34" charset="0"/>
              </a:rPr>
              <a:t>Кто виноват?</a:t>
            </a:r>
          </a:p>
          <a:p>
            <a:r>
              <a:rPr lang="ru-RU" sz="3200" dirty="0" smtClean="0">
                <a:latin typeface="Trebuchet MS" panose="020B0603020202020204" pitchFamily="34" charset="0"/>
              </a:rPr>
              <a:t>Атрибуты? (</a:t>
            </a:r>
            <a:r>
              <a:rPr lang="en-US" sz="3200" dirty="0" smtClean="0">
                <a:latin typeface="Trebuchet MS" panose="020B0603020202020204" pitchFamily="34" charset="0"/>
              </a:rPr>
              <a:t>version</a:t>
            </a:r>
            <a:r>
              <a:rPr lang="ru-RU" sz="3200" dirty="0"/>
              <a:t> </a:t>
            </a:r>
            <a:r>
              <a:rPr lang="ru-RU" sz="3200" dirty="0" smtClean="0"/>
              <a:t>и такая </a:t>
            </a:r>
            <a:br>
              <a:rPr lang="ru-RU" sz="3200" dirty="0" smtClean="0"/>
            </a:br>
            <a:r>
              <a:rPr lang="ru-RU" sz="3200" dirty="0" smtClean="0"/>
              <a:t>разная</a:t>
            </a:r>
            <a:r>
              <a:rPr lang="en-US" sz="3200" dirty="0" smtClean="0">
                <a:latin typeface="Trebuchet MS" panose="020B0603020202020204" pitchFamily="34" charset="0"/>
              </a:rPr>
              <a:t> severity)</a:t>
            </a:r>
            <a:endParaRPr lang="ru-RU" sz="3200" dirty="0" smtClean="0">
              <a:latin typeface="Trebuchet MS" panose="020B0603020202020204" pitchFamily="34" charset="0"/>
            </a:endParaRPr>
          </a:p>
          <a:p>
            <a:r>
              <a:rPr lang="ru-RU" sz="3200" dirty="0" smtClean="0"/>
              <a:t>Один к многим</a:t>
            </a:r>
            <a:r>
              <a:rPr lang="ru-RU" sz="3200" dirty="0" smtClean="0">
                <a:latin typeface="Trebuchet MS" panose="020B0603020202020204" pitchFamily="34" charset="0"/>
              </a:rPr>
              <a:t/>
            </a:r>
            <a:br>
              <a:rPr lang="ru-RU" sz="3200" dirty="0" smtClean="0">
                <a:latin typeface="Trebuchet MS" panose="020B0603020202020204" pitchFamily="34" charset="0"/>
              </a:rPr>
            </a:br>
            <a:endParaRPr lang="ru-RU" sz="3200" dirty="0"/>
          </a:p>
          <a:p>
            <a:pPr marL="0" indent="0">
              <a:lnSpc>
                <a:spcPct val="150000"/>
              </a:lnSpc>
              <a:buNone/>
            </a:pPr>
            <a:endParaRPr lang="ru-RU" sz="3200" dirty="0"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rebuchet MS" panose="020B0603020202020204" pitchFamily="34" charset="0"/>
              </a:rPr>
              <a:t>Статусы и ответственность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9" name="Picture 2" descr="http://joxi.ru/n2Y8DzEujxGNY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072" y="1368325"/>
            <a:ext cx="2853641" cy="47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1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1477109"/>
            <a:ext cx="8279632" cy="4542692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Выводов не будет.</a:t>
            </a:r>
          </a:p>
          <a:p>
            <a:pPr marL="0" indent="0" algn="ctr">
              <a:buNone/>
            </a:pPr>
            <a:r>
              <a:rPr lang="en-US" sz="3200" b="1" kern="0" dirty="0"/>
              <a:t/>
            </a:r>
            <a:br>
              <a:rPr lang="en-US" sz="3200" b="1" kern="0" dirty="0"/>
            </a:br>
            <a:endParaRPr lang="ru-RU" sz="3200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>
                <a:latin typeface="Trebuchet MS" panose="020B0603020202020204" pitchFamily="34" charset="0"/>
              </a:rPr>
              <a:t/>
            </a:r>
            <a:br>
              <a:rPr lang="ru-RU" sz="3200" dirty="0" smtClean="0">
                <a:latin typeface="Trebuchet MS" panose="020B0603020202020204" pitchFamily="34" charset="0"/>
              </a:rPr>
            </a:br>
            <a:endParaRPr lang="ru-RU" sz="3200" dirty="0"/>
          </a:p>
          <a:p>
            <a:pPr marL="0" indent="0" algn="ctr">
              <a:lnSpc>
                <a:spcPct val="150000"/>
              </a:lnSpc>
              <a:buNone/>
            </a:pPr>
            <a:endParaRPr lang="ru-RU" sz="3200" dirty="0" smtClean="0">
              <a:latin typeface="Trebuchet MS" panose="020B0603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dirty="0" smtClean="0"/>
              <a:t>Спасибо!</a:t>
            </a:r>
            <a:endParaRPr lang="ru-RU" sz="3200" dirty="0"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rebuchet MS" panose="020B0603020202020204" pitchFamily="34" charset="0"/>
              </a:rPr>
              <a:t>That’s all, folks!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028" name="Picture 4" descr="https://www.davidpibworth.com/files/152/images/the-arches-theatre-thats-all-fol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13" y="2011230"/>
            <a:ext cx="6616583" cy="372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5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57200" y="3733800"/>
            <a:ext cx="822960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en-US">
              <a:latin typeface="Candara" panose="020E0502030303020204" pitchFamily="34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29857A0D-04AD-9645-A27A-C702D8BD2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6200" y="5462059"/>
            <a:ext cx="707763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SQADAYS</a:t>
            </a:r>
            <a:endParaRPr lang="ru-RU" altLang="en-US" sz="6600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52" y="5508813"/>
            <a:ext cx="1414048" cy="10219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59" y="636494"/>
            <a:ext cx="8731454" cy="5383307"/>
          </a:xfrm>
        </p:spPr>
        <p:txBody>
          <a:bodyPr anchor="t"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ru-RU" sz="5400" b="1" dirty="0"/>
              <a:t>Практическое приложение базовой теории	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6367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0" y="988203"/>
            <a:ext cx="9580997" cy="5869797"/>
          </a:xfrm>
        </p:spPr>
        <p:txBody>
          <a:bodyPr anchor="t">
            <a:noAutofit/>
          </a:bodyPr>
          <a:lstStyle/>
          <a:p>
            <a:pPr>
              <a:lnSpc>
                <a:spcPct val="200000"/>
              </a:lnSpc>
            </a:pPr>
            <a:r>
              <a:rPr lang="ru-RU" sz="3200" dirty="0" smtClean="0">
                <a:latin typeface="Trebuchet MS" panose="020B0603020202020204" pitchFamily="34" charset="0"/>
              </a:rPr>
              <a:t>Повторим основы	</a:t>
            </a:r>
            <a:endParaRPr lang="ru-RU" sz="3200" dirty="0">
              <a:latin typeface="Trebuchet MS" panose="020B0603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3200" dirty="0" smtClean="0">
                <a:latin typeface="Trebuchet MS" panose="020B0603020202020204" pitchFamily="34" charset="0"/>
              </a:rPr>
              <a:t>Принципы построения тестов</a:t>
            </a:r>
            <a:endParaRPr lang="ru-RU" sz="3200" dirty="0">
              <a:latin typeface="Trebuchet MS" panose="020B0603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3200" dirty="0" smtClean="0">
                <a:latin typeface="Trebuchet MS" panose="020B0603020202020204" pitchFamily="34" charset="0"/>
              </a:rPr>
              <a:t>Тестовые окружения</a:t>
            </a:r>
            <a:endParaRPr lang="ru-RU" sz="3200" dirty="0">
              <a:latin typeface="Trebuchet MS" panose="020B0603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3200" dirty="0" smtClean="0">
                <a:latin typeface="Trebuchet MS" panose="020B0603020202020204" pitchFamily="34" charset="0"/>
              </a:rPr>
              <a:t>Моржи и плотники</a:t>
            </a:r>
          </a:p>
          <a:p>
            <a:pPr>
              <a:lnSpc>
                <a:spcPct val="200000"/>
              </a:lnSpc>
            </a:pPr>
            <a:r>
              <a:rPr lang="ru-RU" sz="3200" dirty="0" smtClean="0"/>
              <a:t>Короли и капуста</a:t>
            </a:r>
            <a:endParaRPr lang="ru-RU" sz="3200" dirty="0"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986"/>
            <a:ext cx="9144000" cy="6453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rebuchet MS" panose="020B0603020202020204" pitchFamily="34" charset="0"/>
              </a:rPr>
              <a:t>О чем мы сегодня будем говорить?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52" y="5508813"/>
            <a:ext cx="1414048" cy="10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988203"/>
            <a:ext cx="10017131" cy="5869797"/>
          </a:xfrm>
        </p:spPr>
        <p:txBody>
          <a:bodyPr anchor="t"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dirty="0" err="1" smtClean="0">
                <a:latin typeface="Trebuchet MS" panose="020B0603020202020204" pitchFamily="34" charset="0"/>
              </a:rPr>
              <a:t>Тестировщик</a:t>
            </a:r>
            <a:r>
              <a:rPr lang="ru-RU" dirty="0" smtClean="0">
                <a:latin typeface="Trebuchet MS" panose="020B0603020202020204" pitchFamily="34" charset="0"/>
              </a:rPr>
              <a:t> ничего не ломает!</a:t>
            </a:r>
            <a:br>
              <a:rPr lang="ru-RU" dirty="0" smtClean="0">
                <a:latin typeface="Trebuchet MS" panose="020B0603020202020204" pitchFamily="34" charset="0"/>
              </a:rPr>
            </a:br>
            <a:r>
              <a:rPr lang="ru-RU" dirty="0" smtClean="0">
                <a:latin typeface="Trebuchet MS" panose="020B0603020202020204" pitchFamily="34" charset="0"/>
              </a:rPr>
              <a:t>Оно приходит уже сломанное!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rebuchet MS" panose="020B0603020202020204" pitchFamily="34" charset="0"/>
              </a:rPr>
              <a:t>Основные идеи тестирования</a:t>
            </a:r>
          </a:p>
        </p:txBody>
      </p:sp>
      <p:pic>
        <p:nvPicPr>
          <p:cNvPr id="4098" name="Picture 2" descr="https://cs9.pikabu.ru/post_img/2017/01/23/4/og_og_14851503182389626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2" y="2744725"/>
            <a:ext cx="7859760" cy="41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fishabz.ru/sites/default/files/taym-menedzhment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110" y="1477109"/>
            <a:ext cx="5039690" cy="377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1477109"/>
            <a:ext cx="8279632" cy="4542692"/>
          </a:xfrm>
        </p:spPr>
        <p:txBody>
          <a:bodyPr anchor="t">
            <a:noAutofit/>
          </a:bodyPr>
          <a:lstStyle/>
          <a:p>
            <a:pPr>
              <a:lnSpc>
                <a:spcPct val="250000"/>
              </a:lnSpc>
            </a:pPr>
            <a:r>
              <a:rPr lang="en-US" sz="3600" dirty="0" smtClean="0">
                <a:latin typeface="Trebuchet MS" panose="020B0603020202020204" pitchFamily="34" charset="0"/>
              </a:rPr>
              <a:t>Positive</a:t>
            </a:r>
            <a:endParaRPr lang="ru-RU" sz="3600" dirty="0" smtClean="0">
              <a:latin typeface="Trebuchet MS" panose="020B0603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sz="3600" dirty="0" smtClean="0">
                <a:latin typeface="Trebuchet MS" panose="020B0603020202020204" pitchFamily="34" charset="0"/>
              </a:rPr>
              <a:t>Negative</a:t>
            </a:r>
            <a:endParaRPr lang="ru-RU" sz="3600" dirty="0" smtClean="0">
              <a:latin typeface="Trebuchet MS" panose="020B0603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sz="3600" dirty="0" smtClean="0">
                <a:latin typeface="Trebuchet MS" panose="020B0603020202020204" pitchFamily="34" charset="0"/>
              </a:rPr>
              <a:t>Impossible (ad-hoc)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rebuchet MS" panose="020B0603020202020204" pitchFamily="34" charset="0"/>
              </a:rPr>
              <a:t>Главное о тестовых данных	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52" y="5508813"/>
            <a:ext cx="1414048" cy="10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1477109"/>
            <a:ext cx="8279632" cy="4542692"/>
          </a:xfrm>
        </p:spPr>
        <p:txBody>
          <a:bodyPr anchor="t">
            <a:noAutofit/>
          </a:bodyPr>
          <a:lstStyle/>
          <a:p>
            <a:pPr>
              <a:lnSpc>
                <a:spcPct val="250000"/>
              </a:lnSpc>
            </a:pPr>
            <a:r>
              <a:rPr lang="en-US" sz="3600" dirty="0" smtClean="0"/>
              <a:t>Smoke</a:t>
            </a:r>
            <a:endParaRPr lang="ru-RU" sz="3600" dirty="0" smtClean="0">
              <a:latin typeface="Trebuchet MS" panose="020B0603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sz="3600" dirty="0" smtClean="0">
                <a:latin typeface="Trebuchet MS" panose="020B0603020202020204" pitchFamily="34" charset="0"/>
              </a:rPr>
              <a:t>Regression</a:t>
            </a:r>
            <a:endParaRPr lang="ru-RU" sz="3600" dirty="0" smtClean="0">
              <a:latin typeface="Trebuchet MS" panose="020B0603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sz="3600" dirty="0" smtClean="0">
                <a:latin typeface="Trebuchet MS" panose="020B0603020202020204" pitchFamily="34" charset="0"/>
              </a:rPr>
              <a:t>Validation/Verification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rebuchet MS" panose="020B0603020202020204" pitchFamily="34" charset="0"/>
              </a:rPr>
              <a:t>Виды тестирования	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2050" name="Picture 2" descr="https://gif.cmtt.space/3/club/d8/27/43/9fe52e3510a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60" y="1477108"/>
            <a:ext cx="5124953" cy="341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52" y="5508813"/>
            <a:ext cx="1414048" cy="10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1477109"/>
            <a:ext cx="8279632" cy="4542692"/>
          </a:xfrm>
        </p:spPr>
        <p:txBody>
          <a:bodyPr anchor="t">
            <a:noAutofit/>
          </a:bodyPr>
          <a:lstStyle/>
          <a:p>
            <a:pPr>
              <a:lnSpc>
                <a:spcPct val="250000"/>
              </a:lnSpc>
            </a:pPr>
            <a:r>
              <a:rPr lang="ru-RU" sz="3600" dirty="0" smtClean="0"/>
              <a:t>Ящики</a:t>
            </a:r>
          </a:p>
          <a:p>
            <a:pPr>
              <a:lnSpc>
                <a:spcPct val="250000"/>
              </a:lnSpc>
            </a:pPr>
            <a:endParaRPr lang="ru-RU" sz="3600" dirty="0" smtClean="0">
              <a:latin typeface="Trebuchet MS" panose="020B0603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ru-RU" sz="3600" dirty="0" smtClean="0">
                <a:latin typeface="Trebuchet MS" panose="020B0603020202020204" pitchFamily="34" charset="0"/>
              </a:rPr>
              <a:t>Функциональное и </a:t>
            </a:r>
            <a:r>
              <a:rPr lang="en-US" sz="3600" dirty="0" smtClean="0">
                <a:latin typeface="Trebuchet MS" panose="020B0603020202020204" pitchFamily="34" charset="0"/>
              </a:rPr>
              <a:t>GUI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rebuchet MS" panose="020B0603020202020204" pitchFamily="34" charset="0"/>
              </a:rPr>
              <a:t>Типы тестирования	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3074" name="Picture 2" descr="https://irecommend.ru/sites/default/files/imagecache/copyright1/user-images/327407/7n2OFjhfQcfLV4FqFRp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87" y="1407547"/>
            <a:ext cx="6367026" cy="348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52" y="5508813"/>
            <a:ext cx="1414048" cy="10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196</Words>
  <Application>Microsoft Office PowerPoint</Application>
  <PresentationFormat>Экран (4:3)</PresentationFormat>
  <Paragraphs>85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Candara</vt:lpstr>
      <vt:lpstr>Tahoma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 чем мы сегодня будем говорить?</vt:lpstr>
      <vt:lpstr>Основные идеи тестирования</vt:lpstr>
      <vt:lpstr>Главное о тестовых данных </vt:lpstr>
      <vt:lpstr>Виды тестирования </vt:lpstr>
      <vt:lpstr>Типы тестирования </vt:lpstr>
      <vt:lpstr>Принципы построения тестов</vt:lpstr>
      <vt:lpstr>Принципы построения тестов 2 </vt:lpstr>
      <vt:lpstr>Принципы построения тестов 3</vt:lpstr>
      <vt:lpstr>Принципы построения тестов 3</vt:lpstr>
      <vt:lpstr>Тестовые окружения</vt:lpstr>
      <vt:lpstr>Фичабранчинг</vt:lpstr>
      <vt:lpstr>Фичабранчинг нормального человека</vt:lpstr>
      <vt:lpstr>Фичабранчинг курильщика</vt:lpstr>
      <vt:lpstr>Фичабранчинг со стороны тестирования</vt:lpstr>
      <vt:lpstr>Ваш первый баг (но это не точно)</vt:lpstr>
      <vt:lpstr>Что? Где? Когда?</vt:lpstr>
      <vt:lpstr>Статусы и ответственность</vt:lpstr>
      <vt:lpstr>That’s all, folks!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Практическое применение базовой теории</dc:title>
  <dc:creator>Richard Gears</dc:creator>
  <cp:lastModifiedBy>Richard Gears</cp:lastModifiedBy>
  <cp:revision>28</cp:revision>
  <dcterms:created xsi:type="dcterms:W3CDTF">2018-05-10T17:27:01Z</dcterms:created>
  <dcterms:modified xsi:type="dcterms:W3CDTF">2021-10-27T20:04:45Z</dcterms:modified>
</cp:coreProperties>
</file>