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9" r:id="rId2"/>
    <p:sldId id="279" r:id="rId3"/>
    <p:sldId id="292" r:id="rId4"/>
    <p:sldId id="280" r:id="rId5"/>
    <p:sldId id="289" r:id="rId6"/>
    <p:sldId id="312" r:id="rId7"/>
    <p:sldId id="313" r:id="rId8"/>
    <p:sldId id="314" r:id="rId9"/>
    <p:sldId id="315" r:id="rId10"/>
    <p:sldId id="297" r:id="rId11"/>
    <p:sldId id="298" r:id="rId12"/>
    <p:sldId id="281" r:id="rId13"/>
    <p:sldId id="308" r:id="rId14"/>
    <p:sldId id="288" r:id="rId15"/>
    <p:sldId id="293" r:id="rId16"/>
    <p:sldId id="294" r:id="rId17"/>
    <p:sldId id="295" r:id="rId18"/>
    <p:sldId id="299" r:id="rId19"/>
    <p:sldId id="300" r:id="rId20"/>
    <p:sldId id="301" r:id="rId21"/>
    <p:sldId id="302" r:id="rId22"/>
    <p:sldId id="303" r:id="rId23"/>
    <p:sldId id="310" r:id="rId24"/>
    <p:sldId id="283" r:id="rId25"/>
    <p:sldId id="305" r:id="rId26"/>
    <p:sldId id="287" r:id="rId27"/>
    <p:sldId id="304" r:id="rId28"/>
    <p:sldId id="284" r:id="rId29"/>
    <p:sldId id="309" r:id="rId30"/>
    <p:sldId id="307" r:id="rId31"/>
    <p:sldId id="306" r:id="rId32"/>
    <p:sldId id="290" r:id="rId33"/>
    <p:sldId id="311" r:id="rId34"/>
    <p:sldId id="286" r:id="rId35"/>
    <p:sldId id="291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C95A28-8050-4740-AE38-E15121D29D94}">
          <p14:sldIdLst>
            <p14:sldId id="259"/>
            <p14:sldId id="279"/>
            <p14:sldId id="292"/>
            <p14:sldId id="280"/>
            <p14:sldId id="289"/>
            <p14:sldId id="312"/>
            <p14:sldId id="313"/>
            <p14:sldId id="314"/>
            <p14:sldId id="315"/>
            <p14:sldId id="297"/>
            <p14:sldId id="298"/>
            <p14:sldId id="281"/>
            <p14:sldId id="308"/>
            <p14:sldId id="288"/>
            <p14:sldId id="293"/>
            <p14:sldId id="294"/>
            <p14:sldId id="295"/>
            <p14:sldId id="299"/>
            <p14:sldId id="300"/>
            <p14:sldId id="301"/>
            <p14:sldId id="302"/>
            <p14:sldId id="303"/>
            <p14:sldId id="310"/>
            <p14:sldId id="283"/>
            <p14:sldId id="305"/>
            <p14:sldId id="287"/>
            <p14:sldId id="304"/>
            <p14:sldId id="284"/>
            <p14:sldId id="309"/>
            <p14:sldId id="307"/>
            <p14:sldId id="306"/>
            <p14:sldId id="290"/>
            <p14:sldId id="311"/>
            <p14:sldId id="28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680">
          <p15:clr>
            <a:srgbClr val="A4A3A4"/>
          </p15:clr>
        </p15:guide>
        <p15:guide id="4" orient="horz" pos="1438">
          <p15:clr>
            <a:srgbClr val="A4A3A4"/>
          </p15:clr>
        </p15:guide>
        <p15:guide id="5" orient="horz" pos="1200">
          <p15:clr>
            <a:srgbClr val="A4A3A4"/>
          </p15:clr>
        </p15:guide>
        <p15:guide id="6" orient="horz" pos="959">
          <p15:clr>
            <a:srgbClr val="A4A3A4"/>
          </p15:clr>
        </p15:guide>
        <p15:guide id="7" orient="horz" pos="721">
          <p15:clr>
            <a:srgbClr val="A4A3A4"/>
          </p15:clr>
        </p15:guide>
        <p15:guide id="8" orient="horz" pos="479">
          <p15:clr>
            <a:srgbClr val="A4A3A4"/>
          </p15:clr>
        </p15:guide>
        <p15:guide id="9" pos="2880">
          <p15:clr>
            <a:srgbClr val="A4A3A4"/>
          </p15:clr>
        </p15:guide>
        <p15:guide id="10" pos="484">
          <p15:clr>
            <a:srgbClr val="A4A3A4"/>
          </p15:clr>
        </p15:guide>
        <p15:guide id="11" pos="243">
          <p15:clr>
            <a:srgbClr val="A4A3A4"/>
          </p15:clr>
        </p15:guide>
        <p15:guide id="12" pos="721">
          <p15:clr>
            <a:srgbClr val="A4A3A4"/>
          </p15:clr>
        </p15:guide>
        <p15:guide id="13" pos="963">
          <p15:clr>
            <a:srgbClr val="A4A3A4"/>
          </p15:clr>
        </p15:guide>
        <p15:guide id="14" pos="1200">
          <p15:clr>
            <a:srgbClr val="A4A3A4"/>
          </p15:clr>
        </p15:guide>
        <p15:guide id="15" pos="1442">
          <p15:clr>
            <a:srgbClr val="A4A3A4"/>
          </p15:clr>
        </p15:guide>
        <p15:guide id="16" pos="1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F"/>
    <a:srgbClr val="002882"/>
    <a:srgbClr val="0A2896"/>
    <a:srgbClr val="CCEEFF"/>
    <a:srgbClr val="F7F7F7"/>
    <a:srgbClr val="F5F5F5"/>
    <a:srgbClr val="FBFBFB"/>
    <a:srgbClr val="00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451" autoAdjust="0"/>
  </p:normalViewPr>
  <p:slideViewPr>
    <p:cSldViewPr snapToGrid="0" snapToObjects="1">
      <p:cViewPr varScale="1">
        <p:scale>
          <a:sx n="84" d="100"/>
          <a:sy n="84" d="100"/>
        </p:scale>
        <p:origin x="2016" y="84"/>
      </p:cViewPr>
      <p:guideLst>
        <p:guide orient="horz" pos="2160"/>
        <p:guide orient="horz" pos="1911"/>
        <p:guide orient="horz" pos="1680"/>
        <p:guide orient="horz" pos="1438"/>
        <p:guide orient="horz" pos="1200"/>
        <p:guide orient="horz" pos="959"/>
        <p:guide orient="horz" pos="721"/>
        <p:guide orient="horz" pos="479"/>
        <p:guide pos="2880"/>
        <p:guide pos="484"/>
        <p:guide pos="243"/>
        <p:guide pos="721"/>
        <p:guide pos="963"/>
        <p:guide pos="1200"/>
        <p:guide pos="1442"/>
        <p:guide pos="16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CF6A497-F7B2-40B7-803A-54B9C98A07B5}" type="datetimeFigureOut">
              <a:rPr lang="en-US" altLang="ru-RU"/>
              <a:pPr>
                <a:defRPr/>
              </a:pPr>
              <a:t>3/5/2020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1C8D43-6125-4952-BD2C-E976CCF17E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7082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D97BDE-A92F-4B7B-AA05-C4DC149F3EE9}" type="datetimeFigureOut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BE9817-6E1C-4139-B8BC-F377A9F663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https://www.flaticon.com/packs/</a:t>
            </a:r>
            <a:r>
              <a:rPr lang="ru-RU" dirty="0" smtClean="0"/>
              <a:t>  - источник</a:t>
            </a:r>
            <a:r>
              <a:rPr lang="ru-RU" baseline="0" dirty="0" smtClean="0"/>
              <a:t> иконок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4566B5-F897-4668-B9D6-4F24F6EAA897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Да, я знаю</a:t>
            </a:r>
            <a:r>
              <a:rPr lang="ru-RU" baseline="0" dirty="0" smtClean="0"/>
              <a:t> что такие утверждения звучат как «Эффективный совиный менеджмент». Мол типа работай больше сверхурочно и по выходным и будет счастье. Но на самом деле – все не так. В отличие от совиного менеджмента мы затратим меньше усилий, чем обычно и получим больший профит. НО этого надо будет сделать несколько важных шагов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32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Вся теория</a:t>
            </a:r>
            <a:r>
              <a:rPr lang="ru-RU" baseline="0" dirty="0" smtClean="0"/>
              <a:t> базируется на 5 шагах:</a:t>
            </a:r>
          </a:p>
          <a:p>
            <a:r>
              <a:rPr lang="ru-RU" sz="1200" dirty="0" smtClean="0"/>
              <a:t>Шаг 1: Найти ограничение</a:t>
            </a:r>
          </a:p>
          <a:p>
            <a:r>
              <a:rPr lang="ru-RU" sz="1200" dirty="0" smtClean="0"/>
              <a:t>Шаг 2. Решить, как максимально использовать ограничение</a:t>
            </a:r>
          </a:p>
          <a:p>
            <a:r>
              <a:rPr lang="ru-RU" sz="1200" dirty="0" smtClean="0"/>
              <a:t>Шаг 3. Управлять через ограничение</a:t>
            </a:r>
          </a:p>
          <a:p>
            <a:r>
              <a:rPr lang="ru-RU" sz="1200" dirty="0" smtClean="0"/>
              <a:t>Шаг 4: Расширить ограничение</a:t>
            </a:r>
          </a:p>
          <a:p>
            <a:r>
              <a:rPr lang="ru-RU" sz="1200" dirty="0" smtClean="0"/>
              <a:t>Шаг 5. Вернуться к первому шагу</a:t>
            </a:r>
          </a:p>
          <a:p>
            <a:r>
              <a:rPr lang="ru-RU" dirty="0" smtClean="0"/>
              <a:t>И далее</a:t>
            </a:r>
            <a:r>
              <a:rPr lang="ru-RU" baseline="0" dirty="0" smtClean="0"/>
              <a:t> я расскажу на своем примере о каждом из этих шагов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27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</a:t>
            </a:r>
            <a:r>
              <a:rPr lang="ru-RU" baseline="0" dirty="0" smtClean="0"/>
              <a:t>г первый – найди ограничение.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поиска ограничения в системе </a:t>
            </a:r>
            <a:r>
              <a:rPr lang="ru-RU" baseline="0" dirty="0" err="1" smtClean="0"/>
              <a:t>Голдратт</a:t>
            </a:r>
            <a:r>
              <a:rPr lang="ru-RU" baseline="0" dirty="0" smtClean="0"/>
              <a:t> рекомендует использовать… «Мыслительный процессы». Проще говоря – сядь и подумай, логически и последовательно.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275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начала я исследовал то что у нас имеется, а именно что же составляет систему, в которой имеются проблемы. Система – это множество элементов системы в отношениях и связях друг с другом, которое образует целостность и единство. Какие же элементы мне были известны сначала: Есть задачи требующие выполнение, есть люди которые их делают, есть железо на которых люди делают задачи, и время. Разработка  полностью ложится на плечи </a:t>
            </a:r>
            <a:r>
              <a:rPr lang="ru-RU" baseline="0" dirty="0" err="1" smtClean="0"/>
              <a:t>вендора</a:t>
            </a:r>
            <a:r>
              <a:rPr lang="ru-RU" baseline="0" dirty="0" smtClean="0"/>
              <a:t> и по факту не влияет никак на процесс тестирования кроме как датой предоставления исходников для установки на железо.</a:t>
            </a:r>
          </a:p>
          <a:p>
            <a:r>
              <a:rPr lang="ru-RU" baseline="0" dirty="0" smtClean="0"/>
              <a:t>Кажется простая система. Вроде ничего нового и уникального нет, и </a:t>
            </a:r>
            <a:r>
              <a:rPr lang="ru-RU" baseline="0" dirty="0" err="1" smtClean="0"/>
              <a:t>критичегоского</a:t>
            </a:r>
            <a:r>
              <a:rPr lang="ru-RU" baseline="0" dirty="0" smtClean="0"/>
              <a:t> ограничения не видно. Каждый из элементов многопоточный и можно подстраивать на первый взгляд как угодно. Надо подгружаться дальше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Однако если смотреть более детально то:</a:t>
            </a:r>
          </a:p>
          <a:p>
            <a:r>
              <a:rPr lang="ru-RU" baseline="0" dirty="0" smtClean="0"/>
              <a:t>Задачи для процесса тестирования немного разнятся: Есть функциональные доработки и они складываются в релизы. В рамках этих же релизов происходят исправления дефектов как отдельными </a:t>
            </a:r>
            <a:r>
              <a:rPr lang="ru-RU" baseline="0" dirty="0" err="1" smtClean="0"/>
              <a:t>патчами</a:t>
            </a:r>
            <a:r>
              <a:rPr lang="ru-RU" baseline="0" dirty="0" smtClean="0"/>
              <a:t>, так и в основном </a:t>
            </a:r>
            <a:r>
              <a:rPr lang="ru-RU" baseline="0" dirty="0" err="1" smtClean="0"/>
              <a:t>билде</a:t>
            </a:r>
            <a:r>
              <a:rPr lang="ru-RU" baseline="0" dirty="0" smtClean="0"/>
              <a:t>. Так же </a:t>
            </a:r>
            <a:r>
              <a:rPr lang="ru-RU" baseline="0" dirty="0" err="1" smtClean="0"/>
              <a:t>переодически</a:t>
            </a:r>
            <a:r>
              <a:rPr lang="ru-RU" baseline="0" dirty="0" smtClean="0"/>
              <a:t> появляются исследовательские задачи типа: Проверить давно не используемый функционал, провести тестирование интеграции для коллег из других подразделение и </a:t>
            </a:r>
            <a:r>
              <a:rPr lang="ru-RU" baseline="0" dirty="0" err="1" smtClean="0"/>
              <a:t>тп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Поток в целом вменяемый и явно с таким пулом задач вполне можно справляться. Ограничение тут навряд ли есть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Если разбирать Время то вроде бы тоже ничего особенного и критичного нет:</a:t>
            </a:r>
          </a:p>
          <a:p>
            <a:r>
              <a:rPr lang="ru-RU" baseline="0" dirty="0" smtClean="0"/>
              <a:t>От нас просят планы на будущее, хотя бы на 3 месяца вперед. Эти планы можно построить относительно планов разработчиков и тут скорее надо следовать комбинаторике и скорость</a:t>
            </a:r>
          </a:p>
          <a:p>
            <a:r>
              <a:rPr lang="ru-RU" baseline="0" dirty="0" smtClean="0"/>
              <a:t>От нас просят называть сроки по определенным конкретным задачам, так как эти задачи приносят «Деньги». Собственно нет реализации – нет денег. По факту – это дата выгорания задач, то есть это конечная точка когда задача, как наш продукт проходит весь наш цикл и начинает приносить деньги.</a:t>
            </a:r>
          </a:p>
          <a:p>
            <a:r>
              <a:rPr lang="ru-RU" baseline="0" dirty="0" smtClean="0"/>
              <a:t>И мы сами от себя просим понимать скорости. Мы можем дать оценки на определенные задачи, и они будут достаточно точны, но в случае планирования или управления – сроки едут и скорость неизмерима.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По людям – все достаточно просто : 2 Штатных сотрудник, которые в меньше степени заняты тестированием и в большей – </a:t>
            </a:r>
            <a:r>
              <a:rPr lang="ru-RU" baseline="0" dirty="0" err="1" smtClean="0"/>
              <a:t>оркестрацией</a:t>
            </a:r>
            <a:r>
              <a:rPr lang="ru-RU" baseline="0" dirty="0" smtClean="0"/>
              <a:t> и установками на стенд и 9 внештатных на чьи плечи ложится полноценное тестирование всего что приходит на проверку. Команда большая и явно может справится в объемом задач. Критическое ограничение явно не тут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 что по железу? У нас есть 5 стендов, которые мы вольны наполнять по своему усмотрению чем угодно. Так что этого явно должно хватать для тестирования. Может дело в процессе, который использует система?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За вход в процесс я взял момент, когда </a:t>
            </a:r>
            <a:r>
              <a:rPr lang="ru-RU" baseline="0" dirty="0" err="1" smtClean="0"/>
              <a:t>вендор</a:t>
            </a:r>
            <a:r>
              <a:rPr lang="ru-RU" baseline="0" dirty="0" smtClean="0"/>
              <a:t> передает разработанный релиз на тестирование. </a:t>
            </a:r>
          </a:p>
          <a:p>
            <a:r>
              <a:rPr lang="ru-RU" baseline="0" dirty="0" smtClean="0"/>
              <a:t>Доработки и исправления по ошибкам, разрабатываются и приходят в банк в виде Релиза. Состав релиза на этот момент фиксирован, однако он может дополняться отдельными баг-фиксами, которые ставятся поверх релиза. Исследовательские задачи приходят к </a:t>
            </a:r>
            <a:r>
              <a:rPr lang="ru-RU" baseline="0" dirty="0" err="1" smtClean="0"/>
              <a:t>тестировщикам</a:t>
            </a:r>
            <a:r>
              <a:rPr lang="ru-RU" baseline="0" dirty="0" smtClean="0"/>
              <a:t> напрямую и часто не зависят от версии релиза. </a:t>
            </a:r>
            <a:r>
              <a:rPr lang="ru-RU" baseline="0" dirty="0" err="1" smtClean="0"/>
              <a:t>Тестировщики</a:t>
            </a:r>
            <a:r>
              <a:rPr lang="ru-RU" baseline="0" dirty="0" smtClean="0"/>
              <a:t> принимаю решение на какой из стендов устанавливать релиз и после установки берут задачу в тестирование. После окончания принимается решение о готовности к внедрению и собственно внедрение. Я бы сказал классический процесс. Да, можно сказать что если решение о готовности негативное то мы возвращаемся на этап тестирования и продолжаем проверки фиксов причин. Но это мелочи в нашем исследовании. И вроде ничего не должно влиять на процесс. И узких мест нет, все работает как часы. Но мы знаем что зачастую все не так просто и релизов может быть больше чем 1. Что в таком случае, можем ли </a:t>
            </a:r>
            <a:r>
              <a:rPr lang="ru-RU" baseline="0" dirty="0" err="1" smtClean="0"/>
              <a:t>расспаралеллить</a:t>
            </a:r>
            <a:r>
              <a:rPr lang="ru-RU" baseline="0" dirty="0" smtClean="0"/>
              <a:t>? Давайте посмотрим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Я представил параллельный процесс и тут наконец то что-то стало проклевываться. Почему то не </a:t>
            </a:r>
            <a:r>
              <a:rPr lang="ru-RU" baseline="0" dirty="0" err="1" smtClean="0"/>
              <a:t>параллелятся</a:t>
            </a:r>
            <a:r>
              <a:rPr lang="ru-RU" baseline="0" dirty="0" smtClean="0"/>
              <a:t> процессы тестирования.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конце</a:t>
            </a:r>
            <a:r>
              <a:rPr lang="ru-RU" baseline="0" dirty="0" smtClean="0"/>
              <a:t> 2018 года, листая в метро портал </a:t>
            </a:r>
            <a:r>
              <a:rPr lang="en-US" baseline="0" dirty="0" err="1" smtClean="0"/>
              <a:t>Habrahabr</a:t>
            </a:r>
            <a:r>
              <a:rPr lang="ru-RU" baseline="0" dirty="0" smtClean="0"/>
              <a:t>, я наткнулся на серию постов от некоего </a:t>
            </a:r>
            <a:r>
              <a:rPr lang="en-US" baseline="0" dirty="0" err="1" smtClean="0"/>
              <a:t>nmivan</a:t>
            </a:r>
            <a:r>
              <a:rPr lang="ru-RU" baseline="0" dirty="0" smtClean="0"/>
              <a:t> с префиксом «Корпоративный …». Серия заинтересовала и я решил перечитать все о чем писал человек. И этого оказалось не мало. В его постах тут и там упоминалось много чего интересного, на что он ссылался, да и читать его в общем было несложно. И вот в одном из постов я встретил упоминание некой книги «Цель» от некоего </a:t>
            </a:r>
            <a:r>
              <a:rPr lang="ru-RU" baseline="0" dirty="0" err="1" smtClean="0"/>
              <a:t>Элияху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Голдрата</a:t>
            </a:r>
            <a:r>
              <a:rPr lang="ru-RU" baseline="0" dirty="0" smtClean="0"/>
              <a:t>. Я достал её не важно какими каналами и прочел. Книга была написана в стиле бизнес-романа и повествование велось от лица главного героя. Книга читалась очень просто, а информация которая хранилась в ней, оказалась не то чтобы открытием, но очень интересной. Книга, как роман, имеет посредственный конец, но Теория Ограничений, а именно она описывалась в ней, заинтересовала меня до безумия и мне жутко хотелось где </a:t>
            </a:r>
            <a:r>
              <a:rPr lang="ru-RU" baseline="0" dirty="0" err="1" smtClean="0"/>
              <a:t>нибудь</a:t>
            </a:r>
            <a:r>
              <a:rPr lang="ru-RU" baseline="0" dirty="0" smtClean="0"/>
              <a:t> опробовать. На тот момент у меня не было практической возможности, но вскоре она у меня появилась. В начале 2019 года я перешел в ВТБ и начал активно заниматься системой Дистанционного Банковского Обслуживания. И в первую же неделю я увидел все проблемы…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Команда тестирования не понимала куда и ради чего бежит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Планирование состояло из одной фазы «Закроем дырку лишь бы не воняло»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Прогнозы на будущее строились по методу «Пальцем в небо», в связи с чем сроки, которые слышал заказчик, постоянно были просрочены.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На стендах тестирования не было никакого понимания что и где стоит и как оно может повлиять  </a:t>
            </a:r>
            <a:r>
              <a:rPr lang="ru-RU" sz="1200" baseline="0" dirty="0" smtClean="0"/>
              <a:t>на тестируемый функционал</a:t>
            </a:r>
            <a:endParaRPr lang="ru-RU" sz="1200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baseline="0" dirty="0" smtClean="0"/>
              <a:t> общем это был хаос, в котором было невозможно что либо понять сходу и я решил апробировать Теорию Ограничений системы </a:t>
            </a:r>
            <a:r>
              <a:rPr lang="ru-RU" baseline="0" dirty="0" err="1" smtClean="0"/>
              <a:t>Голдратта</a:t>
            </a:r>
            <a:r>
              <a:rPr lang="ru-RU" baseline="0" dirty="0" smtClean="0"/>
              <a:t> на практике. И это был успех!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886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Совиный менеджмент подсказывает сразу решение. Это кстати любимое решение любого эффективного менеджера и замечено оно еще Фредериком Бруксом в книге «Мифический человеко-месяц». Именно из этой книги взялась фраза «Менеджеры – это те люди, которые считают что 9 женщин могут за 1 месяц родить ребенка». В этой же книге объяснялось почему это не верный выход.</a:t>
            </a:r>
          </a:p>
          <a:p>
            <a:r>
              <a:rPr lang="ru-RU" baseline="0" dirty="0" smtClean="0"/>
              <a:t>Это точно был не мой вариант. И я продолжил копать. Я пообщался с ребятами, почему же так и все оказалось проще чем кажется….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моей модели элементов у Железа не хватало 1 элемента – интеграция.  Система ДБО должна обязательно интегрироваться с другими системами банка, иначе смысл самой системы как бы теряется. Почти в каждой доработке и в большей части тестов имеются если не интеграционные проверки, то хотя бы интеграционные взаимодействия. И если нет интеграции – тестирование не может идти нормальным ходом.</a:t>
            </a:r>
          </a:p>
          <a:p>
            <a:r>
              <a:rPr lang="ru-RU" baseline="0" dirty="0" smtClean="0"/>
              <a:t>Вот оно ограничение! Мы нашли его. Это наше узкое бутылочное горлышко, которое не дает нам развернутся на полную. </a:t>
            </a:r>
          </a:p>
          <a:p>
            <a:r>
              <a:rPr lang="ru-RU" baseline="0" dirty="0" smtClean="0"/>
              <a:t>Шаг Первый – Выполнен. Что же дальше ?</a:t>
            </a:r>
            <a:br>
              <a:rPr lang="ru-RU" baseline="0" dirty="0" smtClean="0"/>
            </a:b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2. Максимально используй ограничение.</a:t>
            </a:r>
          </a:p>
          <a:p>
            <a:r>
              <a:rPr lang="ru-RU" dirty="0" smtClean="0"/>
              <a:t>Когда</a:t>
            </a:r>
            <a:r>
              <a:rPr lang="ru-RU" baseline="0" dirty="0" smtClean="0"/>
              <a:t> наконец то стало понятно где у нас узкое место, следующим действием стало – увеличения пропускной способности узкого места. Интеграция не должна простаивать. Потеря рабочего времени на этапе интеграции – потеря времени на выгорание задачи.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771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 как повысить пропускную способность интеграции? Мы придумали несколько вещей которые сейчас вы видите на экране.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342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любой деятельности одной из самых сложных задач является планирование производственного процесса и последующее надлежащее управление им. Теория ограничений для удобства этого процесса предлагает методику названную «Барабан-Буфер-Канат».</a:t>
            </a:r>
          </a:p>
          <a:p>
            <a:r>
              <a:rPr lang="ru-RU" baseline="0" dirty="0" smtClean="0"/>
              <a:t>На самом деле это  3 метода. И в данном случае мы использовали метод «Буфер».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Он базируется на принципе « Создай очередь или буфер перед ограничением, чтобы оно всегда было нагружено». А для этого надо было пройтись по всему пулу задач и распланировать их. Этот план должен быть доступен всем участникам процесса тестирования чтобы исключить фактор внезапности.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 сути наше ограничение, найденное еще в результате первого шага, диктует нам своей пропускной способностью сколько и как мы можем тестировать. Соответственно если нагружать элементы до узкого места, или требовать от элементов после узкого места более высокую пропускную способность – не правильно. Мы уже убедились что это плохо. Но правда верно и обратное – если </a:t>
            </a:r>
            <a:r>
              <a:rPr lang="ru-RU" baseline="0" dirty="0" err="1" smtClean="0"/>
              <a:t>недозагружать</a:t>
            </a:r>
            <a:r>
              <a:rPr lang="ru-RU" baseline="0" dirty="0" smtClean="0"/>
              <a:t> элементы до узкого места – у нас будут простои. Соответственно весь наш процесс, всю нашу систему следует подстроить под скорость работы самого узкого места. И каждый шаг процесса должен переходить будто бы под барабанный бой.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735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Самая тяжелая вещь в данном этапе – договорится. Всегда найдутся менеджеры, заказчики, кто либо еще которым «НАДО» и «СРОЧНО». Но теперь с ними станет проще. Теперь нам есть чем «Торговать». Если «надо» – то мы можем сделать это и мы четко знаем какие негативные последствия это принесет. Озвучивая эти последствия, большинство «Надо» переходит в «Запланируйте», а те которые не переходят – уже заранее известны и приняты.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244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итоге мы получили, что уже появилась некая </a:t>
            </a:r>
            <a:r>
              <a:rPr lang="ru-RU" baseline="0" dirty="0" err="1" smtClean="0"/>
              <a:t>паралельность</a:t>
            </a:r>
            <a:r>
              <a:rPr lang="ru-RU" baseline="0" dirty="0" smtClean="0"/>
              <a:t> процессов тестирования. Наша пропускная способность увеличилась и появился некий порядок. Зная какое ограничение у нас есть мы смогли уже, исходя из объема задач на тестирование, говорить о времени на тестирование и сроках завершения тестирования и следовательно мы смогли делать уже какое-то планирование. На тот момент это уже был обалденный успех, при котором планы стали сбываться почти всегда. Но это не значило что следует остановится и больше ничего не делать. Что там дальше?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3. Управляй через ограничение.</a:t>
            </a:r>
          </a:p>
          <a:p>
            <a:r>
              <a:rPr lang="ru-RU" dirty="0" smtClean="0"/>
              <a:t>Теперь</a:t>
            </a:r>
            <a:r>
              <a:rPr lang="ru-RU" baseline="0" dirty="0" smtClean="0"/>
              <a:t> когда мы знаешь про наше узкое место и начали его использовать по максимуму пришло время на управленческие решения!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771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 как только мы сделали и это – все стало просто и прозрачно. Переработки у ребят сошли на нет, Прозрачность выросла, наступил порядок. Кроме того мы  начали уже работать частично параллельно, </a:t>
            </a:r>
            <a:r>
              <a:rPr lang="ru-RU" baseline="0" dirty="0" err="1" smtClean="0"/>
              <a:t>тоесть</a:t>
            </a:r>
            <a:r>
              <a:rPr lang="ru-RU" baseline="0" dirty="0" smtClean="0"/>
              <a:t> какие то процессы тестирования начали запускать раньше за неделю и более запланированного срока и собственно, продукт выводить раньше.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78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4: Расширь ограничение</a:t>
            </a:r>
          </a:p>
          <a:p>
            <a:r>
              <a:rPr lang="ru-RU" dirty="0" smtClean="0"/>
              <a:t>Казалось бы, результат уже достигнут</a:t>
            </a:r>
            <a:r>
              <a:rPr lang="ru-RU" baseline="0" dirty="0" smtClean="0"/>
              <a:t> и можно откинуться на спинку кресла, закурить трубку и, попивая кофе, наслаждаться успехом. НО… всегда есть какое то НО.  К этому моменту понимаешь что достигнутые результаты – не конец и можно сделать что-то еще.</a:t>
            </a:r>
          </a:p>
          <a:p>
            <a:r>
              <a:rPr lang="ru-RU" baseline="0" dirty="0" smtClean="0"/>
              <a:t>И мы сделали. Мы начали расширять своей ограничение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77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Знакомьтесь, это –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Элияху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Моше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Голдратт</a:t>
            </a:r>
            <a:r>
              <a:rPr lang="ru-RU" baseline="0" dirty="0" smtClean="0"/>
              <a:t>. Автор книги «Цель» и иных бестселлеров в сфере деловой </a:t>
            </a:r>
            <a:r>
              <a:rPr lang="ru-RU" baseline="0" dirty="0" err="1" smtClean="0"/>
              <a:t>научпоп</a:t>
            </a:r>
            <a:r>
              <a:rPr lang="ru-RU" baseline="0" dirty="0" smtClean="0"/>
              <a:t> литературы.  Благодаря его идеям, которые применяются на данный момент и в производстве и в финансах и в </a:t>
            </a:r>
            <a:r>
              <a:rPr lang="en-US" baseline="0" dirty="0" smtClean="0"/>
              <a:t>IT</a:t>
            </a:r>
            <a:r>
              <a:rPr lang="ru-RU" baseline="0" dirty="0" smtClean="0"/>
              <a:t>, на мой взгляд, производство вышло на новый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183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самом деле часть работы по расширению (по крайней мере в части подготовки) мы сделали еще на предыдущих этапах. На этом шаге мы посмотрели на наше ограничение более внимательно и получилось что интеграция на самом деле делится. И собственно можно еще распараллелить.</a:t>
            </a:r>
          </a:p>
          <a:p>
            <a:r>
              <a:rPr lang="ru-RU" baseline="0" dirty="0" smtClean="0"/>
              <a:t>Конечно Самым плодотворным было бы создать второе интеграционное решение но… Тут следует понимать что второе решение фактически полностью убирает узкое место из вида и если так поступить – то мы перейдем к последнему шагу. Затраты на проработку второго интеграционного решения несоизмеримо больше чем профит который в итоге получится. Инвестиции не окупятся. Кроме того как только мы уберем это узкое место – сразу появится новое, которое снова придется искать.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244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итоге</a:t>
            </a:r>
            <a:r>
              <a:rPr lang="ru-RU" baseline="0" dirty="0" smtClean="0"/>
              <a:t> мы пришли к Пятому шагу – Вернись на шаг 1. Цикл замкнулся и можно дальше думать как улучшить наши процессы, чтобы увеличить пропускную способность. Если бы мы сделали второе интеграционное решение – то точно бы надо было переходить к первому шагу. Конечно к сожалению нем не удалось несколько раз использовать этот подход, но уже даже то что было сделано показало нам насколько он хорош.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245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итоги удалось мне достичь?</a:t>
            </a:r>
            <a:r>
              <a:rPr lang="ru-RU" baseline="0" dirty="0" smtClean="0"/>
              <a:t> Стал ли мой эксперимент успешным? Я считаю да. Все цели поставленные перед собой достигнуты и даже больше. </a:t>
            </a:r>
          </a:p>
          <a:p>
            <a:r>
              <a:rPr lang="ru-RU" baseline="0" dirty="0" smtClean="0"/>
              <a:t>Сама теория ограничений не привязана к сфере деятельности. В своем докладе я рассказал пример из книги бойскаутов. В самой книге идет похожее описание только на примере завода по изготовлению деталей. Я знаю точно что эту теорию успешно применяли и в финансах и в </a:t>
            </a:r>
            <a:r>
              <a:rPr lang="ru-RU" baseline="0" dirty="0" err="1" smtClean="0"/>
              <a:t>ретейле</a:t>
            </a:r>
            <a:r>
              <a:rPr lang="ru-RU" baseline="0" dirty="0" smtClean="0"/>
              <a:t>, так что совершенно не важно когда и к какому контексту её следует применить. </a:t>
            </a:r>
          </a:p>
          <a:p>
            <a:r>
              <a:rPr lang="ru-RU" baseline="0" dirty="0" smtClean="0"/>
              <a:t>Но результаты её применения явно стоят свеч.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245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конце своего доклада я бы хотел выразить ряд благодарностей.</a:t>
            </a:r>
          </a:p>
          <a:p>
            <a:r>
              <a:rPr lang="ru-RU" baseline="0" dirty="0" smtClean="0"/>
              <a:t>Я так же хотел бы порекомендовать всем кто еще не читал  прочесть книги «Цель» и «Мифический человеком-месяц»: книги, уже прошедшие испытание временем, в которых очень много полезного и интересного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3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Немного теории. Теория</a:t>
            </a:r>
            <a:r>
              <a:rPr lang="ru-RU" baseline="0" dirty="0" smtClean="0"/>
              <a:t> ограничений – это </a:t>
            </a:r>
            <a:r>
              <a:rPr lang="ru-RU" sz="1200" dirty="0" smtClean="0"/>
              <a:t>Методология управления системами в различных видах деятельности, базирующаяся на поиске и управлении ключевым ограничением системы, которое предопределяет успех и эффективность всей системы в целом.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Её основная особенность –</a:t>
            </a:r>
            <a:r>
              <a:rPr lang="ru-RU" sz="1200" baseline="0" dirty="0" smtClean="0"/>
              <a:t> делая усилия над управлением малым количеством аспектов , получаем эффект намного превышающий результат одновременного воздействия на все или большинство  областей сразу или поочередно.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По сути – меньше усилий, больше профита.</a:t>
            </a:r>
            <a:endParaRPr lang="ru-RU" sz="1200" dirty="0" smtClean="0"/>
          </a:p>
          <a:p>
            <a:r>
              <a:rPr lang="ru-RU" dirty="0" smtClean="0"/>
              <a:t>Звучит как </a:t>
            </a:r>
            <a:r>
              <a:rPr lang="ru-RU" dirty="0" err="1" smtClean="0"/>
              <a:t>мана</a:t>
            </a:r>
            <a:r>
              <a:rPr lang="ru-RU" dirty="0" smtClean="0"/>
              <a:t> небесная.</a:t>
            </a:r>
            <a:r>
              <a:rPr lang="ru-RU" baseline="0" dirty="0" smtClean="0"/>
              <a:t> Но автор описывает это в книге на довольно простом примере.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0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Объяснение концепта узкого места  идет на примере похода бой-скаутов. Главный герой книги идет в роли вожатого со своим ребенком и его друзьями в поход. Среди всех детей есть один более слабый ребенок в силу свои особенностей. Весь маршрут у них разбит на 3 отрезка с 2-мя привалами.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0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начале первого отрезка</a:t>
            </a:r>
            <a:r>
              <a:rPr lang="ru-RU" baseline="0" dirty="0" smtClean="0"/>
              <a:t> пути Вожатый идет во главе отряда. Большая часть ребят старается держаться его скорости и им это удается, однако более слабый ребенок отстает. Он спешит, выкладывается на полную, по его лицу видно что он превозмогает усилия, но то и дело оступается из-за спеши и усталости. Он </a:t>
            </a:r>
            <a:r>
              <a:rPr lang="ru-RU" baseline="0" dirty="0" err="1" smtClean="0"/>
              <a:t>демотивирован</a:t>
            </a:r>
            <a:r>
              <a:rPr lang="ru-RU" baseline="0" dirty="0" smtClean="0"/>
              <a:t> из-за своей слабости и но не готов еще опустить руки. Весь отряд должен делать периодические остановки чтобы его дождаться. Как итог к окончанию пути плановое время их прибытие нарушено из-за слабого ребенка. Он чувствует вину, а остальные дети подшучивают над ним из-за его слабости.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0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втором</a:t>
            </a:r>
            <a:r>
              <a:rPr lang="ru-RU" baseline="0" dirty="0" smtClean="0"/>
              <a:t> отрезке пути главный герой книги решает поддержать более слабого ребенка и пойти в конце в месте с ним. Эффект этого решения даже еще хуже. Все ребята «растягиваются» на отрезке пути, а первый ребенок даже скрывается из глаз вожатого, что собственно несет риски его безопасности. При этом слабый ребенок чувствует поддержку. Как итог – плановое время прибытия нарушено не сильно, но дети постоянно уходили с маршрута и пропадали из глаз, </a:t>
            </a:r>
            <a:r>
              <a:rPr lang="ru-RU" baseline="0" dirty="0" err="1" smtClean="0"/>
              <a:t>тоесть</a:t>
            </a:r>
            <a:r>
              <a:rPr lang="ru-RU" baseline="0" dirty="0" smtClean="0"/>
              <a:t> весь процесс по факту лишился какого либо контроля.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0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третьем участке пути вожатый решает</a:t>
            </a:r>
            <a:r>
              <a:rPr lang="ru-RU" baseline="0" dirty="0" smtClean="0"/>
              <a:t> изменить свой подход. Он строит план из расчета скорости более слабого ребенка и ставит его во главу отряда, а сам встает в хвост. В течении всей дороги все дети идут со скоростью самого слабого ребенка, то есть не напрягаясь. Каждый ребенок доволен своей прогулкой и у них есть время пообщаться в пути. Герой видит всех и каждого и ситуация находится у него под полным контролем. В итоге они прибывают в пункт назначения во время и полными эмоциями. Этот простой пример, описанный в книге, показывает причину почему скорость узкого звена, которым в данном случае являлся слабый ребенок, на самом деле отвечает нескольким важным принципам: - Скорость всей системы или процесса не может быть выше скорости самого узкого звена. Управляя самым узким звеном процесса можно управлять всем процессом и контролировать его.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0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Основной</a:t>
            </a:r>
            <a:r>
              <a:rPr lang="ru-RU" baseline="0" dirty="0" smtClean="0"/>
              <a:t> идеей, на которой строится книга – это идея-фикс «Повысить пропускную способность», или как было в прошлом примере – скорость прохождения всех этапов цепочки. В книге достаточно неплохо </a:t>
            </a:r>
            <a:r>
              <a:rPr lang="ru-RU" baseline="0" dirty="0" err="1" smtClean="0"/>
              <a:t>обьясняется</a:t>
            </a:r>
            <a:r>
              <a:rPr lang="ru-RU" baseline="0" dirty="0" smtClean="0"/>
              <a:t> это с точки зрения финансов, однако я </a:t>
            </a:r>
            <a:r>
              <a:rPr lang="ru-RU" baseline="0" dirty="0" err="1" smtClean="0"/>
              <a:t>спроэцирую</a:t>
            </a:r>
            <a:r>
              <a:rPr lang="ru-RU" baseline="0" dirty="0" smtClean="0"/>
              <a:t> на интересующую нас тему.  Преобразовать эту фразу можно достаточно просто «Повысить скорость «выгорания» задач.  Делаем проекцию до конца и получаем термины. И …. Здесь сразу возникает один друг, который у многих вызывает отторжение.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E9817-6E1C-4139-B8BC-F377A9F663B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32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028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09563"/>
            <a:ext cx="2403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6886" y="0"/>
            <a:ext cx="6860704" cy="6868633"/>
          </a:xfrm>
          <a:custGeom>
            <a:avLst/>
            <a:gdLst>
              <a:gd name="connsiteX0" fmla="*/ 0 w 6402324"/>
              <a:gd name="connsiteY0" fmla="*/ 6858000 h 6858000"/>
              <a:gd name="connsiteX1" fmla="*/ 16005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6402324"/>
              <a:gd name="connsiteY0" fmla="*/ 6858000 h 6858000"/>
              <a:gd name="connsiteX1" fmla="*/ 3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4801743 w 8908457"/>
              <a:gd name="connsiteY3" fmla="*/ 6858000 h 6858000"/>
              <a:gd name="connsiteX4" fmla="*/ 0 w 8908457"/>
              <a:gd name="connsiteY4" fmla="*/ 6858000 h 6858000"/>
              <a:gd name="connsiteX0" fmla="*/ 0 w 8908457"/>
              <a:gd name="connsiteY0" fmla="*/ 6858000 h 6866467"/>
              <a:gd name="connsiteX1" fmla="*/ 381 w 8908457"/>
              <a:gd name="connsiteY1" fmla="*/ 0 h 6866467"/>
              <a:gd name="connsiteX2" fmla="*/ 8908457 w 8908457"/>
              <a:gd name="connsiteY2" fmla="*/ 0 h 6866467"/>
              <a:gd name="connsiteX3" fmla="*/ 6393476 w 8908457"/>
              <a:gd name="connsiteY3" fmla="*/ 6866467 h 6866467"/>
              <a:gd name="connsiteX4" fmla="*/ 0 w 8908457"/>
              <a:gd name="connsiteY4" fmla="*/ 6858000 h 6866467"/>
              <a:gd name="connsiteX0" fmla="*/ 0 w 8908457"/>
              <a:gd name="connsiteY0" fmla="*/ 6858000 h 6917267"/>
              <a:gd name="connsiteX1" fmla="*/ 381 w 8908457"/>
              <a:gd name="connsiteY1" fmla="*/ 0 h 6917267"/>
              <a:gd name="connsiteX2" fmla="*/ 8908457 w 8908457"/>
              <a:gd name="connsiteY2" fmla="*/ 0 h 6917267"/>
              <a:gd name="connsiteX3" fmla="*/ 6393476 w 8908457"/>
              <a:gd name="connsiteY3" fmla="*/ 6917267 h 6917267"/>
              <a:gd name="connsiteX4" fmla="*/ 0 w 8908457"/>
              <a:gd name="connsiteY4" fmla="*/ 6858000 h 6917267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6385010 w 8908457"/>
              <a:gd name="connsiteY3" fmla="*/ 6858000 h 6858000"/>
              <a:gd name="connsiteX4" fmla="*/ 0 w 8908457"/>
              <a:gd name="connsiteY4" fmla="*/ 6858000 h 6858000"/>
              <a:gd name="connsiteX0" fmla="*/ 0 w 8823790"/>
              <a:gd name="connsiteY0" fmla="*/ 6858000 h 6858000"/>
              <a:gd name="connsiteX1" fmla="*/ 381 w 8823790"/>
              <a:gd name="connsiteY1" fmla="*/ 0 h 6858000"/>
              <a:gd name="connsiteX2" fmla="*/ 8823790 w 8823790"/>
              <a:gd name="connsiteY2" fmla="*/ 8467 h 6858000"/>
              <a:gd name="connsiteX3" fmla="*/ 6385010 w 8823790"/>
              <a:gd name="connsiteY3" fmla="*/ 6858000 h 6858000"/>
              <a:gd name="connsiteX4" fmla="*/ 0 w 8823790"/>
              <a:gd name="connsiteY4" fmla="*/ 6858000 h 6858000"/>
              <a:gd name="connsiteX0" fmla="*/ 0 w 8874590"/>
              <a:gd name="connsiteY0" fmla="*/ 6858000 h 6858000"/>
              <a:gd name="connsiteX1" fmla="*/ 381 w 8874590"/>
              <a:gd name="connsiteY1" fmla="*/ 0 h 6858000"/>
              <a:gd name="connsiteX2" fmla="*/ 8874590 w 8874590"/>
              <a:gd name="connsiteY2" fmla="*/ 8467 h 6858000"/>
              <a:gd name="connsiteX3" fmla="*/ 6385010 w 8874590"/>
              <a:gd name="connsiteY3" fmla="*/ 6858000 h 6858000"/>
              <a:gd name="connsiteX4" fmla="*/ 0 w 8874590"/>
              <a:gd name="connsiteY4" fmla="*/ 6858000 h 6858000"/>
              <a:gd name="connsiteX0" fmla="*/ 0 w 8849190"/>
              <a:gd name="connsiteY0" fmla="*/ 6858000 h 6858000"/>
              <a:gd name="connsiteX1" fmla="*/ 381 w 8849190"/>
              <a:gd name="connsiteY1" fmla="*/ 0 h 6858000"/>
              <a:gd name="connsiteX2" fmla="*/ 8849190 w 8849190"/>
              <a:gd name="connsiteY2" fmla="*/ 16934 h 6858000"/>
              <a:gd name="connsiteX3" fmla="*/ 6385010 w 8849190"/>
              <a:gd name="connsiteY3" fmla="*/ 6858000 h 6858000"/>
              <a:gd name="connsiteX4" fmla="*/ 0 w 8849190"/>
              <a:gd name="connsiteY4" fmla="*/ 6858000 h 6858000"/>
              <a:gd name="connsiteX0" fmla="*/ 0 w 8586723"/>
              <a:gd name="connsiteY0" fmla="*/ 6858000 h 6858000"/>
              <a:gd name="connsiteX1" fmla="*/ 381 w 8586723"/>
              <a:gd name="connsiteY1" fmla="*/ 0 h 6858000"/>
              <a:gd name="connsiteX2" fmla="*/ 8586723 w 8586723"/>
              <a:gd name="connsiteY2" fmla="*/ 1 h 6858000"/>
              <a:gd name="connsiteX3" fmla="*/ 6385010 w 8586723"/>
              <a:gd name="connsiteY3" fmla="*/ 6858000 h 6858000"/>
              <a:gd name="connsiteX4" fmla="*/ 0 w 8586723"/>
              <a:gd name="connsiteY4" fmla="*/ 6858000 h 6858000"/>
              <a:gd name="connsiteX0" fmla="*/ 0 w 8874589"/>
              <a:gd name="connsiteY0" fmla="*/ 6858000 h 6858000"/>
              <a:gd name="connsiteX1" fmla="*/ 381 w 8874589"/>
              <a:gd name="connsiteY1" fmla="*/ 0 h 6858000"/>
              <a:gd name="connsiteX2" fmla="*/ 8874589 w 8874589"/>
              <a:gd name="connsiteY2" fmla="*/ 8468 h 6858000"/>
              <a:gd name="connsiteX3" fmla="*/ 6385010 w 8874589"/>
              <a:gd name="connsiteY3" fmla="*/ 6858000 h 6858000"/>
              <a:gd name="connsiteX4" fmla="*/ 0 w 8874589"/>
              <a:gd name="connsiteY4" fmla="*/ 6858000 h 6858000"/>
              <a:gd name="connsiteX0" fmla="*/ 0 w 8823789"/>
              <a:gd name="connsiteY0" fmla="*/ 6858000 h 6858000"/>
              <a:gd name="connsiteX1" fmla="*/ 381 w 8823789"/>
              <a:gd name="connsiteY1" fmla="*/ 0 h 6858000"/>
              <a:gd name="connsiteX2" fmla="*/ 8823789 w 8823789"/>
              <a:gd name="connsiteY2" fmla="*/ 16934 h 6858000"/>
              <a:gd name="connsiteX3" fmla="*/ 6385010 w 8823789"/>
              <a:gd name="connsiteY3" fmla="*/ 6858000 h 6858000"/>
              <a:gd name="connsiteX4" fmla="*/ 0 w 8823789"/>
              <a:gd name="connsiteY4" fmla="*/ 6858000 h 6858000"/>
              <a:gd name="connsiteX0" fmla="*/ 0 w 8883055"/>
              <a:gd name="connsiteY0" fmla="*/ 6858000 h 6858000"/>
              <a:gd name="connsiteX1" fmla="*/ 381 w 8883055"/>
              <a:gd name="connsiteY1" fmla="*/ 0 h 6858000"/>
              <a:gd name="connsiteX2" fmla="*/ 8883055 w 8883055"/>
              <a:gd name="connsiteY2" fmla="*/ 8467 h 6858000"/>
              <a:gd name="connsiteX3" fmla="*/ 6385010 w 8883055"/>
              <a:gd name="connsiteY3" fmla="*/ 6858000 h 6858000"/>
              <a:gd name="connsiteX4" fmla="*/ 0 w 8883055"/>
              <a:gd name="connsiteY4" fmla="*/ 6858000 h 6858000"/>
              <a:gd name="connsiteX0" fmla="*/ 0 w 8891522"/>
              <a:gd name="connsiteY0" fmla="*/ 6900333 h 6900333"/>
              <a:gd name="connsiteX1" fmla="*/ 381 w 8891522"/>
              <a:gd name="connsiteY1" fmla="*/ 42333 h 6900333"/>
              <a:gd name="connsiteX2" fmla="*/ 8891522 w 8891522"/>
              <a:gd name="connsiteY2" fmla="*/ 0 h 6900333"/>
              <a:gd name="connsiteX3" fmla="*/ 6385010 w 8891522"/>
              <a:gd name="connsiteY3" fmla="*/ 6900333 h 6900333"/>
              <a:gd name="connsiteX4" fmla="*/ 0 w 8891522"/>
              <a:gd name="connsiteY4" fmla="*/ 6900333 h 6900333"/>
              <a:gd name="connsiteX0" fmla="*/ 0 w 8891522"/>
              <a:gd name="connsiteY0" fmla="*/ 6858000 h 6858000"/>
              <a:gd name="connsiteX1" fmla="*/ 381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8891522"/>
              <a:gd name="connsiteY0" fmla="*/ 6858000 h 6858000"/>
              <a:gd name="connsiteX1" fmla="*/ 2031200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6860704"/>
              <a:gd name="connsiteY0" fmla="*/ 6868633 h 6868633"/>
              <a:gd name="connsiteX1" fmla="*/ 382 w 6860704"/>
              <a:gd name="connsiteY1" fmla="*/ 0 h 6868633"/>
              <a:gd name="connsiteX2" fmla="*/ 6860704 w 6860704"/>
              <a:gd name="connsiteY2" fmla="*/ 1 h 6868633"/>
              <a:gd name="connsiteX3" fmla="*/ 4354192 w 6860704"/>
              <a:gd name="connsiteY3" fmla="*/ 6858000 h 6868633"/>
              <a:gd name="connsiteX4" fmla="*/ 0 w 6860704"/>
              <a:gd name="connsiteY4" fmla="*/ 6868633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704" h="6868633">
                <a:moveTo>
                  <a:pt x="0" y="6868633"/>
                </a:moveTo>
                <a:cubicBezTo>
                  <a:pt x="127" y="4579089"/>
                  <a:pt x="255" y="2289544"/>
                  <a:pt x="382" y="0"/>
                </a:cubicBezTo>
                <a:lnTo>
                  <a:pt x="6860704" y="1"/>
                </a:lnTo>
                <a:lnTo>
                  <a:pt x="4354192" y="6858000"/>
                </a:lnTo>
                <a:lnTo>
                  <a:pt x="0" y="686863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443198"/>
          </a:xfrm>
        </p:spPr>
        <p:txBody>
          <a:bodyPr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2C93-D020-41E0-890F-5DE9FA7DB3F8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D986-0645-469F-8078-1C6148A5C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2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 userDrawn="1"/>
        </p:nvSpPr>
        <p:spPr>
          <a:xfrm>
            <a:off x="4381500" y="0"/>
            <a:ext cx="47625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>
            <a:normAutofit/>
          </a:bodyPr>
          <a:lstStyle>
            <a:lvl1pPr marL="0" indent="0">
              <a:buNone/>
              <a:defRPr sz="2000" b="1" i="0" cap="all" baseline="0">
                <a:solidFill>
                  <a:srgbClr val="002882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8339-1895-411A-B1D4-B831CD4D7FC0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9D21-1881-40CD-A490-9528BD935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19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/>
          <p:nvPr userDrawn="1"/>
        </p:nvSpPr>
        <p:spPr>
          <a:xfrm>
            <a:off x="-11113" y="1711325"/>
            <a:ext cx="3052763" cy="5146675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" name="Прямоугольник 10"/>
          <p:cNvSpPr/>
          <p:nvPr userDrawn="1"/>
        </p:nvSpPr>
        <p:spPr>
          <a:xfrm>
            <a:off x="3046413" y="1711325"/>
            <a:ext cx="3051175" cy="5146675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7"/>
          <p:cNvSpPr/>
          <p:nvPr userDrawn="1"/>
        </p:nvSpPr>
        <p:spPr>
          <a:xfrm>
            <a:off x="6091238" y="1711325"/>
            <a:ext cx="3052762" cy="5146675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0F5B-C2ED-4EAA-8167-3E8CEFAA5BDE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0AB0-505C-43B1-9049-C3E3EA8AA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13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A7E7-4F8F-47C1-BFAE-E69C4BF5B2A4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E58C-FDCD-4EF6-B720-0984CAC2C5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2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09563"/>
            <a:ext cx="2392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6885" y="-10632"/>
            <a:ext cx="9181374" cy="6889897"/>
          </a:xfrm>
          <a:custGeom>
            <a:avLst/>
            <a:gdLst>
              <a:gd name="connsiteX0" fmla="*/ 0 w 6402324"/>
              <a:gd name="connsiteY0" fmla="*/ 6858000 h 6858000"/>
              <a:gd name="connsiteX1" fmla="*/ 16005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6402324"/>
              <a:gd name="connsiteY0" fmla="*/ 6858000 h 6858000"/>
              <a:gd name="connsiteX1" fmla="*/ 3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4801743 w 8908457"/>
              <a:gd name="connsiteY3" fmla="*/ 6858000 h 6858000"/>
              <a:gd name="connsiteX4" fmla="*/ 0 w 8908457"/>
              <a:gd name="connsiteY4" fmla="*/ 6858000 h 6858000"/>
              <a:gd name="connsiteX0" fmla="*/ 0 w 8908457"/>
              <a:gd name="connsiteY0" fmla="*/ 6858000 h 6866467"/>
              <a:gd name="connsiteX1" fmla="*/ 381 w 8908457"/>
              <a:gd name="connsiteY1" fmla="*/ 0 h 6866467"/>
              <a:gd name="connsiteX2" fmla="*/ 8908457 w 8908457"/>
              <a:gd name="connsiteY2" fmla="*/ 0 h 6866467"/>
              <a:gd name="connsiteX3" fmla="*/ 6393476 w 8908457"/>
              <a:gd name="connsiteY3" fmla="*/ 6866467 h 6866467"/>
              <a:gd name="connsiteX4" fmla="*/ 0 w 8908457"/>
              <a:gd name="connsiteY4" fmla="*/ 6858000 h 6866467"/>
              <a:gd name="connsiteX0" fmla="*/ 0 w 8908457"/>
              <a:gd name="connsiteY0" fmla="*/ 6858000 h 6917267"/>
              <a:gd name="connsiteX1" fmla="*/ 381 w 8908457"/>
              <a:gd name="connsiteY1" fmla="*/ 0 h 6917267"/>
              <a:gd name="connsiteX2" fmla="*/ 8908457 w 8908457"/>
              <a:gd name="connsiteY2" fmla="*/ 0 h 6917267"/>
              <a:gd name="connsiteX3" fmla="*/ 6393476 w 8908457"/>
              <a:gd name="connsiteY3" fmla="*/ 6917267 h 6917267"/>
              <a:gd name="connsiteX4" fmla="*/ 0 w 8908457"/>
              <a:gd name="connsiteY4" fmla="*/ 6858000 h 6917267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6385010 w 8908457"/>
              <a:gd name="connsiteY3" fmla="*/ 6858000 h 6858000"/>
              <a:gd name="connsiteX4" fmla="*/ 0 w 8908457"/>
              <a:gd name="connsiteY4" fmla="*/ 6858000 h 6858000"/>
              <a:gd name="connsiteX0" fmla="*/ 0 w 8823790"/>
              <a:gd name="connsiteY0" fmla="*/ 6858000 h 6858000"/>
              <a:gd name="connsiteX1" fmla="*/ 381 w 8823790"/>
              <a:gd name="connsiteY1" fmla="*/ 0 h 6858000"/>
              <a:gd name="connsiteX2" fmla="*/ 8823790 w 8823790"/>
              <a:gd name="connsiteY2" fmla="*/ 8467 h 6858000"/>
              <a:gd name="connsiteX3" fmla="*/ 6385010 w 8823790"/>
              <a:gd name="connsiteY3" fmla="*/ 6858000 h 6858000"/>
              <a:gd name="connsiteX4" fmla="*/ 0 w 8823790"/>
              <a:gd name="connsiteY4" fmla="*/ 6858000 h 6858000"/>
              <a:gd name="connsiteX0" fmla="*/ 0 w 8874590"/>
              <a:gd name="connsiteY0" fmla="*/ 6858000 h 6858000"/>
              <a:gd name="connsiteX1" fmla="*/ 381 w 8874590"/>
              <a:gd name="connsiteY1" fmla="*/ 0 h 6858000"/>
              <a:gd name="connsiteX2" fmla="*/ 8874590 w 8874590"/>
              <a:gd name="connsiteY2" fmla="*/ 8467 h 6858000"/>
              <a:gd name="connsiteX3" fmla="*/ 6385010 w 8874590"/>
              <a:gd name="connsiteY3" fmla="*/ 6858000 h 6858000"/>
              <a:gd name="connsiteX4" fmla="*/ 0 w 8874590"/>
              <a:gd name="connsiteY4" fmla="*/ 6858000 h 6858000"/>
              <a:gd name="connsiteX0" fmla="*/ 0 w 8849190"/>
              <a:gd name="connsiteY0" fmla="*/ 6858000 h 6858000"/>
              <a:gd name="connsiteX1" fmla="*/ 381 w 8849190"/>
              <a:gd name="connsiteY1" fmla="*/ 0 h 6858000"/>
              <a:gd name="connsiteX2" fmla="*/ 8849190 w 8849190"/>
              <a:gd name="connsiteY2" fmla="*/ 16934 h 6858000"/>
              <a:gd name="connsiteX3" fmla="*/ 6385010 w 8849190"/>
              <a:gd name="connsiteY3" fmla="*/ 6858000 h 6858000"/>
              <a:gd name="connsiteX4" fmla="*/ 0 w 8849190"/>
              <a:gd name="connsiteY4" fmla="*/ 6858000 h 6858000"/>
              <a:gd name="connsiteX0" fmla="*/ 0 w 8586723"/>
              <a:gd name="connsiteY0" fmla="*/ 6858000 h 6858000"/>
              <a:gd name="connsiteX1" fmla="*/ 381 w 8586723"/>
              <a:gd name="connsiteY1" fmla="*/ 0 h 6858000"/>
              <a:gd name="connsiteX2" fmla="*/ 8586723 w 8586723"/>
              <a:gd name="connsiteY2" fmla="*/ 1 h 6858000"/>
              <a:gd name="connsiteX3" fmla="*/ 6385010 w 8586723"/>
              <a:gd name="connsiteY3" fmla="*/ 6858000 h 6858000"/>
              <a:gd name="connsiteX4" fmla="*/ 0 w 8586723"/>
              <a:gd name="connsiteY4" fmla="*/ 6858000 h 6858000"/>
              <a:gd name="connsiteX0" fmla="*/ 0 w 8874589"/>
              <a:gd name="connsiteY0" fmla="*/ 6858000 h 6858000"/>
              <a:gd name="connsiteX1" fmla="*/ 381 w 8874589"/>
              <a:gd name="connsiteY1" fmla="*/ 0 h 6858000"/>
              <a:gd name="connsiteX2" fmla="*/ 8874589 w 8874589"/>
              <a:gd name="connsiteY2" fmla="*/ 8468 h 6858000"/>
              <a:gd name="connsiteX3" fmla="*/ 6385010 w 8874589"/>
              <a:gd name="connsiteY3" fmla="*/ 6858000 h 6858000"/>
              <a:gd name="connsiteX4" fmla="*/ 0 w 8874589"/>
              <a:gd name="connsiteY4" fmla="*/ 6858000 h 6858000"/>
              <a:gd name="connsiteX0" fmla="*/ 0 w 8823789"/>
              <a:gd name="connsiteY0" fmla="*/ 6858000 h 6858000"/>
              <a:gd name="connsiteX1" fmla="*/ 381 w 8823789"/>
              <a:gd name="connsiteY1" fmla="*/ 0 h 6858000"/>
              <a:gd name="connsiteX2" fmla="*/ 8823789 w 8823789"/>
              <a:gd name="connsiteY2" fmla="*/ 16934 h 6858000"/>
              <a:gd name="connsiteX3" fmla="*/ 6385010 w 8823789"/>
              <a:gd name="connsiteY3" fmla="*/ 6858000 h 6858000"/>
              <a:gd name="connsiteX4" fmla="*/ 0 w 8823789"/>
              <a:gd name="connsiteY4" fmla="*/ 6858000 h 6858000"/>
              <a:gd name="connsiteX0" fmla="*/ 0 w 8883055"/>
              <a:gd name="connsiteY0" fmla="*/ 6858000 h 6858000"/>
              <a:gd name="connsiteX1" fmla="*/ 381 w 8883055"/>
              <a:gd name="connsiteY1" fmla="*/ 0 h 6858000"/>
              <a:gd name="connsiteX2" fmla="*/ 8883055 w 8883055"/>
              <a:gd name="connsiteY2" fmla="*/ 8467 h 6858000"/>
              <a:gd name="connsiteX3" fmla="*/ 6385010 w 8883055"/>
              <a:gd name="connsiteY3" fmla="*/ 6858000 h 6858000"/>
              <a:gd name="connsiteX4" fmla="*/ 0 w 8883055"/>
              <a:gd name="connsiteY4" fmla="*/ 6858000 h 6858000"/>
              <a:gd name="connsiteX0" fmla="*/ 0 w 8891522"/>
              <a:gd name="connsiteY0" fmla="*/ 6900333 h 6900333"/>
              <a:gd name="connsiteX1" fmla="*/ 381 w 8891522"/>
              <a:gd name="connsiteY1" fmla="*/ 42333 h 6900333"/>
              <a:gd name="connsiteX2" fmla="*/ 8891522 w 8891522"/>
              <a:gd name="connsiteY2" fmla="*/ 0 h 6900333"/>
              <a:gd name="connsiteX3" fmla="*/ 6385010 w 8891522"/>
              <a:gd name="connsiteY3" fmla="*/ 6900333 h 6900333"/>
              <a:gd name="connsiteX4" fmla="*/ 0 w 8891522"/>
              <a:gd name="connsiteY4" fmla="*/ 6900333 h 6900333"/>
              <a:gd name="connsiteX0" fmla="*/ 0 w 8891522"/>
              <a:gd name="connsiteY0" fmla="*/ 6858000 h 6858000"/>
              <a:gd name="connsiteX1" fmla="*/ 381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8891522"/>
              <a:gd name="connsiteY0" fmla="*/ 6858000 h 6858000"/>
              <a:gd name="connsiteX1" fmla="*/ 2031200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6860704"/>
              <a:gd name="connsiteY0" fmla="*/ 6868633 h 6868633"/>
              <a:gd name="connsiteX1" fmla="*/ 382 w 6860704"/>
              <a:gd name="connsiteY1" fmla="*/ 0 h 6868633"/>
              <a:gd name="connsiteX2" fmla="*/ 6860704 w 6860704"/>
              <a:gd name="connsiteY2" fmla="*/ 1 h 6868633"/>
              <a:gd name="connsiteX3" fmla="*/ 4354192 w 6860704"/>
              <a:gd name="connsiteY3" fmla="*/ 6858000 h 6868633"/>
              <a:gd name="connsiteX4" fmla="*/ 0 w 6860704"/>
              <a:gd name="connsiteY4" fmla="*/ 6868633 h 6868633"/>
              <a:gd name="connsiteX0" fmla="*/ 0 w 9167969"/>
              <a:gd name="connsiteY0" fmla="*/ 6879265 h 6879265"/>
              <a:gd name="connsiteX1" fmla="*/ 382 w 9167969"/>
              <a:gd name="connsiteY1" fmla="*/ 10632 h 6879265"/>
              <a:gd name="connsiteX2" fmla="*/ 9167969 w 9167969"/>
              <a:gd name="connsiteY2" fmla="*/ 0 h 6879265"/>
              <a:gd name="connsiteX3" fmla="*/ 4354192 w 9167969"/>
              <a:gd name="connsiteY3" fmla="*/ 6868632 h 6879265"/>
              <a:gd name="connsiteX4" fmla="*/ 0 w 9167969"/>
              <a:gd name="connsiteY4" fmla="*/ 6879265 h 6879265"/>
              <a:gd name="connsiteX0" fmla="*/ 0 w 9181374"/>
              <a:gd name="connsiteY0" fmla="*/ 6879265 h 6889897"/>
              <a:gd name="connsiteX1" fmla="*/ 382 w 9181374"/>
              <a:gd name="connsiteY1" fmla="*/ 10632 h 6889897"/>
              <a:gd name="connsiteX2" fmla="*/ 9167969 w 9181374"/>
              <a:gd name="connsiteY2" fmla="*/ 0 h 6889897"/>
              <a:gd name="connsiteX3" fmla="*/ 9181374 w 9181374"/>
              <a:gd name="connsiteY3" fmla="*/ 6889897 h 6889897"/>
              <a:gd name="connsiteX4" fmla="*/ 0 w 9181374"/>
              <a:gd name="connsiteY4" fmla="*/ 6879265 h 688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374" h="6889897">
                <a:moveTo>
                  <a:pt x="0" y="6879265"/>
                </a:moveTo>
                <a:cubicBezTo>
                  <a:pt x="127" y="4589721"/>
                  <a:pt x="255" y="2300176"/>
                  <a:pt x="382" y="10632"/>
                </a:cubicBezTo>
                <a:lnTo>
                  <a:pt x="9167969" y="0"/>
                </a:lnTo>
                <a:cubicBezTo>
                  <a:pt x="9172437" y="2296632"/>
                  <a:pt x="9176906" y="4593265"/>
                  <a:pt x="9181374" y="6889897"/>
                </a:cubicBezTo>
                <a:lnTo>
                  <a:pt x="0" y="6879265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443198"/>
          </a:xfrm>
        </p:spPr>
        <p:txBody>
          <a:bodyPr/>
          <a:lstStyle>
            <a:lvl1pPr algn="l">
              <a:defRPr sz="3200" cap="all" baseline="0">
                <a:solidFill>
                  <a:srgbClr val="0028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BC2E-114B-49DF-A3A8-24A4BB868C54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0A1F-6085-4655-87DA-35D96FE4A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37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028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4225299" y="1"/>
            <a:ext cx="4961306" cy="6889898"/>
          </a:xfrm>
          <a:custGeom>
            <a:avLst/>
            <a:gdLst>
              <a:gd name="connsiteX0" fmla="*/ 0 w 6402324"/>
              <a:gd name="connsiteY0" fmla="*/ 6858000 h 6858000"/>
              <a:gd name="connsiteX1" fmla="*/ 16005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6402324"/>
              <a:gd name="connsiteY0" fmla="*/ 6858000 h 6858000"/>
              <a:gd name="connsiteX1" fmla="*/ 3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4801743 w 8908457"/>
              <a:gd name="connsiteY3" fmla="*/ 6858000 h 6858000"/>
              <a:gd name="connsiteX4" fmla="*/ 0 w 8908457"/>
              <a:gd name="connsiteY4" fmla="*/ 6858000 h 6858000"/>
              <a:gd name="connsiteX0" fmla="*/ 0 w 8908457"/>
              <a:gd name="connsiteY0" fmla="*/ 6858000 h 6866467"/>
              <a:gd name="connsiteX1" fmla="*/ 381 w 8908457"/>
              <a:gd name="connsiteY1" fmla="*/ 0 h 6866467"/>
              <a:gd name="connsiteX2" fmla="*/ 8908457 w 8908457"/>
              <a:gd name="connsiteY2" fmla="*/ 0 h 6866467"/>
              <a:gd name="connsiteX3" fmla="*/ 6393476 w 8908457"/>
              <a:gd name="connsiteY3" fmla="*/ 6866467 h 6866467"/>
              <a:gd name="connsiteX4" fmla="*/ 0 w 8908457"/>
              <a:gd name="connsiteY4" fmla="*/ 6858000 h 6866467"/>
              <a:gd name="connsiteX0" fmla="*/ 0 w 8908457"/>
              <a:gd name="connsiteY0" fmla="*/ 6858000 h 6917267"/>
              <a:gd name="connsiteX1" fmla="*/ 381 w 8908457"/>
              <a:gd name="connsiteY1" fmla="*/ 0 h 6917267"/>
              <a:gd name="connsiteX2" fmla="*/ 8908457 w 8908457"/>
              <a:gd name="connsiteY2" fmla="*/ 0 h 6917267"/>
              <a:gd name="connsiteX3" fmla="*/ 6393476 w 8908457"/>
              <a:gd name="connsiteY3" fmla="*/ 6917267 h 6917267"/>
              <a:gd name="connsiteX4" fmla="*/ 0 w 8908457"/>
              <a:gd name="connsiteY4" fmla="*/ 6858000 h 6917267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6385010 w 8908457"/>
              <a:gd name="connsiteY3" fmla="*/ 6858000 h 6858000"/>
              <a:gd name="connsiteX4" fmla="*/ 0 w 8908457"/>
              <a:gd name="connsiteY4" fmla="*/ 6858000 h 6858000"/>
              <a:gd name="connsiteX0" fmla="*/ 0 w 8823790"/>
              <a:gd name="connsiteY0" fmla="*/ 6858000 h 6858000"/>
              <a:gd name="connsiteX1" fmla="*/ 381 w 8823790"/>
              <a:gd name="connsiteY1" fmla="*/ 0 h 6858000"/>
              <a:gd name="connsiteX2" fmla="*/ 8823790 w 8823790"/>
              <a:gd name="connsiteY2" fmla="*/ 8467 h 6858000"/>
              <a:gd name="connsiteX3" fmla="*/ 6385010 w 8823790"/>
              <a:gd name="connsiteY3" fmla="*/ 6858000 h 6858000"/>
              <a:gd name="connsiteX4" fmla="*/ 0 w 8823790"/>
              <a:gd name="connsiteY4" fmla="*/ 6858000 h 6858000"/>
              <a:gd name="connsiteX0" fmla="*/ 0 w 8874590"/>
              <a:gd name="connsiteY0" fmla="*/ 6858000 h 6858000"/>
              <a:gd name="connsiteX1" fmla="*/ 381 w 8874590"/>
              <a:gd name="connsiteY1" fmla="*/ 0 h 6858000"/>
              <a:gd name="connsiteX2" fmla="*/ 8874590 w 8874590"/>
              <a:gd name="connsiteY2" fmla="*/ 8467 h 6858000"/>
              <a:gd name="connsiteX3" fmla="*/ 6385010 w 8874590"/>
              <a:gd name="connsiteY3" fmla="*/ 6858000 h 6858000"/>
              <a:gd name="connsiteX4" fmla="*/ 0 w 8874590"/>
              <a:gd name="connsiteY4" fmla="*/ 6858000 h 6858000"/>
              <a:gd name="connsiteX0" fmla="*/ 0 w 8849190"/>
              <a:gd name="connsiteY0" fmla="*/ 6858000 h 6858000"/>
              <a:gd name="connsiteX1" fmla="*/ 381 w 8849190"/>
              <a:gd name="connsiteY1" fmla="*/ 0 h 6858000"/>
              <a:gd name="connsiteX2" fmla="*/ 8849190 w 8849190"/>
              <a:gd name="connsiteY2" fmla="*/ 16934 h 6858000"/>
              <a:gd name="connsiteX3" fmla="*/ 6385010 w 8849190"/>
              <a:gd name="connsiteY3" fmla="*/ 6858000 h 6858000"/>
              <a:gd name="connsiteX4" fmla="*/ 0 w 8849190"/>
              <a:gd name="connsiteY4" fmla="*/ 6858000 h 6858000"/>
              <a:gd name="connsiteX0" fmla="*/ 0 w 8586723"/>
              <a:gd name="connsiteY0" fmla="*/ 6858000 h 6858000"/>
              <a:gd name="connsiteX1" fmla="*/ 381 w 8586723"/>
              <a:gd name="connsiteY1" fmla="*/ 0 h 6858000"/>
              <a:gd name="connsiteX2" fmla="*/ 8586723 w 8586723"/>
              <a:gd name="connsiteY2" fmla="*/ 1 h 6858000"/>
              <a:gd name="connsiteX3" fmla="*/ 6385010 w 8586723"/>
              <a:gd name="connsiteY3" fmla="*/ 6858000 h 6858000"/>
              <a:gd name="connsiteX4" fmla="*/ 0 w 8586723"/>
              <a:gd name="connsiteY4" fmla="*/ 6858000 h 6858000"/>
              <a:gd name="connsiteX0" fmla="*/ 0 w 8874589"/>
              <a:gd name="connsiteY0" fmla="*/ 6858000 h 6858000"/>
              <a:gd name="connsiteX1" fmla="*/ 381 w 8874589"/>
              <a:gd name="connsiteY1" fmla="*/ 0 h 6858000"/>
              <a:gd name="connsiteX2" fmla="*/ 8874589 w 8874589"/>
              <a:gd name="connsiteY2" fmla="*/ 8468 h 6858000"/>
              <a:gd name="connsiteX3" fmla="*/ 6385010 w 8874589"/>
              <a:gd name="connsiteY3" fmla="*/ 6858000 h 6858000"/>
              <a:gd name="connsiteX4" fmla="*/ 0 w 8874589"/>
              <a:gd name="connsiteY4" fmla="*/ 6858000 h 6858000"/>
              <a:gd name="connsiteX0" fmla="*/ 0 w 8823789"/>
              <a:gd name="connsiteY0" fmla="*/ 6858000 h 6858000"/>
              <a:gd name="connsiteX1" fmla="*/ 381 w 8823789"/>
              <a:gd name="connsiteY1" fmla="*/ 0 h 6858000"/>
              <a:gd name="connsiteX2" fmla="*/ 8823789 w 8823789"/>
              <a:gd name="connsiteY2" fmla="*/ 16934 h 6858000"/>
              <a:gd name="connsiteX3" fmla="*/ 6385010 w 8823789"/>
              <a:gd name="connsiteY3" fmla="*/ 6858000 h 6858000"/>
              <a:gd name="connsiteX4" fmla="*/ 0 w 8823789"/>
              <a:gd name="connsiteY4" fmla="*/ 6858000 h 6858000"/>
              <a:gd name="connsiteX0" fmla="*/ 0 w 8883055"/>
              <a:gd name="connsiteY0" fmla="*/ 6858000 h 6858000"/>
              <a:gd name="connsiteX1" fmla="*/ 381 w 8883055"/>
              <a:gd name="connsiteY1" fmla="*/ 0 h 6858000"/>
              <a:gd name="connsiteX2" fmla="*/ 8883055 w 8883055"/>
              <a:gd name="connsiteY2" fmla="*/ 8467 h 6858000"/>
              <a:gd name="connsiteX3" fmla="*/ 6385010 w 8883055"/>
              <a:gd name="connsiteY3" fmla="*/ 6858000 h 6858000"/>
              <a:gd name="connsiteX4" fmla="*/ 0 w 8883055"/>
              <a:gd name="connsiteY4" fmla="*/ 6858000 h 6858000"/>
              <a:gd name="connsiteX0" fmla="*/ 0 w 8891522"/>
              <a:gd name="connsiteY0" fmla="*/ 6900333 h 6900333"/>
              <a:gd name="connsiteX1" fmla="*/ 381 w 8891522"/>
              <a:gd name="connsiteY1" fmla="*/ 42333 h 6900333"/>
              <a:gd name="connsiteX2" fmla="*/ 8891522 w 8891522"/>
              <a:gd name="connsiteY2" fmla="*/ 0 h 6900333"/>
              <a:gd name="connsiteX3" fmla="*/ 6385010 w 8891522"/>
              <a:gd name="connsiteY3" fmla="*/ 6900333 h 6900333"/>
              <a:gd name="connsiteX4" fmla="*/ 0 w 8891522"/>
              <a:gd name="connsiteY4" fmla="*/ 6900333 h 6900333"/>
              <a:gd name="connsiteX0" fmla="*/ 0 w 8891522"/>
              <a:gd name="connsiteY0" fmla="*/ 6858000 h 6858000"/>
              <a:gd name="connsiteX1" fmla="*/ 381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12200848"/>
              <a:gd name="connsiteY0" fmla="*/ 6858000 h 6858000"/>
              <a:gd name="connsiteX1" fmla="*/ 12200848 w 12200848"/>
              <a:gd name="connsiteY1" fmla="*/ 0 h 6858000"/>
              <a:gd name="connsiteX2" fmla="*/ 8891522 w 12200848"/>
              <a:gd name="connsiteY2" fmla="*/ 1 h 6858000"/>
              <a:gd name="connsiteX3" fmla="*/ 6385010 w 12200848"/>
              <a:gd name="connsiteY3" fmla="*/ 6858000 h 6858000"/>
              <a:gd name="connsiteX4" fmla="*/ 0 w 12200848"/>
              <a:gd name="connsiteY4" fmla="*/ 6858000 h 6858000"/>
              <a:gd name="connsiteX0" fmla="*/ 5823923 w 5823923"/>
              <a:gd name="connsiteY0" fmla="*/ 6858000 h 6858000"/>
              <a:gd name="connsiteX1" fmla="*/ 5815838 w 5823923"/>
              <a:gd name="connsiteY1" fmla="*/ 0 h 6858000"/>
              <a:gd name="connsiteX2" fmla="*/ 2506512 w 5823923"/>
              <a:gd name="connsiteY2" fmla="*/ 1 h 6858000"/>
              <a:gd name="connsiteX3" fmla="*/ 0 w 5823923"/>
              <a:gd name="connsiteY3" fmla="*/ 6858000 h 6858000"/>
              <a:gd name="connsiteX4" fmla="*/ 5823923 w 5823923"/>
              <a:gd name="connsiteY4" fmla="*/ 6858000 h 6858000"/>
              <a:gd name="connsiteX0" fmla="*/ 5900123 w 5900123"/>
              <a:gd name="connsiteY0" fmla="*/ 6874933 h 6874933"/>
              <a:gd name="connsiteX1" fmla="*/ 5815838 w 5900123"/>
              <a:gd name="connsiteY1" fmla="*/ 0 h 6874933"/>
              <a:gd name="connsiteX2" fmla="*/ 2506512 w 5900123"/>
              <a:gd name="connsiteY2" fmla="*/ 1 h 6874933"/>
              <a:gd name="connsiteX3" fmla="*/ 0 w 5900123"/>
              <a:gd name="connsiteY3" fmla="*/ 6858000 h 6874933"/>
              <a:gd name="connsiteX4" fmla="*/ 5900123 w 5900123"/>
              <a:gd name="connsiteY4" fmla="*/ 6874933 h 6874933"/>
              <a:gd name="connsiteX0" fmla="*/ 5815456 w 5815838"/>
              <a:gd name="connsiteY0" fmla="*/ 6866467 h 6866467"/>
              <a:gd name="connsiteX1" fmla="*/ 5815838 w 5815838"/>
              <a:gd name="connsiteY1" fmla="*/ 0 h 6866467"/>
              <a:gd name="connsiteX2" fmla="*/ 2506512 w 5815838"/>
              <a:gd name="connsiteY2" fmla="*/ 1 h 6866467"/>
              <a:gd name="connsiteX3" fmla="*/ 0 w 5815838"/>
              <a:gd name="connsiteY3" fmla="*/ 6858000 h 6866467"/>
              <a:gd name="connsiteX4" fmla="*/ 5815456 w 5815838"/>
              <a:gd name="connsiteY4" fmla="*/ 6866467 h 6866467"/>
              <a:gd name="connsiteX0" fmla="*/ 5815456 w 5815838"/>
              <a:gd name="connsiteY0" fmla="*/ 7001934 h 7001934"/>
              <a:gd name="connsiteX1" fmla="*/ 5815838 w 5815838"/>
              <a:gd name="connsiteY1" fmla="*/ 0 h 7001934"/>
              <a:gd name="connsiteX2" fmla="*/ 2506512 w 5815838"/>
              <a:gd name="connsiteY2" fmla="*/ 1 h 7001934"/>
              <a:gd name="connsiteX3" fmla="*/ 0 w 5815838"/>
              <a:gd name="connsiteY3" fmla="*/ 6858000 h 7001934"/>
              <a:gd name="connsiteX4" fmla="*/ 5815456 w 5815838"/>
              <a:gd name="connsiteY4" fmla="*/ 7001934 h 7001934"/>
              <a:gd name="connsiteX0" fmla="*/ 5823922 w 5823923"/>
              <a:gd name="connsiteY0" fmla="*/ 6858001 h 6858001"/>
              <a:gd name="connsiteX1" fmla="*/ 5815838 w 5823923"/>
              <a:gd name="connsiteY1" fmla="*/ 0 h 6858001"/>
              <a:gd name="connsiteX2" fmla="*/ 2506512 w 5823923"/>
              <a:gd name="connsiteY2" fmla="*/ 1 h 6858001"/>
              <a:gd name="connsiteX3" fmla="*/ 0 w 5823923"/>
              <a:gd name="connsiteY3" fmla="*/ 6858000 h 6858001"/>
              <a:gd name="connsiteX4" fmla="*/ 5823922 w 5823923"/>
              <a:gd name="connsiteY4" fmla="*/ 6858001 h 6858001"/>
              <a:gd name="connsiteX0" fmla="*/ 5942455 w 5942455"/>
              <a:gd name="connsiteY0" fmla="*/ 6866468 h 6866468"/>
              <a:gd name="connsiteX1" fmla="*/ 5815838 w 5942455"/>
              <a:gd name="connsiteY1" fmla="*/ 0 h 6866468"/>
              <a:gd name="connsiteX2" fmla="*/ 2506512 w 5942455"/>
              <a:gd name="connsiteY2" fmla="*/ 1 h 6866468"/>
              <a:gd name="connsiteX3" fmla="*/ 0 w 5942455"/>
              <a:gd name="connsiteY3" fmla="*/ 6858000 h 6866468"/>
              <a:gd name="connsiteX4" fmla="*/ 5942455 w 5942455"/>
              <a:gd name="connsiteY4" fmla="*/ 6866468 h 6866468"/>
              <a:gd name="connsiteX0" fmla="*/ 5806988 w 5815838"/>
              <a:gd name="connsiteY0" fmla="*/ 6874935 h 6874935"/>
              <a:gd name="connsiteX1" fmla="*/ 5815838 w 5815838"/>
              <a:gd name="connsiteY1" fmla="*/ 0 h 6874935"/>
              <a:gd name="connsiteX2" fmla="*/ 2506512 w 5815838"/>
              <a:gd name="connsiteY2" fmla="*/ 1 h 6874935"/>
              <a:gd name="connsiteX3" fmla="*/ 0 w 5815838"/>
              <a:gd name="connsiteY3" fmla="*/ 6858000 h 6874935"/>
              <a:gd name="connsiteX4" fmla="*/ 5806988 w 5815838"/>
              <a:gd name="connsiteY4" fmla="*/ 6874935 h 6874935"/>
              <a:gd name="connsiteX0" fmla="*/ 5806988 w 6958838"/>
              <a:gd name="connsiteY0" fmla="*/ 6874934 h 6874934"/>
              <a:gd name="connsiteX1" fmla="*/ 6958838 w 6958838"/>
              <a:gd name="connsiteY1" fmla="*/ 8466 h 6874934"/>
              <a:gd name="connsiteX2" fmla="*/ 2506512 w 6958838"/>
              <a:gd name="connsiteY2" fmla="*/ 0 h 6874934"/>
              <a:gd name="connsiteX3" fmla="*/ 0 w 6958838"/>
              <a:gd name="connsiteY3" fmla="*/ 6857999 h 6874934"/>
              <a:gd name="connsiteX4" fmla="*/ 5806988 w 6958838"/>
              <a:gd name="connsiteY4" fmla="*/ 6874934 h 6874934"/>
              <a:gd name="connsiteX0" fmla="*/ 6958455 w 6958838"/>
              <a:gd name="connsiteY0" fmla="*/ 6858001 h 6858001"/>
              <a:gd name="connsiteX1" fmla="*/ 6958838 w 6958838"/>
              <a:gd name="connsiteY1" fmla="*/ 8466 h 6858001"/>
              <a:gd name="connsiteX2" fmla="*/ 2506512 w 6958838"/>
              <a:gd name="connsiteY2" fmla="*/ 0 h 6858001"/>
              <a:gd name="connsiteX3" fmla="*/ 0 w 6958838"/>
              <a:gd name="connsiteY3" fmla="*/ 6857999 h 6858001"/>
              <a:gd name="connsiteX4" fmla="*/ 6958455 w 6958838"/>
              <a:gd name="connsiteY4" fmla="*/ 6858001 h 6858001"/>
              <a:gd name="connsiteX0" fmla="*/ 6958455 w 6967305"/>
              <a:gd name="connsiteY0" fmla="*/ 6858001 h 6858001"/>
              <a:gd name="connsiteX1" fmla="*/ 6967305 w 6967305"/>
              <a:gd name="connsiteY1" fmla="*/ 126999 h 6858001"/>
              <a:gd name="connsiteX2" fmla="*/ 2506512 w 6967305"/>
              <a:gd name="connsiteY2" fmla="*/ 0 h 6858001"/>
              <a:gd name="connsiteX3" fmla="*/ 0 w 6967305"/>
              <a:gd name="connsiteY3" fmla="*/ 6857999 h 6858001"/>
              <a:gd name="connsiteX4" fmla="*/ 6958455 w 6967305"/>
              <a:gd name="connsiteY4" fmla="*/ 6858001 h 6858001"/>
              <a:gd name="connsiteX0" fmla="*/ 6958455 w 6967305"/>
              <a:gd name="connsiteY0" fmla="*/ 6866469 h 6866469"/>
              <a:gd name="connsiteX1" fmla="*/ 6967305 w 6967305"/>
              <a:gd name="connsiteY1" fmla="*/ 0 h 6866469"/>
              <a:gd name="connsiteX2" fmla="*/ 2506512 w 6967305"/>
              <a:gd name="connsiteY2" fmla="*/ 8468 h 6866469"/>
              <a:gd name="connsiteX3" fmla="*/ 0 w 6967305"/>
              <a:gd name="connsiteY3" fmla="*/ 6866467 h 6866469"/>
              <a:gd name="connsiteX4" fmla="*/ 6958455 w 6967305"/>
              <a:gd name="connsiteY4" fmla="*/ 6866469 h 6866469"/>
              <a:gd name="connsiteX0" fmla="*/ 7102388 w 7102388"/>
              <a:gd name="connsiteY0" fmla="*/ 6858002 h 6866467"/>
              <a:gd name="connsiteX1" fmla="*/ 6967305 w 7102388"/>
              <a:gd name="connsiteY1" fmla="*/ 0 h 6866467"/>
              <a:gd name="connsiteX2" fmla="*/ 2506512 w 7102388"/>
              <a:gd name="connsiteY2" fmla="*/ 8468 h 6866467"/>
              <a:gd name="connsiteX3" fmla="*/ 0 w 7102388"/>
              <a:gd name="connsiteY3" fmla="*/ 6866467 h 6866467"/>
              <a:gd name="connsiteX4" fmla="*/ 7102388 w 7102388"/>
              <a:gd name="connsiteY4" fmla="*/ 6858002 h 6866467"/>
              <a:gd name="connsiteX0" fmla="*/ 6966921 w 6967305"/>
              <a:gd name="connsiteY0" fmla="*/ 6874935 h 6874935"/>
              <a:gd name="connsiteX1" fmla="*/ 6967305 w 6967305"/>
              <a:gd name="connsiteY1" fmla="*/ 0 h 6874935"/>
              <a:gd name="connsiteX2" fmla="*/ 2506512 w 6967305"/>
              <a:gd name="connsiteY2" fmla="*/ 8468 h 6874935"/>
              <a:gd name="connsiteX3" fmla="*/ 0 w 6967305"/>
              <a:gd name="connsiteY3" fmla="*/ 6866467 h 6874935"/>
              <a:gd name="connsiteX4" fmla="*/ 6966921 w 6967305"/>
              <a:gd name="connsiteY4" fmla="*/ 6874935 h 6874935"/>
              <a:gd name="connsiteX0" fmla="*/ 6983855 w 6983855"/>
              <a:gd name="connsiteY0" fmla="*/ 6968068 h 6968068"/>
              <a:gd name="connsiteX1" fmla="*/ 6967305 w 6983855"/>
              <a:gd name="connsiteY1" fmla="*/ 0 h 6968068"/>
              <a:gd name="connsiteX2" fmla="*/ 2506512 w 6983855"/>
              <a:gd name="connsiteY2" fmla="*/ 8468 h 6968068"/>
              <a:gd name="connsiteX3" fmla="*/ 0 w 6983855"/>
              <a:gd name="connsiteY3" fmla="*/ 6866467 h 6968068"/>
              <a:gd name="connsiteX4" fmla="*/ 6983855 w 6983855"/>
              <a:gd name="connsiteY4" fmla="*/ 6968068 h 6968068"/>
              <a:gd name="connsiteX0" fmla="*/ 6966921 w 6967305"/>
              <a:gd name="connsiteY0" fmla="*/ 6874934 h 6874934"/>
              <a:gd name="connsiteX1" fmla="*/ 6967305 w 6967305"/>
              <a:gd name="connsiteY1" fmla="*/ 0 h 6874934"/>
              <a:gd name="connsiteX2" fmla="*/ 2506512 w 6967305"/>
              <a:gd name="connsiteY2" fmla="*/ 8468 h 6874934"/>
              <a:gd name="connsiteX3" fmla="*/ 0 w 6967305"/>
              <a:gd name="connsiteY3" fmla="*/ 6866467 h 6874934"/>
              <a:gd name="connsiteX4" fmla="*/ 6966921 w 6967305"/>
              <a:gd name="connsiteY4" fmla="*/ 6874934 h 6874934"/>
              <a:gd name="connsiteX0" fmla="*/ 6966921 w 6966921"/>
              <a:gd name="connsiteY0" fmla="*/ 6866467 h 6866467"/>
              <a:gd name="connsiteX1" fmla="*/ 6120638 w 6966921"/>
              <a:gd name="connsiteY1" fmla="*/ 0 h 6866467"/>
              <a:gd name="connsiteX2" fmla="*/ 2506512 w 6966921"/>
              <a:gd name="connsiteY2" fmla="*/ 1 h 6866467"/>
              <a:gd name="connsiteX3" fmla="*/ 0 w 6966921"/>
              <a:gd name="connsiteY3" fmla="*/ 6858000 h 6866467"/>
              <a:gd name="connsiteX4" fmla="*/ 6966921 w 6966921"/>
              <a:gd name="connsiteY4" fmla="*/ 6866467 h 6866467"/>
              <a:gd name="connsiteX0" fmla="*/ 6120255 w 6120638"/>
              <a:gd name="connsiteY0" fmla="*/ 6858001 h 6858001"/>
              <a:gd name="connsiteX1" fmla="*/ 6120638 w 6120638"/>
              <a:gd name="connsiteY1" fmla="*/ 0 h 6858001"/>
              <a:gd name="connsiteX2" fmla="*/ 2506512 w 6120638"/>
              <a:gd name="connsiteY2" fmla="*/ 1 h 6858001"/>
              <a:gd name="connsiteX3" fmla="*/ 0 w 6120638"/>
              <a:gd name="connsiteY3" fmla="*/ 6858000 h 6858001"/>
              <a:gd name="connsiteX4" fmla="*/ 6120255 w 6120638"/>
              <a:gd name="connsiteY4" fmla="*/ 6858001 h 6858001"/>
              <a:gd name="connsiteX0" fmla="*/ 6120255 w 6120255"/>
              <a:gd name="connsiteY0" fmla="*/ 6858001 h 6858001"/>
              <a:gd name="connsiteX1" fmla="*/ 4940424 w 6120255"/>
              <a:gd name="connsiteY1" fmla="*/ 0 h 6858001"/>
              <a:gd name="connsiteX2" fmla="*/ 2506512 w 6120255"/>
              <a:gd name="connsiteY2" fmla="*/ 1 h 6858001"/>
              <a:gd name="connsiteX3" fmla="*/ 0 w 6120255"/>
              <a:gd name="connsiteY3" fmla="*/ 6858000 h 6858001"/>
              <a:gd name="connsiteX4" fmla="*/ 6120255 w 6120255"/>
              <a:gd name="connsiteY4" fmla="*/ 6858001 h 6858001"/>
              <a:gd name="connsiteX0" fmla="*/ 4929408 w 4940424"/>
              <a:gd name="connsiteY0" fmla="*/ 6879266 h 6879266"/>
              <a:gd name="connsiteX1" fmla="*/ 4940424 w 4940424"/>
              <a:gd name="connsiteY1" fmla="*/ 0 h 6879266"/>
              <a:gd name="connsiteX2" fmla="*/ 2506512 w 4940424"/>
              <a:gd name="connsiteY2" fmla="*/ 1 h 6879266"/>
              <a:gd name="connsiteX3" fmla="*/ 0 w 4940424"/>
              <a:gd name="connsiteY3" fmla="*/ 6858000 h 6879266"/>
              <a:gd name="connsiteX4" fmla="*/ 4929408 w 4940424"/>
              <a:gd name="connsiteY4" fmla="*/ 6879266 h 6879266"/>
              <a:gd name="connsiteX0" fmla="*/ 4961306 w 4961306"/>
              <a:gd name="connsiteY0" fmla="*/ 6889898 h 6889898"/>
              <a:gd name="connsiteX1" fmla="*/ 4940424 w 4961306"/>
              <a:gd name="connsiteY1" fmla="*/ 0 h 6889898"/>
              <a:gd name="connsiteX2" fmla="*/ 2506512 w 4961306"/>
              <a:gd name="connsiteY2" fmla="*/ 1 h 6889898"/>
              <a:gd name="connsiteX3" fmla="*/ 0 w 4961306"/>
              <a:gd name="connsiteY3" fmla="*/ 6858000 h 6889898"/>
              <a:gd name="connsiteX4" fmla="*/ 4961306 w 4961306"/>
              <a:gd name="connsiteY4" fmla="*/ 6889898 h 6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306" h="6889898">
                <a:moveTo>
                  <a:pt x="4961306" y="6889898"/>
                </a:moveTo>
                <a:cubicBezTo>
                  <a:pt x="4961433" y="4601076"/>
                  <a:pt x="4940297" y="2288822"/>
                  <a:pt x="4940424" y="0"/>
                </a:cubicBezTo>
                <a:lnTo>
                  <a:pt x="2506512" y="1"/>
                </a:lnTo>
                <a:lnTo>
                  <a:pt x="0" y="6858000"/>
                </a:lnTo>
                <a:lnTo>
                  <a:pt x="4961306" y="6889898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1900238"/>
            <a:ext cx="5321687" cy="44319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A22E-F17B-402E-B2CB-52C115442EFC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C57B-1EBD-4B5C-BEDB-1271B727A4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39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0EF3-5FE9-4FAE-A425-13B551AC8718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A3D0-4E16-4484-9B6E-AE5B1F4E94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74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708650" y="1900238"/>
            <a:ext cx="2663825" cy="435133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C9B4-9432-4F50-9E3A-28161EE78FB8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9F7F-D86B-45AE-97FF-958E0F5F62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26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191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45063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147D-4832-4FDA-A681-9970A378088E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A45F-6EAC-44D3-8F00-2FC6F9AB78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90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 userDrawn="1"/>
        </p:nvSpPr>
        <p:spPr>
          <a:xfrm>
            <a:off x="4381500" y="0"/>
            <a:ext cx="4762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AAAD-186F-4390-8363-E13EDF3885F1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596B-CE42-43A2-88F7-CCD934F0C8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24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/>
          <p:nvPr userDrawn="1"/>
        </p:nvSpPr>
        <p:spPr>
          <a:xfrm>
            <a:off x="-11113" y="1711325"/>
            <a:ext cx="3052763" cy="514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" name="Прямоугольник 10"/>
          <p:cNvSpPr/>
          <p:nvPr userDrawn="1"/>
        </p:nvSpPr>
        <p:spPr>
          <a:xfrm>
            <a:off x="3046413" y="1711325"/>
            <a:ext cx="3051175" cy="514667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7"/>
          <p:cNvSpPr/>
          <p:nvPr userDrawn="1"/>
        </p:nvSpPr>
        <p:spPr>
          <a:xfrm>
            <a:off x="6091238" y="1711325"/>
            <a:ext cx="3052762" cy="514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441B-F68E-46FC-877B-64B4D4F67A6A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A5A1-9E23-46F4-99B4-971DEF6D5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7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 userDrawn="1"/>
        </p:nvSpPr>
        <p:spPr>
          <a:xfrm>
            <a:off x="4381500" y="0"/>
            <a:ext cx="47625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 baseline="0">
                <a:solidFill>
                  <a:srgbClr val="00288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6F5A-F4D4-4D39-8B8B-B20E3E1B4A20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0094-D528-4E3C-B7A0-07C9F5C41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07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429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64300"/>
            <a:ext cx="763588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F8F8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</a:lstStyle>
          <a:p>
            <a:pPr>
              <a:defRPr/>
            </a:pPr>
            <a:fld id="{BE609355-9F0F-4C9C-A0E7-F651DF638C66}" type="datetime1">
              <a:rPr lang="ru-RU" altLang="ru-RU"/>
              <a:pPr>
                <a:defRPr/>
              </a:pPr>
              <a:t>05.03.2020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588" y="6464300"/>
            <a:ext cx="570865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F8F8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</a:lstStyle>
          <a:p>
            <a:r>
              <a:rPr lang="ru-RU" alt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2475" y="6464300"/>
            <a:ext cx="3810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F8F8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</a:lstStyle>
          <a:p>
            <a:pPr>
              <a:defRPr/>
            </a:pPr>
            <a:fld id="{BFE61E82-0BC7-40C2-8D86-B294EE18E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66" r:id="rId4"/>
    <p:sldLayoutId id="2147483867" r:id="rId5"/>
    <p:sldLayoutId id="2147483868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69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200" kern="1200">
          <a:solidFill>
            <a:srgbClr val="525252"/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200" kern="1200">
          <a:solidFill>
            <a:srgbClr val="525252"/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200" kern="1200">
          <a:solidFill>
            <a:srgbClr val="525252"/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000" kern="1200">
          <a:solidFill>
            <a:srgbClr val="7F7F7F"/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000" kern="1200">
          <a:solidFill>
            <a:srgbClr val="7F7F7F"/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15.jpe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102"/>
          <a:stretch>
            <a:fillRect/>
          </a:stretch>
        </p:blipFill>
        <p:spPr/>
      </p:pic>
      <p:sp>
        <p:nvSpPr>
          <p:cNvPr id="1024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387350" y="1900238"/>
            <a:ext cx="5321300" cy="1772793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VTB Group Cond"/>
                <a:ea typeface="VTB Group Cond"/>
                <a:cs typeface="VTB Group Cond"/>
              </a:rPr>
              <a:t>Теория ограничений систем </a:t>
            </a:r>
            <a:r>
              <a:rPr lang="ru-RU" altLang="ru-RU" cap="none" dirty="0" err="1" smtClean="0">
                <a:latin typeface="VTB Group Cond"/>
                <a:ea typeface="VTB Group Cond"/>
                <a:cs typeface="VTB Group Cond"/>
              </a:rPr>
              <a:t>Голдратта</a:t>
            </a:r>
            <a:r>
              <a:rPr lang="ru-RU" altLang="ru-RU" cap="none" dirty="0" smtClean="0">
                <a:latin typeface="VTB Group Cond"/>
                <a:ea typeface="VTB Group Cond"/>
                <a:cs typeface="VTB Group Cond"/>
              </a:rPr>
              <a:t> на примере процесса тестирования</a:t>
            </a:r>
          </a:p>
        </p:txBody>
      </p:sp>
      <p:sp>
        <p:nvSpPr>
          <p:cNvPr id="10244" name="Подзаголовок 3"/>
          <p:cNvSpPr txBox="1">
            <a:spLocks/>
          </p:cNvSpPr>
          <p:nvPr/>
        </p:nvSpPr>
        <p:spPr bwMode="auto">
          <a:xfrm>
            <a:off x="379413" y="3967163"/>
            <a:ext cx="419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AAFF"/>
                </a:solidFill>
                <a:latin typeface="VTB Group Cond"/>
                <a:ea typeface="VTB Group Cond"/>
                <a:cs typeface="VTB Group Cond"/>
              </a:rPr>
              <a:t>Иванов Никита</a:t>
            </a:r>
            <a:endParaRPr lang="ru-RU" altLang="ru-RU" sz="2000" b="1" dirty="0">
              <a:solidFill>
                <a:srgbClr val="00AAFF"/>
              </a:solidFill>
              <a:latin typeface="VTB Group Cond"/>
              <a:ea typeface="VTB Group Cond"/>
              <a:cs typeface="VTB Group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380999" y="381000"/>
            <a:ext cx="7991475" cy="332399"/>
          </a:xfrm>
        </p:spPr>
        <p:txBody>
          <a:bodyPr/>
          <a:lstStyle/>
          <a:p>
            <a:pPr eaLnBrk="1" hangingPunct="1"/>
            <a:r>
              <a:rPr lang="ru-RU" altLang="ru-RU" cap="none" dirty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Теория Ограничений Системы</a:t>
            </a:r>
            <a:endParaRPr lang="ru-RU" altLang="ru-RU" cap="none" dirty="0" smtClean="0"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81000" y="1998853"/>
            <a:ext cx="3810000" cy="4351337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Повышаем темпы производства</a:t>
            </a:r>
          </a:p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Как следствие - Повышаем продажи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ИТОГ</a:t>
            </a:r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: За то же время – больше денег.</a:t>
            </a: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Нижний колонтитул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Номер слайда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1461F2E-A551-4931-9D75-9148C5BAF6D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02675"/>
            <a:ext cx="3811587" cy="44319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идея Книги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Повысить пропускную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Объект 7"/>
          <p:cNvSpPr>
            <a:spLocks noGrp="1"/>
          </p:cNvSpPr>
          <p:nvPr>
            <p:ph idx="14"/>
          </p:nvPr>
        </p:nvSpPr>
        <p:spPr>
          <a:xfrm>
            <a:off x="4572000" y="1962993"/>
            <a:ext cx="3800475" cy="4351337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Повышаем темпы Тестирования</a:t>
            </a:r>
          </a:p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Как следствие - Повышаем продуктивность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ИТОГ</a:t>
            </a:r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 :За то же время – больше денег.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1209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6"/>
          <p:cNvSpPr txBox="1">
            <a:spLocks/>
          </p:cNvSpPr>
          <p:nvPr/>
        </p:nvSpPr>
        <p:spPr bwMode="auto">
          <a:xfrm>
            <a:off x="4572000" y="1302675"/>
            <a:ext cx="38115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600" b="1" i="0" kern="120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20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8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6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6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Проекция на тестирование– Повысить скорость «Выгорания» задач.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380999" y="381000"/>
            <a:ext cx="7991475" cy="332399"/>
          </a:xfrm>
        </p:spPr>
        <p:txBody>
          <a:bodyPr/>
          <a:lstStyle/>
          <a:p>
            <a:pPr eaLnBrk="1" hangingPunct="1"/>
            <a:r>
              <a:rPr lang="ru-RU" altLang="ru-RU" cap="none" dirty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Теория Ограничений Системы</a:t>
            </a:r>
            <a:endParaRPr lang="ru-RU" altLang="ru-RU" cap="none" dirty="0" smtClean="0"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81000" y="1998853"/>
            <a:ext cx="3810000" cy="4351337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Повышаем темпы производства</a:t>
            </a:r>
          </a:p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Как следствие - Повышаем продажи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ИТОГ</a:t>
            </a:r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 :За то же время – больше денег.</a:t>
            </a: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Нижний колонтитул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Номер слайда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1461F2E-A551-4931-9D75-9148C5BAF6D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02675"/>
            <a:ext cx="3811587" cy="44319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идея Книги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Повысить пропускную способность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Объект 7"/>
          <p:cNvSpPr>
            <a:spLocks noGrp="1"/>
          </p:cNvSpPr>
          <p:nvPr>
            <p:ph idx="14"/>
          </p:nvPr>
        </p:nvSpPr>
        <p:spPr>
          <a:xfrm>
            <a:off x="4572000" y="1962993"/>
            <a:ext cx="3800475" cy="4351337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Повышаем темпы Тестирования</a:t>
            </a:r>
          </a:p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Как следствие - Повышаем продуктивность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ИТОГ</a:t>
            </a:r>
            <a:r>
              <a:rPr lang="ru-RU" altLang="ru-RU" sz="20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 :За то же время – больше денег.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1209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6"/>
          <p:cNvSpPr txBox="1">
            <a:spLocks/>
          </p:cNvSpPr>
          <p:nvPr/>
        </p:nvSpPr>
        <p:spPr bwMode="auto">
          <a:xfrm>
            <a:off x="4572000" y="1302675"/>
            <a:ext cx="38115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600" b="1" i="0" kern="120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20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8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6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None/>
              <a:defRPr sz="16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Проекция на тестирование– Повысить скорость «Выгорания» задач.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6" name="Picture 2" descr="C:\Рабочие вопросы\SQA DAYS\Исходники\12624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96" y="4007224"/>
            <a:ext cx="1382106" cy="2457076"/>
          </a:xfrm>
          <a:prstGeom prst="rect">
            <a:avLst/>
          </a:prstGeom>
          <a:noFill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669740" y="3792070"/>
            <a:ext cx="2241177" cy="1340505"/>
          </a:xfrm>
          <a:prstGeom prst="wedgeRoundRectCallout">
            <a:avLst>
              <a:gd name="adj1" fmla="val -94647"/>
              <a:gd name="adj2" fmla="val 25479"/>
              <a:gd name="adj3" fmla="val 16667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ПС… Парень. Не хочешь немного эффективного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менеджерства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Шаги теории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1: Найти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2. Решить, как максимально использовать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3. Управлять через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4: Расширить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5. Вернуться к первому шагу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Шаги теории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1: Найти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2. Решить, как максимально использовать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3. Управлять через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4: Расширить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5. Вернуться к первому шагу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 bwMode="auto">
          <a:xfrm>
            <a:off x="150532" y="1578912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Задачи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242756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Люди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496009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Железо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7237319" y="1603059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Время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2" y="1990857"/>
            <a:ext cx="1518672" cy="15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0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25" y="4527269"/>
            <a:ext cx="1318000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2"/>
          <p:cNvSpPr txBox="1">
            <a:spLocks/>
          </p:cNvSpPr>
          <p:nvPr/>
        </p:nvSpPr>
        <p:spPr bwMode="auto">
          <a:xfrm>
            <a:off x="1401109" y="4029170"/>
            <a:ext cx="567204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Разработка - </a:t>
            </a:r>
            <a:r>
              <a:rPr lang="ru-RU" alt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Вендор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5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0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8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7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ъект 2"/>
          <p:cNvSpPr txBox="1">
            <a:spLocks/>
          </p:cNvSpPr>
          <p:nvPr/>
        </p:nvSpPr>
        <p:spPr bwMode="auto">
          <a:xfrm>
            <a:off x="150532" y="1578912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Релизы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3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0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8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бъект 2"/>
          <p:cNvSpPr txBox="1">
            <a:spLocks/>
          </p:cNvSpPr>
          <p:nvPr/>
        </p:nvSpPr>
        <p:spPr bwMode="auto">
          <a:xfrm>
            <a:off x="242756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Люди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6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бъект 2"/>
          <p:cNvSpPr txBox="1">
            <a:spLocks/>
          </p:cNvSpPr>
          <p:nvPr/>
        </p:nvSpPr>
        <p:spPr bwMode="auto">
          <a:xfrm>
            <a:off x="496009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Железо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8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7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бъект 2"/>
          <p:cNvSpPr txBox="1">
            <a:spLocks/>
          </p:cNvSpPr>
          <p:nvPr/>
        </p:nvSpPr>
        <p:spPr bwMode="auto">
          <a:xfrm>
            <a:off x="7237319" y="1603059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Время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0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3759455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1987811"/>
            <a:ext cx="1523440" cy="15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бъект 2"/>
          <p:cNvSpPr txBox="1">
            <a:spLocks/>
          </p:cNvSpPr>
          <p:nvPr/>
        </p:nvSpPr>
        <p:spPr bwMode="auto">
          <a:xfrm>
            <a:off x="535751" y="3814368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3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13345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бъект 2"/>
          <p:cNvSpPr txBox="1">
            <a:spLocks/>
          </p:cNvSpPr>
          <p:nvPr/>
        </p:nvSpPr>
        <p:spPr bwMode="auto">
          <a:xfrm>
            <a:off x="535751" y="4188367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2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5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47168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бъект 2"/>
          <p:cNvSpPr txBox="1">
            <a:spLocks/>
          </p:cNvSpPr>
          <p:nvPr/>
        </p:nvSpPr>
        <p:spPr bwMode="auto">
          <a:xfrm>
            <a:off x="535751" y="452659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3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47" name="Объект 2"/>
          <p:cNvSpPr txBox="1">
            <a:spLocks/>
          </p:cNvSpPr>
          <p:nvPr/>
        </p:nvSpPr>
        <p:spPr bwMode="auto">
          <a:xfrm>
            <a:off x="535751" y="4900592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Исправление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 bwMode="auto">
          <a:xfrm>
            <a:off x="535751" y="5287112"/>
            <a:ext cx="189181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Исследование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84455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522973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ъект 2"/>
          <p:cNvSpPr txBox="1">
            <a:spLocks/>
          </p:cNvSpPr>
          <p:nvPr/>
        </p:nvSpPr>
        <p:spPr bwMode="auto">
          <a:xfrm>
            <a:off x="150532" y="1578912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Релизы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0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0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8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бъект 2"/>
          <p:cNvSpPr txBox="1">
            <a:spLocks/>
          </p:cNvSpPr>
          <p:nvPr/>
        </p:nvSpPr>
        <p:spPr bwMode="auto">
          <a:xfrm>
            <a:off x="242756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Люди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бъект 2"/>
          <p:cNvSpPr txBox="1">
            <a:spLocks/>
          </p:cNvSpPr>
          <p:nvPr/>
        </p:nvSpPr>
        <p:spPr bwMode="auto">
          <a:xfrm>
            <a:off x="496009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Железо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5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7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бъект 2"/>
          <p:cNvSpPr txBox="1">
            <a:spLocks/>
          </p:cNvSpPr>
          <p:nvPr/>
        </p:nvSpPr>
        <p:spPr bwMode="auto">
          <a:xfrm>
            <a:off x="7237319" y="1603059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Время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7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3759455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1987811"/>
            <a:ext cx="1523440" cy="15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бъект 2"/>
          <p:cNvSpPr txBox="1">
            <a:spLocks/>
          </p:cNvSpPr>
          <p:nvPr/>
        </p:nvSpPr>
        <p:spPr bwMode="auto">
          <a:xfrm>
            <a:off x="535751" y="3814368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0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13345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Объект 2"/>
          <p:cNvSpPr txBox="1">
            <a:spLocks/>
          </p:cNvSpPr>
          <p:nvPr/>
        </p:nvSpPr>
        <p:spPr bwMode="auto">
          <a:xfrm>
            <a:off x="535751" y="4188367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2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47168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Объект 2"/>
          <p:cNvSpPr txBox="1">
            <a:spLocks/>
          </p:cNvSpPr>
          <p:nvPr/>
        </p:nvSpPr>
        <p:spPr bwMode="auto">
          <a:xfrm>
            <a:off x="535751" y="452659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3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 bwMode="auto">
          <a:xfrm>
            <a:off x="535751" y="4900592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Исправление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55" name="Объект 2"/>
          <p:cNvSpPr txBox="1">
            <a:spLocks/>
          </p:cNvSpPr>
          <p:nvPr/>
        </p:nvSpPr>
        <p:spPr bwMode="auto">
          <a:xfrm>
            <a:off x="535751" y="5287112"/>
            <a:ext cx="189181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Исследование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6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84455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522973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3797200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бъект 2"/>
          <p:cNvSpPr txBox="1">
            <a:spLocks/>
          </p:cNvSpPr>
          <p:nvPr/>
        </p:nvSpPr>
        <p:spPr bwMode="auto">
          <a:xfrm>
            <a:off x="7426177" y="3846961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Планы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60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423609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бъект 2"/>
          <p:cNvSpPr txBox="1">
            <a:spLocks/>
          </p:cNvSpPr>
          <p:nvPr/>
        </p:nvSpPr>
        <p:spPr bwMode="auto">
          <a:xfrm>
            <a:off x="7426177" y="428585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Сроки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62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96" y="471511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бъект 2"/>
          <p:cNvSpPr txBox="1">
            <a:spLocks/>
          </p:cNvSpPr>
          <p:nvPr/>
        </p:nvSpPr>
        <p:spPr bwMode="auto">
          <a:xfrm>
            <a:off x="7410450" y="476487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Скорость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 bwMode="auto">
          <a:xfrm>
            <a:off x="150532" y="1578912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Релизы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4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0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8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бъект 2"/>
          <p:cNvSpPr txBox="1">
            <a:spLocks/>
          </p:cNvSpPr>
          <p:nvPr/>
        </p:nvSpPr>
        <p:spPr bwMode="auto">
          <a:xfrm>
            <a:off x="242756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Люди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8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ъект 2"/>
          <p:cNvSpPr txBox="1">
            <a:spLocks/>
          </p:cNvSpPr>
          <p:nvPr/>
        </p:nvSpPr>
        <p:spPr bwMode="auto">
          <a:xfrm>
            <a:off x="496009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Железо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9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7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2"/>
          <p:cNvSpPr txBox="1">
            <a:spLocks/>
          </p:cNvSpPr>
          <p:nvPr/>
        </p:nvSpPr>
        <p:spPr bwMode="auto">
          <a:xfrm>
            <a:off x="7237319" y="1603059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Время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20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3759455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1987811"/>
            <a:ext cx="1523440" cy="15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 bwMode="auto">
          <a:xfrm>
            <a:off x="535751" y="3814368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20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13345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535751" y="4188367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2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2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47168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 bwMode="auto">
          <a:xfrm>
            <a:off x="535751" y="452659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3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535751" y="4900592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Исправление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535751" y="5287112"/>
            <a:ext cx="189181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Исследование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204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84455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522973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3797200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2"/>
          <p:cNvSpPr txBox="1">
            <a:spLocks/>
          </p:cNvSpPr>
          <p:nvPr/>
        </p:nvSpPr>
        <p:spPr bwMode="auto">
          <a:xfrm>
            <a:off x="7426177" y="3846961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Планы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3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423609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2"/>
          <p:cNvSpPr txBox="1">
            <a:spLocks/>
          </p:cNvSpPr>
          <p:nvPr/>
        </p:nvSpPr>
        <p:spPr bwMode="auto">
          <a:xfrm>
            <a:off x="7426177" y="428585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Сроки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5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96" y="471511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бъект 2"/>
          <p:cNvSpPr txBox="1">
            <a:spLocks/>
          </p:cNvSpPr>
          <p:nvPr/>
        </p:nvSpPr>
        <p:spPr bwMode="auto">
          <a:xfrm>
            <a:off x="7410450" y="476487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Скорость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7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4" y="4223104"/>
            <a:ext cx="337686" cy="3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55" y="3735382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бъект 2"/>
          <p:cNvSpPr txBox="1">
            <a:spLocks/>
          </p:cNvSpPr>
          <p:nvPr/>
        </p:nvSpPr>
        <p:spPr bwMode="auto">
          <a:xfrm>
            <a:off x="2797550" y="3708379"/>
            <a:ext cx="104830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Штатные  2 человека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2797545" y="4201449"/>
            <a:ext cx="15303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Внештатные     9 человек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 bwMode="auto">
          <a:xfrm>
            <a:off x="150532" y="1578912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Релизы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4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0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8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бъект 2"/>
          <p:cNvSpPr txBox="1">
            <a:spLocks/>
          </p:cNvSpPr>
          <p:nvPr/>
        </p:nvSpPr>
        <p:spPr bwMode="auto">
          <a:xfrm>
            <a:off x="242756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Люди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8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ъект 2"/>
          <p:cNvSpPr txBox="1">
            <a:spLocks/>
          </p:cNvSpPr>
          <p:nvPr/>
        </p:nvSpPr>
        <p:spPr bwMode="auto">
          <a:xfrm>
            <a:off x="496009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Железо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9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7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2"/>
          <p:cNvSpPr txBox="1">
            <a:spLocks/>
          </p:cNvSpPr>
          <p:nvPr/>
        </p:nvSpPr>
        <p:spPr bwMode="auto">
          <a:xfrm>
            <a:off x="7237319" y="1603059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Время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20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3759455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1987811"/>
            <a:ext cx="1523440" cy="15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 bwMode="auto">
          <a:xfrm>
            <a:off x="535751" y="3814368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20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13345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535751" y="4188367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2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2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47168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 bwMode="auto">
          <a:xfrm>
            <a:off x="535751" y="452659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3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535751" y="4900592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Исправление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535751" y="5287112"/>
            <a:ext cx="189181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Исследование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204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84455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522973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3797200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2"/>
          <p:cNvSpPr txBox="1">
            <a:spLocks/>
          </p:cNvSpPr>
          <p:nvPr/>
        </p:nvSpPr>
        <p:spPr bwMode="auto">
          <a:xfrm>
            <a:off x="7426177" y="3846961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Планы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3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423609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2"/>
          <p:cNvSpPr txBox="1">
            <a:spLocks/>
          </p:cNvSpPr>
          <p:nvPr/>
        </p:nvSpPr>
        <p:spPr bwMode="auto">
          <a:xfrm>
            <a:off x="7426177" y="428585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Сроки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5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96" y="471511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бъект 2"/>
          <p:cNvSpPr txBox="1">
            <a:spLocks/>
          </p:cNvSpPr>
          <p:nvPr/>
        </p:nvSpPr>
        <p:spPr bwMode="auto">
          <a:xfrm>
            <a:off x="7410450" y="476487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Скорость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7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4" y="4223104"/>
            <a:ext cx="337686" cy="3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55" y="3735382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бъект 2"/>
          <p:cNvSpPr txBox="1">
            <a:spLocks/>
          </p:cNvSpPr>
          <p:nvPr/>
        </p:nvSpPr>
        <p:spPr bwMode="auto">
          <a:xfrm>
            <a:off x="2797550" y="3708379"/>
            <a:ext cx="104830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Штатные  2 человека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2797545" y="4201449"/>
            <a:ext cx="15303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Внештатные     9 человек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1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36" y="3746845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бъект 2"/>
          <p:cNvSpPr txBox="1">
            <a:spLocks/>
          </p:cNvSpPr>
          <p:nvPr/>
        </p:nvSpPr>
        <p:spPr bwMode="auto">
          <a:xfrm>
            <a:off x="5405438" y="3820066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UMA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7" y="4170037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бъект 2"/>
          <p:cNvSpPr txBox="1">
            <a:spLocks/>
          </p:cNvSpPr>
          <p:nvPr/>
        </p:nvSpPr>
        <p:spPr bwMode="auto">
          <a:xfrm>
            <a:off x="5421499" y="4243258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EMMA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7" y="4580853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бъект 2"/>
          <p:cNvSpPr txBox="1">
            <a:spLocks/>
          </p:cNvSpPr>
          <p:nvPr/>
        </p:nvSpPr>
        <p:spPr bwMode="auto">
          <a:xfrm>
            <a:off x="5421499" y="465407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TECHN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7" y="4992292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Объект 2"/>
          <p:cNvSpPr txBox="1">
            <a:spLocks/>
          </p:cNvSpPr>
          <p:nvPr/>
        </p:nvSpPr>
        <p:spPr bwMode="auto">
          <a:xfrm>
            <a:off x="5421499" y="506551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SCARLET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7" y="5435490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Объект 2"/>
          <p:cNvSpPr txBox="1">
            <a:spLocks/>
          </p:cNvSpPr>
          <p:nvPr/>
        </p:nvSpPr>
        <p:spPr bwMode="auto">
          <a:xfrm>
            <a:off x="5421499" y="5508711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273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3" y="3308208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319288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378611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08" y="426535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9" y="3248177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48" idx="3"/>
            <a:endCxn id="47" idx="1"/>
          </p:cNvCxnSpPr>
          <p:nvPr/>
        </p:nvCxnSpPr>
        <p:spPr>
          <a:xfrm>
            <a:off x="479908" y="3364292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55" idx="3"/>
            <a:endCxn id="47" idx="1"/>
          </p:cNvCxnSpPr>
          <p:nvPr/>
        </p:nvCxnSpPr>
        <p:spPr>
          <a:xfrm flipV="1">
            <a:off x="479907" y="3629070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6" idx="3"/>
            <a:endCxn id="74" idx="1"/>
          </p:cNvCxnSpPr>
          <p:nvPr/>
        </p:nvCxnSpPr>
        <p:spPr>
          <a:xfrm>
            <a:off x="2327531" y="4436762"/>
            <a:ext cx="398229" cy="26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7" idx="3"/>
            <a:endCxn id="57" idx="1"/>
          </p:cNvCxnSpPr>
          <p:nvPr/>
        </p:nvCxnSpPr>
        <p:spPr>
          <a:xfrm>
            <a:off x="1460686" y="3629070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48" y="3010611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3433803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3844619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блако 70"/>
          <p:cNvSpPr/>
          <p:nvPr/>
        </p:nvSpPr>
        <p:spPr>
          <a:xfrm>
            <a:off x="2535495" y="3328555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57" idx="3"/>
            <a:endCxn id="62" idx="1"/>
          </p:cNvCxnSpPr>
          <p:nvPr/>
        </p:nvCxnSpPr>
        <p:spPr>
          <a:xfrm flipV="1">
            <a:off x="2447364" y="3203352"/>
            <a:ext cx="1071284" cy="42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7" idx="3"/>
            <a:endCxn id="63" idx="1"/>
          </p:cNvCxnSpPr>
          <p:nvPr/>
        </p:nvCxnSpPr>
        <p:spPr>
          <a:xfrm flipV="1">
            <a:off x="2447364" y="3626544"/>
            <a:ext cx="1087345" cy="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7" idx="3"/>
            <a:endCxn id="64" idx="1"/>
          </p:cNvCxnSpPr>
          <p:nvPr/>
        </p:nvCxnSpPr>
        <p:spPr>
          <a:xfrm>
            <a:off x="2447364" y="3629070"/>
            <a:ext cx="1087345" cy="40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0" y="2554941"/>
            <a:ext cx="1460686" cy="2429435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60" y="4530011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31" y="4801789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 стрелкой 65"/>
          <p:cNvCxnSpPr>
            <a:stCxn id="75" idx="3"/>
            <a:endCxn id="74" idx="1"/>
          </p:cNvCxnSpPr>
          <p:nvPr/>
        </p:nvCxnSpPr>
        <p:spPr>
          <a:xfrm flipV="1">
            <a:off x="2395954" y="4703459"/>
            <a:ext cx="329806" cy="26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4" idx="0"/>
            <a:endCxn id="71" idx="1"/>
          </p:cNvCxnSpPr>
          <p:nvPr/>
        </p:nvCxnSpPr>
        <p:spPr>
          <a:xfrm flipV="1">
            <a:off x="2899208" y="3928945"/>
            <a:ext cx="18046" cy="60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трелка вправо 81"/>
          <p:cNvSpPr/>
          <p:nvPr/>
        </p:nvSpPr>
        <p:spPr>
          <a:xfrm>
            <a:off x="4249271" y="3192880"/>
            <a:ext cx="1921342" cy="84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71" y="4356534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 стрелкой 83"/>
          <p:cNvCxnSpPr>
            <a:stCxn id="96" idx="0"/>
          </p:cNvCxnSpPr>
          <p:nvPr/>
        </p:nvCxnSpPr>
        <p:spPr>
          <a:xfrm flipV="1">
            <a:off x="4949757" y="3819285"/>
            <a:ext cx="0" cy="5372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293224" y="3192880"/>
            <a:ext cx="1595717" cy="76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C:\Рабочие вопросы\SQA DAYS\Исходники\money-ba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65" y="3069730"/>
            <a:ext cx="1010947" cy="10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О себе: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Начальник Отдела функционального тестирования ПАО ВТБ</a:t>
            </a:r>
          </a:p>
          <a:p>
            <a:pPr eaLnBrk="1" hangingPunct="1"/>
            <a:r>
              <a:rPr lang="ru-RU" altLang="ru-RU" sz="24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Опыт в сфере тестирования – 9 лет</a:t>
            </a:r>
          </a:p>
          <a:p>
            <a:pPr eaLnBrk="1" hangingPunct="1"/>
            <a:r>
              <a:rPr lang="ru-RU" altLang="ru-RU" sz="24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Участие в </a:t>
            </a:r>
            <a:r>
              <a:rPr lang="en-US" altLang="ru-RU" sz="24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SQA DAYS -15 </a:t>
            </a:r>
            <a:r>
              <a:rPr lang="ru-RU" altLang="ru-RU" sz="24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и </a:t>
            </a:r>
            <a:r>
              <a:rPr lang="en-US" altLang="ru-RU" sz="24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SQA Days-21 </a:t>
            </a:r>
            <a:r>
              <a:rPr lang="ru-RU" altLang="ru-RU" sz="2400" dirty="0" smtClean="0">
                <a:latin typeface="Arial" panose="020B0604020202020204" pitchFamily="34" charset="0"/>
                <a:ea typeface="VTB Group Cond Light" pitchFamily="34" charset="-52"/>
                <a:cs typeface="Arial" panose="020B0604020202020204" pitchFamily="34" charset="0"/>
              </a:rPr>
              <a:t>в роли докладчика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192587" cy="22066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Иванов Никита Владимирович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Рабочие вопросы\SQA DAYS\Профильное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33" y="1357313"/>
            <a:ext cx="3464208" cy="42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Параллельный процесс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3" y="2452772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233744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2930681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08" y="340991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9" y="2392741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48" idx="3"/>
            <a:endCxn id="47" idx="1"/>
          </p:cNvCxnSpPr>
          <p:nvPr/>
        </p:nvCxnSpPr>
        <p:spPr>
          <a:xfrm>
            <a:off x="479908" y="2508856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55" idx="3"/>
            <a:endCxn id="47" idx="1"/>
          </p:cNvCxnSpPr>
          <p:nvPr/>
        </p:nvCxnSpPr>
        <p:spPr>
          <a:xfrm flipV="1">
            <a:off x="479907" y="2773634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6" idx="3"/>
            <a:endCxn id="74" idx="1"/>
          </p:cNvCxnSpPr>
          <p:nvPr/>
        </p:nvCxnSpPr>
        <p:spPr>
          <a:xfrm>
            <a:off x="2327531" y="3581326"/>
            <a:ext cx="416159" cy="26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7" idx="3"/>
            <a:endCxn id="57" idx="1"/>
          </p:cNvCxnSpPr>
          <p:nvPr/>
        </p:nvCxnSpPr>
        <p:spPr>
          <a:xfrm>
            <a:off x="1460686" y="2773634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48" y="2155175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2578367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2989183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блако 70"/>
          <p:cNvSpPr/>
          <p:nvPr/>
        </p:nvSpPr>
        <p:spPr>
          <a:xfrm>
            <a:off x="2535495" y="2473119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57" idx="3"/>
            <a:endCxn id="62" idx="1"/>
          </p:cNvCxnSpPr>
          <p:nvPr/>
        </p:nvCxnSpPr>
        <p:spPr>
          <a:xfrm flipV="1">
            <a:off x="2447364" y="2347916"/>
            <a:ext cx="1071284" cy="42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0" y="2155175"/>
            <a:ext cx="1460686" cy="1254739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0" y="3674575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31" y="3946353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 стрелкой 65"/>
          <p:cNvCxnSpPr>
            <a:stCxn id="75" idx="3"/>
            <a:endCxn id="74" idx="1"/>
          </p:cNvCxnSpPr>
          <p:nvPr/>
        </p:nvCxnSpPr>
        <p:spPr>
          <a:xfrm flipV="1">
            <a:off x="2395954" y="3848023"/>
            <a:ext cx="347736" cy="26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4" idx="0"/>
            <a:endCxn id="71" idx="1"/>
          </p:cNvCxnSpPr>
          <p:nvPr/>
        </p:nvCxnSpPr>
        <p:spPr>
          <a:xfrm flipV="1">
            <a:off x="2917138" y="3073509"/>
            <a:ext cx="116" cy="60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трелка вправо 81"/>
          <p:cNvSpPr/>
          <p:nvPr/>
        </p:nvSpPr>
        <p:spPr>
          <a:xfrm>
            <a:off x="4069976" y="2155175"/>
            <a:ext cx="1981200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7" y="3492551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 стрелкой 83"/>
          <p:cNvCxnSpPr>
            <a:stCxn id="96" idx="0"/>
          </p:cNvCxnSpPr>
          <p:nvPr/>
        </p:nvCxnSpPr>
        <p:spPr>
          <a:xfrm flipV="1">
            <a:off x="4330163" y="2955302"/>
            <a:ext cx="0" cy="5372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170613" y="2350064"/>
            <a:ext cx="1595717" cy="76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39" y="4774737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1" y="4659409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0" y="5252646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55" y="4714706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>
            <a:stCxn id="35" idx="3"/>
            <a:endCxn id="34" idx="1"/>
          </p:cNvCxnSpPr>
          <p:nvPr/>
        </p:nvCxnSpPr>
        <p:spPr>
          <a:xfrm>
            <a:off x="509184" y="4830821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6" idx="3"/>
            <a:endCxn id="34" idx="1"/>
          </p:cNvCxnSpPr>
          <p:nvPr/>
        </p:nvCxnSpPr>
        <p:spPr>
          <a:xfrm flipV="1">
            <a:off x="509183" y="5095599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4" idx="3"/>
            <a:endCxn id="38" idx="1"/>
          </p:cNvCxnSpPr>
          <p:nvPr/>
        </p:nvCxnSpPr>
        <p:spPr>
          <a:xfrm>
            <a:off x="1489962" y="5095599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24" y="4477140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85" y="4900332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85" y="5311148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блако 48"/>
          <p:cNvSpPr/>
          <p:nvPr/>
        </p:nvSpPr>
        <p:spPr>
          <a:xfrm>
            <a:off x="2537876" y="4795084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38" idx="3"/>
            <a:endCxn id="44" idx="1"/>
          </p:cNvCxnSpPr>
          <p:nvPr/>
        </p:nvCxnSpPr>
        <p:spPr>
          <a:xfrm flipV="1">
            <a:off x="2476640" y="5093073"/>
            <a:ext cx="1087345" cy="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4517162"/>
            <a:ext cx="1489962" cy="1178846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stCxn id="74" idx="2"/>
            <a:endCxn id="49" idx="3"/>
          </p:cNvCxnSpPr>
          <p:nvPr/>
        </p:nvCxnSpPr>
        <p:spPr>
          <a:xfrm>
            <a:off x="2917138" y="4021470"/>
            <a:ext cx="2497" cy="807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трелка вправо 60"/>
          <p:cNvSpPr/>
          <p:nvPr/>
        </p:nvSpPr>
        <p:spPr>
          <a:xfrm>
            <a:off x="6829129" y="4621908"/>
            <a:ext cx="1591417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65" y="3734031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/>
          <p:cNvCxnSpPr>
            <a:endCxn id="67" idx="2"/>
          </p:cNvCxnSpPr>
          <p:nvPr/>
        </p:nvCxnSpPr>
        <p:spPr>
          <a:xfrm flipV="1">
            <a:off x="7364651" y="4254403"/>
            <a:ext cx="0" cy="5947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Рабочие вопросы\SQA DAYS\Исходники\money-ba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01" y="2103766"/>
            <a:ext cx="1010947" cy="10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stCxn id="82" idx="3"/>
          </p:cNvCxnSpPr>
          <p:nvPr/>
        </p:nvCxnSpPr>
        <p:spPr>
          <a:xfrm>
            <a:off x="6051176" y="2654902"/>
            <a:ext cx="0" cy="22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1" idx="1"/>
          </p:cNvCxnSpPr>
          <p:nvPr/>
        </p:nvCxnSpPr>
        <p:spPr>
          <a:xfrm flipV="1">
            <a:off x="6829129" y="3946353"/>
            <a:ext cx="0" cy="1175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51176" y="4343400"/>
            <a:ext cx="8020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9321" y="3842315"/>
            <a:ext cx="91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1-2 </a:t>
            </a:r>
            <a:r>
              <a:rPr lang="ru-RU" sz="1400" dirty="0" smtClean="0"/>
              <a:t>недели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75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Параллельный процесс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3" y="2452772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233744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2930681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08" y="340991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9" y="2392741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48" idx="3"/>
            <a:endCxn id="47" idx="1"/>
          </p:cNvCxnSpPr>
          <p:nvPr/>
        </p:nvCxnSpPr>
        <p:spPr>
          <a:xfrm>
            <a:off x="479908" y="2508856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55" idx="3"/>
            <a:endCxn id="47" idx="1"/>
          </p:cNvCxnSpPr>
          <p:nvPr/>
        </p:nvCxnSpPr>
        <p:spPr>
          <a:xfrm flipV="1">
            <a:off x="479907" y="2773634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6" idx="3"/>
            <a:endCxn id="74" idx="1"/>
          </p:cNvCxnSpPr>
          <p:nvPr/>
        </p:nvCxnSpPr>
        <p:spPr>
          <a:xfrm>
            <a:off x="2327531" y="3581326"/>
            <a:ext cx="416159" cy="26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7" idx="3"/>
            <a:endCxn id="57" idx="1"/>
          </p:cNvCxnSpPr>
          <p:nvPr/>
        </p:nvCxnSpPr>
        <p:spPr>
          <a:xfrm>
            <a:off x="1460686" y="2773634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48" y="2155175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2578367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2989183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блако 70"/>
          <p:cNvSpPr/>
          <p:nvPr/>
        </p:nvSpPr>
        <p:spPr>
          <a:xfrm>
            <a:off x="2535495" y="2473119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57" idx="3"/>
            <a:endCxn id="62" idx="1"/>
          </p:cNvCxnSpPr>
          <p:nvPr/>
        </p:nvCxnSpPr>
        <p:spPr>
          <a:xfrm flipV="1">
            <a:off x="2447364" y="2347916"/>
            <a:ext cx="1071284" cy="42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0" y="2155175"/>
            <a:ext cx="1460686" cy="1254739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0" y="3674575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31" y="3946353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 стрелкой 65"/>
          <p:cNvCxnSpPr>
            <a:stCxn id="75" idx="3"/>
            <a:endCxn id="74" idx="1"/>
          </p:cNvCxnSpPr>
          <p:nvPr/>
        </p:nvCxnSpPr>
        <p:spPr>
          <a:xfrm flipV="1">
            <a:off x="2395954" y="3848023"/>
            <a:ext cx="347736" cy="26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4" idx="0"/>
            <a:endCxn id="71" idx="1"/>
          </p:cNvCxnSpPr>
          <p:nvPr/>
        </p:nvCxnSpPr>
        <p:spPr>
          <a:xfrm flipV="1">
            <a:off x="2917138" y="3073509"/>
            <a:ext cx="116" cy="60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трелка вправо 81"/>
          <p:cNvSpPr/>
          <p:nvPr/>
        </p:nvSpPr>
        <p:spPr>
          <a:xfrm>
            <a:off x="4069976" y="2155175"/>
            <a:ext cx="1981200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7" y="3492551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 стрелкой 83"/>
          <p:cNvCxnSpPr>
            <a:stCxn id="96" idx="0"/>
          </p:cNvCxnSpPr>
          <p:nvPr/>
        </p:nvCxnSpPr>
        <p:spPr>
          <a:xfrm flipV="1">
            <a:off x="4330163" y="2955302"/>
            <a:ext cx="0" cy="5372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170613" y="2350064"/>
            <a:ext cx="1595717" cy="76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39" y="4774737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1" y="4659409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0" y="5252646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55" y="4714706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>
            <a:stCxn id="35" idx="3"/>
            <a:endCxn id="34" idx="1"/>
          </p:cNvCxnSpPr>
          <p:nvPr/>
        </p:nvCxnSpPr>
        <p:spPr>
          <a:xfrm>
            <a:off x="509184" y="4830821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6" idx="3"/>
            <a:endCxn id="34" idx="1"/>
          </p:cNvCxnSpPr>
          <p:nvPr/>
        </p:nvCxnSpPr>
        <p:spPr>
          <a:xfrm flipV="1">
            <a:off x="509183" y="5095599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4" idx="3"/>
            <a:endCxn id="38" idx="1"/>
          </p:cNvCxnSpPr>
          <p:nvPr/>
        </p:nvCxnSpPr>
        <p:spPr>
          <a:xfrm>
            <a:off x="1489962" y="5095599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24" y="4477140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85" y="4900332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85" y="5311148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блако 48"/>
          <p:cNvSpPr/>
          <p:nvPr/>
        </p:nvSpPr>
        <p:spPr>
          <a:xfrm>
            <a:off x="2537876" y="4795084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38" idx="3"/>
            <a:endCxn id="44" idx="1"/>
          </p:cNvCxnSpPr>
          <p:nvPr/>
        </p:nvCxnSpPr>
        <p:spPr>
          <a:xfrm flipV="1">
            <a:off x="2476640" y="5093073"/>
            <a:ext cx="1087345" cy="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-89647" y="4517162"/>
            <a:ext cx="1579609" cy="1178846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stCxn id="74" idx="2"/>
            <a:endCxn id="49" idx="3"/>
          </p:cNvCxnSpPr>
          <p:nvPr/>
        </p:nvCxnSpPr>
        <p:spPr>
          <a:xfrm>
            <a:off x="2917138" y="4021470"/>
            <a:ext cx="2497" cy="807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Рабочие вопросы\SQA DAYS\Исходники\1262461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6" y="5020136"/>
            <a:ext cx="816370" cy="1451323"/>
          </a:xfrm>
          <a:prstGeom prst="rect">
            <a:avLst/>
          </a:prstGeom>
          <a:noFill/>
        </p:spPr>
      </p:pic>
      <p:sp>
        <p:nvSpPr>
          <p:cNvPr id="52" name="Скругленная прямоугольная выноска 51"/>
          <p:cNvSpPr/>
          <p:nvPr/>
        </p:nvSpPr>
        <p:spPr>
          <a:xfrm>
            <a:off x="4386884" y="4575012"/>
            <a:ext cx="1783727" cy="427220"/>
          </a:xfrm>
          <a:prstGeom prst="wedgeRoundRectCallout">
            <a:avLst>
              <a:gd name="adj1" fmla="val -34955"/>
              <a:gd name="adj2" fmla="val 165836"/>
              <a:gd name="adj3" fmla="val 16667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Увеличь штат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тестировщиков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2" descr="C:\Рабочие вопросы\SQA DAYS\Исходники\money-ba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01" y="2103766"/>
            <a:ext cx="1010947" cy="10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трелка вправо 57"/>
          <p:cNvSpPr/>
          <p:nvPr/>
        </p:nvSpPr>
        <p:spPr>
          <a:xfrm>
            <a:off x="6829129" y="4621908"/>
            <a:ext cx="1591417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65" y="3734031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/>
          <p:cNvCxnSpPr>
            <a:endCxn id="59" idx="2"/>
          </p:cNvCxnSpPr>
          <p:nvPr/>
        </p:nvCxnSpPr>
        <p:spPr>
          <a:xfrm flipV="1">
            <a:off x="7364651" y="4254403"/>
            <a:ext cx="0" cy="5947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051176" y="2654902"/>
            <a:ext cx="0" cy="192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58" idx="1"/>
          </p:cNvCxnSpPr>
          <p:nvPr/>
        </p:nvCxnSpPr>
        <p:spPr>
          <a:xfrm flipV="1">
            <a:off x="6829129" y="3946353"/>
            <a:ext cx="0" cy="1175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051176" y="4343400"/>
            <a:ext cx="8020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89321" y="3842315"/>
            <a:ext cx="91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</a:rPr>
              <a:t>1-2 </a:t>
            </a:r>
            <a:r>
              <a:rPr lang="ru-RU" sz="1400" i="1" dirty="0">
                <a:solidFill>
                  <a:srgbClr val="FF0000"/>
                </a:solidFill>
              </a:rPr>
              <a:t>недели</a:t>
            </a:r>
          </a:p>
        </p:txBody>
      </p:sp>
    </p:spTree>
    <p:extLst>
      <p:ext uri="{BB962C8B-B14F-4D97-AF65-F5344CB8AC3E}">
        <p14:creationId xmlns:p14="http://schemas.microsoft.com/office/powerpoint/2010/main" val="25208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1: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 bwMode="auto">
          <a:xfrm>
            <a:off x="150532" y="1578912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Релизы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4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0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8" y="1987531"/>
            <a:ext cx="1530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бъект 2"/>
          <p:cNvSpPr txBox="1">
            <a:spLocks/>
          </p:cNvSpPr>
          <p:nvPr/>
        </p:nvSpPr>
        <p:spPr bwMode="auto">
          <a:xfrm>
            <a:off x="242756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Люди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8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ъект 2"/>
          <p:cNvSpPr txBox="1">
            <a:spLocks/>
          </p:cNvSpPr>
          <p:nvPr/>
        </p:nvSpPr>
        <p:spPr bwMode="auto">
          <a:xfrm>
            <a:off x="4960097" y="1644558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Железо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169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7" y="1987531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2"/>
          <p:cNvSpPr txBox="1">
            <a:spLocks/>
          </p:cNvSpPr>
          <p:nvPr/>
        </p:nvSpPr>
        <p:spPr bwMode="auto">
          <a:xfrm>
            <a:off x="7237319" y="1603059"/>
            <a:ext cx="1530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Время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20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3759455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1987811"/>
            <a:ext cx="1523440" cy="15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 bwMode="auto">
          <a:xfrm>
            <a:off x="535751" y="3814368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20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13345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535751" y="4188367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2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22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47168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 bwMode="auto">
          <a:xfrm>
            <a:off x="535751" y="452659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Доработка 3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535751" y="4900592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Исправление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535751" y="5287112"/>
            <a:ext cx="189181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Исследование 1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204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4844550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522973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3797200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2"/>
          <p:cNvSpPr txBox="1">
            <a:spLocks/>
          </p:cNvSpPr>
          <p:nvPr/>
        </p:nvSpPr>
        <p:spPr bwMode="auto">
          <a:xfrm>
            <a:off x="7426177" y="3846961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Планы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3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423609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2"/>
          <p:cNvSpPr txBox="1">
            <a:spLocks/>
          </p:cNvSpPr>
          <p:nvPr/>
        </p:nvSpPr>
        <p:spPr bwMode="auto">
          <a:xfrm>
            <a:off x="7426177" y="428585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Сроки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5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96" y="4715113"/>
            <a:ext cx="336254" cy="3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бъект 2"/>
          <p:cNvSpPr txBox="1">
            <a:spLocks/>
          </p:cNvSpPr>
          <p:nvPr/>
        </p:nvSpPr>
        <p:spPr bwMode="auto">
          <a:xfrm>
            <a:off x="7410450" y="4764874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Скорость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37" name="Picture 12" descr="C:\Рабочие вопросы\SQA DAYS\Исходники\male-stu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4" y="4223104"/>
            <a:ext cx="337686" cy="3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55" y="3735382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бъект 2"/>
          <p:cNvSpPr txBox="1">
            <a:spLocks/>
          </p:cNvSpPr>
          <p:nvPr/>
        </p:nvSpPr>
        <p:spPr bwMode="auto">
          <a:xfrm>
            <a:off x="2797550" y="3708379"/>
            <a:ext cx="104830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Штатные  2 человека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2797545" y="4201449"/>
            <a:ext cx="15303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Внештатные     9 человек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1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36" y="4333585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бъект 2"/>
          <p:cNvSpPr txBox="1">
            <a:spLocks/>
          </p:cNvSpPr>
          <p:nvPr/>
        </p:nvSpPr>
        <p:spPr bwMode="auto">
          <a:xfrm>
            <a:off x="5405438" y="4406806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UMA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7" y="4720917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бъект 2"/>
          <p:cNvSpPr txBox="1">
            <a:spLocks/>
          </p:cNvSpPr>
          <p:nvPr/>
        </p:nvSpPr>
        <p:spPr bwMode="auto">
          <a:xfrm>
            <a:off x="5421499" y="4794138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EMMA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49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36" y="5122768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бъект 2"/>
          <p:cNvSpPr txBox="1">
            <a:spLocks/>
          </p:cNvSpPr>
          <p:nvPr/>
        </p:nvSpPr>
        <p:spPr bwMode="auto">
          <a:xfrm>
            <a:off x="5405438" y="5195989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TECHN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1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7" y="5507312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Объект 2"/>
          <p:cNvSpPr txBox="1">
            <a:spLocks/>
          </p:cNvSpPr>
          <p:nvPr/>
        </p:nvSpPr>
        <p:spPr bwMode="auto">
          <a:xfrm>
            <a:off x="5421499" y="558053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SCARLET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7" y="5905685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Объект 2"/>
          <p:cNvSpPr txBox="1">
            <a:spLocks/>
          </p:cNvSpPr>
          <p:nvPr/>
        </p:nvSpPr>
        <p:spPr bwMode="auto">
          <a:xfrm>
            <a:off x="5421499" y="5978906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273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53250" name="Picture 2" descr="C:\Рабочие вопросы\SQA DAYS\Исходники\conecti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60" y="3535439"/>
            <a:ext cx="706858" cy="7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бъект 2"/>
          <p:cNvSpPr txBox="1">
            <a:spLocks/>
          </p:cNvSpPr>
          <p:nvPr/>
        </p:nvSpPr>
        <p:spPr bwMode="auto">
          <a:xfrm>
            <a:off x="5351325" y="382095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Интеграция</a:t>
            </a:r>
            <a:endParaRPr lang="ru-RU" altLang="ru-RU" sz="1600" dirty="0">
              <a:solidFill>
                <a:srgbClr val="FF0000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372475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2. максимально используй ограничение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1: Найти ограничение</a:t>
            </a:r>
          </a:p>
          <a:p>
            <a:r>
              <a:rPr lang="ru-RU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 Решить, как максимально использовать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3.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Управлять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через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4: Расширить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5. Вернуться к первому шагу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6647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 используй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79413" y="1578912"/>
            <a:ext cx="8476129" cy="4351337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Тестовая модель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провалидирована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разбита на тесты для которых необходима интеграция или нет. В моменты переключения интеграции можно проходить тесты не требующие её.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Стенды, на которые будет переключаться интеграция, должны быть полностью готовы к эксплуатации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на стенды обязательно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логируется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отдельном файле с ведением версионности. Все поставки привязываются к конкретному релизу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Переключение интеграции во время тестирования релиза может лишь только для проверки исправления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Blocker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промышленных дефектов . Все остальное – в очередь.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исследовательские задачи и исправления привязываются к конкретному релизу и опираются на узкое место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максимально использовали?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6697980" cy="6647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Методика «Барабан-Буфер-Канат».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 bwMode="auto">
          <a:xfrm>
            <a:off x="380999" y="1268975"/>
            <a:ext cx="837247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2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2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2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AAFF"/>
                </a:solidFill>
                <a:latin typeface="Arial" panose="020B0604020202020204" pitchFamily="34" charset="0"/>
                <a:ea typeface="VTB Group Cond" charset="0"/>
                <a:cs typeface="Arial" panose="020B0604020202020204" pitchFamily="34" charset="0"/>
              </a:rPr>
              <a:t>Буфер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некий запас материалов, обеспечивающий постоянную работу узкого звена.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AAFF"/>
                </a:solidFill>
                <a:latin typeface="Arial" panose="020B0604020202020204" pitchFamily="34" charset="0"/>
                <a:ea typeface="VTB Group Cond" charset="0"/>
                <a:cs typeface="Arial" panose="020B0604020202020204" pitchFamily="34" charset="0"/>
              </a:rPr>
              <a:t>Барабан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 когда вся система работает относительно скорости узкого звена, как от барабанного ритма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AAFF"/>
                </a:solidFill>
                <a:latin typeface="Arial" panose="020B0604020202020204" pitchFamily="34" charset="0"/>
                <a:ea typeface="VTB Group Cond" charset="0"/>
                <a:cs typeface="Arial" panose="020B0604020202020204" pitchFamily="34" charset="0"/>
              </a:rPr>
              <a:t>Канат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элементы системы связаны между собой. Система защищена от внешних фактов: материалы подаются только тогда когда запас перед узким звеном достиг определенного минимума</a:t>
            </a:r>
          </a:p>
        </p:txBody>
      </p:sp>
    </p:spTree>
    <p:extLst>
      <p:ext uri="{BB962C8B-B14F-4D97-AF65-F5344CB8AC3E}">
        <p14:creationId xmlns:p14="http://schemas.microsoft.com/office/powerpoint/2010/main" val="5145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6472238" cy="6647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Методика «Барабан-Буфер-Канат».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Рабочие вопросы\SQA DAYS\Исходники\12624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6447" y="3224729"/>
            <a:ext cx="1687028" cy="2999160"/>
          </a:xfrm>
          <a:prstGeom prst="rect">
            <a:avLst/>
          </a:prstGeom>
          <a:noFill/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380999" y="1268975"/>
            <a:ext cx="837247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2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2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200" kern="1200">
                <a:solidFill>
                  <a:srgbClr val="525252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 kern="1200">
                <a:solidFill>
                  <a:srgbClr val="7F7F7F"/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AAFF"/>
                </a:solidFill>
                <a:latin typeface="Arial" panose="020B0604020202020204" pitchFamily="34" charset="0"/>
                <a:ea typeface="VTB Group Cond" charset="0"/>
                <a:cs typeface="Arial" panose="020B0604020202020204" pitchFamily="34" charset="0"/>
              </a:rPr>
              <a:t>Буфер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некий запас материалов, обеспечивающий постоянную работу узкого звена.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AAFF"/>
                </a:solidFill>
                <a:latin typeface="Arial" panose="020B0604020202020204" pitchFamily="34" charset="0"/>
                <a:ea typeface="VTB Group Cond" charset="0"/>
                <a:cs typeface="Arial" panose="020B0604020202020204" pitchFamily="34" charset="0"/>
              </a:rPr>
              <a:t>Барабан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 когда вся система работает относительно скорости узкого звена, как от барабанного ритма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AAFF"/>
                </a:solidFill>
                <a:latin typeface="Arial" panose="020B0604020202020204" pitchFamily="34" charset="0"/>
                <a:ea typeface="VTB Group Cond" charset="0"/>
                <a:cs typeface="Arial" panose="020B0604020202020204" pitchFamily="34" charset="0"/>
              </a:rPr>
              <a:t>Канат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элементы системы связаны между собой. Система защищена от внешних фактов: материалы подаются только тогда когда запас перед узким звеном достиг определенного минимума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549140" y="3481504"/>
            <a:ext cx="2028937" cy="1082876"/>
          </a:xfrm>
          <a:prstGeom prst="wedgeRoundRectCallout">
            <a:avLst>
              <a:gd name="adj1" fmla="val 101139"/>
              <a:gd name="adj2" fmla="val 16985"/>
              <a:gd name="adj3" fmla="val 16667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 нам надо еще вчера!!!!!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6647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2. максимально используй 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Параллельный процесс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3" y="2452772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233744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2930681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08" y="340991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9" y="2392741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48" idx="3"/>
            <a:endCxn id="47" idx="1"/>
          </p:cNvCxnSpPr>
          <p:nvPr/>
        </p:nvCxnSpPr>
        <p:spPr>
          <a:xfrm>
            <a:off x="479908" y="2508856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55" idx="3"/>
            <a:endCxn id="47" idx="1"/>
          </p:cNvCxnSpPr>
          <p:nvPr/>
        </p:nvCxnSpPr>
        <p:spPr>
          <a:xfrm flipV="1">
            <a:off x="479907" y="2773634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6" idx="3"/>
            <a:endCxn id="74" idx="1"/>
          </p:cNvCxnSpPr>
          <p:nvPr/>
        </p:nvCxnSpPr>
        <p:spPr>
          <a:xfrm>
            <a:off x="2327531" y="3581326"/>
            <a:ext cx="416159" cy="26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7" idx="3"/>
            <a:endCxn id="57" idx="1"/>
          </p:cNvCxnSpPr>
          <p:nvPr/>
        </p:nvCxnSpPr>
        <p:spPr>
          <a:xfrm>
            <a:off x="1460686" y="2773634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48" y="2155175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2578367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9" y="2989183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блако 70"/>
          <p:cNvSpPr/>
          <p:nvPr/>
        </p:nvSpPr>
        <p:spPr>
          <a:xfrm>
            <a:off x="2535495" y="2473119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57" idx="3"/>
            <a:endCxn id="62" idx="1"/>
          </p:cNvCxnSpPr>
          <p:nvPr/>
        </p:nvCxnSpPr>
        <p:spPr>
          <a:xfrm flipV="1">
            <a:off x="2447364" y="2347916"/>
            <a:ext cx="1071284" cy="42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0" y="2155175"/>
            <a:ext cx="1460686" cy="1254739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0" y="3674575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31" y="3946353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 стрелкой 65"/>
          <p:cNvCxnSpPr>
            <a:stCxn id="75" idx="3"/>
            <a:endCxn id="74" idx="1"/>
          </p:cNvCxnSpPr>
          <p:nvPr/>
        </p:nvCxnSpPr>
        <p:spPr>
          <a:xfrm flipV="1">
            <a:off x="2395954" y="3848023"/>
            <a:ext cx="347736" cy="26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4" idx="0"/>
            <a:endCxn id="71" idx="1"/>
          </p:cNvCxnSpPr>
          <p:nvPr/>
        </p:nvCxnSpPr>
        <p:spPr>
          <a:xfrm flipV="1">
            <a:off x="2917138" y="3073509"/>
            <a:ext cx="116" cy="60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трелка вправо 81"/>
          <p:cNvSpPr/>
          <p:nvPr/>
        </p:nvSpPr>
        <p:spPr>
          <a:xfrm>
            <a:off x="4069976" y="2155175"/>
            <a:ext cx="1981200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7" y="3492551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 стрелкой 83"/>
          <p:cNvCxnSpPr>
            <a:stCxn id="96" idx="0"/>
          </p:cNvCxnSpPr>
          <p:nvPr/>
        </p:nvCxnSpPr>
        <p:spPr>
          <a:xfrm flipV="1">
            <a:off x="4330163" y="2955302"/>
            <a:ext cx="0" cy="5372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170613" y="2350064"/>
            <a:ext cx="1595717" cy="76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39" y="4774737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1" y="4659409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0" y="5252646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55" y="4714706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>
            <a:stCxn id="35" idx="3"/>
            <a:endCxn id="34" idx="1"/>
          </p:cNvCxnSpPr>
          <p:nvPr/>
        </p:nvCxnSpPr>
        <p:spPr>
          <a:xfrm>
            <a:off x="509184" y="4830821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6" idx="3"/>
            <a:endCxn id="34" idx="1"/>
          </p:cNvCxnSpPr>
          <p:nvPr/>
        </p:nvCxnSpPr>
        <p:spPr>
          <a:xfrm flipV="1">
            <a:off x="509183" y="5095599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4" idx="3"/>
            <a:endCxn id="38" idx="1"/>
          </p:cNvCxnSpPr>
          <p:nvPr/>
        </p:nvCxnSpPr>
        <p:spPr>
          <a:xfrm>
            <a:off x="1489962" y="5095599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24" y="4477140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85" y="4900332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85" y="5311148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блако 48"/>
          <p:cNvSpPr/>
          <p:nvPr/>
        </p:nvSpPr>
        <p:spPr>
          <a:xfrm>
            <a:off x="2537876" y="4795084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38" idx="3"/>
            <a:endCxn id="44" idx="1"/>
          </p:cNvCxnSpPr>
          <p:nvPr/>
        </p:nvCxnSpPr>
        <p:spPr>
          <a:xfrm flipV="1">
            <a:off x="2476640" y="5093073"/>
            <a:ext cx="1087345" cy="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4517162"/>
            <a:ext cx="1489962" cy="1178846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stCxn id="74" idx="2"/>
            <a:endCxn id="49" idx="3"/>
          </p:cNvCxnSpPr>
          <p:nvPr/>
        </p:nvCxnSpPr>
        <p:spPr>
          <a:xfrm>
            <a:off x="2917138" y="4021470"/>
            <a:ext cx="2497" cy="807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трелка вправо 60"/>
          <p:cNvSpPr/>
          <p:nvPr/>
        </p:nvSpPr>
        <p:spPr>
          <a:xfrm>
            <a:off x="6059049" y="4621908"/>
            <a:ext cx="1591417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90610" y="4621907"/>
            <a:ext cx="1377671" cy="849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85" y="3734031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/>
          <p:cNvCxnSpPr>
            <a:endCxn id="67" idx="2"/>
          </p:cNvCxnSpPr>
          <p:nvPr/>
        </p:nvCxnSpPr>
        <p:spPr>
          <a:xfrm flipV="1">
            <a:off x="6594571" y="4254403"/>
            <a:ext cx="0" cy="5947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C:\Рабочие вопросы\SQA DAYS\Исходники\money-ba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01" y="2103766"/>
            <a:ext cx="1010947" cy="10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82" idx="3"/>
          </p:cNvCxnSpPr>
          <p:nvPr/>
        </p:nvCxnSpPr>
        <p:spPr>
          <a:xfrm>
            <a:off x="6051176" y="2654902"/>
            <a:ext cx="0" cy="22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98720" y="4160884"/>
            <a:ext cx="10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Нет простоев</a:t>
            </a:r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372475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3.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Управляй через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1: Найти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2. Решить, как максимально использовать ограничение</a:t>
            </a:r>
          </a:p>
          <a:p>
            <a:r>
              <a:rPr lang="ru-RU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3. Управлять через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4: Расширить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5. Вернуться к первому шагу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6647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3. Управляй через ограничение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Параллельный процесс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3" y="2040382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" y="192505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2518291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Рабочие вопросы\SQA DAYS\Исходники\web-desig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32" y="285300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79" y="1980351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48" idx="3"/>
            <a:endCxn id="47" idx="1"/>
          </p:cNvCxnSpPr>
          <p:nvPr/>
        </p:nvCxnSpPr>
        <p:spPr>
          <a:xfrm>
            <a:off x="479908" y="2096466"/>
            <a:ext cx="17768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55" idx="3"/>
            <a:endCxn id="47" idx="1"/>
          </p:cNvCxnSpPr>
          <p:nvPr/>
        </p:nvCxnSpPr>
        <p:spPr>
          <a:xfrm flipV="1">
            <a:off x="479907" y="2361244"/>
            <a:ext cx="17768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6" idx="1"/>
            <a:endCxn id="57" idx="2"/>
          </p:cNvCxnSpPr>
          <p:nvPr/>
        </p:nvCxnSpPr>
        <p:spPr>
          <a:xfrm flipH="1" flipV="1">
            <a:off x="1887172" y="2742136"/>
            <a:ext cx="162060" cy="28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7" idx="3"/>
            <a:endCxn id="57" idx="1"/>
          </p:cNvCxnSpPr>
          <p:nvPr/>
        </p:nvCxnSpPr>
        <p:spPr>
          <a:xfrm>
            <a:off x="1299316" y="2361244"/>
            <a:ext cx="206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48" y="1742785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09" y="2165977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09" y="2576793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блако 70"/>
          <p:cNvSpPr/>
          <p:nvPr/>
        </p:nvSpPr>
        <p:spPr>
          <a:xfrm>
            <a:off x="2392055" y="1980044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57" idx="3"/>
            <a:endCxn id="62" idx="1"/>
          </p:cNvCxnSpPr>
          <p:nvPr/>
        </p:nvCxnSpPr>
        <p:spPr>
          <a:xfrm flipV="1">
            <a:off x="2268064" y="1935526"/>
            <a:ext cx="1071284" cy="42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0" y="1742785"/>
            <a:ext cx="1299316" cy="1254739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15" descr="C:\Рабочие вопросы\SQA DAYS\Исходники\back-to-scho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39" y="3039419"/>
            <a:ext cx="346895" cy="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46" y="286111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 стрелкой 65"/>
          <p:cNvCxnSpPr>
            <a:stCxn id="75" idx="3"/>
            <a:endCxn id="57" idx="2"/>
          </p:cNvCxnSpPr>
          <p:nvPr/>
        </p:nvCxnSpPr>
        <p:spPr>
          <a:xfrm flipV="1">
            <a:off x="1759969" y="2742136"/>
            <a:ext cx="127203" cy="290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4" idx="0"/>
            <a:endCxn id="71" idx="1"/>
          </p:cNvCxnSpPr>
          <p:nvPr/>
        </p:nvCxnSpPr>
        <p:spPr>
          <a:xfrm flipH="1" flipV="1">
            <a:off x="2773814" y="2580434"/>
            <a:ext cx="143373" cy="458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73" y="995618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 стрелкой 83"/>
          <p:cNvCxnSpPr>
            <a:endCxn id="96" idx="2"/>
          </p:cNvCxnSpPr>
          <p:nvPr/>
        </p:nvCxnSpPr>
        <p:spPr>
          <a:xfrm flipV="1">
            <a:off x="4220659" y="1515990"/>
            <a:ext cx="0" cy="4643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5357858" y="1812144"/>
            <a:ext cx="1444754" cy="76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0" y="3931884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2" y="3816556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16" y="4409793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26" y="3871853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>
            <a:stCxn id="35" idx="3"/>
            <a:endCxn id="34" idx="1"/>
          </p:cNvCxnSpPr>
          <p:nvPr/>
        </p:nvCxnSpPr>
        <p:spPr>
          <a:xfrm>
            <a:off x="1740155" y="3987968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4" idx="1"/>
          </p:cNvCxnSpPr>
          <p:nvPr/>
        </p:nvCxnSpPr>
        <p:spPr>
          <a:xfrm flipV="1">
            <a:off x="1740154" y="4252746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4" idx="3"/>
            <a:endCxn id="38" idx="1"/>
          </p:cNvCxnSpPr>
          <p:nvPr/>
        </p:nvCxnSpPr>
        <p:spPr>
          <a:xfrm>
            <a:off x="2720933" y="4252746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95" y="3634287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56" y="4057479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56" y="4425856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блако 48"/>
          <p:cNvSpPr/>
          <p:nvPr/>
        </p:nvSpPr>
        <p:spPr>
          <a:xfrm>
            <a:off x="3768847" y="3952231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38" idx="3"/>
            <a:endCxn id="44" idx="1"/>
          </p:cNvCxnSpPr>
          <p:nvPr/>
        </p:nvCxnSpPr>
        <p:spPr>
          <a:xfrm flipV="1">
            <a:off x="3707611" y="4250220"/>
            <a:ext cx="1087345" cy="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222009" y="3674309"/>
            <a:ext cx="1579609" cy="1178846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stCxn id="74" idx="3"/>
            <a:endCxn id="49" idx="3"/>
          </p:cNvCxnSpPr>
          <p:nvPr/>
        </p:nvCxnSpPr>
        <p:spPr>
          <a:xfrm>
            <a:off x="3090634" y="3212867"/>
            <a:ext cx="1059972" cy="773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трелка вправо 60"/>
          <p:cNvSpPr/>
          <p:nvPr/>
        </p:nvSpPr>
        <p:spPr>
          <a:xfrm>
            <a:off x="5164377" y="3750493"/>
            <a:ext cx="1638234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60288" y="3871853"/>
            <a:ext cx="1377671" cy="72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17" descr="C:\Рабочие вопросы\SQA DAYS\Исходники\wat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93" y="2951275"/>
            <a:ext cx="520372" cy="5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/>
          <p:cNvCxnSpPr>
            <a:endCxn id="67" idx="2"/>
          </p:cNvCxnSpPr>
          <p:nvPr/>
        </p:nvCxnSpPr>
        <p:spPr>
          <a:xfrm flipV="1">
            <a:off x="5602879" y="3471647"/>
            <a:ext cx="0" cy="5149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трелка вправо 49"/>
          <p:cNvSpPr/>
          <p:nvPr/>
        </p:nvSpPr>
        <p:spPr>
          <a:xfrm>
            <a:off x="3724831" y="1662305"/>
            <a:ext cx="1633026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18" descr="C:\Рабочие вопросы\SQA DAYS\Исходники\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27" y="5291365"/>
            <a:ext cx="641723" cy="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Рабочие вопросы\SQA DAYS\Исходники\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49" y="5176037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C:\Рабочие вопросы\SQA DAYS\Исходники\malw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48" y="5769274"/>
            <a:ext cx="342823" cy="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Рабочие вопросы\SQA DAYS\Исходники\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43" y="5231334"/>
            <a:ext cx="761785" cy="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Прямая со стрелкой 92"/>
          <p:cNvCxnSpPr>
            <a:stCxn id="90" idx="3"/>
            <a:endCxn id="89" idx="1"/>
          </p:cNvCxnSpPr>
          <p:nvPr/>
        </p:nvCxnSpPr>
        <p:spPr>
          <a:xfrm>
            <a:off x="3107072" y="5347449"/>
            <a:ext cx="339055" cy="2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91" idx="3"/>
            <a:endCxn id="89" idx="1"/>
          </p:cNvCxnSpPr>
          <p:nvPr/>
        </p:nvCxnSpPr>
        <p:spPr>
          <a:xfrm flipV="1">
            <a:off x="3107071" y="5612227"/>
            <a:ext cx="339056" cy="32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89" idx="3"/>
            <a:endCxn id="92" idx="1"/>
          </p:cNvCxnSpPr>
          <p:nvPr/>
        </p:nvCxnSpPr>
        <p:spPr>
          <a:xfrm>
            <a:off x="4087850" y="5612227"/>
            <a:ext cx="224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42" y="4993768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03" y="5416960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6" descr="C:\Рабочие вопросы\SQA DAYS\Исходники\preferenc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03" y="5827776"/>
            <a:ext cx="385482" cy="3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Облако 99"/>
          <p:cNvSpPr/>
          <p:nvPr/>
        </p:nvSpPr>
        <p:spPr>
          <a:xfrm>
            <a:off x="5135764" y="5311712"/>
            <a:ext cx="763517" cy="601030"/>
          </a:xfrm>
          <a:prstGeom prst="cloud">
            <a:avLst/>
          </a:prstGeom>
          <a:solidFill>
            <a:srgbClr val="E5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 стрелкой 100"/>
          <p:cNvCxnSpPr>
            <a:stCxn id="92" idx="3"/>
            <a:endCxn id="99" idx="1"/>
          </p:cNvCxnSpPr>
          <p:nvPr/>
        </p:nvCxnSpPr>
        <p:spPr>
          <a:xfrm>
            <a:off x="5074528" y="5612227"/>
            <a:ext cx="925975" cy="40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2508241" y="5033790"/>
            <a:ext cx="1579609" cy="1178846"/>
          </a:xfrm>
          <a:prstGeom prst="rect">
            <a:avLst/>
          </a:prstGeom>
          <a:noFill/>
          <a:ln>
            <a:solidFill>
              <a:srgbClr val="00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Стрелка вправо 102"/>
          <p:cNvSpPr/>
          <p:nvPr/>
        </p:nvSpPr>
        <p:spPr>
          <a:xfrm>
            <a:off x="6407379" y="5111237"/>
            <a:ext cx="1591417" cy="99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049734" y="5213096"/>
            <a:ext cx="1094265" cy="800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готовности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26" name="Прямая со стрелкой 13325"/>
          <p:cNvCxnSpPr>
            <a:stCxn id="74" idx="2"/>
            <a:endCxn id="100" idx="3"/>
          </p:cNvCxnSpPr>
          <p:nvPr/>
        </p:nvCxnSpPr>
        <p:spPr>
          <a:xfrm>
            <a:off x="2917187" y="3386314"/>
            <a:ext cx="2600336" cy="1959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C:\Рабочие вопросы\SQA DAYS\Исходники\money-ba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68" y="1671158"/>
            <a:ext cx="1010947" cy="10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Рабочие вопросы\SQA DAYS\Исходники\money-ba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59" y="3622691"/>
            <a:ext cx="1010947" cy="10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85" idx="1"/>
          </p:cNvCxnSpPr>
          <p:nvPr/>
        </p:nvCxnSpPr>
        <p:spPr>
          <a:xfrm>
            <a:off x="5357858" y="2194469"/>
            <a:ext cx="0" cy="179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12874" y="2729506"/>
            <a:ext cx="133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За 1 неделю до конца</a:t>
            </a:r>
            <a:endParaRPr lang="ru-RU" sz="1400" i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65" idx="1"/>
          </p:cNvCxnSpPr>
          <p:nvPr/>
        </p:nvCxnSpPr>
        <p:spPr>
          <a:xfrm>
            <a:off x="6760288" y="4236437"/>
            <a:ext cx="0" cy="114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760287" y="4618597"/>
            <a:ext cx="128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За 2 недели до конца</a:t>
            </a:r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Предисловие…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00238"/>
            <a:ext cx="8440271" cy="4351337"/>
          </a:xfrm>
        </p:spPr>
        <p:txBody>
          <a:bodyPr/>
          <a:lstStyle/>
          <a:p>
            <a:pPr>
              <a:buAutoNum type="arabicParenR"/>
            </a:pPr>
            <a:r>
              <a:rPr lang="ru-RU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Команда тестирования не понимала куда и ради чего бежит</a:t>
            </a:r>
          </a:p>
          <a:p>
            <a:pPr>
              <a:buAutoNum type="arabicParenR"/>
            </a:pPr>
            <a:r>
              <a:rPr lang="ru-RU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Планирование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строилось из принципа «Пальцем в небо», озвученные ранее сроки постоянно нарушались</a:t>
            </a:r>
            <a:endParaRPr lang="ru-RU" sz="2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arenR"/>
            </a:pPr>
            <a:r>
              <a:rPr lang="ru-RU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Технический долг длинной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полгода работ.</a:t>
            </a:r>
            <a:endParaRPr lang="ru-RU" sz="2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arenR"/>
            </a:pPr>
            <a:r>
              <a:rPr lang="ru-RU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 стендах тестирования не было никакого понимания что и где стоит и как оно может повлиять на тестируемый функционал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192587" cy="22066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Проблемы видные сразу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5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372475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4: Расширь ограничение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1: Найти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2. Решить, как максимально использовать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3.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Управлять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через ограничение</a:t>
            </a:r>
          </a:p>
          <a:p>
            <a:r>
              <a:rPr lang="ru-RU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4: Расширить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5. Вернуться к первому шагу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4: Расширь ограничение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1000" y="1855417"/>
            <a:ext cx="6869652" cy="4034396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–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самом деле делится: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АБС</a:t>
            </a:r>
          </a:p>
          <a:p>
            <a:pPr lvl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для ДБО</a:t>
            </a:r>
          </a:p>
          <a:p>
            <a:pPr lvl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Задач можно пропустить без интеграции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дополнительное интеграционное решение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Расширяемся как Вселенная!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Рабочие вопросы\SQA DAYS\Исходники\12624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0652" y="3072146"/>
            <a:ext cx="1687028" cy="2999160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4912659" y="4732230"/>
            <a:ext cx="1783727" cy="1157583"/>
          </a:xfrm>
          <a:prstGeom prst="wedgeRoundRectCallout">
            <a:avLst>
              <a:gd name="adj1" fmla="val 116322"/>
              <a:gd name="adj2" fmla="val -108128"/>
              <a:gd name="adj3" fmla="val 16667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Наконец то дали слово профессионалу!</a:t>
            </a:r>
          </a:p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больше ресурсов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5.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Вернись 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первому шагу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1: Найти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2. Решить, как максимально использовать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3. Управлять через ограничение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4: Расширить ограничение</a:t>
            </a:r>
          </a:p>
          <a:p>
            <a:r>
              <a:rPr lang="ru-RU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5. Вернуться к первому шагу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1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Хаос перешел в порядок.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долг длиной в полгода погашен.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проведения тестирования увеличилась на 20-30%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Переработки из «рядового» случая перешли в разряд «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Планирование новых активностей занимает несколько часов для погружения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стендов «прозрачно».</a:t>
            </a:r>
          </a:p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«Эффективный»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совиный менеджмент исключен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Нервы сбережены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476129" cy="4351337"/>
          </a:xfrm>
        </p:spPr>
        <p:txBody>
          <a:bodyPr/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Моей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команде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за веру в то что у нас получится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Моей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жене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за её терпение в тяжелые времена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Habrahabr.ru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в частности пользователю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nmivan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мотивировавшего меня познавать новое и направившего в нужную сторону</a:t>
            </a:r>
          </a:p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Элияху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Голдратту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книгу «Цель»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Фредерику Бруксу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книгу «Мифический человеком-месяц»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МОЁ БОЛЬШОЕ СПАСИБО 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7068671" cy="3323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Жду ваших вопросов =)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id648134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chui-gep@mail.ru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chui1988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Мои контактные данные: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DA2A3D0-4E16-4484-9B6E-AE5B1F4E9416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35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Рабочие вопросы\SQA DAYS\Профильное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33" y="1357313"/>
            <a:ext cx="3464208" cy="42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Создатель ТОС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1000" y="1945063"/>
            <a:ext cx="4946650" cy="435133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нескольких бестселлеров в сфере деловой научно-популярной литературы. Имел степень бакалавра наук в области физики Тель-Авивского университета и степень магистра и доктора философии в Бар-Иланском университете. C конца семидесятых Э.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Голдратт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работал в компании в сфере программного обеспечения для оптимизации технологии производства (ОПТ).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4533246" cy="571438"/>
          </a:xfrm>
        </p:spPr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Элияху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Голдратт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(31.03.47-11.06.11)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1" name="Picture 3" descr="C:\Рабочие вопросы\SQA DAYS\Goldratt_Cause_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72" y="381000"/>
            <a:ext cx="2952603" cy="41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C:\Рабочие вопросы\SQA DAYS\Исходники\TSel_-Protsess-nepreryvnogo-sovershenstvo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515458"/>
            <a:ext cx="33337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Теория Ограничений Системы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80999" y="1945063"/>
            <a:ext cx="8372475" cy="435133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Методология управления системами в различных видах деятельности, базирующаяся на поиске и управлении ключевым ограничением системы, которое предопределяет успех и эффективность всей системы в целом.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особенность-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делая усилия над управлением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малым количеством аспектов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достигается эффект, намного превышающий результат одновременного воздействия на все проблемные области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большинство проблемных областей системы сразу или поочерёдно.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7993062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Ограничений Систем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Theory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Теория Ограничений Системы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7993062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Ограничений Систем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Theory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60" y="2272555"/>
            <a:ext cx="61595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ие вопросы\SQA DAYS\boy-sc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74338"/>
            <a:ext cx="914167" cy="9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00" y="2272555"/>
            <a:ext cx="61595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5" y="2272555"/>
            <a:ext cx="61595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ие вопросы\SQA DAYS\Исходники\panoram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98" y="3028763"/>
            <a:ext cx="3641073" cy="36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 bwMode="auto">
          <a:xfrm>
            <a:off x="381000" y="3028763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Вожатый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382871" y="2959564"/>
            <a:ext cx="153035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Один более слабый бойскаут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3648355" y="2959564"/>
            <a:ext cx="153035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Несколько обычных бойскаутов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3724835" y="4337611"/>
            <a:ext cx="15303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Маршрут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ea typeface="VTB Group Cond"/>
              <a:cs typeface="Arial" panose="020B0604020202020204" pitchFamily="34" charset="0"/>
            </a:endParaRPr>
          </a:p>
        </p:txBody>
      </p:sp>
      <p:pic>
        <p:nvPicPr>
          <p:cNvPr id="21" name="Picture 5" descr="C:\Рабочие вопросы\SQA DAYS\Исходники\boy-scout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36" y="2262176"/>
            <a:ext cx="648419" cy="6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Теория Ограничений Системы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7993062" cy="22159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Почему узкое место следует ставить во главу процесса?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759619" y="3863340"/>
            <a:ext cx="7612856" cy="906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17" y="324292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Рабочие вопросы\SQA DAYS\boy-sc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85" y="2900949"/>
            <a:ext cx="1034747" cy="10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323850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88" y="323850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Рабочие вопросы\SQA DAYS\Исходники\boy-scout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4" y="3242919"/>
            <a:ext cx="648419" cy="6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0620" y="1724382"/>
            <a:ext cx="19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36484" y="1724382"/>
            <a:ext cx="19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4240" y="1724382"/>
            <a:ext cx="246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Соблюдение сроков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59393" y="1714976"/>
            <a:ext cx="118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1026" name="Picture 2" descr="C:\Рабочие вопросы\SQA DAYS\Исходники\battery-status emp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ие вопросы\SQA DAYS\Исходники\battery-status fu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43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ие вопросы\SQA DAYS\Исходники\battery-status emp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08" y="1621402"/>
            <a:ext cx="472312" cy="4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ие вопросы\SQA DAYS\Исходники\battery-status inform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64" y="1621402"/>
            <a:ext cx="462906" cy="4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Теория Ограничений Системы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7993062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узкое место следует ставить во главу процесса?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97" y="319160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ие вопросы\SQA DAYS\boy-sc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5" y="2859649"/>
            <a:ext cx="1034747" cy="10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7" y="3184159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92" y="323850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59619" y="3863340"/>
            <a:ext cx="7612856" cy="906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 descr="C:\Рабочие вопросы\SQA DAYS\Исходники\boy-scout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232934"/>
            <a:ext cx="648419" cy="6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0620" y="1724382"/>
            <a:ext cx="19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36484" y="1724382"/>
            <a:ext cx="19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4240" y="1724382"/>
            <a:ext cx="246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Соблюдение сроков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759393" y="1714976"/>
            <a:ext cx="118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28" name="Picture 2" descr="C:\Рабочие вопросы\SQA DAYS\Исходники\battery-status emp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Рабочие вопросы\SQA DAYS\Исходники\battery-status mediu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Рабочие вопросы\SQA DAYS\Исходники\battery-status mediu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19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Рабочие вопросы\SQA DAYS\Исходники\battery-status emp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33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Рабочие вопросы\SQA DAYS\Исходники\battery-status inform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44" y="1630808"/>
            <a:ext cx="462906" cy="4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789613" cy="332399"/>
          </a:xfrm>
        </p:spPr>
        <p:txBody>
          <a:bodyPr/>
          <a:lstStyle/>
          <a:p>
            <a:pPr eaLnBrk="1" hangingPunct="1"/>
            <a:r>
              <a:rPr lang="ru-RU" altLang="ru-RU" cap="none" dirty="0" smtClean="0">
                <a:latin typeface="Arial" panose="020B0604020202020204" pitchFamily="34" charset="0"/>
                <a:ea typeface="VTB Group Cond"/>
                <a:cs typeface="Arial" panose="020B0604020202020204" pitchFamily="34" charset="0"/>
              </a:rPr>
              <a:t>Теория Ограничений Системы</a:t>
            </a:r>
          </a:p>
        </p:txBody>
      </p:sp>
      <p:sp>
        <p:nvSpPr>
          <p:cNvPr id="13316" name="Дата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200">
                <a:solidFill>
                  <a:srgbClr val="525252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AFF"/>
              </a:buClr>
              <a:buFont typeface="Arial" pitchFamily="34" charset="0"/>
              <a:buChar char="•"/>
              <a:defRPr sz="1000">
                <a:solidFill>
                  <a:srgbClr val="7F7F7F"/>
                </a:solidFill>
                <a:latin typeface="VTB Group Cond Light" pitchFamily="34" charset="-52"/>
                <a:ea typeface="VTB Group Cond Light" pitchFamily="34" charset="-52"/>
                <a:cs typeface="VTB Group Cond Light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05743-A1E8-44A3-A966-F97AA621528E}" type="slidenum">
              <a:rPr lang="ru-RU" altLang="ru-RU" sz="1000" smtClean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000" smtClean="0">
              <a:solidFill>
                <a:srgbClr val="8F8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7313"/>
            <a:ext cx="7993062" cy="22159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узкое место следует ставить во главу процесса?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97" y="319720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ие вопросы\SQA DAYS\boy-sc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5" y="2859649"/>
            <a:ext cx="1034747" cy="10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97" y="319720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Рабочие вопросы\SQA DAYS\boy-scou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2" y="3197200"/>
            <a:ext cx="697194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59619" y="3863340"/>
            <a:ext cx="7612856" cy="906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C:\Рабочие вопросы\SQA DAYS\Исходники\boy-scout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03" y="3214921"/>
            <a:ext cx="648419" cy="6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50620" y="1724382"/>
            <a:ext cx="19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36484" y="1724382"/>
            <a:ext cx="19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4240" y="1724382"/>
            <a:ext cx="246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Соблюдение сроков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759393" y="1714976"/>
            <a:ext cx="118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19" name="Picture 2" descr="C:\Рабочие вопросы\SQA DAYS\Исходники\battery-status emp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Рабочие вопросы\SQA DAYS\Исходники\battery-status fu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43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Рабочие вопросы\SQA DAYS\Исходники\battery-status mediu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Рабочие вопросы\SQA DAYS\Исходники\battery-status mediu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19" y="1625218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Рабочие вопросы\SQA DAYS\Исходники\battery-status fu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" y="1640690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Рабочие вопросы\SQA DAYS\Исходники\battery-status fu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09" y="1634624"/>
            <a:ext cx="459090" cy="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4980</TotalTime>
  <Words>4168</Words>
  <Application>Microsoft Office PowerPoint</Application>
  <PresentationFormat>Экран (4:3)</PresentationFormat>
  <Paragraphs>418</Paragraphs>
  <Slides>35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VTB Group Cond</vt:lpstr>
      <vt:lpstr>VTB Group Cond Light</vt:lpstr>
      <vt:lpstr>Тема Office</vt:lpstr>
      <vt:lpstr>Теория ограничений систем Голдратта на примере процесса тестирования</vt:lpstr>
      <vt:lpstr>О себе:</vt:lpstr>
      <vt:lpstr>Предисловие…</vt:lpstr>
      <vt:lpstr>Создатель ТОС</vt:lpstr>
      <vt:lpstr>Теория Ограничений Системы</vt:lpstr>
      <vt:lpstr>Теория Ограничений Системы</vt:lpstr>
      <vt:lpstr>Теория Ограничений Системы</vt:lpstr>
      <vt:lpstr>Теория Ограничений Системы</vt:lpstr>
      <vt:lpstr>Теория Ограничений Системы</vt:lpstr>
      <vt:lpstr>Теория Ограничений Системы</vt:lpstr>
      <vt:lpstr>Теория Ограничений Системы</vt:lpstr>
      <vt:lpstr>Шаги теории</vt:lpstr>
      <vt:lpstr>Шаги теории</vt:lpstr>
      <vt:lpstr>Шаг 1: Найди ограничение</vt:lpstr>
      <vt:lpstr>Шаг 1: Найди ограничение</vt:lpstr>
      <vt:lpstr>Шаг 1: Найди ограничение</vt:lpstr>
      <vt:lpstr>Шаг 1: Найди ограничение</vt:lpstr>
      <vt:lpstr>Шаг 1: Найди ограничение</vt:lpstr>
      <vt:lpstr>Шаг 1: Найди ограничение</vt:lpstr>
      <vt:lpstr>Шаг 1: Найди ограничение</vt:lpstr>
      <vt:lpstr>Шаг 1: Найди ограничение</vt:lpstr>
      <vt:lpstr>Шаг 1: Найди ограничение</vt:lpstr>
      <vt:lpstr>Шаг 2. максимально используй ограничение</vt:lpstr>
      <vt:lpstr>Шаг 2. максимально используй ограничение</vt:lpstr>
      <vt:lpstr>Методика «Барабан-Буфер-Канат».</vt:lpstr>
      <vt:lpstr>Методика «Барабан-Буфер-Канат».</vt:lpstr>
      <vt:lpstr>Шаг 2. максимально используй ограничение</vt:lpstr>
      <vt:lpstr>Шаг 3. Управляй через ограничение</vt:lpstr>
      <vt:lpstr>Шаг 3. Управляй через ограничение</vt:lpstr>
      <vt:lpstr>Шаг 4: Расширь ограничение</vt:lpstr>
      <vt:lpstr>Шаг 4: Расширь ограничение</vt:lpstr>
      <vt:lpstr>Шаг 5. Вернись к первому шагу</vt:lpstr>
      <vt:lpstr>Итоги</vt:lpstr>
      <vt:lpstr>Благодарности</vt:lpstr>
      <vt:lpstr>Жду ваших вопросов =)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Windows</cp:lastModifiedBy>
  <cp:revision>114</cp:revision>
  <cp:lastPrinted>2018-04-17T13:20:25Z</cp:lastPrinted>
  <dcterms:created xsi:type="dcterms:W3CDTF">2017-12-05T16:58:58Z</dcterms:created>
  <dcterms:modified xsi:type="dcterms:W3CDTF">2020-03-05T16:23:40Z</dcterms:modified>
</cp:coreProperties>
</file>