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1.xml" ContentType="application/vnd.openxmlformats-officedocument.presentationml.tags+xml"/>
  <Override PartName="/ppt/notesSlides/notesSlide6.xml" ContentType="application/vnd.openxmlformats-officedocument.presentationml.notesSlide+xml"/>
  <Override PartName="/ppt/tags/tag2.xml" ContentType="application/vnd.openxmlformats-officedocument.presentationml.tags+xml"/>
  <Override PartName="/ppt/notesSlides/notesSlide7.xml" ContentType="application/vnd.openxmlformats-officedocument.presentationml.notesSlide+xml"/>
  <Override PartName="/ppt/tags/tag3.xml" ContentType="application/vnd.openxmlformats-officedocument.presentationml.tags+xml"/>
  <Override PartName="/ppt/notesSlides/notesSlide8.xml" ContentType="application/vnd.openxmlformats-officedocument.presentationml.notesSlide+xml"/>
  <Override PartName="/ppt/tags/tag4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3" r:id="rId1"/>
  </p:sldMasterIdLst>
  <p:notesMasterIdLst>
    <p:notesMasterId r:id="rId28"/>
  </p:notesMasterIdLst>
  <p:sldIdLst>
    <p:sldId id="256" r:id="rId2"/>
    <p:sldId id="275" r:id="rId3"/>
    <p:sldId id="257" r:id="rId4"/>
    <p:sldId id="260" r:id="rId5"/>
    <p:sldId id="277" r:id="rId6"/>
    <p:sldId id="263" r:id="rId7"/>
    <p:sldId id="259" r:id="rId8"/>
    <p:sldId id="262" r:id="rId9"/>
    <p:sldId id="282" r:id="rId10"/>
    <p:sldId id="281" r:id="rId11"/>
    <p:sldId id="261" r:id="rId12"/>
    <p:sldId id="283" r:id="rId13"/>
    <p:sldId id="278" r:id="rId14"/>
    <p:sldId id="266" r:id="rId15"/>
    <p:sldId id="264" r:id="rId16"/>
    <p:sldId id="279" r:id="rId17"/>
    <p:sldId id="258" r:id="rId18"/>
    <p:sldId id="268" r:id="rId19"/>
    <p:sldId id="270" r:id="rId20"/>
    <p:sldId id="271" r:id="rId21"/>
    <p:sldId id="272" r:id="rId22"/>
    <p:sldId id="280" r:id="rId23"/>
    <p:sldId id="273" r:id="rId24"/>
    <p:sldId id="267" r:id="rId25"/>
    <p:sldId id="274" r:id="rId26"/>
    <p:sldId id="276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1225" autoAdjust="0"/>
  </p:normalViewPr>
  <p:slideViewPr>
    <p:cSldViewPr snapToGrid="0" snapToObjects="1">
      <p:cViewPr>
        <p:scale>
          <a:sx n="112" d="100"/>
          <a:sy n="112" d="100"/>
        </p:scale>
        <p:origin x="112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notesMaster" Target="notesMasters/notesMaster1.xml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2226BE-C390-4E9C-9BE3-16B98D8A616B}" type="datetimeFigureOut">
              <a:rPr lang="ru-RU" smtClean="0"/>
              <a:t>31.05.2019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43F499-3E49-44AB-AD98-613277EE98D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70205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40 </a:t>
            </a:r>
            <a:r>
              <a:rPr lang="ru-RU" dirty="0" smtClean="0"/>
              <a:t>вместо</a:t>
            </a:r>
            <a:r>
              <a:rPr lang="ru-RU" baseline="0" dirty="0" smtClean="0"/>
              <a:t> 20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859380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О себе и почему я могу говорить</a:t>
            </a:r>
            <a:r>
              <a:rPr lang="ru-RU" baseline="0" dirty="0" smtClean="0"/>
              <a:t> на эту тему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30180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Куча мыслей перед сном – что сделал и что не </a:t>
            </a:r>
            <a:r>
              <a:rPr lang="ru-RU" dirty="0" err="1" smtClean="0"/>
              <a:t>сдалал</a:t>
            </a:r>
            <a:endParaRPr lang="ru-RU" dirty="0" smtClean="0"/>
          </a:p>
          <a:p>
            <a:r>
              <a:rPr lang="ru-RU" dirty="0" smtClean="0"/>
              <a:t>Не</a:t>
            </a:r>
            <a:r>
              <a:rPr lang="ru-RU" baseline="0" dirty="0" smtClean="0"/>
              <a:t> хватает времени на хобби или отдохнуть просто</a:t>
            </a:r>
          </a:p>
          <a:p>
            <a:r>
              <a:rPr lang="ru-RU" baseline="0" dirty="0" smtClean="0"/>
              <a:t>До </a:t>
            </a:r>
            <a:r>
              <a:rPr lang="ru-RU" baseline="0" dirty="0" err="1" smtClean="0"/>
              <a:t>поздна</a:t>
            </a:r>
            <a:r>
              <a:rPr lang="ru-RU" baseline="0" dirty="0" smtClean="0"/>
              <a:t> на работе.. Любимой, но все таки</a:t>
            </a:r>
            <a:endParaRPr lang="ru-RU" dirty="0" smtClean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034386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Максим Дорофеев называет 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мыслетопливом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определённый запас умственных сил, который помогает нам оставаться рациональными и собранными. Когда 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мыслетопливо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заканчивается, мы становимся импульсивными и вместо работы занимаемся всякой ерундой: смотрим в окно или на котиков в 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фейсбуке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https://lifehacker.ru/dzhedajskie-tehniki/</a:t>
            </a:r>
            <a:r>
              <a:rPr lang="ru-RU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ru-RU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Джедайские</a:t>
            </a:r>
            <a:r>
              <a:rPr lang="ru-RU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техники. Как воспитать свою обезьяну, опустошить </a:t>
            </a:r>
            <a:r>
              <a:rPr lang="ru-RU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инбокс</a:t>
            </a:r>
            <a:r>
              <a:rPr lang="ru-RU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и сберечь </a:t>
            </a:r>
            <a:r>
              <a:rPr lang="ru-RU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мыслетопливо</a:t>
            </a:r>
            <a:r>
              <a:rPr lang="ru-RU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dirty="0" smtClean="0"/>
              <a:t>https://oz.by/books/more10584051.html</a:t>
            </a:r>
            <a:r>
              <a:rPr lang="ru-RU" dirty="0" smtClean="0"/>
              <a:t> </a:t>
            </a:r>
          </a:p>
          <a:p>
            <a:endParaRPr lang="ru-RU" dirty="0" smtClean="0"/>
          </a:p>
          <a:p>
            <a:r>
              <a:rPr lang="ru-RU" dirty="0" smtClean="0"/>
              <a:t>Максим говорит о том, что голова должна быть свободна. а все задачи должны быть записаны</a:t>
            </a:r>
            <a:r>
              <a:rPr lang="ru-RU" baseline="0" dirty="0" smtClean="0"/>
              <a:t> максимально конкретно.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17910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Максим Дорофеев называет 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мыслетопливом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определённый запас умственных сил, который помогает нам оставаться рациональными и собранными. Когда 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мыслетопливо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заканчивается, мы становимся импульсивными и вместо работы занимаемся всякой ерундой: смотрим в окно или на котиков в 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фейсбуке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https://lifehacker.ru/dzhedajskie-tehniki/</a:t>
            </a:r>
            <a:r>
              <a:rPr lang="ru-RU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ru-RU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Джедайские</a:t>
            </a:r>
            <a:r>
              <a:rPr lang="ru-RU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техники. Как воспитать свою обезьяну, опустошить </a:t>
            </a:r>
            <a:r>
              <a:rPr lang="ru-RU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инбокс</a:t>
            </a:r>
            <a:r>
              <a:rPr lang="ru-RU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и сберечь </a:t>
            </a:r>
            <a:r>
              <a:rPr lang="ru-RU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мыслетопливо</a:t>
            </a:r>
            <a:r>
              <a:rPr lang="ru-RU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dirty="0" smtClean="0"/>
              <a:t>https://oz.by/books/more10584051.html</a:t>
            </a:r>
            <a:r>
              <a:rPr lang="ru-RU" dirty="0" smtClean="0"/>
              <a:t> </a:t>
            </a:r>
          </a:p>
          <a:p>
            <a:endParaRPr lang="ru-RU" dirty="0" smtClean="0"/>
          </a:p>
          <a:p>
            <a:r>
              <a:rPr lang="ru-RU" dirty="0" smtClean="0"/>
              <a:t>Максим говорит о том, что голова должна быть свободна. а все задачи должны быть записаны</a:t>
            </a:r>
            <a:r>
              <a:rPr lang="ru-RU" baseline="0" dirty="0" smtClean="0"/>
              <a:t> максимально конкретно.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79766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https://takprosto.cc/pravilo-20-minut/</a:t>
            </a:r>
            <a:r>
              <a:rPr lang="ru-RU" dirty="0" smtClean="0"/>
              <a:t> 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83560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https://takprosto.cc/pravilo-20-minut/</a:t>
            </a:r>
            <a:r>
              <a:rPr lang="ru-RU" dirty="0" smtClean="0"/>
              <a:t> 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14863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https://takprosto.cc/pravilo-20-minut/</a:t>
            </a:r>
            <a:r>
              <a:rPr lang="ru-RU" dirty="0" smtClean="0"/>
              <a:t> 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11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612686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https://takprosto.cc/pravilo-20-minut/</a:t>
            </a:r>
            <a:r>
              <a:rPr lang="ru-RU" dirty="0" smtClean="0"/>
              <a:t> 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567232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15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853157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16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380041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"Тайм-менеджмент по Глебу Архангельскому - технология, позволяющая невосполнимое время использовать в соответствии с личными целями и ценностями. И главное слово в этой фразе "невосполнимое", поэтому "бюджет времени" нужно использовать с пользой для себя и для бизнеса. И делать это не без удовольствия...</a:t>
            </a:r>
            <a:r>
              <a:rPr lang="ru-RU" dirty="0" smtClean="0"/>
              <a:t/>
            </a:r>
            <a:br>
              <a:rPr lang="ru-RU" dirty="0" smtClean="0"/>
            </a:b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Важно выбрать приоритеты: как, не упустив важного, не погрязнуть в текучке? Одним из полезных инструментов для определения ценностей, посоветовал Архангельский, может стать хорошо известный в "науке ТМ" "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мемуарник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 - красивый блокнот, в который его владелец каждый вечер записывает "событие дня", а рядом - называет ценность, которая позволяет определить, почему именно это событие стало главным. В конце недели автор "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мемуарника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 выбирает уже "событие недели" (одно из семи записанных или иное), потом - месяца, затем - года. "Эта работа помогает человеку составить список личных ценностей, которые являются своего рода фильтром для целей", - объяснил значение "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мемуарника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 Глеб Архангельский.</a:t>
            </a:r>
            <a:r>
              <a:rPr lang="ru-RU" dirty="0" smtClean="0"/>
              <a:t/>
            </a:r>
            <a:br>
              <a:rPr lang="ru-RU" dirty="0" smtClean="0"/>
            </a:b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Еще одна тема, которая, как выяснилась, волнует даже очень организованных топ-менеджеров, - 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самомотивация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Как бороться с неприятными задачами? Ответ - в уже очень раскрученном и забавном "ТМ-меню" от Архангельского. Маленькая "гнусная задачка" (телефонный звонок, "</a:t>
            </a:r>
            <a:r>
              <a:rPr lang="ru-RU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недоприбитый</a:t>
            </a: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 плинтус и пр.) - это "лягушка". Рецепт - съедайте "натощак" (не принимаясь за другие дела) по одной "лягушке" в день.</a:t>
            </a:r>
            <a:r>
              <a:rPr lang="ru-RU" dirty="0" smtClean="0"/>
              <a:t/>
            </a:r>
            <a:br>
              <a:rPr lang="ru-RU" dirty="0" smtClean="0"/>
            </a:b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Не обязательно неприятная, но большая задача, а еще порой "залежавшаяся лягушка", - это "слон" (похудеть, выучить иностранный язык и пр.). Рецепт - съедайте в день по одному "бифштексу из слона".</a:t>
            </a:r>
            <a:r>
              <a:rPr lang="ru-RU" dirty="0" smtClean="0"/>
              <a:t/>
            </a:r>
            <a:br>
              <a:rPr lang="ru-RU" dirty="0" smtClean="0"/>
            </a:b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Причем большее внимание за "ТМ-обедом" стоит уделять не теории, а практике, отметил эксперт: не учить иностранные слова, а общаться с носителем языка, не покупать новый спортивный костюм с намерением записаться в фитнес-клуб, а качать пресс и отжиматься.</a:t>
            </a:r>
            <a:r>
              <a:rPr lang="ru-RU" dirty="0" smtClean="0"/>
              <a:t/>
            </a:r>
            <a:br>
              <a:rPr lang="ru-RU" dirty="0" smtClean="0"/>
            </a:br>
            <a:r>
              <a:rPr lang="ru-RU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Чтобы стимулировать себя в деле уничтожения "лягушек" и "слонов", Глеб Архангельский посоветовал повесить на видном месте табличку, в которой отмечать победы и поражения в этой битве за время. За успехи следует награждать себя, делая что-то приятное.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17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77839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Рассортировать/разобрать</a:t>
            </a:r>
            <a:r>
              <a:rPr lang="ru-RU" baseline="0" dirty="0" smtClean="0"/>
              <a:t> почту, задачи, баги – это ВАЖНОЕ И СРОЧНОЕ!</a:t>
            </a:r>
          </a:p>
          <a:p>
            <a:r>
              <a:rPr lang="en-US" baseline="0" dirty="0" smtClean="0"/>
              <a:t>II – </a:t>
            </a:r>
            <a:r>
              <a:rPr lang="ru-RU" baseline="0" dirty="0" smtClean="0"/>
              <a:t>задачи-залог будущей эффективности. Задачи менеджера.</a:t>
            </a:r>
            <a:endParaRPr lang="en-US" baseline="0" dirty="0" smtClean="0"/>
          </a:p>
          <a:p>
            <a:r>
              <a:rPr lang="ru-RU" baseline="0" dirty="0" smtClean="0"/>
              <a:t>Задачи с людьми, увольнениями, мотивацией.. Задачи 1го приоритета (вспоминаем одноминутного менеджера)</a:t>
            </a:r>
          </a:p>
          <a:p>
            <a:endParaRPr lang="ru-RU" baseline="0" dirty="0" smtClean="0"/>
          </a:p>
          <a:p>
            <a:r>
              <a:rPr lang="ru-RU" baseline="0" dirty="0" smtClean="0"/>
              <a:t>Если вы работаете в </a:t>
            </a:r>
            <a:r>
              <a:rPr lang="en-US" baseline="0" dirty="0" smtClean="0"/>
              <a:t>I</a:t>
            </a:r>
            <a:r>
              <a:rPr lang="ru-RU" baseline="0" dirty="0" smtClean="0"/>
              <a:t>, то плохо.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702384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https://universarium.org/course/735</a:t>
            </a:r>
            <a:r>
              <a:rPr lang="ru-RU" dirty="0" smtClean="0"/>
              <a:t> 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20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198691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21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692666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На третьем шаге планирования</a:t>
            </a:r>
          </a:p>
          <a:p>
            <a:pPr lvl="1"/>
            <a:r>
              <a:rPr lang="ru-RU" dirty="0" smtClean="0"/>
              <a:t>фиксируются «жесткие» дела в календаре, которые были запланированы ранее</a:t>
            </a:r>
          </a:p>
          <a:p>
            <a:pPr lvl="1"/>
            <a:r>
              <a:rPr lang="ru-RU" dirty="0" smtClean="0"/>
              <a:t>для запланированных мероприятий дополнительно планируются подготовка и подведение итогов</a:t>
            </a:r>
          </a:p>
          <a:p>
            <a:pPr lvl="1"/>
            <a:r>
              <a:rPr lang="ru-RU" dirty="0" smtClean="0"/>
              <a:t>фиксируются в календаре </a:t>
            </a:r>
            <a:r>
              <a:rPr lang="ru-RU" dirty="0" err="1" smtClean="0"/>
              <a:t>I</a:t>
            </a:r>
            <a:r>
              <a:rPr lang="ru-RU" dirty="0" smtClean="0"/>
              <a:t> и II – срочные важные и несрочные важные дела</a:t>
            </a:r>
          </a:p>
          <a:p>
            <a:pPr lvl="2"/>
            <a:r>
              <a:rPr lang="ru-RU" dirty="0" smtClean="0"/>
              <a:t>слонов берем кусками! (они обычно в </a:t>
            </a:r>
            <a:r>
              <a:rPr lang="en-US" dirty="0" smtClean="0"/>
              <a:t>II)</a:t>
            </a:r>
            <a:endParaRPr lang="ru-RU" dirty="0" smtClean="0"/>
          </a:p>
          <a:p>
            <a:pPr lvl="1"/>
            <a:r>
              <a:rPr lang="ru-RU" b="1" dirty="0" smtClean="0"/>
              <a:t>нужно оставить 30-40% времени для зеленых зон - «про запас».</a:t>
            </a:r>
          </a:p>
          <a:p>
            <a:pPr lvl="2"/>
            <a:r>
              <a:rPr lang="ru-RU" dirty="0" smtClean="0"/>
              <a:t>здесь и будут делаться дела из </a:t>
            </a:r>
            <a:r>
              <a:rPr lang="en-US" dirty="0" smtClean="0"/>
              <a:t>III, IV</a:t>
            </a:r>
            <a:endParaRPr lang="ru-RU" dirty="0" smtClean="0"/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22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423882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24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815134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ru-RU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В качестве заключения, скажу, что управление своими задачами и временем - это активность которая требует очень большой самоорганизации, дисциплины, силы воли и времени тоже. И, если вы страдаете по поводу</a:t>
            </a:r>
            <a:r>
              <a:rPr lang="ru-RU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организации своих задач</a:t>
            </a:r>
            <a:r>
              <a:rPr lang="ru-RU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то наберитесь сил - придется много в себе поломать. Нужно будет выработать новые привычки, а </a:t>
            </a:r>
            <a:r>
              <a:rPr lang="ru-RU" sz="1200" b="0" i="0" u="none" strike="noStrike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от каких-то отказаться.</a:t>
            </a:r>
            <a:endParaRPr lang="ru-RU" b="0" dirty="0" smtClean="0">
              <a:effectLst/>
            </a:endParaRPr>
          </a:p>
          <a:p>
            <a:pPr rtl="0"/>
            <a:r>
              <a:rPr lang="ru-RU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А вот если вы не готовы идти на такие жертвы, то просто отпустите эту ситуацию :) и живите как вам нравится, не корите себя и не превращайте в критическую проблему то, что что-то не забывается, не доделывается, не </a:t>
            </a:r>
            <a:r>
              <a:rPr lang="ru-RU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успевается</a:t>
            </a:r>
            <a:r>
              <a:rPr lang="ru-RU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Просто кайфуйте от своей жизни.</a:t>
            </a:r>
            <a:endParaRPr lang="ru-RU" b="0" dirty="0" smtClean="0">
              <a:effectLst/>
            </a:endParaRPr>
          </a:p>
          <a:p>
            <a:r>
              <a:rPr lang="ru-RU" b="0" dirty="0" smtClean="0">
                <a:effectLst/>
              </a:rPr>
              <a:t/>
            </a:r>
            <a:br>
              <a:rPr lang="ru-RU" b="0" dirty="0" smtClean="0">
                <a:effectLst/>
              </a:rPr>
            </a:b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3F499-3E49-44AB-AD98-613277EE98DD}" type="slidenum">
              <a:rPr lang="ru-RU" smtClean="0"/>
              <a:t>25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90728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smtClean="0"/>
              <a:t>5/31/19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047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oftware-testing.by/" TargetMode="External"/><Relationship Id="rId4" Type="http://schemas.openxmlformats.org/officeDocument/2006/relationships/hyperlink" Target="http://www.qaclub.by/" TargetMode="External"/><Relationship Id="rId5" Type="http://schemas.openxmlformats.org/officeDocument/2006/relationships/hyperlink" Target="http://bpmobile.by/" TargetMode="External"/><Relationship Id="rId6" Type="http://schemas.openxmlformats.org/officeDocument/2006/relationships/hyperlink" Target="mailto:n.savastiuk@gmail.com" TargetMode="External"/><Relationship Id="rId7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9.tiff"/><Relationship Id="rId12" Type="http://schemas.openxmlformats.org/officeDocument/2006/relationships/image" Target="../media/image10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tiff"/><Relationship Id="rId4" Type="http://schemas.openxmlformats.org/officeDocument/2006/relationships/image" Target="../media/image2.tiff"/><Relationship Id="rId5" Type="http://schemas.openxmlformats.org/officeDocument/2006/relationships/image" Target="../media/image3.tiff"/><Relationship Id="rId6" Type="http://schemas.openxmlformats.org/officeDocument/2006/relationships/image" Target="../media/image4.tiff"/><Relationship Id="rId7" Type="http://schemas.openxmlformats.org/officeDocument/2006/relationships/image" Target="../media/image5.tiff"/><Relationship Id="rId8" Type="http://schemas.openxmlformats.org/officeDocument/2006/relationships/image" Target="../media/image6.tiff"/><Relationship Id="rId9" Type="http://schemas.openxmlformats.org/officeDocument/2006/relationships/image" Target="../media/image7.tiff"/><Relationship Id="rId10" Type="http://schemas.openxmlformats.org/officeDocument/2006/relationships/image" Target="../media/image8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1.tiff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4" Type="http://schemas.openxmlformats.org/officeDocument/2006/relationships/image" Target="../media/image13.png"/><Relationship Id="rId5" Type="http://schemas.openxmlformats.org/officeDocument/2006/relationships/image" Target="../media/image1.tiff"/><Relationship Id="rId6" Type="http://schemas.openxmlformats.org/officeDocument/2006/relationships/image" Target="../media/image14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4" Type="http://schemas.openxmlformats.org/officeDocument/2006/relationships/image" Target="../media/image16.tiff"/><Relationship Id="rId5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5" Type="http://schemas.openxmlformats.org/officeDocument/2006/relationships/image" Target="../media/image20.png"/><Relationship Id="rId6" Type="http://schemas.openxmlformats.org/officeDocument/2006/relationships/image" Target="../media/image21.jpeg"/><Relationship Id="rId7" Type="http://schemas.openxmlformats.org/officeDocument/2006/relationships/image" Target="../media/image1.tiff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4" Type="http://schemas.openxmlformats.org/officeDocument/2006/relationships/image" Target="../media/image22.jpeg"/><Relationship Id="rId5" Type="http://schemas.openxmlformats.org/officeDocument/2006/relationships/image" Target="../media/image23.jpeg"/><Relationship Id="rId6" Type="http://schemas.openxmlformats.org/officeDocument/2006/relationships/image" Target="../media/image1.tiff"/><Relationship Id="rId1" Type="http://schemas.openxmlformats.org/officeDocument/2006/relationships/tags" Target="../tags/tag1.xml"/><Relationship Id="rId2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4" Type="http://schemas.openxmlformats.org/officeDocument/2006/relationships/image" Target="../media/image24.png"/><Relationship Id="rId5" Type="http://schemas.openxmlformats.org/officeDocument/2006/relationships/image" Target="../media/image23.jpeg"/><Relationship Id="rId6" Type="http://schemas.openxmlformats.org/officeDocument/2006/relationships/image" Target="../media/image1.tiff"/><Relationship Id="rId1" Type="http://schemas.openxmlformats.org/officeDocument/2006/relationships/tags" Target="../tags/tag2.xml"/><Relationship Id="rId2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4" Type="http://schemas.openxmlformats.org/officeDocument/2006/relationships/image" Target="../media/image22.jpeg"/><Relationship Id="rId5" Type="http://schemas.openxmlformats.org/officeDocument/2006/relationships/image" Target="../media/image25.png"/><Relationship Id="rId6" Type="http://schemas.openxmlformats.org/officeDocument/2006/relationships/image" Target="../media/image1.tiff"/><Relationship Id="rId1" Type="http://schemas.openxmlformats.org/officeDocument/2006/relationships/tags" Target="../tags/tag3.xml"/><Relationship Id="rId2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4" Type="http://schemas.openxmlformats.org/officeDocument/2006/relationships/image" Target="../media/image1.tiff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4" Type="http://schemas.openxmlformats.org/officeDocument/2006/relationships/image" Target="../media/image24.png"/><Relationship Id="rId5" Type="http://schemas.openxmlformats.org/officeDocument/2006/relationships/image" Target="../media/image1.tiff"/><Relationship Id="rId1" Type="http://schemas.openxmlformats.org/officeDocument/2006/relationships/tags" Target="../tags/tag4.xml"/><Relationship Id="rId2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image" Target="../media/image28.jpeg"/><Relationship Id="rId5" Type="http://schemas.openxmlformats.org/officeDocument/2006/relationships/image" Target="../media/image1.tiff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image" Target="../media/image28.jpeg"/><Relationship Id="rId5" Type="http://schemas.openxmlformats.org/officeDocument/2006/relationships/image" Target="../media/image1.tiff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4" Type="http://schemas.openxmlformats.org/officeDocument/2006/relationships/image" Target="../media/image30.jpeg"/><Relationship Id="rId5" Type="http://schemas.openxmlformats.org/officeDocument/2006/relationships/image" Target="../media/image1.tiff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4" Type="http://schemas.openxmlformats.org/officeDocument/2006/relationships/image" Target="../media/image32.jpeg"/><Relationship Id="rId5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4" Type="http://schemas.openxmlformats.org/officeDocument/2006/relationships/hyperlink" Target="https://universarium.org/course/735" TargetMode="External"/><Relationship Id="rId5" Type="http://schemas.openxmlformats.org/officeDocument/2006/relationships/image" Target="../media/image1.tiff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4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4" Type="http://schemas.openxmlformats.org/officeDocument/2006/relationships/image" Target="../media/image36.png"/><Relationship Id="rId5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jpeg"/><Relationship Id="rId3" Type="http://schemas.openxmlformats.org/officeDocument/2006/relationships/image" Target="../media/image1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4" Type="http://schemas.openxmlformats.org/officeDocument/2006/relationships/image" Target="../media/image1.tiff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4" Type="http://schemas.openxmlformats.org/officeDocument/2006/relationships/hyperlink" Target="http://www.software-testing.by/" TargetMode="External"/><Relationship Id="rId5" Type="http://schemas.openxmlformats.org/officeDocument/2006/relationships/hyperlink" Target="http://www.qaclub.by/" TargetMode="External"/><Relationship Id="rId6" Type="http://schemas.openxmlformats.org/officeDocument/2006/relationships/hyperlink" Target="http://bpmobile.by/" TargetMode="External"/><Relationship Id="rId7" Type="http://schemas.openxmlformats.org/officeDocument/2006/relationships/hyperlink" Target="mailto:n.savastiuk@gmail.com" TargetMode="External"/><Relationship Id="rId8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0.jpeg"/><Relationship Id="rId3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u-RU" dirty="0" smtClean="0"/>
              <a:t>По пути к управлению своим временем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ru-RU" dirty="0" smtClean="0"/>
              <a:t>На личном примере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092878" y="5107245"/>
            <a:ext cx="26765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1400" dirty="0" smtClean="0"/>
              <a:t>Савастюк Наталья</a:t>
            </a:r>
          </a:p>
          <a:p>
            <a:pPr algn="r"/>
            <a:r>
              <a:rPr lang="en-US" sz="1400" dirty="0" smtClean="0">
                <a:hlinkClick r:id="rId3"/>
              </a:rPr>
              <a:t>www.software-testing.by</a:t>
            </a:r>
            <a:endParaRPr lang="en-US" sz="1400" dirty="0" smtClean="0"/>
          </a:p>
          <a:p>
            <a:pPr algn="r"/>
            <a:r>
              <a:rPr lang="en-US" sz="1400" dirty="0" smtClean="0">
                <a:hlinkClick r:id="rId4"/>
              </a:rPr>
              <a:t>www.qaclub.by</a:t>
            </a:r>
            <a:r>
              <a:rPr lang="en-US" sz="1400" dirty="0" smtClean="0"/>
              <a:t> </a:t>
            </a:r>
            <a:endParaRPr lang="ru-RU" sz="1400" dirty="0" smtClean="0"/>
          </a:p>
          <a:p>
            <a:pPr algn="r"/>
            <a:r>
              <a:rPr lang="en-US" sz="1400" dirty="0" smtClean="0">
                <a:hlinkClick r:id="rId5"/>
              </a:rPr>
              <a:t>bpmobile.by</a:t>
            </a:r>
            <a:r>
              <a:rPr lang="en-US" sz="1400" dirty="0" smtClean="0"/>
              <a:t> </a:t>
            </a:r>
            <a:endParaRPr lang="ru-RU" sz="1400" dirty="0" smtClean="0"/>
          </a:p>
          <a:p>
            <a:pPr algn="r"/>
            <a:r>
              <a:rPr lang="en-US" sz="1400" dirty="0" smtClean="0">
                <a:hlinkClick r:id="rId6"/>
              </a:rPr>
              <a:t>n.savastiuk@gmail.com</a:t>
            </a:r>
            <a:endParaRPr lang="en-US" sz="1400" dirty="0" smtClean="0"/>
          </a:p>
          <a:p>
            <a:pPr algn="r"/>
            <a:r>
              <a:rPr lang="en-US" sz="1400" dirty="0" smtClean="0"/>
              <a:t>skype: csi.nataliasavastiuk </a:t>
            </a:r>
            <a:endParaRPr lang="ru-RU" sz="1400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83958" y="452307"/>
            <a:ext cx="1685444" cy="104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009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 себе</a:t>
            </a:r>
            <a:endParaRPr lang="ru-RU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71247" y="152202"/>
            <a:ext cx="703295" cy="436378"/>
          </a:xfrm>
          <a:prstGeom prst="rect">
            <a:avLst/>
          </a:prstGeom>
        </p:spPr>
      </p:pic>
      <p:pic>
        <p:nvPicPr>
          <p:cNvPr id="7" name="Объект 6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61422" y="2208232"/>
            <a:ext cx="1418323" cy="141832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0809" y="2732122"/>
            <a:ext cx="1788866" cy="1788866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6"/>
          <a:srcRect b="9272"/>
          <a:stretch/>
        </p:blipFill>
        <p:spPr>
          <a:xfrm>
            <a:off x="3577353" y="1751215"/>
            <a:ext cx="1814786" cy="1303283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0109" y="1508945"/>
            <a:ext cx="1649344" cy="1546589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31735" y="4988659"/>
            <a:ext cx="1174914" cy="1174914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6511" y="4488764"/>
            <a:ext cx="1240443" cy="1125608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 rotWithShape="1">
          <a:blip r:embed="rId10"/>
          <a:srcRect l="1901" t="4349" r="2414" b="6167"/>
          <a:stretch/>
        </p:blipFill>
        <p:spPr>
          <a:xfrm>
            <a:off x="9192154" y="5291005"/>
            <a:ext cx="1418699" cy="1326763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90274" y="4037731"/>
            <a:ext cx="1403131" cy="1171614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 rotWithShape="1">
          <a:blip r:embed="rId12"/>
          <a:srcRect r="52153"/>
          <a:stretch/>
        </p:blipFill>
        <p:spPr>
          <a:xfrm>
            <a:off x="4732054" y="3114391"/>
            <a:ext cx="1786169" cy="3498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883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Осознание проблемы</a:t>
            </a:r>
            <a:endParaRPr lang="ru-RU" dirty="0"/>
          </a:p>
        </p:txBody>
      </p:sp>
      <p:sp>
        <p:nvSpPr>
          <p:cNvPr id="7" name="Объект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ru-RU" dirty="0" smtClean="0"/>
              <a:t>Написать…</a:t>
            </a:r>
          </a:p>
          <a:p>
            <a:r>
              <a:rPr lang="ru-RU" dirty="0" smtClean="0"/>
              <a:t>Дать задание…</a:t>
            </a:r>
          </a:p>
          <a:p>
            <a:r>
              <a:rPr lang="ru-RU" dirty="0" smtClean="0"/>
              <a:t>Проконтролировать…</a:t>
            </a:r>
          </a:p>
          <a:p>
            <a:r>
              <a:rPr lang="ru-RU" dirty="0" smtClean="0"/>
              <a:t>Накормить кота</a:t>
            </a:r>
          </a:p>
          <a:p>
            <a:r>
              <a:rPr lang="ru-RU" dirty="0" smtClean="0"/>
              <a:t>Не забыть спросить…</a:t>
            </a:r>
          </a:p>
          <a:p>
            <a:r>
              <a:rPr lang="ru-RU" dirty="0" smtClean="0"/>
              <a:t>Поесть</a:t>
            </a:r>
          </a:p>
          <a:p>
            <a:r>
              <a:rPr lang="ru-RU" dirty="0" smtClean="0"/>
              <a:t>Полить цветы</a:t>
            </a:r>
          </a:p>
          <a:p>
            <a:r>
              <a:rPr lang="ru-RU" dirty="0" smtClean="0"/>
              <a:t>Ответить на письмо</a:t>
            </a:r>
          </a:p>
          <a:p>
            <a:r>
              <a:rPr lang="ru-RU" dirty="0" smtClean="0"/>
              <a:t>Сходить на совещание</a:t>
            </a:r>
          </a:p>
          <a:p>
            <a:r>
              <a:rPr lang="ru-RU" dirty="0" smtClean="0"/>
              <a:t>Позвонить маме</a:t>
            </a:r>
          </a:p>
          <a:p>
            <a:r>
              <a:rPr lang="ru-RU" dirty="0" smtClean="0"/>
              <a:t>…</a:t>
            </a:r>
            <a:endParaRPr lang="ru-RU" dirty="0"/>
          </a:p>
        </p:txBody>
      </p:sp>
      <p:pic>
        <p:nvPicPr>
          <p:cNvPr id="1032" name="Picture 8" descr="Image result for взрывается мозг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063" y="2324497"/>
            <a:ext cx="4479925" cy="3359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25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Открытие 1 – Максим Дорофеев и </a:t>
            </a:r>
            <a:r>
              <a:rPr lang="ru-RU" dirty="0" err="1" smtClean="0"/>
              <a:t>мыслетопливо</a:t>
            </a:r>
            <a:endParaRPr lang="ru-RU" dirty="0"/>
          </a:p>
        </p:txBody>
      </p:sp>
      <p:pic>
        <p:nvPicPr>
          <p:cNvPr id="2050" name="Picture 2" descr="Image result for Дорофеев мыслетопливо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725612"/>
            <a:ext cx="7850923" cy="3881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460" y="5236856"/>
            <a:ext cx="5618480" cy="1448423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58423" y="6316988"/>
            <a:ext cx="594406" cy="368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41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Открытие 1 – Максим Дорофеев и </a:t>
            </a:r>
            <a:r>
              <a:rPr lang="ru-RU" dirty="0" err="1" smtClean="0"/>
              <a:t>мыслетопливо</a:t>
            </a:r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2229" y="1865869"/>
            <a:ext cx="7027183" cy="4484129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9914" y="4050956"/>
            <a:ext cx="4598085" cy="2299043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13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 smtClean="0"/>
              <a:t>поиск решений…</a:t>
            </a:r>
            <a:br>
              <a:rPr lang="ru-RU" b="1" dirty="0" smtClean="0"/>
            </a:br>
            <a:r>
              <a:rPr lang="ru-RU" b="1" dirty="0" smtClean="0"/>
              <a:t>красивых блокнотиков</a:t>
            </a:r>
            <a:endParaRPr lang="ru-RU" b="1" dirty="0"/>
          </a:p>
        </p:txBody>
      </p:sp>
      <p:sp>
        <p:nvSpPr>
          <p:cNvPr id="5" name="Текст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82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Открытие 2 – НЕ блокнот</a:t>
            </a:r>
            <a:endParaRPr lang="ru-RU" dirty="0"/>
          </a:p>
        </p:txBody>
      </p:sp>
      <p:pic>
        <p:nvPicPr>
          <p:cNvPr id="3074" name="Picture 2" descr="Image result for trello logo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960" y="1828800"/>
            <a:ext cx="3088500" cy="94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todoist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337" y="3034947"/>
            <a:ext cx="3108960" cy="84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anydo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337" y="3984800"/>
            <a:ext cx="3293375" cy="1139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wunderlist logo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72" r="540" b="26871"/>
          <a:stretch/>
        </p:blipFill>
        <p:spPr bwMode="auto">
          <a:xfrm>
            <a:off x="6156960" y="5207782"/>
            <a:ext cx="3439886" cy="972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Image result for блокнот"/>
          <p:cNvPicPr>
            <a:picLocks noGrp="1" noChangeAspect="1" noChangeArrowheads="1"/>
          </p:cNvPicPr>
          <p:nvPr>
            <p:ph sz="half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356" y="1828800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Знак запрета 3"/>
          <p:cNvSpPr/>
          <p:nvPr/>
        </p:nvSpPr>
        <p:spPr>
          <a:xfrm>
            <a:off x="768713" y="5253845"/>
            <a:ext cx="1240222" cy="115091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396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/>
              <a:t>все равно нет счастья и порядка</a:t>
            </a:r>
            <a:endParaRPr lang="ru-RU" dirty="0"/>
          </a:p>
        </p:txBody>
      </p:sp>
      <p:sp>
        <p:nvSpPr>
          <p:cNvPr id="6" name="Текст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61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</a:t>
            </a:r>
            <a:r>
              <a:rPr lang="ru-RU" dirty="0"/>
              <a:t>е</a:t>
            </a:r>
            <a:r>
              <a:rPr lang="ru-RU" dirty="0" smtClean="0"/>
              <a:t> 3 – колесо баланса</a:t>
            </a:r>
            <a:endParaRPr lang="ru-RU" dirty="0"/>
          </a:p>
        </p:txBody>
      </p:sp>
      <p:pic>
        <p:nvPicPr>
          <p:cNvPr id="4100" name="Picture 4" descr="Related image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757" y="1853514"/>
            <a:ext cx="4794544" cy="464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колесо баланса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069" y="1991519"/>
            <a:ext cx="3949700" cy="402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84482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</a:t>
            </a:r>
            <a:r>
              <a:rPr lang="ru-RU" dirty="0"/>
              <a:t>е</a:t>
            </a:r>
            <a:r>
              <a:rPr lang="ru-RU" dirty="0" smtClean="0"/>
              <a:t> 3 – колесо баланса</a:t>
            </a:r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763355" y="1853514"/>
            <a:ext cx="6348901" cy="4534929"/>
          </a:xfrm>
          <a:prstGeom prst="rect">
            <a:avLst/>
          </a:prstGeom>
        </p:spPr>
      </p:pic>
      <p:pic>
        <p:nvPicPr>
          <p:cNvPr id="8" name="Picture 2" descr="Image result for колесо баланса"/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481" y="1954449"/>
            <a:ext cx="4447053" cy="45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0080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</a:t>
            </a:r>
            <a:r>
              <a:rPr lang="ru-RU" dirty="0"/>
              <a:t>е</a:t>
            </a:r>
            <a:r>
              <a:rPr lang="ru-RU" dirty="0" smtClean="0"/>
              <a:t> 3 – колесо жизненного баланса</a:t>
            </a:r>
            <a:endParaRPr lang="ru-RU" dirty="0"/>
          </a:p>
        </p:txBody>
      </p:sp>
      <p:pic>
        <p:nvPicPr>
          <p:cNvPr id="4100" name="Picture 4" descr="Related image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757" y="1853514"/>
            <a:ext cx="4794544" cy="464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Объект 3"/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6108192" y="2003051"/>
            <a:ext cx="4481512" cy="434706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6460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Открытие 3 – колесо жизненного баланса</a:t>
            </a:r>
          </a:p>
        </p:txBody>
      </p:sp>
      <p:pic>
        <p:nvPicPr>
          <p:cNvPr id="6" name="Объект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62063" y="1831705"/>
            <a:ext cx="4479925" cy="4345527"/>
          </a:xfrm>
          <a:prstGeom prst="rect">
            <a:avLst/>
          </a:prstGeom>
        </p:spPr>
      </p:pic>
      <p:pic>
        <p:nvPicPr>
          <p:cNvPr id="7" name="Picture 2" descr="Image result for колесо баланса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069" y="1991519"/>
            <a:ext cx="3949700" cy="402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96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Открытие 4 – правило 20 минут</a:t>
            </a:r>
            <a:endParaRPr lang="ru-RU" dirty="0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ru-RU" b="1" dirty="0"/>
              <a:t>Правило 20 минут</a:t>
            </a:r>
          </a:p>
          <a:p>
            <a:pPr lvl="1"/>
            <a:r>
              <a:rPr lang="ru-RU" dirty="0"/>
              <a:t>Удели 20 минут в день занятию спортом, и ты не будешь беспокоиться о своем здоровье.</a:t>
            </a:r>
          </a:p>
          <a:p>
            <a:pPr lvl="1"/>
            <a:r>
              <a:rPr lang="ru-RU" dirty="0"/>
              <a:t>Удели 20 минут в день уборке своего дома, и ты забудешь о беспорядке.</a:t>
            </a:r>
          </a:p>
          <a:p>
            <a:pPr lvl="1"/>
            <a:r>
              <a:rPr lang="ru-RU" dirty="0"/>
              <a:t>Выдели 20 минут в день для повышения концентрации, и ты не узнаешь, что такое творческий кризис.</a:t>
            </a:r>
          </a:p>
          <a:p>
            <a:pPr lvl="1"/>
            <a:r>
              <a:rPr lang="ru-RU" dirty="0"/>
              <a:t>Найди 20 минут в день, чтобы выслушать мужа или жену, и ты не будешь беспокоиться о своих отношениях.</a:t>
            </a:r>
          </a:p>
          <a:p>
            <a:pPr lvl="1"/>
            <a:r>
              <a:rPr lang="ru-RU" dirty="0"/>
              <a:t>Удели 20 минут в день на слушание себя и ведение личных записей, и ты забудешь о недостатке идей.</a:t>
            </a:r>
          </a:p>
          <a:p>
            <a:pPr lvl="1"/>
            <a:r>
              <a:rPr lang="ru-RU" dirty="0"/>
              <a:t>Выдели 20 минут в день для работы над созданием источников дохода, и ты не будешь переживать о собственном финансовом благополучии.</a:t>
            </a:r>
          </a:p>
          <a:p>
            <a:pPr lvl="1"/>
            <a:r>
              <a:rPr lang="ru-RU" dirty="0"/>
              <a:t>Найди 20 минут на отдых, и ты забудешь об усталости.</a:t>
            </a:r>
          </a:p>
          <a:p>
            <a:pPr lvl="1"/>
            <a:r>
              <a:rPr lang="ru-RU" dirty="0"/>
              <a:t>Удели 20 минут в день чтению полезной книги, и ты обязательно станешь экспертом</a:t>
            </a:r>
            <a:r>
              <a:rPr lang="ru-RU" dirty="0" smtClean="0"/>
              <a:t>.</a:t>
            </a:r>
            <a:endParaRPr lang="ru-RU" dirty="0"/>
          </a:p>
        </p:txBody>
      </p:sp>
      <p:pic>
        <p:nvPicPr>
          <p:cNvPr id="11" name="Объект 3"/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700744" y="2009079"/>
            <a:ext cx="5300735" cy="3786239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865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/>
              <a:t>все равно </a:t>
            </a:r>
            <a:r>
              <a:rPr lang="ru-RU" b="1" dirty="0" smtClean="0"/>
              <a:t>что-то не так – задачи скапливаются и их много…</a:t>
            </a:r>
            <a:endParaRPr lang="ru-RU" dirty="0"/>
          </a:p>
        </p:txBody>
      </p:sp>
      <p:sp>
        <p:nvSpPr>
          <p:cNvPr id="6" name="Текст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Период чтива…</a:t>
            </a:r>
            <a:endParaRPr lang="ru-RU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034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6337107" cy="1325562"/>
          </a:xfrm>
        </p:spPr>
        <p:txBody>
          <a:bodyPr>
            <a:normAutofit/>
          </a:bodyPr>
          <a:lstStyle/>
          <a:p>
            <a:r>
              <a:rPr lang="ru-RU" dirty="0" smtClean="0"/>
              <a:t>Открытие 5. 2х минутные задачи</a:t>
            </a:r>
            <a:endParaRPr lang="ru-RU" dirty="0"/>
          </a:p>
        </p:txBody>
      </p:sp>
      <p:pic>
        <p:nvPicPr>
          <p:cNvPr id="5122" name="Picture 2" descr="Image result for Как привести дела в порядок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418" y="1828800"/>
            <a:ext cx="304521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Image result for Как привести дела в порядок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254" y="164825"/>
            <a:ext cx="4854098" cy="631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1261872" y="6475153"/>
            <a:ext cx="31438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 smtClean="0"/>
              <a:t>*</a:t>
            </a:r>
            <a:r>
              <a:rPr lang="en-US" dirty="0" smtClean="0"/>
              <a:t>GTD </a:t>
            </a:r>
            <a:r>
              <a:rPr lang="ru-RU" dirty="0" smtClean="0"/>
              <a:t>= </a:t>
            </a:r>
            <a:r>
              <a:rPr lang="en-US" dirty="0" smtClean="0"/>
              <a:t>getting </a:t>
            </a:r>
            <a:r>
              <a:rPr lang="en-US" dirty="0"/>
              <a:t>things </a:t>
            </a:r>
            <a:r>
              <a:rPr lang="en-US" dirty="0" smtClean="0"/>
              <a:t>done</a:t>
            </a:r>
            <a:endParaRPr lang="ru-RU" dirty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863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6337107" cy="1325562"/>
          </a:xfrm>
        </p:spPr>
        <p:txBody>
          <a:bodyPr>
            <a:normAutofit/>
          </a:bodyPr>
          <a:lstStyle/>
          <a:p>
            <a:r>
              <a:rPr lang="ru-RU" dirty="0" smtClean="0"/>
              <a:t>Открытие 5. 2х минутные задачи</a:t>
            </a:r>
            <a:endParaRPr lang="ru-RU" dirty="0"/>
          </a:p>
        </p:txBody>
      </p:sp>
      <p:pic>
        <p:nvPicPr>
          <p:cNvPr id="5122" name="Picture 2" descr="Image result for Как привести дела в порядок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418" y="1828800"/>
            <a:ext cx="304521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Image result for Как привести дела в порядок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254" y="164825"/>
            <a:ext cx="4854098" cy="631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1261872" y="6475153"/>
            <a:ext cx="31438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 smtClean="0"/>
              <a:t>*</a:t>
            </a:r>
            <a:r>
              <a:rPr lang="en-US" dirty="0" smtClean="0"/>
              <a:t>GTD </a:t>
            </a:r>
            <a:r>
              <a:rPr lang="ru-RU" dirty="0" smtClean="0"/>
              <a:t>= </a:t>
            </a:r>
            <a:r>
              <a:rPr lang="en-US" dirty="0" smtClean="0"/>
              <a:t>getting </a:t>
            </a:r>
            <a:r>
              <a:rPr lang="en-US" dirty="0"/>
              <a:t>things </a:t>
            </a:r>
            <a:r>
              <a:rPr lang="en-US" dirty="0" smtClean="0"/>
              <a:t>done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6919784" y="4324865"/>
            <a:ext cx="2051222" cy="2375937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05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Открытие 6. «Лягушки» на завтрак</a:t>
            </a:r>
            <a:endParaRPr lang="ru-RU" dirty="0"/>
          </a:p>
        </p:txBody>
      </p:sp>
      <p:pic>
        <p:nvPicPr>
          <p:cNvPr id="6152" name="Picture 8" descr="http://www.iphones.ru/wp-content/uploads/2014/03/06-Time-Driv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872" y="1691322"/>
            <a:ext cx="8474382" cy="4797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Related image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7937" y="4193176"/>
            <a:ext cx="1998264" cy="2464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941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Открытие 7. Приоритеты по Эйзенхауэру и квадрат </a:t>
            </a:r>
            <a:r>
              <a:rPr lang="en-US" dirty="0" smtClean="0"/>
              <a:t>II</a:t>
            </a:r>
            <a:endParaRPr lang="ru-RU" dirty="0"/>
          </a:p>
        </p:txBody>
      </p:sp>
      <p:pic>
        <p:nvPicPr>
          <p:cNvPr id="7" name="Объект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61872" y="2164084"/>
            <a:ext cx="6801596" cy="4162576"/>
          </a:xfrm>
          <a:prstGeom prst="rect">
            <a:avLst/>
          </a:prstGeom>
        </p:spPr>
      </p:pic>
      <p:pic>
        <p:nvPicPr>
          <p:cNvPr id="11266" name="Picture 2" descr="Дуайт Дэвид Эйзенхауэр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3262" y="2754709"/>
            <a:ext cx="2381250" cy="298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036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sz="5400" b="1" dirty="0" smtClean="0"/>
              <a:t>ну вроде понятно... </a:t>
            </a:r>
            <a:br>
              <a:rPr lang="ru-RU" sz="5400" b="1" dirty="0" smtClean="0"/>
            </a:br>
            <a:r>
              <a:rPr lang="ru-RU" sz="5400" b="1" dirty="0" smtClean="0"/>
              <a:t>было бы, если бы знать как из этого организовать работающую систему…</a:t>
            </a:r>
            <a:endParaRPr lang="ru-RU" sz="5400" b="1" dirty="0"/>
          </a:p>
        </p:txBody>
      </p:sp>
      <p:sp>
        <p:nvSpPr>
          <p:cNvPr id="5" name="Текст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9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08192" y="1691322"/>
            <a:ext cx="5723968" cy="5088595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Открытие 8. Расписание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ru-RU" dirty="0" smtClean="0"/>
              <a:t>На </a:t>
            </a:r>
            <a:r>
              <a:rPr lang="ru-RU" dirty="0"/>
              <a:t>первом шаге </a:t>
            </a:r>
            <a:r>
              <a:rPr lang="ru-RU" dirty="0" smtClean="0"/>
              <a:t>планирования</a:t>
            </a:r>
          </a:p>
          <a:p>
            <a:pPr lvl="1"/>
            <a:r>
              <a:rPr lang="ru-RU" dirty="0" smtClean="0"/>
              <a:t>формируется </a:t>
            </a:r>
            <a:r>
              <a:rPr lang="ru-RU" dirty="0"/>
              <a:t>список </a:t>
            </a:r>
            <a:r>
              <a:rPr lang="ru-RU" dirty="0" smtClean="0"/>
              <a:t>задач</a:t>
            </a:r>
          </a:p>
          <a:p>
            <a:pPr lvl="1"/>
            <a:r>
              <a:rPr lang="ru-RU" dirty="0" smtClean="0"/>
              <a:t>задачи </a:t>
            </a:r>
            <a:r>
              <a:rPr lang="ru-RU" dirty="0"/>
              <a:t>формулируются по </a:t>
            </a:r>
            <a:r>
              <a:rPr lang="ru-RU" dirty="0" smtClean="0"/>
              <a:t>SMART</a:t>
            </a:r>
          </a:p>
          <a:p>
            <a:pPr lvl="1"/>
            <a:r>
              <a:rPr lang="ru-RU" dirty="0" smtClean="0"/>
              <a:t>прогнозируются </a:t>
            </a:r>
            <a:r>
              <a:rPr lang="ru-RU" dirty="0"/>
              <a:t>трудозатраты на каждую задачу</a:t>
            </a:r>
          </a:p>
          <a:p>
            <a:r>
              <a:rPr lang="ru-RU" dirty="0"/>
              <a:t>На втором шаге </a:t>
            </a:r>
            <a:r>
              <a:rPr lang="ru-RU" dirty="0" smtClean="0"/>
              <a:t>планирования</a:t>
            </a:r>
          </a:p>
          <a:p>
            <a:pPr lvl="1"/>
            <a:r>
              <a:rPr lang="ru-RU" dirty="0" smtClean="0"/>
              <a:t>для </a:t>
            </a:r>
            <a:r>
              <a:rPr lang="ru-RU" dirty="0"/>
              <a:t>каждой задачи присваивается приоритет от I до </a:t>
            </a:r>
            <a:r>
              <a:rPr lang="ru-RU" dirty="0" smtClean="0"/>
              <a:t>IV</a:t>
            </a:r>
          </a:p>
          <a:p>
            <a:pPr lvl="1"/>
            <a:r>
              <a:rPr lang="ru-RU" dirty="0" smtClean="0"/>
              <a:t>выделяются </a:t>
            </a:r>
            <a:r>
              <a:rPr lang="ru-RU" dirty="0"/>
              <a:t>делегируемые задачи и добавляются соответствующие управленческие задачи</a:t>
            </a:r>
          </a:p>
          <a:p>
            <a:r>
              <a:rPr lang="ru-RU" dirty="0"/>
              <a:t>На третьем шаге </a:t>
            </a:r>
            <a:r>
              <a:rPr lang="ru-RU" dirty="0" smtClean="0"/>
              <a:t>планирования</a:t>
            </a:r>
          </a:p>
          <a:p>
            <a:pPr lvl="1"/>
            <a:r>
              <a:rPr lang="ru-RU" dirty="0" smtClean="0"/>
              <a:t>фиксируются </a:t>
            </a:r>
            <a:r>
              <a:rPr lang="ru-RU" dirty="0"/>
              <a:t>«жесткие» дела в календаре, которые были запланированы </a:t>
            </a:r>
            <a:r>
              <a:rPr lang="ru-RU" dirty="0" smtClean="0"/>
              <a:t>ранее</a:t>
            </a:r>
          </a:p>
          <a:p>
            <a:pPr lvl="1"/>
            <a:r>
              <a:rPr lang="ru-RU" dirty="0" smtClean="0"/>
              <a:t>для </a:t>
            </a:r>
            <a:r>
              <a:rPr lang="ru-RU" dirty="0"/>
              <a:t>запланированных мероприятий дополнительно планируются подготовка и подведение </a:t>
            </a:r>
            <a:r>
              <a:rPr lang="ru-RU" dirty="0" smtClean="0"/>
              <a:t>итогов</a:t>
            </a:r>
          </a:p>
          <a:p>
            <a:pPr lvl="1"/>
            <a:r>
              <a:rPr lang="ru-RU" dirty="0" smtClean="0"/>
              <a:t>фиксируются </a:t>
            </a:r>
            <a:r>
              <a:rPr lang="ru-RU" dirty="0"/>
              <a:t>в календаре I и II – срочные важные и несрочные важные </a:t>
            </a:r>
            <a:r>
              <a:rPr lang="ru-RU" dirty="0" smtClean="0"/>
              <a:t>дела</a:t>
            </a:r>
          </a:p>
          <a:p>
            <a:pPr lvl="2"/>
            <a:r>
              <a:rPr lang="ru-RU" dirty="0" smtClean="0"/>
              <a:t>слонов берем кусками! (они обычно в </a:t>
            </a:r>
            <a:r>
              <a:rPr lang="en-US" dirty="0" smtClean="0"/>
              <a:t>II)</a:t>
            </a:r>
            <a:endParaRPr lang="ru-RU" dirty="0" smtClean="0"/>
          </a:p>
          <a:p>
            <a:pPr lvl="1"/>
            <a:r>
              <a:rPr lang="ru-RU" b="1" dirty="0" smtClean="0"/>
              <a:t>нужно оставить 30-40% времени для зеленых зон - «про запас».</a:t>
            </a:r>
          </a:p>
          <a:p>
            <a:pPr lvl="2"/>
            <a:r>
              <a:rPr lang="ru-RU" dirty="0" smtClean="0"/>
              <a:t>здесь и будут делаться дела из </a:t>
            </a:r>
            <a:r>
              <a:rPr lang="en-US" dirty="0" smtClean="0"/>
              <a:t>III, IV</a:t>
            </a:r>
            <a:endParaRPr lang="ru-RU" dirty="0"/>
          </a:p>
        </p:txBody>
      </p:sp>
      <p:sp>
        <p:nvSpPr>
          <p:cNvPr id="5" name="TextBox 4"/>
          <p:cNvSpPr txBox="1"/>
          <p:nvPr/>
        </p:nvSpPr>
        <p:spPr>
          <a:xfrm>
            <a:off x="216491" y="6472140"/>
            <a:ext cx="57088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b="1" dirty="0" smtClean="0"/>
              <a:t>*</a:t>
            </a:r>
            <a:r>
              <a:rPr lang="ru-RU" sz="1400" dirty="0" smtClean="0"/>
              <a:t>Курс </a:t>
            </a:r>
            <a:r>
              <a:rPr lang="ru-RU" sz="1400" dirty="0"/>
              <a:t>по </a:t>
            </a:r>
            <a:r>
              <a:rPr lang="ru-RU" sz="1400" dirty="0" smtClean="0"/>
              <a:t>тайм-менеджменту </a:t>
            </a:r>
            <a:r>
              <a:rPr lang="en-US" sz="1400" dirty="0">
                <a:hlinkClick r:id="rId4"/>
              </a:rPr>
              <a:t>https://</a:t>
            </a:r>
            <a:r>
              <a:rPr lang="en-US" sz="1400" dirty="0" smtClean="0">
                <a:hlinkClick r:id="rId4"/>
              </a:rPr>
              <a:t>universarium.org/course/735</a:t>
            </a:r>
            <a:r>
              <a:rPr lang="ru-RU" sz="1400" dirty="0" smtClean="0"/>
              <a:t> </a:t>
            </a:r>
            <a:endParaRPr lang="ru-RU" sz="1400" dirty="0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39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Ф</a:t>
            </a:r>
            <a:r>
              <a:rPr lang="ru-RU" dirty="0" smtClean="0"/>
              <a:t>иксация </a:t>
            </a:r>
            <a:r>
              <a:rPr lang="ru-RU" dirty="0"/>
              <a:t>событий в </a:t>
            </a:r>
            <a:r>
              <a:rPr lang="ru-RU" dirty="0" smtClean="0"/>
              <a:t>календаре и зеленые зоны</a:t>
            </a:r>
            <a:endParaRPr lang="ru-RU" dirty="0"/>
          </a:p>
        </p:txBody>
      </p:sp>
      <p:pic>
        <p:nvPicPr>
          <p:cNvPr id="7" name="Объект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62063" y="1900768"/>
            <a:ext cx="8594725" cy="420740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531839" y="6333284"/>
            <a:ext cx="33249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/>
              <a:t>*Взято из лекции на </a:t>
            </a:r>
            <a:r>
              <a:rPr lang="ru-RU" sz="1400" dirty="0" err="1" smtClean="0"/>
              <a:t>универсариуме</a:t>
            </a:r>
            <a:endParaRPr lang="ru-RU" sz="1400" dirty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501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Ф</a:t>
            </a:r>
            <a:r>
              <a:rPr lang="ru-RU" dirty="0" smtClean="0"/>
              <a:t>иксация </a:t>
            </a:r>
            <a:r>
              <a:rPr lang="ru-RU" dirty="0"/>
              <a:t>событий в </a:t>
            </a:r>
            <a:r>
              <a:rPr lang="ru-RU" dirty="0" smtClean="0"/>
              <a:t>календаре и зеленые зоны</a:t>
            </a:r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0489" y="1927654"/>
            <a:ext cx="5687703" cy="43513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2298" y="1112314"/>
            <a:ext cx="5451220" cy="54244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88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Открытие 9. Энергия, эмоциональный запас сил</a:t>
            </a:r>
            <a:endParaRPr lang="ru-RU" dirty="0"/>
          </a:p>
        </p:txBody>
      </p:sp>
      <p:pic>
        <p:nvPicPr>
          <p:cNvPr id="9218" name="Picture 2" descr="Image result for тайм менеджмент энергия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9182" y="2564754"/>
            <a:ext cx="4719208" cy="3170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92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Открытие последнее. Дисциплина.</a:t>
            </a:r>
            <a:endParaRPr lang="ru-RU" dirty="0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5758249" y="1828800"/>
            <a:ext cx="5456597" cy="4782065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ru-RU" dirty="0" smtClean="0"/>
              <a:t>Каждое утро (или вечер, но регулярно) обновить список дел на сегодня:</a:t>
            </a:r>
          </a:p>
          <a:p>
            <a:pPr marL="617220" lvl="1" indent="-342900">
              <a:buFont typeface="+mj-lt"/>
              <a:buAutoNum type="arabicPeriod"/>
            </a:pPr>
            <a:r>
              <a:rPr lang="ru-RU" dirty="0" smtClean="0"/>
              <a:t>ЗАЭСТИМИРОВАТЬ!!!! По-настоящему, а не как хотелось бы.</a:t>
            </a:r>
          </a:p>
          <a:p>
            <a:pPr marL="617220" lvl="1" indent="-342900">
              <a:buFont typeface="+mj-lt"/>
              <a:buAutoNum type="arabicPeriod"/>
            </a:pPr>
            <a:r>
              <a:rPr lang="ru-RU" dirty="0" smtClean="0"/>
              <a:t>Выбрать, что сделаешь, вспоминая Эйзенхауэра, </a:t>
            </a:r>
            <a:r>
              <a:rPr lang="ru-RU" dirty="0" err="1" smtClean="0"/>
              <a:t>эстимейт</a:t>
            </a:r>
            <a:r>
              <a:rPr lang="ru-RU" dirty="0" smtClean="0"/>
              <a:t> и свою ЭНЕРГИЮ!</a:t>
            </a:r>
          </a:p>
          <a:p>
            <a:pPr marL="617220" lvl="1" indent="-342900">
              <a:buFont typeface="+mj-lt"/>
              <a:buAutoNum type="arabicPeriod"/>
            </a:pPr>
            <a:r>
              <a:rPr lang="ru-RU" dirty="0" smtClean="0"/>
              <a:t>Расставить в очередности и назначить время дня</a:t>
            </a:r>
          </a:p>
          <a:p>
            <a:pPr marL="617220" lvl="1" indent="-342900">
              <a:buFont typeface="+mj-lt"/>
              <a:buAutoNum type="arabicPeriod"/>
            </a:pPr>
            <a:r>
              <a:rPr lang="ru-RU" dirty="0" smtClean="0"/>
              <a:t>Не полениться добавить задачи по подготовке и подведению итогов (например, перед митингом подготовка, а после - результаты)</a:t>
            </a:r>
          </a:p>
          <a:p>
            <a:pPr marL="342900" indent="-342900">
              <a:buFont typeface="+mj-lt"/>
              <a:buAutoNum type="arabicPeriod"/>
            </a:pPr>
            <a:r>
              <a:rPr lang="ru-RU" dirty="0" smtClean="0"/>
              <a:t>Получив задачу больше, чем на 2 минуты, НЕ БРОСАТЬСЯ за нее, а записать И выбрать ожидаемую дату выполнения</a:t>
            </a:r>
          </a:p>
          <a:p>
            <a:pPr marL="891540" lvl="2" indent="-342900">
              <a:buFont typeface="+mj-lt"/>
              <a:buAutoNum type="arabicPeriod"/>
            </a:pPr>
            <a:r>
              <a:rPr lang="ru-RU" dirty="0" smtClean="0"/>
              <a:t>Если это проект (он же слон), то задачу «Распланировать проект»</a:t>
            </a:r>
          </a:p>
          <a:p>
            <a:pPr marL="891540" lvl="2" indent="-342900">
              <a:buFont typeface="+mj-lt"/>
              <a:buAutoNum type="arabicPeriod"/>
            </a:pPr>
            <a:r>
              <a:rPr lang="ru-RU" dirty="0"/>
              <a:t>Если </a:t>
            </a:r>
            <a:r>
              <a:rPr lang="ru-RU" dirty="0" smtClean="0"/>
              <a:t>задача делегируется, то назначить управленческие задачи</a:t>
            </a:r>
          </a:p>
          <a:p>
            <a:pPr marL="891540" lvl="2" indent="-342900">
              <a:buFont typeface="+mj-lt"/>
              <a:buAutoNum type="arabicPeriod"/>
            </a:pPr>
            <a:r>
              <a:rPr lang="ru-RU" dirty="0" smtClean="0"/>
              <a:t>Если ты занят, то не бояться отказать тому, кто отвлекает</a:t>
            </a:r>
          </a:p>
          <a:p>
            <a:pPr marL="342900" indent="-342900">
              <a:buFont typeface="+mj-lt"/>
              <a:buAutoNum type="arabicPeriod"/>
            </a:pPr>
            <a:r>
              <a:rPr lang="ru-RU" dirty="0" smtClean="0"/>
              <a:t>Выполнив задачу, ОТМЕТИТЬ, что она выполнена СРАЗУ ЖЕ и взять по плану следующую (т.е. надо </a:t>
            </a:r>
            <a:r>
              <a:rPr lang="ru-RU" dirty="0" err="1" smtClean="0"/>
              <a:t>мониторить</a:t>
            </a:r>
            <a:r>
              <a:rPr lang="ru-RU" dirty="0" smtClean="0"/>
              <a:t> свой план весь день, а не как получится)</a:t>
            </a:r>
          </a:p>
          <a:p>
            <a:pPr marL="342900" indent="-342900">
              <a:buFont typeface="+mj-lt"/>
              <a:buAutoNum type="arabicPeriod"/>
            </a:pPr>
            <a:r>
              <a:rPr lang="ru-RU" dirty="0" smtClean="0"/>
              <a:t>Раз в пару недель «чистить» </a:t>
            </a:r>
            <a:r>
              <a:rPr lang="ru-RU" dirty="0" err="1" smtClean="0"/>
              <a:t>беглог</a:t>
            </a:r>
            <a:r>
              <a:rPr lang="ru-RU" dirty="0" smtClean="0"/>
              <a:t> и перепланировать</a:t>
            </a:r>
          </a:p>
          <a:p>
            <a:pPr marL="617220" lvl="1" indent="-342900">
              <a:buFont typeface="+mj-lt"/>
              <a:buAutoNum type="arabicPeriod"/>
            </a:pPr>
            <a:r>
              <a:rPr lang="ru-RU" dirty="0"/>
              <a:t>Записывать идеи в отдельный </a:t>
            </a:r>
            <a:r>
              <a:rPr lang="ru-RU" dirty="0" smtClean="0"/>
              <a:t>список. Идеи - это не задачи. Но быстрореализуемые идеи должны становится сразу задачами. И часто не нужно ждать никакого согласования с кем-то вышестоящим, а просто брать и реализовывать свою идею.</a:t>
            </a:r>
            <a:endParaRPr lang="ru-RU" dirty="0"/>
          </a:p>
        </p:txBody>
      </p:sp>
      <p:pic>
        <p:nvPicPr>
          <p:cNvPr id="7170" name="Picture 2" descr="Image result for Дисциплина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068" y="1828800"/>
            <a:ext cx="4479925" cy="413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52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94" y="1771931"/>
            <a:ext cx="6731079" cy="456751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Готова ответить на ваши вопросы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545346" y="5252074"/>
            <a:ext cx="26765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/>
              <a:t>Савастюк Наталья</a:t>
            </a:r>
          </a:p>
          <a:p>
            <a:pPr algn="ctr"/>
            <a:r>
              <a:rPr lang="en-US" sz="1400" dirty="0" smtClean="0">
                <a:hlinkClick r:id="rId4"/>
              </a:rPr>
              <a:t>www.software-testing.by</a:t>
            </a:r>
            <a:endParaRPr lang="en-US" sz="1400" dirty="0" smtClean="0"/>
          </a:p>
          <a:p>
            <a:pPr algn="ctr"/>
            <a:r>
              <a:rPr lang="en-US" sz="1400" dirty="0" smtClean="0">
                <a:hlinkClick r:id="rId5"/>
              </a:rPr>
              <a:t>www.qaclub.by</a:t>
            </a:r>
            <a:r>
              <a:rPr lang="en-US" sz="1400" dirty="0" smtClean="0"/>
              <a:t> </a:t>
            </a:r>
            <a:endParaRPr lang="ru-RU" sz="1400" dirty="0" smtClean="0"/>
          </a:p>
          <a:p>
            <a:pPr algn="ctr"/>
            <a:r>
              <a:rPr lang="en-US" sz="1400" dirty="0" smtClean="0">
                <a:hlinkClick r:id="rId6"/>
              </a:rPr>
              <a:t>bpmobile.by</a:t>
            </a:r>
            <a:r>
              <a:rPr lang="en-US" sz="1400" dirty="0" smtClean="0"/>
              <a:t> </a:t>
            </a:r>
            <a:endParaRPr lang="ru-RU" sz="1400" dirty="0" smtClean="0"/>
          </a:p>
          <a:p>
            <a:pPr algn="ctr"/>
            <a:r>
              <a:rPr lang="en-US" sz="1400" dirty="0" smtClean="0">
                <a:hlinkClick r:id="rId7"/>
              </a:rPr>
              <a:t>n.savastiuk@gmail.com</a:t>
            </a:r>
            <a:endParaRPr lang="en-US" sz="1400" dirty="0" smtClean="0"/>
          </a:p>
          <a:p>
            <a:pPr algn="ctr"/>
            <a:r>
              <a:rPr lang="en-US" sz="1400" dirty="0" smtClean="0"/>
              <a:t>skype: csi.nataliasavastiuk </a:t>
            </a:r>
            <a:endParaRPr lang="ru-RU" sz="1400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711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Ссылочки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ru-RU" dirty="0" smtClean="0"/>
              <a:t>Максим Дорофеев </a:t>
            </a:r>
            <a:r>
              <a:rPr lang="ru-RU" dirty="0" err="1" smtClean="0"/>
              <a:t>https</a:t>
            </a:r>
            <a:r>
              <a:rPr lang="ru-RU" dirty="0"/>
              <a:t>://</a:t>
            </a:r>
            <a:r>
              <a:rPr lang="ru-RU" dirty="0" err="1"/>
              <a:t>lifehacker.ru</a:t>
            </a:r>
            <a:r>
              <a:rPr lang="ru-RU" dirty="0"/>
              <a:t>/</a:t>
            </a:r>
            <a:r>
              <a:rPr lang="ru-RU" dirty="0" err="1"/>
              <a:t>dzhedajskie-tehniki</a:t>
            </a:r>
            <a:r>
              <a:rPr lang="ru-RU" dirty="0"/>
              <a:t>/ </a:t>
            </a:r>
          </a:p>
          <a:p>
            <a:r>
              <a:rPr lang="ru-RU" dirty="0" err="1"/>
              <a:t>Джедайские</a:t>
            </a:r>
            <a:r>
              <a:rPr lang="ru-RU" dirty="0"/>
              <a:t> техники. Как воспитать свою обезьяну, опустошить </a:t>
            </a:r>
            <a:r>
              <a:rPr lang="ru-RU" dirty="0" err="1"/>
              <a:t>инбокс</a:t>
            </a:r>
            <a:r>
              <a:rPr lang="ru-RU" dirty="0"/>
              <a:t> и сберечь </a:t>
            </a:r>
            <a:r>
              <a:rPr lang="ru-RU" dirty="0" err="1"/>
              <a:t>мыслетопливо</a:t>
            </a:r>
            <a:r>
              <a:rPr lang="ru-RU" dirty="0"/>
              <a:t> </a:t>
            </a:r>
            <a:r>
              <a:rPr lang="ru-RU" dirty="0" err="1"/>
              <a:t>https</a:t>
            </a:r>
            <a:r>
              <a:rPr lang="ru-RU" dirty="0"/>
              <a:t>://</a:t>
            </a:r>
            <a:r>
              <a:rPr lang="ru-RU" dirty="0" err="1"/>
              <a:t>oz.by</a:t>
            </a:r>
            <a:r>
              <a:rPr lang="ru-RU" dirty="0"/>
              <a:t>/</a:t>
            </a:r>
            <a:r>
              <a:rPr lang="ru-RU" dirty="0" err="1"/>
              <a:t>books</a:t>
            </a:r>
            <a:r>
              <a:rPr lang="ru-RU" dirty="0"/>
              <a:t>/more10584051.html </a:t>
            </a:r>
          </a:p>
          <a:p>
            <a:r>
              <a:rPr lang="ru-RU" dirty="0" smtClean="0"/>
              <a:t>Про правило 20 минут </a:t>
            </a:r>
            <a:r>
              <a:rPr lang="en-US" dirty="0"/>
              <a:t>https://</a:t>
            </a:r>
            <a:r>
              <a:rPr lang="en-US" dirty="0" err="1"/>
              <a:t>takprosto.cc</a:t>
            </a:r>
            <a:r>
              <a:rPr lang="en-US" dirty="0"/>
              <a:t>/pravilo-20-minut/</a:t>
            </a:r>
            <a:r>
              <a:rPr lang="ru-RU" dirty="0"/>
              <a:t> </a:t>
            </a:r>
          </a:p>
          <a:p>
            <a:r>
              <a:rPr lang="ru-RU" dirty="0" smtClean="0"/>
              <a:t>Курс по тайм-</a:t>
            </a:r>
            <a:r>
              <a:rPr lang="ru-RU" dirty="0" err="1" smtClean="0"/>
              <a:t>менджменту</a:t>
            </a:r>
            <a:r>
              <a:rPr lang="ru-RU" dirty="0" smtClean="0"/>
              <a:t> </a:t>
            </a:r>
            <a:r>
              <a:rPr lang="en-US" dirty="0" smtClean="0"/>
              <a:t>https</a:t>
            </a:r>
            <a:r>
              <a:rPr lang="en-US" dirty="0"/>
              <a:t>://</a:t>
            </a:r>
            <a:r>
              <a:rPr lang="en-US" dirty="0" err="1"/>
              <a:t>universarium.org</a:t>
            </a:r>
            <a:r>
              <a:rPr lang="en-US" dirty="0"/>
              <a:t>/course/735</a:t>
            </a:r>
            <a:r>
              <a:rPr lang="ru-RU" dirty="0"/>
              <a:t/>
            </a:r>
            <a:br>
              <a:rPr lang="ru-RU" dirty="0"/>
            </a:br>
            <a:endParaRPr lang="ru-RU" dirty="0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" name="Picture 2" descr="G:\Dropbox\Natallia Savastsiuk_квадрат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050" y="4181475"/>
            <a:ext cx="2676525" cy="267652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81757" y="166065"/>
            <a:ext cx="703295" cy="43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29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8.8"/>
</p:tagLst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12636</TotalTime>
  <Words>1227</Words>
  <Application>Microsoft Macintosh PowerPoint</Application>
  <PresentationFormat>Широкоэкранный</PresentationFormat>
  <Paragraphs>148</Paragraphs>
  <Slides>26</Slides>
  <Notes>18</Notes>
  <HiddenSlides>5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26</vt:i4>
      </vt:variant>
    </vt:vector>
  </HeadingPairs>
  <TitlesOfParts>
    <vt:vector size="31" baseType="lpstr">
      <vt:lpstr>Calibri</vt:lpstr>
      <vt:lpstr>Century Schoolbook</vt:lpstr>
      <vt:lpstr>Wingdings 2</vt:lpstr>
      <vt:lpstr>Arial</vt:lpstr>
      <vt:lpstr>View</vt:lpstr>
      <vt:lpstr>По пути к управлению своим временем</vt:lpstr>
      <vt:lpstr>О себе</vt:lpstr>
      <vt:lpstr>Осознание проблемы</vt:lpstr>
      <vt:lpstr>Открытие 1 – Максим Дорофеев и мыслетопливо</vt:lpstr>
      <vt:lpstr>Открытие 1 – Максим Дорофеев и мыслетопливо</vt:lpstr>
      <vt:lpstr>поиск решений… красивых блокнотиков</vt:lpstr>
      <vt:lpstr>Открытие 2 – НЕ блокнот</vt:lpstr>
      <vt:lpstr>все равно нет счастья и порядка</vt:lpstr>
      <vt:lpstr>Открытие 3 – колесо баланса</vt:lpstr>
      <vt:lpstr>Открытие 3 – колесо баланса</vt:lpstr>
      <vt:lpstr>Открытие 3 – колесо жизненного баланса</vt:lpstr>
      <vt:lpstr>Открытие 3 – колесо жизненного баланса</vt:lpstr>
      <vt:lpstr>Открытие 4 – правило 20 минут</vt:lpstr>
      <vt:lpstr>все равно что-то не так – задачи скапливаются и их много…</vt:lpstr>
      <vt:lpstr>Открытие 5. 2х минутные задачи</vt:lpstr>
      <vt:lpstr>Открытие 5. 2х минутные задачи</vt:lpstr>
      <vt:lpstr>Открытие 6. «Лягушки» на завтрак</vt:lpstr>
      <vt:lpstr>Открытие 7. Приоритеты по Эйзенхауэру и квадрат II</vt:lpstr>
      <vt:lpstr>ну вроде понятно...  было бы, если бы знать как из этого организовать работающую систему…</vt:lpstr>
      <vt:lpstr>Открытие 8. Расписание</vt:lpstr>
      <vt:lpstr>Фиксация событий в календаре и зеленые зоны</vt:lpstr>
      <vt:lpstr>Фиксация событий в календаре и зеленые зоны</vt:lpstr>
      <vt:lpstr>Открытие 9. Энергия, эмоциональный запас сил</vt:lpstr>
      <vt:lpstr>Открытие последнее. Дисциплина.</vt:lpstr>
      <vt:lpstr>Готова ответить на ваши вопросы</vt:lpstr>
      <vt:lpstr>Ссылочки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Тема 10. Управление своим временем</dc:title>
  <dc:creator>Н</dc:creator>
  <cp:lastModifiedBy>пользователь Microsoft Office</cp:lastModifiedBy>
  <cp:revision>60</cp:revision>
  <dcterms:created xsi:type="dcterms:W3CDTF">2018-05-28T21:28:22Z</dcterms:created>
  <dcterms:modified xsi:type="dcterms:W3CDTF">2019-05-31T11:06:06Z</dcterms:modified>
</cp:coreProperties>
</file>