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1" r:id="rId7"/>
    <p:sldId id="262" r:id="rId8"/>
    <p:sldId id="264" r:id="rId9"/>
    <p:sldId id="265" r:id="rId10"/>
    <p:sldId id="266" r:id="rId11"/>
    <p:sldId id="267" r:id="rId12"/>
    <p:sldId id="260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33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711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362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145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420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91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0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41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395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39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745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38E2E-5635-4A73-B315-94F07F904CC3}" type="datetimeFigureOut">
              <a:rPr lang="ru-RU" smtClean="0"/>
              <a:pPr/>
              <a:t>03.03.2014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81BD-8F15-4B66-B752-49BC6699FD3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517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ff649310.aspx" TargetMode="External"/><Relationship Id="rId2" Type="http://schemas.openxmlformats.org/officeDocument/2006/relationships/hyperlink" Target="http://owasptop10.googlecode.com/files/OWASP%20Top%2010%20-%202013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Тестирование </a:t>
            </a:r>
            <a:r>
              <a:rPr lang="ru-RU" dirty="0"/>
              <a:t>безопасности веб-сервисов на примере WCF-сервисов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Ultra </a:t>
            </a:r>
            <a:r>
              <a:rPr lang="ru-RU" dirty="0" smtClean="0"/>
              <a:t> </a:t>
            </a:r>
            <a:r>
              <a:rPr lang="en-US" smtClean="0"/>
              <a:t>Light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141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Исправительные работы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Обработка всего, что потом попадет в базу</a:t>
            </a:r>
          </a:p>
          <a:p>
            <a:r>
              <a:rPr lang="ru-RU" dirty="0" smtClean="0"/>
              <a:t>Конфигурация</a:t>
            </a:r>
          </a:p>
          <a:p>
            <a:pPr lvl="1"/>
            <a:r>
              <a:rPr lang="ru-RU" dirty="0" smtClean="0"/>
              <a:t>уровня </a:t>
            </a:r>
            <a:r>
              <a:rPr lang="ru-RU" dirty="0"/>
              <a:t>детялизации ошибок в </a:t>
            </a:r>
            <a:r>
              <a:rPr lang="ru-RU" dirty="0" smtClean="0"/>
              <a:t>сервисах</a:t>
            </a:r>
            <a:r>
              <a:rPr lang="en-US" dirty="0" smtClean="0"/>
              <a:t>:</a:t>
            </a:r>
            <a:endParaRPr lang="ru-RU" dirty="0" smtClean="0"/>
          </a:p>
          <a:p>
            <a:pPr marL="1314450" lvl="3" indent="0">
              <a:buNone/>
            </a:pPr>
            <a:r>
              <a:rPr lang="en-US" dirty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A31515"/>
                </a:solidFill>
              </a:rPr>
              <a:t>behaviors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/>
              <a:t> </a:t>
            </a:r>
            <a:endParaRPr lang="ru-RU" dirty="0" smtClean="0"/>
          </a:p>
          <a:p>
            <a:pPr marL="1828800" lvl="4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A31515"/>
                </a:solidFill>
              </a:rPr>
              <a:t>serviceBehaviors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/>
              <a:t> </a:t>
            </a:r>
            <a:endParaRPr lang="ru-RU" dirty="0" smtClean="0"/>
          </a:p>
          <a:p>
            <a:pPr marL="2286000" lvl="5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>
                <a:solidFill>
                  <a:srgbClr val="A31515"/>
                </a:solidFill>
              </a:rPr>
              <a:t>behavior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name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dirty="0">
                <a:solidFill>
                  <a:srgbClr val="000000"/>
                </a:solidFill>
              </a:rPr>
              <a:t>"</a:t>
            </a:r>
            <a:r>
              <a:rPr lang="en-US" dirty="0">
                <a:solidFill>
                  <a:srgbClr val="0000FF"/>
                </a:solidFill>
              </a:rPr>
              <a:t>Default</a:t>
            </a:r>
            <a:r>
              <a:rPr lang="en-US" dirty="0">
                <a:solidFill>
                  <a:srgbClr val="000000"/>
                </a:solidFill>
              </a:rPr>
              <a:t>"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/>
              <a:t> </a:t>
            </a:r>
            <a:endParaRPr lang="ru-RU" dirty="0" smtClean="0"/>
          </a:p>
          <a:p>
            <a:pPr marL="2743200" lvl="6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</a:t>
            </a:r>
            <a:r>
              <a:rPr lang="en-US" dirty="0" smtClean="0">
                <a:solidFill>
                  <a:srgbClr val="A31515"/>
                </a:solidFill>
              </a:rPr>
              <a:t>serviceDebug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includeExceptionDetailInFaults</a:t>
            </a:r>
            <a:r>
              <a:rPr lang="en-US" dirty="0" smtClean="0">
                <a:solidFill>
                  <a:srgbClr val="0000FF"/>
                </a:solidFill>
              </a:rPr>
              <a:t>=</a:t>
            </a:r>
            <a:r>
              <a:rPr lang="en-US" dirty="0" smtClean="0">
                <a:solidFill>
                  <a:srgbClr val="000000"/>
                </a:solidFill>
              </a:rPr>
              <a:t>"</a:t>
            </a:r>
            <a:r>
              <a:rPr lang="en-US" dirty="0" smtClean="0">
                <a:solidFill>
                  <a:srgbClr val="0000FF"/>
                </a:solidFill>
              </a:rPr>
              <a:t>false</a:t>
            </a:r>
            <a:r>
              <a:rPr lang="en-US" dirty="0" smtClean="0">
                <a:solidFill>
                  <a:srgbClr val="000000"/>
                </a:solidFill>
              </a:rPr>
              <a:t>"</a:t>
            </a:r>
            <a:r>
              <a:rPr lang="en-US" dirty="0" smtClean="0">
                <a:solidFill>
                  <a:srgbClr val="0000FF"/>
                </a:solidFill>
              </a:rPr>
              <a:t>/&gt;</a:t>
            </a:r>
            <a:r>
              <a:rPr lang="en-US" dirty="0" smtClean="0"/>
              <a:t> </a:t>
            </a:r>
            <a:endParaRPr lang="ru-RU" dirty="0" smtClean="0"/>
          </a:p>
          <a:p>
            <a:pPr marL="2286000" lvl="5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&lt;/</a:t>
            </a:r>
            <a:r>
              <a:rPr lang="en-US" dirty="0">
                <a:solidFill>
                  <a:srgbClr val="A31515"/>
                </a:solidFill>
              </a:rPr>
              <a:t>behavior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r>
              <a:rPr lang="en-US" dirty="0"/>
              <a:t> </a:t>
            </a:r>
            <a:endParaRPr lang="ru-RU" dirty="0" smtClean="0"/>
          </a:p>
          <a:p>
            <a:pPr marL="1828800" lvl="4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&lt;/</a:t>
            </a:r>
            <a:r>
              <a:rPr lang="en-US" dirty="0">
                <a:solidFill>
                  <a:srgbClr val="A31515"/>
                </a:solidFill>
              </a:rPr>
              <a:t>serviceBehaviors</a:t>
            </a:r>
            <a:r>
              <a:rPr lang="en-US" dirty="0" smtClean="0">
                <a:solidFill>
                  <a:srgbClr val="0000FF"/>
                </a:solidFill>
              </a:rPr>
              <a:t>&gt;</a:t>
            </a:r>
            <a:endParaRPr lang="ru-RU" dirty="0">
              <a:solidFill>
                <a:srgbClr val="0000FF"/>
              </a:solidFill>
            </a:endParaRPr>
          </a:p>
          <a:p>
            <a:pPr marL="1314450" lvl="3" indent="0">
              <a:buNone/>
            </a:pPr>
            <a:r>
              <a:rPr lang="en-US" dirty="0" smtClean="0">
                <a:solidFill>
                  <a:srgbClr val="0000FF"/>
                </a:solidFill>
              </a:rPr>
              <a:t>&lt;/</a:t>
            </a:r>
            <a:r>
              <a:rPr lang="en-US" dirty="0" smtClean="0">
                <a:solidFill>
                  <a:srgbClr val="A31515"/>
                </a:solidFill>
              </a:rPr>
              <a:t>behaviors</a:t>
            </a:r>
            <a:r>
              <a:rPr lang="en-US" dirty="0">
                <a:solidFill>
                  <a:srgbClr val="0000FF"/>
                </a:solidFill>
              </a:rPr>
              <a:t>&gt;</a:t>
            </a:r>
            <a:endParaRPr lang="ru-RU" dirty="0" smtClean="0"/>
          </a:p>
          <a:p>
            <a:pPr lvl="1"/>
            <a:r>
              <a:rPr lang="ru-RU" dirty="0"/>
              <a:t>Конфигурация запрета встраивания страниц приложения в</a:t>
            </a:r>
            <a:r>
              <a:rPr lang="en-US" dirty="0"/>
              <a:t> iframe. (TBD: </a:t>
            </a:r>
            <a:r>
              <a:rPr lang="ru-RU" dirty="0"/>
              <a:t>фрагмент конфига</a:t>
            </a:r>
            <a:r>
              <a:rPr lang="en-US" dirty="0" smtClean="0"/>
              <a:t>)</a:t>
            </a:r>
            <a:endParaRPr lang="en-US" dirty="0" smtClean="0"/>
          </a:p>
          <a:p>
            <a:r>
              <a:rPr lang="ru-RU" dirty="0" smtClean="0"/>
              <a:t>И так на разных протоколах</a:t>
            </a:r>
          </a:p>
          <a:p>
            <a:r>
              <a:rPr lang="ru-RU" dirty="0" smtClean="0"/>
              <a:t>Тестировать по </a:t>
            </a:r>
            <a:r>
              <a:rPr lang="en-US" dirty="0" smtClean="0"/>
              <a:t>wsdl </a:t>
            </a:r>
            <a:endParaRPr lang="ru-RU" dirty="0" smtClean="0"/>
          </a:p>
          <a:p>
            <a:pPr lvl="1"/>
            <a:r>
              <a:rPr lang="ru-RU" dirty="0" smtClean="0"/>
              <a:t>надо </a:t>
            </a:r>
            <a:r>
              <a:rPr lang="ru-RU" dirty="0" smtClean="0"/>
              <a:t>сгенерить </a:t>
            </a:r>
            <a:r>
              <a:rPr lang="ru-RU" dirty="0"/>
              <a:t>и склеить все </a:t>
            </a:r>
            <a:r>
              <a:rPr lang="en-US" dirty="0"/>
              <a:t>wsdl</a:t>
            </a:r>
            <a:r>
              <a:rPr lang="ru-RU" dirty="0"/>
              <a:t> чтобы </a:t>
            </a:r>
            <a:r>
              <a:rPr lang="ru-RU" dirty="0" smtClean="0"/>
              <a:t>передать в </a:t>
            </a:r>
            <a:r>
              <a:rPr lang="ru-RU" dirty="0" smtClean="0"/>
              <a:t>сканер</a:t>
            </a:r>
            <a:endParaRPr lang="ru-RU" dirty="0" smtClean="0"/>
          </a:p>
          <a:p>
            <a:r>
              <a:rPr lang="ru-RU" dirty="0" smtClean="0"/>
              <a:t>Актуальные </a:t>
            </a:r>
            <a:r>
              <a:rPr lang="ru-RU" dirty="0" smtClean="0"/>
              <a:t>обновления на </a:t>
            </a:r>
            <a:r>
              <a:rPr lang="ru-RU" dirty="0" smtClean="0"/>
              <a:t>сервере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938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Jquery	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Можно испльзовать, чтобы прикрепить в багу и не описывать шаги воспроизведения. При проверке не надо будет заново все проделавать, можно только нажать кнопку.</a:t>
            </a:r>
            <a:endParaRPr lang="en-US" dirty="0" smtClean="0"/>
          </a:p>
          <a:p>
            <a:r>
              <a:rPr lang="ru-RU" dirty="0" smtClean="0"/>
              <a:t>Что для этого достаточно знать:</a:t>
            </a:r>
          </a:p>
          <a:p>
            <a:pPr lvl="1"/>
            <a:r>
              <a:rPr lang="ru-RU" dirty="0" smtClean="0"/>
              <a:t>как встраивать скрипт в </a:t>
            </a:r>
            <a:r>
              <a:rPr lang="en-US" dirty="0" smtClean="0"/>
              <a:t>HTML</a:t>
            </a:r>
            <a:endParaRPr lang="ru-RU" dirty="0" smtClean="0"/>
          </a:p>
          <a:p>
            <a:pPr lvl="1"/>
            <a:r>
              <a:rPr lang="ru-RU" dirty="0" smtClean="0"/>
              <a:t>Как посылать запросы на сервер</a:t>
            </a:r>
          </a:p>
          <a:p>
            <a:pPr lvl="1"/>
            <a:r>
              <a:rPr lang="ru-RU" dirty="0" smtClean="0"/>
              <a:t>Адрес гугла</a:t>
            </a:r>
          </a:p>
        </p:txBody>
      </p:sp>
    </p:spTree>
    <p:extLst>
      <p:ext uri="{BB962C8B-B14F-4D97-AF65-F5344CB8AC3E}">
        <p14:creationId xmlns:p14="http://schemas.microsoft.com/office/powerpoint/2010/main" val="4684391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Не стоит полагать, будто это что-то гарантирует. При желании, всегда найдутся умельцы покруче.</a:t>
            </a:r>
          </a:p>
          <a:p>
            <a:r>
              <a:rPr lang="ru-RU" dirty="0" smtClean="0"/>
              <a:t>Главное – знать меру. Не надо зарываться и тратить уйму времени. </a:t>
            </a:r>
          </a:p>
          <a:p>
            <a:r>
              <a:rPr lang="ru-RU" dirty="0" smtClean="0"/>
              <a:t>Помните – самолечение опасно, доверьтесь профессионалам. Если серьезные данные, то такое «секурити» тестирование не подходит.</a:t>
            </a:r>
          </a:p>
          <a:p>
            <a:r>
              <a:rPr lang="ru-RU" dirty="0" smtClean="0"/>
              <a:t>Однако, это полезно знать тестировщику.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549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Инструменты: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Acunetix – </a:t>
            </a:r>
            <a:r>
              <a:rPr lang="ru-RU" dirty="0" smtClean="0"/>
              <a:t>платный, крутой</a:t>
            </a:r>
            <a:endParaRPr lang="en-US" dirty="0" smtClean="0"/>
          </a:p>
          <a:p>
            <a:r>
              <a:rPr lang="en-US" dirty="0" smtClean="0"/>
              <a:t>Burp Suite </a:t>
            </a:r>
            <a:r>
              <a:rPr lang="ru-RU" dirty="0" smtClean="0"/>
              <a:t> - дешевле, крутой</a:t>
            </a:r>
            <a:endParaRPr lang="en-US" dirty="0" smtClean="0"/>
          </a:p>
          <a:p>
            <a:r>
              <a:rPr lang="en-US" dirty="0" smtClean="0"/>
              <a:t>QualysGuard – </a:t>
            </a:r>
            <a:r>
              <a:rPr lang="ru-RU" dirty="0" smtClean="0"/>
              <a:t>он-лайн сканер. Не достанет за </a:t>
            </a:r>
            <a:r>
              <a:rPr lang="en-US" dirty="0" smtClean="0"/>
              <a:t>VPN.</a:t>
            </a:r>
          </a:p>
          <a:p>
            <a:r>
              <a:rPr lang="en-US" dirty="0" smtClean="0"/>
              <a:t>Jquery </a:t>
            </a:r>
            <a:r>
              <a:rPr lang="ru-RU" dirty="0" smtClean="0"/>
              <a:t>– бесплатно, крутой </a:t>
            </a:r>
            <a:r>
              <a:rPr lang="ru-RU" dirty="0" smtClean="0">
                <a:sym typeface="Wingdings" panose="05000000000000000000" pitchFamily="2" charset="2"/>
              </a:rPr>
              <a:t> </a:t>
            </a:r>
            <a:endParaRPr lang="ru-RU" dirty="0" smtClean="0"/>
          </a:p>
          <a:p>
            <a:r>
              <a:rPr lang="en-US" dirty="0" smtClean="0"/>
              <a:t>WSDLMerge</a:t>
            </a:r>
            <a:r>
              <a:rPr lang="ru-RU" dirty="0" smtClean="0"/>
              <a:t> – склейка всех зависимостей </a:t>
            </a:r>
            <a:r>
              <a:rPr lang="en-US" dirty="0" smtClean="0"/>
              <a:t>wsdl </a:t>
            </a:r>
            <a:r>
              <a:rPr lang="ru-RU" dirty="0" smtClean="0"/>
              <a:t>файла в единый </a:t>
            </a:r>
            <a:r>
              <a:rPr lang="en-US" dirty="0" smtClean="0"/>
              <a:t>wsdl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3246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Пример </a:t>
            </a:r>
            <a:r>
              <a:rPr lang="ru-RU" dirty="0" smtClean="0"/>
              <a:t>простейшей самописной тулзы, написанный для прикрепления в баги: 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5599"/>
            <a:ext cx="8229600" cy="3270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156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Ссылки: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OWASP Top10 </a:t>
            </a:r>
            <a:r>
              <a:rPr lang="en-US" dirty="0"/>
              <a:t>security </a:t>
            </a:r>
            <a:r>
              <a:rPr lang="en-US" dirty="0" smtClean="0"/>
              <a:t>risks, 2013(PDF): </a:t>
            </a:r>
            <a:r>
              <a:rPr lang="en-US" dirty="0">
                <a:hlinkClick r:id="rId2"/>
              </a:rPr>
              <a:t>http://owasptop10.googlecode.com/files/OWASP%20Top%2010%20-%</a:t>
            </a:r>
            <a:r>
              <a:rPr lang="en-US" dirty="0" smtClean="0">
                <a:hlinkClick r:id="rId2"/>
              </a:rPr>
              <a:t>202013.pdf</a:t>
            </a:r>
            <a:endParaRPr lang="en-US" dirty="0" smtClean="0"/>
          </a:p>
          <a:p>
            <a:r>
              <a:rPr lang="en-US" dirty="0"/>
              <a:t>MSDN, How To: Prevent Cross-Site Scripting in ASP.NET - </a:t>
            </a:r>
            <a:r>
              <a:rPr lang="en-US" dirty="0" smtClean="0">
                <a:hlinkClick r:id="rId3"/>
              </a:rPr>
              <a:t>http://msdn.microsoft.com/en-us/library/ff649310.aspx</a:t>
            </a:r>
            <a:r>
              <a:rPr lang="en-US" dirty="0" smtClean="0"/>
              <a:t> </a:t>
            </a:r>
            <a:endParaRPr lang="en-US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479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 чем речь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Основные понятия о тестировании безопасности</a:t>
            </a:r>
            <a:endParaRPr lang="ru-RU" dirty="0" smtClean="0"/>
          </a:p>
          <a:p>
            <a:r>
              <a:rPr lang="ru-RU" dirty="0" smtClean="0"/>
              <a:t>Особенности поиска уязвимостей в </a:t>
            </a:r>
            <a:r>
              <a:rPr lang="en-US" dirty="0" smtClean="0"/>
              <a:t>web</a:t>
            </a:r>
            <a:r>
              <a:rPr lang="ru-RU" dirty="0" smtClean="0"/>
              <a:t> сервисах </a:t>
            </a:r>
            <a:r>
              <a:rPr lang="en-US" dirty="0" smtClean="0"/>
              <a:t>(</a:t>
            </a:r>
            <a:r>
              <a:rPr lang="ru-RU" dirty="0" smtClean="0"/>
              <a:t>на примере </a:t>
            </a:r>
            <a:r>
              <a:rPr lang="en-US" dirty="0" smtClean="0"/>
              <a:t>wcf</a:t>
            </a:r>
            <a:r>
              <a:rPr lang="ru-RU" dirty="0" smtClean="0"/>
              <a:t> сервисов</a:t>
            </a:r>
            <a:r>
              <a:rPr lang="en-US" dirty="0" smtClean="0"/>
              <a:t>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096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Кому?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 кого: </a:t>
            </a:r>
            <a:endParaRPr lang="en-US" b="1" dirty="0" smtClean="0"/>
          </a:p>
          <a:p>
            <a:pPr lvl="1"/>
            <a:r>
              <a:rPr lang="ru-RU" b="1" dirty="0" smtClean="0"/>
              <a:t>Публичный </a:t>
            </a:r>
            <a:r>
              <a:rPr lang="en-US" b="1" dirty="0" smtClean="0"/>
              <a:t> </a:t>
            </a:r>
            <a:r>
              <a:rPr lang="ru-RU" b="1" dirty="0" smtClean="0"/>
              <a:t>сервис </a:t>
            </a:r>
            <a:r>
              <a:rPr lang="en-US" dirty="0" smtClean="0"/>
              <a:t>– </a:t>
            </a:r>
            <a:r>
              <a:rPr lang="ru-RU" dirty="0" smtClean="0"/>
              <a:t>кто угодно </a:t>
            </a:r>
            <a:r>
              <a:rPr lang="ru-RU" dirty="0" smtClean="0"/>
              <a:t>в мире может </a:t>
            </a:r>
            <a:r>
              <a:rPr lang="ru-RU" dirty="0" smtClean="0"/>
              <a:t>начать использовать ваше приложение как «оружие»</a:t>
            </a:r>
          </a:p>
          <a:p>
            <a:pPr lvl="1"/>
            <a:r>
              <a:rPr lang="ru-RU" b="1" dirty="0" smtClean="0"/>
              <a:t>Множество пользователей</a:t>
            </a:r>
            <a:r>
              <a:rPr lang="ru-RU" dirty="0" smtClean="0"/>
              <a:t> – есть чем </a:t>
            </a:r>
            <a:r>
              <a:rPr lang="ru-RU" dirty="0" smtClean="0"/>
              <a:t>поживиться (персональные данные)</a:t>
            </a:r>
            <a:endParaRPr lang="ru-RU" dirty="0" smtClean="0"/>
          </a:p>
          <a:p>
            <a:pPr lvl="1"/>
            <a:r>
              <a:rPr lang="en-US" b="1" dirty="0" smtClean="0"/>
              <a:t>On Demand</a:t>
            </a:r>
            <a:r>
              <a:rPr lang="en-US" dirty="0" smtClean="0"/>
              <a:t> – </a:t>
            </a:r>
            <a:r>
              <a:rPr lang="ru-RU" dirty="0" smtClean="0"/>
              <a:t>люди покупают </a:t>
            </a:r>
            <a:r>
              <a:rPr lang="ru-RU" dirty="0" smtClean="0"/>
              <a:t>подписки. Если они считают, что есть </a:t>
            </a:r>
            <a:r>
              <a:rPr lang="ru-RU" dirty="0" smtClean="0"/>
              <a:t>опасность - они перестают это делать.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78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Зачем?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Чтобы ограничить свободу действий потенциальным </a:t>
            </a:r>
            <a:r>
              <a:rPr lang="ru-RU" dirty="0" smtClean="0"/>
              <a:t>злодеям</a:t>
            </a:r>
            <a:endParaRPr lang="ru-RU" dirty="0" smtClean="0"/>
          </a:p>
          <a:p>
            <a:pPr lvl="1"/>
            <a:r>
              <a:rPr lang="ru-RU" dirty="0" smtClean="0"/>
              <a:t>Избавиться от простейших уязвимостей</a:t>
            </a:r>
          </a:p>
          <a:p>
            <a:pPr lvl="1"/>
            <a:r>
              <a:rPr lang="ru-RU" dirty="0" smtClean="0"/>
              <a:t>Повысить свой авторитет в глазах заказчика</a:t>
            </a:r>
            <a:endParaRPr lang="en-US" dirty="0" smtClean="0"/>
          </a:p>
          <a:p>
            <a:r>
              <a:rPr lang="ru-RU" dirty="0" smtClean="0"/>
              <a:t>Пусть выбеут </a:t>
            </a:r>
            <a:r>
              <a:rPr lang="ru-RU" dirty="0" smtClean="0"/>
              <a:t>не вас </a:t>
            </a:r>
            <a:endParaRPr lang="ru-RU" dirty="0" smtClean="0"/>
          </a:p>
          <a:p>
            <a:pPr lvl="1"/>
            <a:r>
              <a:rPr lang="ru-RU" dirty="0" smtClean="0">
                <a:sym typeface="Wingdings" panose="05000000000000000000" pitchFamily="2" charset="2"/>
              </a:rPr>
              <a:t>Усложнить использование атакующим вашего продукта в качестве инструмента 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ru-RU" dirty="0" smtClean="0">
                <a:sym typeface="Wingdings" panose="05000000000000000000" pitchFamily="2" charset="2"/>
              </a:rPr>
              <a:t>Это </a:t>
            </a:r>
            <a:r>
              <a:rPr lang="ru-RU" dirty="0" smtClean="0">
                <a:sym typeface="Wingdings" panose="05000000000000000000" pitchFamily="2" charset="2"/>
              </a:rPr>
              <a:t>интересно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ru-RU" dirty="0" smtClean="0">
                <a:sym typeface="Wingdings" panose="05000000000000000000" pitchFamily="2" charset="2"/>
              </a:rPr>
              <a:t>и полезно знать </a:t>
            </a:r>
          </a:p>
          <a:p>
            <a:pPr lvl="1"/>
            <a:r>
              <a:rPr lang="ru-RU" dirty="0" smtClean="0"/>
              <a:t>Стимулирует познакомиться с продуктом «ближе»</a:t>
            </a:r>
          </a:p>
          <a:p>
            <a:pPr lvl="1"/>
            <a:r>
              <a:rPr lang="ru-RU" dirty="0" smtClean="0"/>
              <a:t>Повышает вашу ценность как специалиста</a:t>
            </a:r>
            <a:endParaRPr lang="ru-RU" dirty="0" smtClean="0"/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15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это все у «взрослых»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Сертификации ПО</a:t>
            </a:r>
          </a:p>
          <a:p>
            <a:pPr lvl="1"/>
            <a:r>
              <a:rPr lang="ru-RU" dirty="0" smtClean="0"/>
              <a:t>Для работы с платежами пластиковыми </a:t>
            </a:r>
            <a:r>
              <a:rPr lang="ru-RU" dirty="0" smtClean="0"/>
              <a:t>картами (</a:t>
            </a:r>
            <a:r>
              <a:rPr lang="en-US" dirty="0" smtClean="0"/>
              <a:t>PCI</a:t>
            </a:r>
            <a:r>
              <a:rPr lang="ru-RU" dirty="0" smtClean="0"/>
              <a:t>)</a:t>
            </a:r>
            <a:endParaRPr lang="ru-RU" dirty="0" smtClean="0"/>
          </a:p>
          <a:p>
            <a:pPr lvl="1"/>
            <a:r>
              <a:rPr lang="ru-RU" dirty="0" smtClean="0"/>
              <a:t>Для работы с правительственными </a:t>
            </a:r>
            <a:r>
              <a:rPr lang="ru-RU" dirty="0" smtClean="0"/>
              <a:t>структурами</a:t>
            </a:r>
            <a:r>
              <a:rPr lang="en-US" dirty="0" smtClean="0"/>
              <a:t> ( </a:t>
            </a:r>
            <a:r>
              <a:rPr lang="ru-RU" dirty="0" smtClean="0"/>
              <a:t>примеры</a:t>
            </a:r>
            <a:r>
              <a:rPr lang="en-US" dirty="0" smtClean="0"/>
              <a:t> )</a:t>
            </a:r>
            <a:endParaRPr lang="ru-RU" dirty="0" smtClean="0"/>
          </a:p>
          <a:p>
            <a:r>
              <a:rPr lang="ru-RU" dirty="0" smtClean="0"/>
              <a:t>Сертификации </a:t>
            </a:r>
            <a:r>
              <a:rPr lang="ru-RU" dirty="0" smtClean="0"/>
              <a:t>профессионалов</a:t>
            </a:r>
          </a:p>
          <a:p>
            <a:pPr lvl="1"/>
            <a:r>
              <a:rPr lang="ru-RU" dirty="0" smtClean="0"/>
              <a:t>Примеры</a:t>
            </a:r>
            <a:endParaRPr lang="ru-RU" dirty="0" smtClean="0"/>
          </a:p>
          <a:p>
            <a:r>
              <a:rPr lang="ru-RU" dirty="0" smtClean="0"/>
              <a:t>Наборы инструментов </a:t>
            </a:r>
          </a:p>
          <a:p>
            <a:r>
              <a:rPr lang="ru-RU" dirty="0" smtClean="0"/>
              <a:t>Отдельный недешевый сервис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67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чего можно начать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Injections (A1)</a:t>
            </a:r>
          </a:p>
          <a:p>
            <a:r>
              <a:rPr lang="en-US" dirty="0" smtClean="0"/>
              <a:t>XSS (A3)</a:t>
            </a:r>
          </a:p>
          <a:p>
            <a:r>
              <a:rPr lang="en-US" dirty="0"/>
              <a:t>Insecure Direct Object </a:t>
            </a:r>
            <a:r>
              <a:rPr lang="en-US" dirty="0" smtClean="0"/>
              <a:t>References </a:t>
            </a:r>
            <a:r>
              <a:rPr lang="en-US" dirty="0"/>
              <a:t>(A4)</a:t>
            </a:r>
          </a:p>
          <a:p>
            <a:pPr lvl="1"/>
            <a:r>
              <a:rPr lang="en-US" dirty="0" smtClean="0"/>
              <a:t>A2 </a:t>
            </a:r>
            <a:r>
              <a:rPr lang="ru-RU" dirty="0" smtClean="0"/>
              <a:t>пропущен, т.к. </a:t>
            </a:r>
            <a:r>
              <a:rPr lang="en-US" dirty="0" smtClean="0"/>
              <a:t>Access Control</a:t>
            </a:r>
            <a:r>
              <a:rPr lang="ru-RU" dirty="0" smtClean="0"/>
              <a:t> проблема не уровня сервиса, а выше.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00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Was </a:t>
            </a:r>
            <a:r>
              <a:rPr lang="de-DE" dirty="0"/>
              <a:t>ist </a:t>
            </a:r>
            <a:r>
              <a:rPr lang="de-DE" dirty="0" smtClean="0"/>
              <a:t>das?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OWASP </a:t>
            </a:r>
            <a:r>
              <a:rPr lang="en-US" dirty="0" smtClean="0"/>
              <a:t>– </a:t>
            </a:r>
            <a:r>
              <a:rPr lang="ru-RU" dirty="0" smtClean="0"/>
              <a:t>некоммерческое объединение, накапливающее знания по тестированию безопасности.</a:t>
            </a:r>
            <a:endParaRPr lang="en-US" dirty="0" smtClean="0"/>
          </a:p>
          <a:p>
            <a:r>
              <a:rPr lang="ru-RU" b="1" dirty="0" smtClean="0"/>
              <a:t>(</a:t>
            </a:r>
            <a:r>
              <a:rPr lang="en-US" b="1" dirty="0" smtClean="0"/>
              <a:t>A1</a:t>
            </a:r>
            <a:r>
              <a:rPr lang="ru-RU" b="1" dirty="0" smtClean="0"/>
              <a:t>)</a:t>
            </a:r>
            <a:r>
              <a:rPr lang="en-US" b="1" dirty="0" smtClean="0"/>
              <a:t> Injections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ru-RU" dirty="0"/>
              <a:t>внедрение </a:t>
            </a:r>
            <a:r>
              <a:rPr lang="ru-RU" dirty="0" smtClean="0"/>
              <a:t>кода</a:t>
            </a:r>
            <a:r>
              <a:rPr lang="en-US" dirty="0" smtClean="0"/>
              <a:t>, </a:t>
            </a:r>
            <a:r>
              <a:rPr lang="ru-RU" dirty="0" smtClean="0"/>
              <a:t>который выполнится доверчивым интерпретатором.</a:t>
            </a:r>
            <a:endParaRPr lang="ru-RU" dirty="0"/>
          </a:p>
          <a:p>
            <a:r>
              <a:rPr lang="en-US" b="1" dirty="0" smtClean="0"/>
              <a:t>(A3) XSS</a:t>
            </a:r>
            <a:r>
              <a:rPr lang="ru-RU" dirty="0" smtClean="0"/>
              <a:t> </a:t>
            </a:r>
            <a:r>
              <a:rPr lang="ru-RU" dirty="0" smtClean="0"/>
              <a:t>– «отложенная инъекция». Срабатывает в браузере в момент обращения к ресурсу браузером. (Не путать с </a:t>
            </a:r>
            <a:r>
              <a:rPr lang="en-US" i="1" dirty="0" smtClean="0"/>
              <a:t>Cross Site Request Forgery, A8</a:t>
            </a:r>
            <a:r>
              <a:rPr lang="ru-RU" dirty="0" smtClean="0"/>
              <a:t>)</a:t>
            </a:r>
            <a:endParaRPr lang="ru-RU" sz="2800" dirty="0" smtClean="0"/>
          </a:p>
          <a:p>
            <a:r>
              <a:rPr lang="en-US" b="1" dirty="0" smtClean="0"/>
              <a:t>(A4) Insecure </a:t>
            </a:r>
            <a:r>
              <a:rPr lang="en-US" b="1" dirty="0"/>
              <a:t>Direct Object </a:t>
            </a:r>
            <a:r>
              <a:rPr lang="en-US" b="1" dirty="0" smtClean="0"/>
              <a:t>References</a:t>
            </a:r>
            <a:r>
              <a:rPr lang="ru-RU" b="1" dirty="0" smtClean="0"/>
              <a:t> </a:t>
            </a:r>
            <a:r>
              <a:rPr lang="en-US" dirty="0" smtClean="0"/>
              <a:t>– </a:t>
            </a:r>
            <a:r>
              <a:rPr lang="ru-RU" sz="2800" dirty="0" smtClean="0"/>
              <a:t>лишняя информация в варнингах и эксепшенах позволяющая злоумышленнику получить информацию для усовершенствования атаки.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1839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Веб сервисы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 имеют красивого пользовательского интерфейса в привычном виде</a:t>
            </a:r>
            <a:endParaRPr lang="ru-RU" dirty="0" smtClean="0"/>
          </a:p>
          <a:p>
            <a:r>
              <a:rPr lang="ru-RU" dirty="0" smtClean="0"/>
              <a:t>Предоставляют доступ к функционалу приложения для сторонних разработчиков</a:t>
            </a:r>
            <a:endParaRPr lang="ru-RU" dirty="0" smtClean="0"/>
          </a:p>
          <a:p>
            <a:r>
              <a:rPr lang="ru-RU" dirty="0" smtClean="0"/>
              <a:t>В случае </a:t>
            </a:r>
            <a:r>
              <a:rPr lang="en-US" dirty="0" smtClean="0"/>
              <a:t>WCF</a:t>
            </a:r>
            <a:r>
              <a:rPr lang="ru-RU" dirty="0" smtClean="0"/>
              <a:t> </a:t>
            </a:r>
          </a:p>
          <a:p>
            <a:pPr lvl="1"/>
            <a:r>
              <a:rPr lang="ru-RU" dirty="0" smtClean="0"/>
              <a:t>широко используются и внутри приложения </a:t>
            </a:r>
            <a:endParaRPr lang="en-US" dirty="0" smtClean="0"/>
          </a:p>
          <a:p>
            <a:pPr lvl="1"/>
            <a:r>
              <a:rPr lang="ru-RU" dirty="0" smtClean="0"/>
              <a:t>часть </a:t>
            </a:r>
            <a:r>
              <a:rPr lang="ru-RU" dirty="0" smtClean="0"/>
              <a:t>работы за программиста делает </a:t>
            </a:r>
            <a:r>
              <a:rPr lang="ru-RU" dirty="0" smtClean="0"/>
              <a:t>фреймворк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425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с ними не так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Injections </a:t>
            </a:r>
            <a:r>
              <a:rPr lang="ru-RU" dirty="0" smtClean="0"/>
              <a:t>через параметры методов. </a:t>
            </a:r>
            <a:endParaRPr lang="ru-RU" dirty="0" smtClean="0"/>
          </a:p>
          <a:p>
            <a:pPr lvl="1"/>
            <a:r>
              <a:rPr lang="ru-RU" sz="2400" dirty="0" smtClean="0"/>
              <a:t>Метод </a:t>
            </a:r>
            <a:r>
              <a:rPr lang="ru-RU" sz="2400" dirty="0" smtClean="0"/>
              <a:t>с кучей параметров принимающий еще и </a:t>
            </a:r>
            <a:r>
              <a:rPr lang="en-US" sz="2400" dirty="0" smtClean="0"/>
              <a:t>sortField</a:t>
            </a:r>
            <a:r>
              <a:rPr lang="en-US" sz="2400" dirty="0"/>
              <a:t> </a:t>
            </a:r>
            <a:r>
              <a:rPr lang="en-US" sz="2400" dirty="0" smtClean="0"/>
              <a:t>– </a:t>
            </a:r>
            <a:r>
              <a:rPr lang="ru-RU" sz="2400" dirty="0" smtClean="0"/>
              <a:t>направляет его напрямую в базу.</a:t>
            </a:r>
          </a:p>
          <a:p>
            <a:r>
              <a:rPr lang="en-US" dirty="0" smtClean="0"/>
              <a:t>XSS</a:t>
            </a:r>
            <a:endParaRPr lang="ru-RU" dirty="0" smtClean="0"/>
          </a:p>
          <a:p>
            <a:pPr lvl="1"/>
            <a:r>
              <a:rPr lang="ru-RU" dirty="0" smtClean="0"/>
              <a:t>можно передать другому пользователю системы «отравленный» объект. </a:t>
            </a:r>
          </a:p>
          <a:p>
            <a:pPr lvl="1"/>
            <a:r>
              <a:rPr lang="ru-RU" dirty="0" smtClean="0"/>
              <a:t>Сообщение об ошибке может отображать (выполнять) вредоносный код</a:t>
            </a:r>
            <a:endParaRPr lang="ru-RU" dirty="0" smtClean="0"/>
          </a:p>
          <a:p>
            <a:r>
              <a:rPr lang="ru-RU" dirty="0" smtClean="0"/>
              <a:t>Слишком информативные эксепшены и варнинги</a:t>
            </a:r>
          </a:p>
          <a:p>
            <a:r>
              <a:rPr lang="ru-RU" dirty="0" smtClean="0"/>
              <a:t>Все это может быть доступно по разным протоколам</a:t>
            </a:r>
          </a:p>
        </p:txBody>
      </p:sp>
    </p:spTree>
    <p:extLst>
      <p:ext uri="{BB962C8B-B14F-4D97-AF65-F5344CB8AC3E}">
        <p14:creationId xmlns:p14="http://schemas.microsoft.com/office/powerpoint/2010/main" val="1533628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629</Words>
  <Application>Microsoft Office PowerPoint</Application>
  <PresentationFormat>On-screen Show (4:3)</PresentationFormat>
  <Paragraphs>89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Тестирование безопасности веб-сервисов на примере WCF-сервисов</vt:lpstr>
      <vt:lpstr>О чем речь</vt:lpstr>
      <vt:lpstr>Кому?</vt:lpstr>
      <vt:lpstr>Зачем?</vt:lpstr>
      <vt:lpstr>Как это все у «взрослых»</vt:lpstr>
      <vt:lpstr>С чего можно начать</vt:lpstr>
      <vt:lpstr>Was ist das?</vt:lpstr>
      <vt:lpstr>Веб сервисы</vt:lpstr>
      <vt:lpstr>Что с ними не так</vt:lpstr>
      <vt:lpstr>Исправительные работы</vt:lpstr>
      <vt:lpstr>Jquery </vt:lpstr>
      <vt:lpstr>Fin</vt:lpstr>
      <vt:lpstr>Инструменты:</vt:lpstr>
      <vt:lpstr>Пример</vt:lpstr>
      <vt:lpstr>Ссылки: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Pavel Smirnov</dc:creator>
  <cp:lastModifiedBy>Pavel Smirnov</cp:lastModifiedBy>
  <cp:revision>68</cp:revision>
  <dcterms:created xsi:type="dcterms:W3CDTF">2014-02-23T20:04:32Z</dcterms:created>
  <dcterms:modified xsi:type="dcterms:W3CDTF">2014-03-03T11:23:29Z</dcterms:modified>
</cp:coreProperties>
</file>