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3" r:id="rId6"/>
    <p:sldId id="265" r:id="rId7"/>
    <p:sldId id="267" r:id="rId8"/>
    <p:sldId id="268" r:id="rId9"/>
    <p:sldId id="337" r:id="rId10"/>
    <p:sldId id="294" r:id="rId11"/>
    <p:sldId id="270" r:id="rId12"/>
    <p:sldId id="271" r:id="rId13"/>
    <p:sldId id="272" r:id="rId14"/>
    <p:sldId id="273" r:id="rId15"/>
    <p:sldId id="276" r:id="rId16"/>
    <p:sldId id="279" r:id="rId17"/>
    <p:sldId id="275" r:id="rId18"/>
    <p:sldId id="274" r:id="rId19"/>
    <p:sldId id="277" r:id="rId20"/>
    <p:sldId id="278" r:id="rId21"/>
    <p:sldId id="280" r:id="rId22"/>
    <p:sldId id="329" r:id="rId23"/>
    <p:sldId id="330" r:id="rId24"/>
    <p:sldId id="339" r:id="rId25"/>
    <p:sldId id="288" r:id="rId26"/>
    <p:sldId id="312" r:id="rId27"/>
    <p:sldId id="314" r:id="rId28"/>
    <p:sldId id="295" r:id="rId29"/>
    <p:sldId id="313" r:id="rId30"/>
    <p:sldId id="286" r:id="rId31"/>
    <p:sldId id="289" r:id="rId32"/>
    <p:sldId id="317" r:id="rId33"/>
    <p:sldId id="331" r:id="rId34"/>
    <p:sldId id="334" r:id="rId35"/>
    <p:sldId id="333" r:id="rId36"/>
    <p:sldId id="335" r:id="rId37"/>
    <p:sldId id="336" r:id="rId38"/>
    <p:sldId id="290" r:id="rId39"/>
    <p:sldId id="293" r:id="rId40"/>
    <p:sldId id="318" r:id="rId41"/>
    <p:sldId id="319" r:id="rId42"/>
    <p:sldId id="300" r:id="rId43"/>
    <p:sldId id="301" r:id="rId44"/>
    <p:sldId id="320" r:id="rId45"/>
    <p:sldId id="321" r:id="rId46"/>
    <p:sldId id="296" r:id="rId47"/>
    <p:sldId id="299" r:id="rId48"/>
    <p:sldId id="307" r:id="rId49"/>
    <p:sldId id="308" r:id="rId50"/>
    <p:sldId id="323" r:id="rId51"/>
    <p:sldId id="322" r:id="rId52"/>
    <p:sldId id="305" r:id="rId53"/>
    <p:sldId id="306" r:id="rId54"/>
    <p:sldId id="325" r:id="rId55"/>
    <p:sldId id="324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7" autoAdjust="0"/>
    <p:restoredTop sz="64983" autoAdjust="0"/>
  </p:normalViewPr>
  <p:slideViewPr>
    <p:cSldViewPr snapToGrid="0">
      <p:cViewPr>
        <p:scale>
          <a:sx n="75" d="100"/>
          <a:sy n="75" d="100"/>
        </p:scale>
        <p:origin x="-20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D2F45-EEEA-49EA-82A2-62EB6AF5A69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F3FBA-EA81-44BA-9D92-81FD800F9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9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3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59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97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957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12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58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0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03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51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11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5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66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11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11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11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25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86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/>
            </a:r>
            <a:br>
              <a:rPr lang="ru-RU" baseline="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25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/>
            </a:r>
            <a:br>
              <a:rPr lang="ru-RU" baseline="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25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86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86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86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769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25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25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25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/>
            </a:r>
            <a:br>
              <a:rPr lang="ru-RU" baseline="0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256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25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/>
            </a:r>
            <a:br>
              <a:rPr lang="ru-RU" baseline="0" dirty="0" smtClean="0"/>
            </a:b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25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86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86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863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86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789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392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00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217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380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217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34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597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259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2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49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33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8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62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3FBA-EA81-44BA-9D92-81FD800F92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0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94027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7533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97604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33220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7022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96862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66417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32436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8908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539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16688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4541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78962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3017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6858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42024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2554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7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5" y="1909012"/>
            <a:ext cx="8534902" cy="264368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cs typeface="Arial" pitchFamily="34" charset="0"/>
              </a:rPr>
              <a:t/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3600" b="1" dirty="0">
                <a:cs typeface="Arial" pitchFamily="34" charset="0"/>
              </a:rPr>
              <a:t/>
            </a:r>
            <a:br>
              <a:rPr lang="en-US" sz="3600" b="1" dirty="0">
                <a:cs typeface="Arial" pitchFamily="34" charset="0"/>
              </a:rPr>
            </a:br>
            <a:r>
              <a:rPr lang="ru-RU" sz="3600" b="1" dirty="0" smtClean="0">
                <a:cs typeface="Arial" pitchFamily="34" charset="0"/>
              </a:rPr>
              <a:t>Взгляд </a:t>
            </a:r>
            <a:r>
              <a:rPr lang="ru-RU" sz="3600" b="1" dirty="0">
                <a:cs typeface="Arial" pitchFamily="34" charset="0"/>
              </a:rPr>
              <a:t>изнутри на курс </a:t>
            </a:r>
            <a:r>
              <a:rPr lang="ru-RU" sz="3600" b="1" dirty="0" smtClean="0">
                <a:cs typeface="Arial" pitchFamily="34" charset="0"/>
              </a:rPr>
              <a:t/>
            </a:r>
            <a:br>
              <a:rPr lang="ru-RU" sz="3600" b="1" dirty="0" smtClean="0">
                <a:cs typeface="Arial" pitchFamily="34" charset="0"/>
              </a:rPr>
            </a:br>
            <a:r>
              <a:rPr lang="ru-RU" sz="3600" b="1" dirty="0" smtClean="0">
                <a:cs typeface="Arial" pitchFamily="34" charset="0"/>
              </a:rPr>
              <a:t>по </a:t>
            </a:r>
            <a:r>
              <a:rPr lang="ru-RU" sz="3600" b="1" dirty="0">
                <a:cs typeface="Arial" pitchFamily="34" charset="0"/>
              </a:rPr>
              <a:t>тестированию</a:t>
            </a:r>
            <a:r>
              <a:rPr lang="ru-RU" sz="3600" dirty="0">
                <a:cs typeface="Arial" pitchFamily="34" charset="0"/>
              </a:rPr>
              <a:t/>
            </a:r>
            <a:br>
              <a:rPr lang="ru-RU" sz="3600" dirty="0">
                <a:cs typeface="Arial" pitchFamily="34" charset="0"/>
              </a:rPr>
            </a:br>
            <a:r>
              <a:rPr lang="ru-RU" sz="3600" dirty="0">
                <a:cs typeface="Arial" pitchFamily="34" charset="0"/>
              </a:rPr>
              <a:t/>
            </a:r>
            <a:br>
              <a:rPr lang="ru-RU" sz="3600" dirty="0">
                <a:cs typeface="Arial" pitchFamily="34" charset="0"/>
              </a:rPr>
            </a:br>
            <a:endParaRPr lang="ru-RU" sz="3600" dirty="0"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или</a:t>
            </a:r>
            <a:r>
              <a:rPr lang="en-US" dirty="0" smtClean="0"/>
              <a:t> </a:t>
            </a:r>
            <a:r>
              <a:rPr lang="ru-RU" b="1" dirty="0" smtClean="0"/>
              <a:t>как </a:t>
            </a:r>
            <a:r>
              <a:rPr lang="ru-RU" b="1" dirty="0"/>
              <a:t>самому создать эту машину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56" y="5989493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864974"/>
            <a:ext cx="9487929" cy="485316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Способы </a:t>
            </a:r>
            <a:r>
              <a:rPr lang="ru-RU" sz="3600" dirty="0" smtClean="0"/>
              <a:t>пиара (грабли)</a:t>
            </a:r>
            <a:br>
              <a:rPr lang="ru-RU" sz="3600" dirty="0" smtClean="0"/>
            </a:br>
            <a:endParaRPr lang="ru-RU" sz="3600" dirty="0" smtClean="0"/>
          </a:p>
          <a:p>
            <a:pPr fontAlgn="base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публикация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на сайте компании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оставление заявки на сайте </a:t>
            </a:r>
            <a:r>
              <a:rPr lang="ru-RU" sz="2000" dirty="0" smtClean="0">
                <a:solidFill>
                  <a:schemeClr val="tx1"/>
                </a:solidFill>
              </a:rPr>
              <a:t>компании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- сделали автоответ на отклики со </a:t>
            </a:r>
            <a:r>
              <a:rPr lang="ru-RU" sz="2000" dirty="0">
                <a:solidFill>
                  <a:srgbClr val="FF0000"/>
                </a:solidFill>
              </a:rPr>
              <a:t>всех </a:t>
            </a:r>
            <a:r>
              <a:rPr lang="ru-RU" sz="2000" dirty="0" smtClean="0">
                <a:solidFill>
                  <a:srgbClr val="FF0000"/>
                </a:solidFill>
              </a:rPr>
              <a:t>городов</a:t>
            </a:r>
            <a:endParaRPr lang="ru-RU" sz="2000" dirty="0">
              <a:solidFill>
                <a:srgbClr val="FF0000"/>
              </a:solidFill>
            </a:endParaRPr>
          </a:p>
          <a:p>
            <a:pPr fontAlgn="base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пост в </a:t>
            </a:r>
            <a:r>
              <a:rPr lang="ru-RU" sz="2000" dirty="0" err="1">
                <a:solidFill>
                  <a:schemeClr val="bg1">
                    <a:lumMod val="65000"/>
                  </a:schemeClr>
                </a:solidFill>
              </a:rPr>
              <a:t>соцсети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  <a:p>
            <a:pPr fontAlgn="base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пост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в сообществе тестировщиков города</a:t>
            </a:r>
          </a:p>
          <a:p>
            <a:pPr fontAlgn="base"/>
            <a:r>
              <a:rPr lang="ru-RU" sz="2000" dirty="0" smtClean="0"/>
              <a:t>афиши </a:t>
            </a:r>
            <a:r>
              <a:rPr lang="ru-RU" sz="2000" dirty="0"/>
              <a:t>в </a:t>
            </a:r>
            <a:r>
              <a:rPr lang="ru-RU" sz="2000" dirty="0" smtClean="0"/>
              <a:t>университетах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ru-RU" sz="2000" dirty="0" smtClean="0">
                <a:solidFill>
                  <a:srgbClr val="FF0000"/>
                </a:solidFill>
              </a:rPr>
              <a:t>не </a:t>
            </a:r>
            <a:r>
              <a:rPr lang="ru-RU" sz="2000" dirty="0">
                <a:solidFill>
                  <a:srgbClr val="FF0000"/>
                </a:solidFill>
              </a:rPr>
              <a:t>указали </a:t>
            </a:r>
            <a:r>
              <a:rPr lang="ru-RU" sz="2000" dirty="0" smtClean="0">
                <a:solidFill>
                  <a:srgbClr val="FF0000"/>
                </a:solidFill>
              </a:rPr>
              <a:t>город Екатеринбург</a:t>
            </a:r>
            <a:endParaRPr lang="ru-RU" sz="2000" dirty="0">
              <a:solidFill>
                <a:srgbClr val="FF0000"/>
              </a:solidFill>
            </a:endParaRPr>
          </a:p>
          <a:p>
            <a:pPr fontAlgn="base"/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сарафанное радио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4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2586682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Отбор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1045122"/>
            <a:ext cx="9487929" cy="485316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Способы отбора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fontAlgn="base"/>
            <a:r>
              <a:rPr lang="ru-RU" sz="2000" dirty="0"/>
              <a:t>и</a:t>
            </a:r>
            <a:r>
              <a:rPr lang="ru-RU" sz="2000" dirty="0" smtClean="0"/>
              <a:t>нтервью/собеседование</a:t>
            </a:r>
            <a:endParaRPr lang="ru-RU" sz="2000" dirty="0"/>
          </a:p>
          <a:p>
            <a:pPr fontAlgn="base"/>
            <a:r>
              <a:rPr lang="ru-RU" sz="2000" dirty="0" smtClean="0"/>
              <a:t>анкета</a:t>
            </a:r>
          </a:p>
          <a:p>
            <a:pPr fontAlgn="base"/>
            <a:r>
              <a:rPr lang="ru-RU" sz="2000" dirty="0"/>
              <a:t>т</a:t>
            </a:r>
            <a:r>
              <a:rPr lang="ru-RU" sz="2000" dirty="0" smtClean="0"/>
              <a:t>естовое задание на дом</a:t>
            </a:r>
            <a:endParaRPr lang="ru-RU" sz="20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1045122"/>
            <a:ext cx="9487929" cy="485316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Эффективный способ отбора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fontAlgn="base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интервью/собеседование</a:t>
            </a:r>
          </a:p>
          <a:p>
            <a:pPr fontAlgn="base"/>
            <a:r>
              <a:rPr lang="ru-RU" sz="2000" dirty="0"/>
              <a:t>анкета</a:t>
            </a:r>
          </a:p>
          <a:p>
            <a:pPr fontAlgn="base"/>
            <a:r>
              <a:rPr lang="ru-RU" sz="2000" dirty="0"/>
              <a:t>тестовое задание на дом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3960" y="1055135"/>
            <a:ext cx="9608615" cy="485316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Эффективный способ </a:t>
            </a:r>
            <a:r>
              <a:rPr lang="ru-RU" sz="3600" dirty="0" smtClean="0"/>
              <a:t>отбора (грабли)</a:t>
            </a:r>
            <a:endParaRPr lang="ru-RU" sz="3600" dirty="0"/>
          </a:p>
          <a:p>
            <a:pPr marL="0" indent="0" algn="ctr">
              <a:buNone/>
            </a:pPr>
            <a:endParaRPr lang="ru-RU" sz="3600" dirty="0" smtClean="0"/>
          </a:p>
          <a:p>
            <a:pPr fontAlgn="base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интервью/собеседование</a:t>
            </a:r>
          </a:p>
          <a:p>
            <a:pPr fontAlgn="base"/>
            <a:r>
              <a:rPr lang="ru-RU" sz="2000" dirty="0"/>
              <a:t>а</a:t>
            </a:r>
            <a:r>
              <a:rPr lang="ru-RU" sz="2000" dirty="0" smtClean="0"/>
              <a:t>нкета</a:t>
            </a:r>
          </a:p>
          <a:p>
            <a:pPr marL="0" indent="0" fontAlgn="base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	- </a:t>
            </a:r>
            <a:r>
              <a:rPr lang="ru-RU" sz="2000" dirty="0">
                <a:solidFill>
                  <a:srgbClr val="FF0000"/>
                </a:solidFill>
              </a:rPr>
              <a:t>оценка </a:t>
            </a:r>
            <a:r>
              <a:rPr lang="ru-RU" sz="2000" dirty="0" err="1" smtClean="0">
                <a:solidFill>
                  <a:srgbClr val="FF0000"/>
                </a:solidFill>
              </a:rPr>
              <a:t>тех.скиллов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в виде открытого </a:t>
            </a:r>
            <a:r>
              <a:rPr lang="ru-RU" sz="2000" dirty="0" smtClean="0">
                <a:solidFill>
                  <a:srgbClr val="FF0000"/>
                </a:solidFill>
              </a:rPr>
              <a:t>вопроса</a:t>
            </a:r>
            <a:endParaRPr lang="ru-RU" sz="2000" dirty="0">
              <a:solidFill>
                <a:srgbClr val="FF0000"/>
              </a:solidFill>
            </a:endParaRPr>
          </a:p>
          <a:p>
            <a:pPr fontAlgn="base"/>
            <a:r>
              <a:rPr lang="ru-RU" sz="2000" dirty="0"/>
              <a:t>тестовое задание на дом</a:t>
            </a:r>
          </a:p>
          <a:p>
            <a:pPr marL="0" indent="0" fontAlgn="base">
              <a:buNone/>
            </a:pPr>
            <a:r>
              <a:rPr lang="ru-RU" sz="2000" dirty="0" smtClean="0"/>
              <a:t>	</a:t>
            </a: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544782"/>
            <a:ext cx="9574236" cy="505892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Анкета (грабли</a:t>
            </a:r>
            <a:r>
              <a:rPr lang="ru-RU" sz="3600" dirty="0"/>
              <a:t>)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2050" name="Picture 2" descr="https://lh6.googleusercontent.com/s-Om9GYdhENIM8kUGfGtLq7sDxcZ1D3g_0JzGqAAt61H1wbug5WgCANQaRrGGUmm5w7sh3o3FgPZ_TxbzPuLPhaQlSR4jx6jc12wNwIUYWKTa293IINp99wHhkDBVO3y-ezxxMEPp3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34" y="1428338"/>
            <a:ext cx="10943720" cy="417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544782"/>
            <a:ext cx="9574236" cy="505892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Анкета (грабли)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0" indent="0" fontAlgn="base">
              <a:buNone/>
            </a:pPr>
            <a:endParaRPr lang="ru-RU" sz="2000" dirty="0" smtClean="0"/>
          </a:p>
          <a:p>
            <a:pPr marL="0" indent="0" fontAlgn="base">
              <a:buNone/>
            </a:pPr>
            <a:endParaRPr lang="ru-RU" sz="2000" dirty="0"/>
          </a:p>
          <a:p>
            <a:r>
              <a:rPr lang="ru-RU" sz="2000" dirty="0"/>
              <a:t>1C профессионал 2007год (очень давно</a:t>
            </a:r>
            <a:r>
              <a:rPr lang="ru-RU" sz="2000" dirty="0" smtClean="0"/>
              <a:t>)))</a:t>
            </a:r>
          </a:p>
          <a:p>
            <a:r>
              <a:rPr lang="ru-RU" sz="2000" dirty="0"/>
              <a:t>Английский средний, турецкий </a:t>
            </a:r>
            <a:r>
              <a:rPr lang="ru-RU" sz="2000" dirty="0" smtClean="0"/>
              <a:t>базовый</a:t>
            </a:r>
          </a:p>
          <a:p>
            <a:r>
              <a:rPr lang="ru-RU" sz="2000" dirty="0"/>
              <a:t>С# - косвенно, если подучить на практике работу с библиотеками то на среднем уровне точно. Частично Питон.</a:t>
            </a:r>
          </a:p>
        </p:txBody>
      </p:sp>
      <p:pic>
        <p:nvPicPr>
          <p:cNvPr id="2050" name="Picture 2" descr="https://lh6.googleusercontent.com/s-Om9GYdhENIM8kUGfGtLq7sDxcZ1D3g_0JzGqAAt61H1wbug5WgCANQaRrGGUmm5w7sh3o3FgPZ_TxbzPuLPhaQlSR4jx6jc12wNwIUYWKTa293IINp99wHhkDBVO3y-ezxxMEPp3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80" y="1307086"/>
            <a:ext cx="4951311" cy="18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544782"/>
            <a:ext cx="9487929" cy="485316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Эффективный способ отбора (грабли)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fontAlgn="base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интервью/собеседование</a:t>
            </a:r>
          </a:p>
          <a:p>
            <a:pPr fontAlgn="base"/>
            <a:r>
              <a:rPr lang="ru-RU" sz="2000" dirty="0"/>
              <a:t>анкета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rgbClr val="FF0000"/>
                </a:solidFill>
              </a:rPr>
              <a:t>	- </a:t>
            </a:r>
            <a:r>
              <a:rPr lang="ru-RU" sz="2000" dirty="0" smtClean="0">
                <a:solidFill>
                  <a:srgbClr val="FF0000"/>
                </a:solidFill>
              </a:rPr>
              <a:t>оценка тех. </a:t>
            </a:r>
            <a:r>
              <a:rPr lang="ru-RU" sz="2000" dirty="0" err="1">
                <a:solidFill>
                  <a:srgbClr val="FF0000"/>
                </a:solidFill>
              </a:rPr>
              <a:t>скиллов</a:t>
            </a:r>
            <a:r>
              <a:rPr lang="ru-RU" sz="2000" dirty="0">
                <a:solidFill>
                  <a:srgbClr val="FF0000"/>
                </a:solidFill>
              </a:rPr>
              <a:t> в виде открытого вопроса</a:t>
            </a:r>
          </a:p>
          <a:p>
            <a:pPr fontAlgn="base"/>
            <a:r>
              <a:rPr lang="ru-RU" sz="2000" dirty="0"/>
              <a:t>тестовое задание на дом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rgbClr val="FF0000"/>
                </a:solidFill>
              </a:rPr>
              <a:t>	- уровень отборочного не всегда соответствовал уровню участников на </a:t>
            </a:r>
            <a:r>
              <a:rPr lang="ru-RU" sz="2000" dirty="0" smtClean="0">
                <a:solidFill>
                  <a:srgbClr val="FF0000"/>
                </a:solidFill>
              </a:rPr>
              <a:t>входе</a:t>
            </a:r>
          </a:p>
          <a:p>
            <a:pPr marL="0" indent="0" fontAlgn="base">
              <a:buNone/>
            </a:pPr>
            <a:r>
              <a:rPr lang="ru-RU" sz="2000" dirty="0" smtClean="0"/>
              <a:t>	</a:t>
            </a:r>
            <a:endParaRPr lang="ru-RU" sz="1600" dirty="0" smtClean="0"/>
          </a:p>
          <a:p>
            <a:endParaRPr lang="ru-RU" sz="1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979259" y="407622"/>
            <a:ext cx="10334176" cy="505892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Тестовое задание на дом (грабли)</a:t>
            </a:r>
            <a:br>
              <a:rPr lang="ru-RU" sz="3600" dirty="0" smtClean="0"/>
            </a:br>
            <a:r>
              <a:rPr lang="ru-RU" sz="2000" dirty="0" smtClean="0"/>
              <a:t>Задание: кажется</a:t>
            </a:r>
            <a:r>
              <a:rPr lang="ru-RU" sz="2000" dirty="0"/>
              <a:t>, в вычислениях допущена ошибка. Что является причиной ошибки, а что </a:t>
            </a:r>
            <a:r>
              <a:rPr lang="ru-RU" sz="2000" dirty="0" smtClean="0"/>
              <a:t>нет?</a:t>
            </a:r>
            <a:r>
              <a:rPr lang="en-GB" sz="2000" dirty="0" smtClean="0"/>
              <a:t> </a:t>
            </a: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9" y="0"/>
            <a:ext cx="11888116" cy="66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4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544782"/>
            <a:ext cx="9487929" cy="485316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Эффективный способ отбора (грабли)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fontAlgn="base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интервью/собеседование</a:t>
            </a:r>
          </a:p>
          <a:p>
            <a:pPr fontAlgn="base"/>
            <a:r>
              <a:rPr lang="ru-RU" sz="2000" dirty="0"/>
              <a:t>анкета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rgbClr val="FF0000"/>
                </a:solidFill>
              </a:rPr>
              <a:t>	- оценка </a:t>
            </a:r>
            <a:r>
              <a:rPr lang="ru-RU" sz="2000" dirty="0" smtClean="0">
                <a:solidFill>
                  <a:srgbClr val="FF0000"/>
                </a:solidFill>
              </a:rPr>
              <a:t>тех. </a:t>
            </a:r>
            <a:r>
              <a:rPr lang="ru-RU" sz="2000" dirty="0" err="1" smtClean="0">
                <a:solidFill>
                  <a:srgbClr val="FF0000"/>
                </a:solidFill>
              </a:rPr>
              <a:t>скиллов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в виде открытого вопроса</a:t>
            </a:r>
          </a:p>
          <a:p>
            <a:pPr fontAlgn="base"/>
            <a:r>
              <a:rPr lang="ru-RU" sz="2000" dirty="0"/>
              <a:t>тестовое задание на дом</a:t>
            </a:r>
          </a:p>
          <a:p>
            <a:pPr marL="0" indent="0" fontAlgn="base">
              <a:buNone/>
            </a:pPr>
            <a:r>
              <a:rPr lang="ru-RU" sz="2000" dirty="0"/>
              <a:t>	</a:t>
            </a:r>
            <a:r>
              <a:rPr lang="ru-RU" sz="2000" dirty="0">
                <a:solidFill>
                  <a:srgbClr val="FF0000"/>
                </a:solidFill>
              </a:rPr>
              <a:t>- уровень отборочного не всегда соответствовал уровню участников на входе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- закрытие приема ответов раньше озвученного времени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endParaRPr lang="ru-RU" sz="1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  <a:cs typeface="Arial" pitchFamily="34" charset="0"/>
              </a:rPr>
              <a:t>Кто я?</a:t>
            </a:r>
            <a:endParaRPr lang="ru-RU" dirty="0">
              <a:latin typeface="+mn-lt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5611" y="2589015"/>
            <a:ext cx="9805736" cy="3318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cs typeface="Arial" pitchFamily="34" charset="0"/>
              </a:rPr>
              <a:t>Изюрьева Ольга</a:t>
            </a:r>
            <a:br>
              <a:rPr lang="ru-RU" sz="2900" dirty="0" smtClean="0">
                <a:cs typeface="Arial" pitchFamily="34" charset="0"/>
              </a:rPr>
            </a:br>
            <a:r>
              <a:rPr lang="ru-RU" sz="2900" dirty="0" smtClean="0">
                <a:cs typeface="Arial" pitchFamily="34" charset="0"/>
              </a:rPr>
              <a:t>СКБ </a:t>
            </a:r>
            <a:r>
              <a:rPr lang="ru-RU" sz="2900" dirty="0">
                <a:cs typeface="Arial" pitchFamily="34" charset="0"/>
              </a:rPr>
              <a:t>Контур г. Екатеринбург</a:t>
            </a:r>
            <a:endParaRPr lang="ru-RU" sz="2900" dirty="0" smtClean="0">
              <a:cs typeface="Arial" pitchFamily="34" charset="0"/>
            </a:endParaRPr>
          </a:p>
          <a:p>
            <a:pPr marL="0" indent="0">
              <a:buNone/>
            </a:pPr>
            <a:endParaRPr lang="ru-RU" sz="29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ru-RU" sz="2900" dirty="0" err="1" smtClean="0">
                <a:cs typeface="Arial" pitchFamily="34" charset="0"/>
              </a:rPr>
              <a:t>тестировщик</a:t>
            </a:r>
            <a:r>
              <a:rPr lang="ru-RU" sz="2900" dirty="0" smtClean="0">
                <a:cs typeface="Arial" pitchFamily="34" charset="0"/>
              </a:rPr>
              <a:t> 6+</a:t>
            </a:r>
            <a:r>
              <a:rPr lang="en-GB" sz="2900" dirty="0" smtClean="0">
                <a:cs typeface="Arial" pitchFamily="34" charset="0"/>
              </a:rPr>
              <a:t> </a:t>
            </a:r>
            <a:r>
              <a:rPr lang="ru-RU" sz="2900" smtClean="0">
                <a:cs typeface="Arial" pitchFamily="34" charset="0"/>
              </a:rPr>
              <a:t>лет</a:t>
            </a:r>
            <a:r>
              <a:rPr lang="en-US" sz="2900" dirty="0" smtClean="0">
                <a:cs typeface="Arial" pitchFamily="34" charset="0"/>
              </a:rPr>
              <a:t/>
            </a:r>
            <a:br>
              <a:rPr lang="en-US" sz="2900" dirty="0" smtClean="0">
                <a:cs typeface="Arial" pitchFamily="34" charset="0"/>
              </a:rPr>
            </a:br>
            <a:r>
              <a:rPr lang="ru-RU" sz="2900" dirty="0" err="1" smtClean="0">
                <a:cs typeface="Arial" pitchFamily="34" charset="0"/>
              </a:rPr>
              <a:t>тимлид</a:t>
            </a:r>
            <a:r>
              <a:rPr lang="ru-RU" sz="2900" dirty="0" smtClean="0">
                <a:cs typeface="Arial" pitchFamily="34" charset="0"/>
              </a:rPr>
              <a:t> команды тестирования</a:t>
            </a:r>
            <a:r>
              <a:rPr lang="en-US" sz="2900" dirty="0" smtClean="0">
                <a:cs typeface="Arial" pitchFamily="34" charset="0"/>
              </a:rPr>
              <a:t/>
            </a:r>
            <a:br>
              <a:rPr lang="en-US" sz="2900" dirty="0" smtClean="0">
                <a:cs typeface="Arial" pitchFamily="34" charset="0"/>
              </a:rPr>
            </a:br>
            <a:r>
              <a:rPr lang="ru-RU" sz="2900" dirty="0" smtClean="0">
                <a:cs typeface="Arial" pitchFamily="34" charset="0"/>
              </a:rPr>
              <a:t>организатор курса</a:t>
            </a:r>
            <a:r>
              <a:rPr lang="en-US" sz="2900" dirty="0" smtClean="0">
                <a:cs typeface="Arial" pitchFamily="34" charset="0"/>
              </a:rPr>
              <a:t> </a:t>
            </a:r>
            <a:r>
              <a:rPr lang="ru-RU" sz="2900" dirty="0" smtClean="0">
                <a:cs typeface="Arial" pitchFamily="34" charset="0"/>
              </a:rPr>
              <a:t>«Тестирование ПО» </a:t>
            </a:r>
            <a:r>
              <a:rPr lang="ru-RU" sz="2600" dirty="0" smtClean="0">
                <a:cs typeface="Arial" pitchFamily="34" charset="0"/>
              </a:rPr>
              <a:t/>
            </a:r>
            <a:br>
              <a:rPr lang="ru-RU" sz="2600" dirty="0" smtClean="0">
                <a:cs typeface="Arial" pitchFamily="34" charset="0"/>
              </a:rPr>
            </a:br>
            <a:r>
              <a:rPr lang="en-US" sz="2600" dirty="0" smtClean="0">
                <a:cs typeface="Arial" pitchFamily="34" charset="0"/>
              </a:rPr>
              <a:t/>
            </a:r>
            <a:br>
              <a:rPr lang="en-US" sz="2600" dirty="0" smtClean="0">
                <a:cs typeface="Arial" pitchFamily="34" charset="0"/>
              </a:rPr>
            </a:br>
            <a:r>
              <a:rPr lang="ru-RU" sz="2600" dirty="0" smtClean="0">
                <a:cs typeface="Arial" pitchFamily="34" charset="0"/>
              </a:rPr>
              <a:t/>
            </a:r>
            <a:br>
              <a:rPr lang="ru-RU" sz="2600" dirty="0" smtClean="0">
                <a:cs typeface="Arial" pitchFamily="34" charset="0"/>
              </a:rPr>
            </a:br>
            <a:r>
              <a:rPr lang="en-US" sz="2600" dirty="0" smtClean="0">
                <a:cs typeface="Arial" pitchFamily="34" charset="0"/>
              </a:rPr>
              <a:t> </a:t>
            </a:r>
            <a:r>
              <a:rPr lang="ru-RU" sz="2600" dirty="0" smtClean="0">
                <a:cs typeface="Arial" pitchFamily="34" charset="0"/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cs typeface="Arial" pitchFamily="34" charset="0"/>
              </a:rPr>
              <a:t>@</a:t>
            </a:r>
            <a:r>
              <a:rPr lang="en-US" sz="2900" dirty="0" err="1" smtClean="0">
                <a:solidFill>
                  <a:schemeClr val="tx1"/>
                </a:solidFill>
                <a:cs typeface="Arial" pitchFamily="34" charset="0"/>
              </a:rPr>
              <a:t>Izyuryeva</a:t>
            </a:r>
            <a:endParaRPr lang="ru-RU" sz="26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en-US" sz="2900" dirty="0" smtClean="0">
                <a:solidFill>
                  <a:schemeClr val="tx1"/>
                </a:solidFill>
                <a:cs typeface="Arial" pitchFamily="34" charset="0"/>
              </a:rPr>
              <a:t>oliaiz610@gmail.com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056" y="5028121"/>
            <a:ext cx="272063" cy="2661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056" y="5449203"/>
            <a:ext cx="272063" cy="208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544782"/>
            <a:ext cx="9487929" cy="485316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Эффективный способ отбора (грабли</a:t>
            </a:r>
            <a:r>
              <a:rPr lang="ru-RU" sz="3600" dirty="0" smtClean="0"/>
              <a:t>)</a:t>
            </a:r>
          </a:p>
          <a:p>
            <a:pPr marL="0" indent="0" algn="ctr">
              <a:buNone/>
            </a:pPr>
            <a:endParaRPr lang="ru-RU" sz="3600" dirty="0"/>
          </a:p>
          <a:p>
            <a:pPr fontAlgn="base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интервью/собеседование</a:t>
            </a:r>
          </a:p>
          <a:p>
            <a:pPr fontAlgn="base"/>
            <a:r>
              <a:rPr lang="ru-RU" sz="2000" dirty="0"/>
              <a:t>анкета</a:t>
            </a:r>
          </a:p>
          <a:p>
            <a:pPr marL="0" indent="0" fontAlgn="base">
              <a:buNone/>
            </a:pPr>
            <a:r>
              <a:rPr lang="ru-RU" sz="2000" b="1" dirty="0"/>
              <a:t>	</a:t>
            </a:r>
            <a:r>
              <a:rPr lang="ru-RU" sz="2000" dirty="0">
                <a:solidFill>
                  <a:srgbClr val="FF0000"/>
                </a:solidFill>
              </a:rPr>
              <a:t>- оценка </a:t>
            </a:r>
            <a:r>
              <a:rPr lang="ru-RU" sz="2000" dirty="0" smtClean="0">
                <a:solidFill>
                  <a:srgbClr val="FF0000"/>
                </a:solidFill>
              </a:rPr>
              <a:t>тех. </a:t>
            </a:r>
            <a:r>
              <a:rPr lang="ru-RU" sz="2000" dirty="0" err="1" smtClean="0">
                <a:solidFill>
                  <a:srgbClr val="FF0000"/>
                </a:solidFill>
              </a:rPr>
              <a:t>скиллов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в виде открытого вопроса</a:t>
            </a:r>
          </a:p>
          <a:p>
            <a:pPr fontAlgn="base"/>
            <a:r>
              <a:rPr lang="ru-RU" sz="2000" dirty="0"/>
              <a:t>тестовое задание на дом</a:t>
            </a:r>
          </a:p>
          <a:p>
            <a:pPr marL="0" indent="0" fontAlgn="base">
              <a:buNone/>
            </a:pPr>
            <a:r>
              <a:rPr lang="ru-RU" sz="2000" b="1" dirty="0">
                <a:solidFill>
                  <a:srgbClr val="FF0000"/>
                </a:solidFill>
              </a:rPr>
              <a:t>	</a:t>
            </a:r>
            <a:r>
              <a:rPr lang="ru-RU" sz="2000" dirty="0">
                <a:solidFill>
                  <a:srgbClr val="FF0000"/>
                </a:solidFill>
              </a:rPr>
              <a:t>- уровень отборочного не всегда соответствовал уровню участников на входе 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rgbClr val="FF0000"/>
                </a:solidFill>
              </a:rPr>
              <a:t>	- закрытие приема ответов раньше </a:t>
            </a:r>
            <a:r>
              <a:rPr lang="ru-RU" sz="2000" dirty="0" smtClean="0">
                <a:solidFill>
                  <a:srgbClr val="FF0000"/>
                </a:solidFill>
              </a:rPr>
              <a:t>озвученного времени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- ручная обработка ответов в большом количестве</a:t>
            </a:r>
          </a:p>
          <a:p>
            <a:pPr marL="0" indent="0">
              <a:buNone/>
            </a:pPr>
            <a:endParaRPr lang="ru-RU" sz="1600" dirty="0" smtClean="0"/>
          </a:p>
          <a:p>
            <a:endParaRPr lang="ru-RU" sz="1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0"/>
            <a:ext cx="5448300" cy="67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7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544782"/>
            <a:ext cx="9487929" cy="485316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Эффективный способ отбора (грабли)</a:t>
            </a:r>
          </a:p>
          <a:p>
            <a:pPr marL="0" indent="0" algn="ctr">
              <a:buNone/>
            </a:pPr>
            <a:endParaRPr lang="ru-RU" sz="3600" dirty="0"/>
          </a:p>
          <a:p>
            <a:pPr fontAlgn="base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интервью/собеседование</a:t>
            </a:r>
          </a:p>
          <a:p>
            <a:pPr fontAlgn="base"/>
            <a:r>
              <a:rPr lang="ru-RU" sz="2000" dirty="0"/>
              <a:t>анкета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rgbClr val="FF0000"/>
                </a:solidFill>
              </a:rPr>
              <a:t>	- оценка </a:t>
            </a:r>
            <a:r>
              <a:rPr lang="ru-RU" sz="2000" dirty="0" smtClean="0">
                <a:solidFill>
                  <a:srgbClr val="FF0000"/>
                </a:solidFill>
              </a:rPr>
              <a:t>тех. </a:t>
            </a:r>
            <a:r>
              <a:rPr lang="ru-RU" sz="2000" dirty="0" err="1" smtClean="0">
                <a:solidFill>
                  <a:srgbClr val="FF0000"/>
                </a:solidFill>
              </a:rPr>
              <a:t>скиллов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в виде открытого вопроса</a:t>
            </a:r>
          </a:p>
          <a:p>
            <a:pPr fontAlgn="base"/>
            <a:r>
              <a:rPr lang="ru-RU" sz="2000" dirty="0"/>
              <a:t>тестовое задание на дом</a:t>
            </a:r>
          </a:p>
          <a:p>
            <a:pPr marL="0" indent="0" fontAlgn="base">
              <a:buNone/>
            </a:pPr>
            <a:r>
              <a:rPr lang="ru-RU" sz="2000" dirty="0"/>
              <a:t>	</a:t>
            </a:r>
            <a:r>
              <a:rPr lang="ru-RU" sz="2000" dirty="0">
                <a:solidFill>
                  <a:srgbClr val="FF0000"/>
                </a:solidFill>
              </a:rPr>
              <a:t>- уровень отборочного не всегда соответствовал уровню участников на входе 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rgbClr val="FF0000"/>
                </a:solidFill>
              </a:rPr>
              <a:t>	- закрытие приема ответов раньше </a:t>
            </a:r>
            <a:r>
              <a:rPr lang="ru-RU" sz="2000" dirty="0" smtClean="0">
                <a:solidFill>
                  <a:srgbClr val="FF0000"/>
                </a:solidFill>
              </a:rPr>
              <a:t>озвученного времени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ru-RU" sz="2000" dirty="0">
                <a:solidFill>
                  <a:srgbClr val="FF0000"/>
                </a:solidFill>
              </a:rPr>
              <a:t>	- ручная обработка ответов в большом количестве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- не </a:t>
            </a:r>
            <a:r>
              <a:rPr lang="ru-RU" sz="2000" dirty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rgbClr val="FF0000"/>
                </a:solidFill>
              </a:rPr>
              <a:t>публиковали оценочные характеристики отбора </a:t>
            </a:r>
          </a:p>
          <a:p>
            <a:pPr marL="0" indent="0">
              <a:buNone/>
            </a:pPr>
            <a:endParaRPr lang="ru-RU" sz="1600" dirty="0" smtClean="0"/>
          </a:p>
          <a:p>
            <a:endParaRPr lang="ru-RU" sz="1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544782"/>
            <a:ext cx="9487929" cy="485316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Тестовое задание на дом </a:t>
            </a:r>
            <a:r>
              <a:rPr lang="ru-RU" sz="3600" dirty="0" smtClean="0"/>
              <a:t>(советы)</a:t>
            </a:r>
            <a:endParaRPr lang="ru-RU" sz="3600" dirty="0"/>
          </a:p>
          <a:p>
            <a:pPr marL="0" indent="0" fontAlgn="base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не </a:t>
            </a:r>
            <a:r>
              <a:rPr lang="ru-RU" sz="2000" dirty="0" err="1" smtClean="0"/>
              <a:t>гуглящееся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современное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и</a:t>
            </a:r>
            <a:r>
              <a:rPr lang="ru-RU" sz="2000" dirty="0" smtClean="0">
                <a:solidFill>
                  <a:schemeClr val="tx1"/>
                </a:solidFill>
              </a:rPr>
              <a:t>нтерактивное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оступное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легко обрабатываемое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544782"/>
            <a:ext cx="9487929" cy="485316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Как отобрать нужное количество (</a:t>
            </a:r>
            <a:r>
              <a:rPr lang="ru-RU" sz="3600" dirty="0">
                <a:solidFill>
                  <a:schemeClr val="tx1"/>
                </a:solidFill>
              </a:rPr>
              <a:t>о</a:t>
            </a:r>
            <a:r>
              <a:rPr lang="ru-RU" sz="3600" dirty="0" smtClean="0">
                <a:solidFill>
                  <a:schemeClr val="tx1"/>
                </a:solidFill>
              </a:rPr>
              <a:t>риентир</a:t>
            </a:r>
            <a:r>
              <a:rPr lang="ru-RU" sz="3600" dirty="0" smtClean="0"/>
              <a:t>)</a:t>
            </a:r>
          </a:p>
          <a:p>
            <a:pPr marL="0" indent="0" algn="ctr">
              <a:buNone/>
            </a:pPr>
            <a:endParaRPr lang="ru-RU" sz="3600" dirty="0"/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количество ставок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минимум 2 человека на </a:t>
            </a:r>
            <a:r>
              <a:rPr lang="ru-RU" sz="2000" dirty="0" smtClean="0">
                <a:solidFill>
                  <a:schemeClr val="tx1"/>
                </a:solidFill>
              </a:rPr>
              <a:t>место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ресурс преподавателей </a:t>
            </a:r>
            <a:endParaRPr lang="ru-RU" sz="2000" dirty="0" smtClean="0">
              <a:solidFill>
                <a:schemeClr val="tx1"/>
              </a:solidFill>
            </a:endParaRP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вместимость помещения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2-3 человека отваливаются сразу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3-5 человека отваливаются к концу </a:t>
            </a:r>
          </a:p>
          <a:p>
            <a:pPr marL="0" indent="0" fontAlgn="base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60" y="1942666"/>
            <a:ext cx="6080094" cy="3175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2586682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Формат обучения</a:t>
            </a:r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843972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Формат обучения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ru-RU" sz="3600" dirty="0" smtClean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75755" y="1990911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б</a:t>
            </a:r>
            <a:r>
              <a:rPr lang="ru-RU" sz="2000" dirty="0" smtClean="0"/>
              <a:t>азовые темы  тестирования и темы по инструментам, актуальным в компании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50537" y="2505051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68819" y="843972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Темы</a:t>
            </a: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19424" y="2687135"/>
            <a:ext cx="5235485" cy="269262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000" dirty="0" smtClean="0"/>
              <a:t>Классификация </a:t>
            </a:r>
            <a:r>
              <a:rPr lang="ru-RU" sz="2000" dirty="0"/>
              <a:t>видов тестирования </a:t>
            </a:r>
          </a:p>
          <a:p>
            <a:pPr fontAlgn="base"/>
            <a:r>
              <a:rPr lang="ru-RU" sz="2000" dirty="0"/>
              <a:t>Процесс разработки тестов </a:t>
            </a:r>
          </a:p>
          <a:p>
            <a:pPr fontAlgn="base"/>
            <a:r>
              <a:rPr lang="ru-RU" sz="2000" dirty="0"/>
              <a:t>Методы проектирования тестов. Черный </a:t>
            </a:r>
            <a:r>
              <a:rPr lang="ru-RU" sz="2000" dirty="0" smtClean="0"/>
              <a:t>ящик</a:t>
            </a:r>
            <a:endParaRPr lang="ru-RU" sz="2000" dirty="0"/>
          </a:p>
          <a:p>
            <a:pPr fontAlgn="base"/>
            <a:r>
              <a:rPr lang="ru-RU" sz="2000" dirty="0"/>
              <a:t>Методы проектирования тестов, основанные на опыте </a:t>
            </a:r>
            <a:endParaRPr lang="ru-RU" sz="2000" dirty="0" smtClean="0"/>
          </a:p>
          <a:p>
            <a:pPr fontAlgn="base"/>
            <a:r>
              <a:rPr lang="ru-RU" sz="2000" dirty="0" smtClean="0"/>
              <a:t>Выбор </a:t>
            </a:r>
            <a:r>
              <a:rPr lang="ru-RU" sz="2000" dirty="0"/>
              <a:t>методов тестирования </a:t>
            </a:r>
          </a:p>
          <a:p>
            <a:pPr fontAlgn="base"/>
            <a:r>
              <a:rPr lang="ru-RU" sz="2000" dirty="0" err="1" smtClean="0"/>
              <a:t>Багрепорты</a:t>
            </a:r>
            <a:endParaRPr lang="ru-RU" sz="2000" dirty="0"/>
          </a:p>
          <a:p>
            <a:pPr fontAlgn="base"/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63640" y="1731911"/>
            <a:ext cx="5235485" cy="191044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000" dirty="0" err="1" smtClean="0"/>
              <a:t>DevTools</a:t>
            </a:r>
            <a:r>
              <a:rPr lang="ru-RU" sz="2000" dirty="0" smtClean="0"/>
              <a:t> </a:t>
            </a:r>
            <a:r>
              <a:rPr lang="ru-RU" sz="2000" dirty="0"/>
              <a:t>браузера </a:t>
            </a:r>
          </a:p>
          <a:p>
            <a:pPr fontAlgn="base"/>
            <a:r>
              <a:rPr lang="en-GB" sz="2000" dirty="0" smtClean="0"/>
              <a:t>API</a:t>
            </a:r>
            <a:endParaRPr lang="ru-RU" sz="2000" dirty="0"/>
          </a:p>
          <a:p>
            <a:pPr fontAlgn="base"/>
            <a:r>
              <a:rPr lang="en-US" sz="2000" dirty="0" smtClean="0"/>
              <a:t>VCS</a:t>
            </a:r>
            <a:endParaRPr lang="ru-RU" sz="2000" dirty="0" smtClean="0"/>
          </a:p>
          <a:p>
            <a:pPr fontAlgn="base"/>
            <a:r>
              <a:rPr lang="ru-RU" sz="2000" dirty="0" smtClean="0"/>
              <a:t>Автоматизация</a:t>
            </a:r>
            <a:r>
              <a:rPr lang="ru-RU" sz="2000" dirty="0"/>
              <a:t>. Инструменты, правила и рекомендации </a:t>
            </a:r>
          </a:p>
          <a:p>
            <a:pPr fontAlgn="base"/>
            <a:r>
              <a:rPr lang="en-GB" sz="2000" dirty="0" smtClean="0"/>
              <a:t>CI</a:t>
            </a: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19426" y="1747232"/>
            <a:ext cx="5235485" cy="69678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000" dirty="0" smtClean="0"/>
              <a:t>Вводное. Модели </a:t>
            </a:r>
            <a:r>
              <a:rPr lang="ru-RU" sz="2000" dirty="0"/>
              <a:t>разработки ПО и место тестирования в </a:t>
            </a:r>
            <a:r>
              <a:rPr lang="ru-RU" sz="2000" dirty="0" smtClean="0"/>
              <a:t>них</a:t>
            </a:r>
            <a:endParaRPr lang="en-GB" sz="2000" dirty="0" smtClean="0"/>
          </a:p>
          <a:p>
            <a:pPr fontAlgn="base"/>
            <a:endParaRPr lang="en-GB" sz="1600" dirty="0" smtClean="0"/>
          </a:p>
          <a:p>
            <a:pPr fontAlgn="base"/>
            <a:endParaRPr lang="ru-RU" sz="1600" dirty="0"/>
          </a:p>
          <a:p>
            <a:pPr fontAlgn="base"/>
            <a:endParaRPr lang="ru-RU" sz="1200" dirty="0"/>
          </a:p>
          <a:p>
            <a:pPr marL="0" indent="0" algn="ctr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263640" y="4414232"/>
            <a:ext cx="5235485" cy="95522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000" dirty="0"/>
              <a:t>Разговоры о собеседованиях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4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843972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Формат обучения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75755" y="1990911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базовые темы  тестирования и темы по инструментам, актуальным в компании</a:t>
            </a:r>
          </a:p>
          <a:p>
            <a:r>
              <a:rPr lang="ru-RU" sz="2000" dirty="0" smtClean="0"/>
              <a:t>домашняя самоподготовка</a:t>
            </a:r>
            <a:r>
              <a:rPr lang="ru-RU" sz="2000" dirty="0"/>
              <a:t> </a:t>
            </a:r>
            <a:r>
              <a:rPr lang="ru-RU" sz="2000" dirty="0" smtClean="0"/>
              <a:t>через видео и </a:t>
            </a:r>
            <a:r>
              <a:rPr lang="ru-RU" sz="2000" dirty="0" err="1" smtClean="0"/>
              <a:t>квизы</a:t>
            </a:r>
            <a:r>
              <a:rPr lang="ru-RU" sz="2000" dirty="0" smtClean="0"/>
              <a:t> </a:t>
            </a: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544782"/>
            <a:ext cx="9574236" cy="505892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Д</a:t>
            </a:r>
            <a:r>
              <a:rPr lang="ru-RU" sz="3600" dirty="0" smtClean="0"/>
              <a:t>омашняя самоподготовка</a:t>
            </a:r>
            <a:r>
              <a:rPr lang="en-US" sz="3600" dirty="0"/>
              <a:t> - </a:t>
            </a:r>
            <a:r>
              <a:rPr lang="en-US" sz="3600" dirty="0" smtClean="0"/>
              <a:t>ulearn.me</a:t>
            </a:r>
            <a:endParaRPr lang="ru-RU" sz="3600" dirty="0" smtClean="0"/>
          </a:p>
          <a:p>
            <a:pPr marL="0" indent="0" algn="ctr">
              <a:buNone/>
            </a:pPr>
            <a:endParaRPr lang="ru-RU" sz="3600" dirty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4" y="1321056"/>
            <a:ext cx="11175700" cy="504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  <a:cs typeface="Arial" pitchFamily="34" charset="0"/>
              </a:rPr>
              <a:t>Для кого доклад?</a:t>
            </a:r>
            <a:endParaRPr lang="ru-RU" dirty="0">
              <a:latin typeface="+mn-lt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cs typeface="Arial" pitchFamily="34" charset="0"/>
              </a:rPr>
              <a:t>Мидлов</a:t>
            </a:r>
            <a:endParaRPr lang="ru-RU" dirty="0" smtClean="0">
              <a:cs typeface="Arial" pitchFamily="34" charset="0"/>
            </a:endParaRPr>
          </a:p>
          <a:p>
            <a:r>
              <a:rPr lang="ru-RU" dirty="0" smtClean="0">
                <a:cs typeface="Arial" pitchFamily="34" charset="0"/>
              </a:rPr>
              <a:t>С</a:t>
            </a:r>
            <a:r>
              <a:rPr lang="ru-RU" dirty="0">
                <a:cs typeface="Arial" pitchFamily="34" charset="0"/>
              </a:rPr>
              <a:t>е</a:t>
            </a:r>
            <a:r>
              <a:rPr lang="ru-RU" dirty="0" smtClean="0">
                <a:cs typeface="Arial" pitchFamily="34" charset="0"/>
              </a:rPr>
              <a:t>ньоров</a:t>
            </a:r>
          </a:p>
          <a:p>
            <a:r>
              <a:rPr lang="ru-RU" dirty="0" err="1" smtClean="0">
                <a:cs typeface="Arial" pitchFamily="34" charset="0"/>
              </a:rPr>
              <a:t>Тимлидов</a:t>
            </a:r>
            <a:endParaRPr lang="ru-RU" dirty="0"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544782"/>
            <a:ext cx="9574236" cy="505892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600" dirty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1" y="350178"/>
            <a:ext cx="7812344" cy="636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24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544782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Формат обучения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43857" y="1657302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базовые темы  тестирования и темы по инструментам, актуальным в компании</a:t>
            </a:r>
          </a:p>
          <a:p>
            <a:r>
              <a:rPr lang="ru-RU" sz="2000" dirty="0">
                <a:solidFill>
                  <a:schemeClr val="tx1"/>
                </a:solidFill>
              </a:rPr>
              <a:t>домашняя самоподготовка через видео и </a:t>
            </a:r>
            <a:r>
              <a:rPr lang="ru-RU" sz="2000" dirty="0" err="1">
                <a:solidFill>
                  <a:schemeClr val="tx1"/>
                </a:solidFill>
              </a:rPr>
              <a:t>квизы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очные встречи с практикой</a:t>
            </a:r>
          </a:p>
          <a:p>
            <a:r>
              <a:rPr lang="ru-RU" sz="2000" dirty="0"/>
              <a:t>большая практика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/>
          </a:p>
          <a:p>
            <a:pPr marL="0" indent="0" algn="ctr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611514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Встречи и большая практика</a:t>
            </a:r>
            <a:endParaRPr lang="ru-RU" sz="3600" dirty="0" smtClean="0"/>
          </a:p>
          <a:p>
            <a:pPr marL="0" indent="0" algn="ctr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95507" y="1670870"/>
            <a:ext cx="9695148" cy="471468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000" dirty="0"/>
              <a:t>в</a:t>
            </a:r>
            <a:r>
              <a:rPr lang="ru-RU" sz="2000" dirty="0" smtClean="0"/>
              <a:t>стречи в стенах компании</a:t>
            </a:r>
          </a:p>
          <a:p>
            <a:pPr fontAlgn="base"/>
            <a:endParaRPr lang="ru-RU" sz="1200" dirty="0"/>
          </a:p>
          <a:p>
            <a:pPr marL="0" indent="0" algn="ctr">
              <a:buNone/>
            </a:pPr>
            <a:endParaRPr lang="ru-RU" sz="1200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63640" y="1868990"/>
            <a:ext cx="5235485" cy="471468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6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611514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Встречи и большая практика</a:t>
            </a: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95507" y="1670870"/>
            <a:ext cx="9695148" cy="471468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000" dirty="0"/>
              <a:t>в</a:t>
            </a:r>
            <a:r>
              <a:rPr lang="ru-RU" sz="2000" dirty="0" smtClean="0"/>
              <a:t>стречи в стенах компании</a:t>
            </a:r>
          </a:p>
          <a:p>
            <a:pPr fontAlgn="base"/>
            <a:r>
              <a:rPr lang="ru-RU" sz="2000" dirty="0" smtClean="0"/>
              <a:t>разный формат работы (на всю аудиторию</a:t>
            </a:r>
            <a:r>
              <a:rPr lang="en-GB" sz="2000" dirty="0"/>
              <a:t>/</a:t>
            </a:r>
            <a:r>
              <a:rPr lang="ru-RU" sz="2000" dirty="0" smtClean="0"/>
              <a:t>групповой</a:t>
            </a:r>
            <a:r>
              <a:rPr lang="en-GB" sz="2000" dirty="0" smtClean="0"/>
              <a:t>/</a:t>
            </a:r>
            <a:r>
              <a:rPr lang="ru-RU" sz="2000" dirty="0" smtClean="0"/>
              <a:t>индивидуальный)</a:t>
            </a:r>
          </a:p>
          <a:p>
            <a:pPr fontAlgn="base"/>
            <a:endParaRPr lang="ru-RU" sz="1200" dirty="0"/>
          </a:p>
          <a:p>
            <a:pPr marL="0" indent="0" algn="ctr">
              <a:buNone/>
            </a:pPr>
            <a:endParaRPr lang="ru-RU" sz="1200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63640" y="1868990"/>
            <a:ext cx="5235485" cy="471468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4471" y="2558637"/>
            <a:ext cx="3280219" cy="4373625"/>
          </a:xfrm>
          <a:prstGeom prst="rect">
            <a:avLst/>
          </a:prstGeom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1116419" y="611514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Встречи и большая практика</a:t>
            </a: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95507" y="1670870"/>
            <a:ext cx="9695148" cy="471468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200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63640" y="1868990"/>
            <a:ext cx="5235485" cy="471468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20" y="1337713"/>
            <a:ext cx="3785605" cy="28392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3" y="1288297"/>
            <a:ext cx="3917383" cy="2938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611514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Встречи и большая практика</a:t>
            </a: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95507" y="1670870"/>
            <a:ext cx="9695148" cy="471468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000" dirty="0"/>
              <a:t>в</a:t>
            </a:r>
            <a:r>
              <a:rPr lang="ru-RU" sz="2000" dirty="0" smtClean="0"/>
              <a:t>стречи в стенах компании</a:t>
            </a:r>
          </a:p>
          <a:p>
            <a:pPr fontAlgn="base"/>
            <a:r>
              <a:rPr lang="ru-RU" sz="2000" dirty="0" smtClean="0"/>
              <a:t>разный формат работы (на всех, групповой, индивидуальный)</a:t>
            </a:r>
          </a:p>
          <a:p>
            <a:pPr fontAlgn="base"/>
            <a:r>
              <a:rPr lang="ru-RU" sz="2000" dirty="0" smtClean="0"/>
              <a:t>все практические примеры связаны с большой практикой</a:t>
            </a:r>
          </a:p>
          <a:p>
            <a:pPr fontAlgn="base"/>
            <a:endParaRPr lang="ru-RU" sz="1200" dirty="0"/>
          </a:p>
          <a:p>
            <a:pPr marL="0" indent="0" algn="ctr">
              <a:buNone/>
            </a:pPr>
            <a:endParaRPr lang="ru-RU" sz="1200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63640" y="1868990"/>
            <a:ext cx="5235485" cy="471468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611514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Встречи и большая практика</a:t>
            </a: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95507" y="1670870"/>
            <a:ext cx="9695148" cy="471468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000" dirty="0"/>
              <a:t>в</a:t>
            </a:r>
            <a:r>
              <a:rPr lang="ru-RU" sz="2000" dirty="0" smtClean="0"/>
              <a:t>стречи в стенах компании</a:t>
            </a:r>
          </a:p>
          <a:p>
            <a:pPr fontAlgn="base"/>
            <a:r>
              <a:rPr lang="ru-RU" sz="2000" dirty="0" smtClean="0"/>
              <a:t>разный формат работы (на всех, групповой, индивидуальный)</a:t>
            </a:r>
          </a:p>
          <a:p>
            <a:pPr fontAlgn="base"/>
            <a:r>
              <a:rPr lang="ru-RU" sz="2000" dirty="0" smtClean="0"/>
              <a:t>все практические примеры связаны с большой практикой</a:t>
            </a:r>
          </a:p>
          <a:p>
            <a:pPr fontAlgn="base"/>
            <a:r>
              <a:rPr lang="ru-RU" sz="2000" dirty="0" smtClean="0"/>
              <a:t>БП - 1,5 недели на тестирование </a:t>
            </a:r>
            <a:r>
              <a:rPr lang="ru-RU" sz="2000" dirty="0" err="1" smtClean="0"/>
              <a:t>фичи</a:t>
            </a:r>
            <a:r>
              <a:rPr lang="ru-RU" sz="2000" dirty="0" smtClean="0"/>
              <a:t> </a:t>
            </a:r>
          </a:p>
          <a:p>
            <a:pPr fontAlgn="base"/>
            <a:endParaRPr lang="ru-RU" sz="1200" dirty="0"/>
          </a:p>
          <a:p>
            <a:pPr marL="0" indent="0" algn="ctr">
              <a:buNone/>
            </a:pPr>
            <a:endParaRPr lang="ru-RU" sz="1200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63640" y="1868990"/>
            <a:ext cx="5235485" cy="471468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611514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Встречи и большая практика</a:t>
            </a: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95507" y="1670870"/>
            <a:ext cx="9695148" cy="471468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000" dirty="0"/>
              <a:t>в</a:t>
            </a:r>
            <a:r>
              <a:rPr lang="ru-RU" sz="2000" dirty="0" smtClean="0"/>
              <a:t>стречи в стенах компании</a:t>
            </a:r>
          </a:p>
          <a:p>
            <a:pPr fontAlgn="base"/>
            <a:r>
              <a:rPr lang="ru-RU" sz="2000" dirty="0" smtClean="0"/>
              <a:t>разный формат работы (на всех, групповой, индивидуальный)</a:t>
            </a:r>
          </a:p>
          <a:p>
            <a:pPr fontAlgn="base"/>
            <a:r>
              <a:rPr lang="ru-RU" sz="2000" dirty="0" smtClean="0"/>
              <a:t>все практические примеры связаны с большой практикой</a:t>
            </a:r>
          </a:p>
          <a:p>
            <a:pPr fontAlgn="base"/>
            <a:r>
              <a:rPr lang="ru-RU" sz="2000" dirty="0" smtClean="0"/>
              <a:t>БП - 1,5 недели на тестирование </a:t>
            </a:r>
            <a:r>
              <a:rPr lang="ru-RU" sz="2000" dirty="0" err="1" smtClean="0"/>
              <a:t>фичи</a:t>
            </a:r>
            <a:r>
              <a:rPr lang="ru-RU" sz="2000" dirty="0" smtClean="0"/>
              <a:t> </a:t>
            </a:r>
          </a:p>
          <a:p>
            <a:pPr fontAlgn="base"/>
            <a:r>
              <a:rPr lang="ru-RU" sz="2000" dirty="0"/>
              <a:t>п</a:t>
            </a:r>
            <a:r>
              <a:rPr lang="ru-RU" sz="2000" dirty="0" smtClean="0"/>
              <a:t>ринятие решения о релизе</a:t>
            </a:r>
          </a:p>
          <a:p>
            <a:pPr fontAlgn="base"/>
            <a:endParaRPr lang="ru-RU" sz="1200" dirty="0"/>
          </a:p>
          <a:p>
            <a:pPr marL="0" indent="0" algn="ctr">
              <a:buNone/>
            </a:pPr>
            <a:endParaRPr lang="ru-RU" sz="1200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63640" y="1868990"/>
            <a:ext cx="5235485" cy="471468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544782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Формат обучения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43857" y="1657302"/>
            <a:ext cx="9574236" cy="16954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базовые темы  тестирования и темы по инструментам, актуальным в компании</a:t>
            </a:r>
          </a:p>
          <a:p>
            <a:r>
              <a:rPr lang="ru-RU" sz="2000" dirty="0">
                <a:solidFill>
                  <a:schemeClr val="tx1"/>
                </a:solidFill>
              </a:rPr>
              <a:t>домашняя самоподготовка через видео и </a:t>
            </a:r>
            <a:r>
              <a:rPr lang="ru-RU" sz="2000" dirty="0" err="1">
                <a:solidFill>
                  <a:schemeClr val="tx1"/>
                </a:solidFill>
              </a:rPr>
              <a:t>квизы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очные встречи с практикой</a:t>
            </a:r>
          </a:p>
          <a:p>
            <a:r>
              <a:rPr lang="ru-RU" sz="2000" dirty="0" smtClean="0"/>
              <a:t>большая практика</a:t>
            </a:r>
          </a:p>
          <a:p>
            <a:r>
              <a:rPr lang="ru-RU" sz="2000" dirty="0" smtClean="0"/>
              <a:t>экскурсия</a:t>
            </a:r>
          </a:p>
          <a:p>
            <a:endParaRPr lang="ru-RU" sz="2000" dirty="0"/>
          </a:p>
          <a:p>
            <a:pPr marL="0" indent="0" algn="ctr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544782"/>
            <a:ext cx="9574236" cy="505892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Формат обучения</a:t>
            </a:r>
            <a:r>
              <a:rPr lang="ru-RU" sz="3600" dirty="0"/>
              <a:t> </a:t>
            </a:r>
            <a:r>
              <a:rPr lang="ru-RU" sz="3600" dirty="0" smtClean="0"/>
              <a:t>(грабли)</a:t>
            </a:r>
          </a:p>
          <a:p>
            <a:pPr marL="0" indent="0" algn="ctr">
              <a:buNone/>
            </a:pPr>
            <a:endParaRPr lang="ru-RU" sz="2000" dirty="0" smtClean="0"/>
          </a:p>
          <a:p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базовые темы  тестирования и темы по инструментам, актуальным в компании</a:t>
            </a:r>
          </a:p>
          <a:p>
            <a:r>
              <a:rPr lang="ru-RU" sz="2000" dirty="0">
                <a:solidFill>
                  <a:schemeClr val="tx1"/>
                </a:solidFill>
              </a:rPr>
              <a:t>домашняя самоподготовка через видео и </a:t>
            </a:r>
            <a:r>
              <a:rPr lang="ru-RU" sz="2000" dirty="0" err="1">
                <a:solidFill>
                  <a:schemeClr val="tx1"/>
                </a:solidFill>
              </a:rPr>
              <a:t>квизы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	- </a:t>
            </a:r>
            <a:r>
              <a:rPr lang="ru-RU" sz="2000" dirty="0">
                <a:solidFill>
                  <a:srgbClr val="FF0000"/>
                </a:solidFill>
              </a:rPr>
              <a:t>разный формат </a:t>
            </a:r>
            <a:r>
              <a:rPr lang="ru-RU" sz="2000" dirty="0" smtClean="0">
                <a:solidFill>
                  <a:srgbClr val="FF0000"/>
                </a:solidFill>
              </a:rPr>
              <a:t>видео и от разных лиц</a:t>
            </a:r>
            <a:endParaRPr lang="ru-RU" sz="36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очные встречи с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практикой</a:t>
            </a:r>
          </a:p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большая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практика</a:t>
            </a:r>
          </a:p>
          <a:p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экскурсия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86338" y="4429964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cs typeface="Arial" pitchFamily="34" charset="0"/>
              </a:rPr>
              <a:t>Поехали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71" y="1377202"/>
            <a:ext cx="2633662" cy="3052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7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544782"/>
            <a:ext cx="9574236" cy="505892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Формат обучения</a:t>
            </a:r>
            <a:r>
              <a:rPr lang="ru-RU" sz="3600" dirty="0"/>
              <a:t> </a:t>
            </a:r>
            <a:r>
              <a:rPr lang="ru-RU" sz="3600" dirty="0" smtClean="0"/>
              <a:t>(грабли)</a:t>
            </a:r>
          </a:p>
          <a:p>
            <a:pPr marL="0" indent="0" algn="ctr">
              <a:buNone/>
            </a:pPr>
            <a:endParaRPr lang="ru-RU" sz="2000" dirty="0" smtClean="0"/>
          </a:p>
          <a:p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базовые темы  тестирования и темы по инструментам, актуальным в компании</a:t>
            </a:r>
          </a:p>
          <a:p>
            <a:r>
              <a:rPr lang="ru-RU" sz="2000" dirty="0">
                <a:solidFill>
                  <a:schemeClr val="tx1"/>
                </a:solidFill>
              </a:rPr>
              <a:t>домашняя самоподготовка через видео и </a:t>
            </a:r>
            <a:r>
              <a:rPr lang="ru-RU" sz="2000" dirty="0" err="1">
                <a:solidFill>
                  <a:schemeClr val="tx1"/>
                </a:solidFill>
              </a:rPr>
              <a:t>квизы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	- </a:t>
            </a:r>
            <a:r>
              <a:rPr lang="ru-RU" sz="2000" dirty="0">
                <a:solidFill>
                  <a:srgbClr val="FF0000"/>
                </a:solidFill>
              </a:rPr>
              <a:t>разный формат </a:t>
            </a:r>
            <a:r>
              <a:rPr lang="ru-RU" sz="2000" dirty="0" smtClean="0">
                <a:solidFill>
                  <a:srgbClr val="FF0000"/>
                </a:solidFill>
              </a:rPr>
              <a:t>видео и от разных лиц</a:t>
            </a:r>
            <a:endParaRPr lang="ru-RU" sz="36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очные встречи с </a:t>
            </a:r>
            <a:r>
              <a:rPr lang="ru-RU" sz="2000" dirty="0" smtClean="0">
                <a:solidFill>
                  <a:schemeClr val="tx1"/>
                </a:solidFill>
              </a:rPr>
              <a:t>практикой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	- начало занятия </a:t>
            </a:r>
            <a:r>
              <a:rPr lang="ru-RU" sz="2000" dirty="0">
                <a:solidFill>
                  <a:srgbClr val="FF0000"/>
                </a:solidFill>
              </a:rPr>
              <a:t>без проверки совместимости </a:t>
            </a:r>
            <a:r>
              <a:rPr lang="ru-RU" sz="2000" dirty="0" smtClean="0">
                <a:solidFill>
                  <a:srgbClr val="FF0000"/>
                </a:solidFill>
              </a:rPr>
              <a:t>ПО</a:t>
            </a:r>
          </a:p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большая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практика</a:t>
            </a:r>
          </a:p>
          <a:p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экскурсия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6419" y="544782"/>
            <a:ext cx="9574236" cy="505892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Формат обучения</a:t>
            </a:r>
            <a:r>
              <a:rPr lang="ru-RU" sz="3600" dirty="0"/>
              <a:t> </a:t>
            </a:r>
            <a:r>
              <a:rPr lang="ru-RU" sz="3600" dirty="0" smtClean="0"/>
              <a:t>(грабли)</a:t>
            </a:r>
          </a:p>
          <a:p>
            <a:pPr marL="0" indent="0" algn="ctr">
              <a:buNone/>
            </a:pPr>
            <a:endParaRPr lang="ru-RU" sz="2000" dirty="0" smtClean="0"/>
          </a:p>
          <a:p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базовые темы  тестирования и темы по инструментам, актуальным в компании</a:t>
            </a:r>
          </a:p>
          <a:p>
            <a:r>
              <a:rPr lang="ru-RU" sz="2000" dirty="0">
                <a:solidFill>
                  <a:schemeClr val="tx1"/>
                </a:solidFill>
              </a:rPr>
              <a:t>домашняя самоподготовка через видео и </a:t>
            </a:r>
            <a:r>
              <a:rPr lang="ru-RU" sz="2000" dirty="0" err="1">
                <a:solidFill>
                  <a:schemeClr val="tx1"/>
                </a:solidFill>
              </a:rPr>
              <a:t>квизы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	- </a:t>
            </a:r>
            <a:r>
              <a:rPr lang="ru-RU" sz="2000" dirty="0">
                <a:solidFill>
                  <a:srgbClr val="FF0000"/>
                </a:solidFill>
              </a:rPr>
              <a:t>разный формат </a:t>
            </a:r>
            <a:r>
              <a:rPr lang="ru-RU" sz="2000" dirty="0" smtClean="0">
                <a:solidFill>
                  <a:srgbClr val="FF0000"/>
                </a:solidFill>
              </a:rPr>
              <a:t>видео и от разных лиц</a:t>
            </a:r>
            <a:endParaRPr lang="ru-RU" sz="36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очные встречи с </a:t>
            </a:r>
            <a:r>
              <a:rPr lang="ru-RU" sz="2000" dirty="0" smtClean="0">
                <a:solidFill>
                  <a:schemeClr val="tx1"/>
                </a:solidFill>
              </a:rPr>
              <a:t>практикой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- начало занятия </a:t>
            </a:r>
            <a:r>
              <a:rPr lang="ru-RU" sz="2000" dirty="0">
                <a:solidFill>
                  <a:srgbClr val="FF0000"/>
                </a:solidFill>
              </a:rPr>
              <a:t>без проверки совместимости </a:t>
            </a:r>
            <a:r>
              <a:rPr lang="ru-RU" sz="2000" dirty="0" smtClean="0">
                <a:solidFill>
                  <a:srgbClr val="FF0000"/>
                </a:solidFill>
              </a:rPr>
              <a:t>ПО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большая практика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- </a:t>
            </a:r>
            <a:r>
              <a:rPr lang="ru-RU" sz="2000" dirty="0">
                <a:solidFill>
                  <a:srgbClr val="FF0000"/>
                </a:solidFill>
              </a:rPr>
              <a:t>тестирование </a:t>
            </a:r>
            <a:r>
              <a:rPr lang="ru-RU" sz="2000" dirty="0" err="1">
                <a:solidFill>
                  <a:srgbClr val="FF0000"/>
                </a:solidFill>
              </a:rPr>
              <a:t>фичи</a:t>
            </a:r>
            <a:r>
              <a:rPr lang="ru-RU" sz="2000" dirty="0">
                <a:solidFill>
                  <a:srgbClr val="FF0000"/>
                </a:solidFill>
              </a:rPr>
              <a:t> на боевой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	- </a:t>
            </a:r>
            <a:r>
              <a:rPr lang="ru-RU" sz="2000" dirty="0">
                <a:solidFill>
                  <a:srgbClr val="FF0000"/>
                </a:solidFill>
              </a:rPr>
              <a:t>выкладка правок багов </a:t>
            </a:r>
            <a:r>
              <a:rPr lang="ru-RU" sz="2000" dirty="0" smtClean="0">
                <a:solidFill>
                  <a:srgbClr val="FF0000"/>
                </a:solidFill>
              </a:rPr>
              <a:t>без гарантии успеха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- не о всех багах знали 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экскурсия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fontAlgn="base"/>
            <a:endParaRPr lang="ru-RU" sz="1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2586682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Инструменты общения</a:t>
            </a: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1066226"/>
            <a:ext cx="9487929" cy="461156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Инструменты общения</a:t>
            </a:r>
          </a:p>
          <a:p>
            <a:pPr marL="0" indent="0" algn="ctr">
              <a:buNone/>
            </a:pPr>
            <a:endParaRPr lang="ru-RU" sz="3600" dirty="0"/>
          </a:p>
          <a:p>
            <a:pPr fontAlgn="base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чаты</a:t>
            </a:r>
          </a:p>
          <a:p>
            <a:pPr fontAlgn="base"/>
            <a:r>
              <a:rPr lang="ru-RU" sz="2000" dirty="0"/>
              <a:t>ВК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письма</a:t>
            </a:r>
          </a:p>
          <a:p>
            <a:pPr fontAlgn="base"/>
            <a:r>
              <a:rPr lang="ru-RU" sz="2000" dirty="0"/>
              <a:t>анкеты ОС</a:t>
            </a:r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1066226"/>
            <a:ext cx="9487929" cy="461156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Инструменты общения (грабли)</a:t>
            </a:r>
          </a:p>
          <a:p>
            <a:pPr marL="0" indent="0" algn="ctr">
              <a:buNone/>
            </a:pPr>
            <a:endParaRPr lang="ru-RU" sz="3600" dirty="0"/>
          </a:p>
          <a:p>
            <a:pPr fontAlgn="base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чаты</a:t>
            </a:r>
          </a:p>
          <a:p>
            <a:pPr fontAlgn="base"/>
            <a:r>
              <a:rPr lang="ru-RU" sz="2000" dirty="0" smtClean="0"/>
              <a:t>ВК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- </a:t>
            </a:r>
            <a:r>
              <a:rPr lang="ru-RU" sz="2000" dirty="0">
                <a:solidFill>
                  <a:srgbClr val="FF0000"/>
                </a:solidFill>
              </a:rPr>
              <a:t>использование устаревающего </a:t>
            </a:r>
            <a:r>
              <a:rPr lang="ru-RU" sz="2000" dirty="0" smtClean="0">
                <a:solidFill>
                  <a:srgbClr val="FF0000"/>
                </a:solidFill>
              </a:rPr>
              <a:t>инструмента</a:t>
            </a:r>
            <a:endParaRPr lang="ru-RU" sz="2000" dirty="0">
              <a:solidFill>
                <a:srgbClr val="FF0000"/>
              </a:solidFill>
            </a:endParaRPr>
          </a:p>
          <a:p>
            <a:pPr fontAlgn="base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письма</a:t>
            </a:r>
          </a:p>
          <a:p>
            <a:pPr fontAlgn="base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анкеты ОС</a:t>
            </a:r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1066226"/>
            <a:ext cx="9487929" cy="461156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Инструменты общения (грабли)</a:t>
            </a:r>
          </a:p>
          <a:p>
            <a:pPr marL="0" indent="0" algn="ctr">
              <a:buNone/>
            </a:pPr>
            <a:endParaRPr lang="ru-RU" sz="3600" dirty="0"/>
          </a:p>
          <a:p>
            <a:pPr fontAlgn="base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чаты</a:t>
            </a:r>
          </a:p>
          <a:p>
            <a:pPr fontAlgn="base"/>
            <a:r>
              <a:rPr lang="ru-RU" sz="2000" dirty="0" smtClean="0"/>
              <a:t>ВК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- </a:t>
            </a:r>
            <a:r>
              <a:rPr lang="ru-RU" sz="2000" dirty="0">
                <a:solidFill>
                  <a:srgbClr val="FF0000"/>
                </a:solidFill>
              </a:rPr>
              <a:t>использование устаревающего </a:t>
            </a:r>
            <a:r>
              <a:rPr lang="ru-RU" sz="2000" dirty="0" smtClean="0">
                <a:solidFill>
                  <a:srgbClr val="FF0000"/>
                </a:solidFill>
              </a:rPr>
              <a:t>инструмента</a:t>
            </a:r>
            <a:endParaRPr lang="ru-RU" sz="2000" dirty="0">
              <a:solidFill>
                <a:srgbClr val="FF0000"/>
              </a:solidFill>
            </a:endParaRPr>
          </a:p>
          <a:p>
            <a:pPr fontAlgn="base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письма</a:t>
            </a:r>
          </a:p>
          <a:p>
            <a:pPr fontAlgn="base"/>
            <a:r>
              <a:rPr lang="ru-RU" sz="2000" dirty="0"/>
              <a:t>анкеты </a:t>
            </a:r>
            <a:r>
              <a:rPr lang="ru-RU" sz="2000" dirty="0" smtClean="0"/>
              <a:t>ОС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- слишком </a:t>
            </a:r>
            <a:r>
              <a:rPr lang="ru-RU" sz="2000" dirty="0">
                <a:solidFill>
                  <a:srgbClr val="FF0000"/>
                </a:solidFill>
              </a:rPr>
              <a:t>общие </a:t>
            </a:r>
            <a:r>
              <a:rPr lang="ru-RU" sz="2000" dirty="0" smtClean="0">
                <a:solidFill>
                  <a:srgbClr val="FF0000"/>
                </a:solidFill>
              </a:rPr>
              <a:t>или повторяющиеся вопросы </a:t>
            </a:r>
            <a:r>
              <a:rPr lang="ru-RU" sz="2000" dirty="0">
                <a:solidFill>
                  <a:srgbClr val="FF0000"/>
                </a:solidFill>
              </a:rPr>
              <a:t>в анкетах обратной связи </a:t>
            </a:r>
          </a:p>
          <a:p>
            <a:pPr marL="0" indent="0" fontAlgn="base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6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2586682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Отбор на стажировку</a:t>
            </a: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1087491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Отбор на стажировку</a:t>
            </a:r>
          </a:p>
          <a:p>
            <a:pPr marL="0" indent="0" algn="ctr">
              <a:buNone/>
            </a:pPr>
            <a:endParaRPr lang="ru-RU" sz="3600" dirty="0"/>
          </a:p>
          <a:p>
            <a:r>
              <a:rPr lang="ru-RU" sz="2000" dirty="0"/>
              <a:t>р</a:t>
            </a:r>
            <a:r>
              <a:rPr lang="ru-RU" sz="2000" dirty="0" smtClean="0"/>
              <a:t>екомендации от преподавателей</a:t>
            </a:r>
            <a:endParaRPr lang="en-US" sz="2000" dirty="0" smtClean="0"/>
          </a:p>
          <a:p>
            <a:r>
              <a:rPr lang="ru-RU" sz="2000" dirty="0" smtClean="0"/>
              <a:t>собеседования</a:t>
            </a:r>
            <a:endParaRPr lang="ru-RU" sz="2000" dirty="0"/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0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2586682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Итоги</a:t>
            </a: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1185166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Итоги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fontAlgn="base"/>
            <a:r>
              <a:rPr lang="ru-RU" sz="2000" dirty="0"/>
              <a:t>б</a:t>
            </a:r>
            <a:r>
              <a:rPr lang="ru-RU" sz="2000" dirty="0" smtClean="0"/>
              <a:t>юджет повысил спрос и ответственность</a:t>
            </a:r>
          </a:p>
          <a:p>
            <a:pPr fontAlgn="base"/>
            <a:r>
              <a:rPr lang="ru-RU" sz="2000" dirty="0"/>
              <a:t>р</a:t>
            </a:r>
            <a:r>
              <a:rPr lang="ru-RU" sz="2000" dirty="0" smtClean="0"/>
              <a:t>аботает </a:t>
            </a:r>
            <a:r>
              <a:rPr lang="ru-RU" sz="2000" dirty="0" err="1" smtClean="0"/>
              <a:t>задолговременный</a:t>
            </a:r>
            <a:r>
              <a:rPr lang="ru-RU" sz="2000" dirty="0" smtClean="0"/>
              <a:t> </a:t>
            </a:r>
            <a:r>
              <a:rPr lang="ru-RU" sz="2000" dirty="0"/>
              <a:t>прогноз </a:t>
            </a:r>
            <a:r>
              <a:rPr lang="ru-RU" sz="2000" dirty="0" smtClean="0"/>
              <a:t>ставок</a:t>
            </a:r>
            <a:endParaRPr lang="ru-RU" sz="2000" dirty="0"/>
          </a:p>
          <a:p>
            <a:pPr fontAlgn="base"/>
            <a:r>
              <a:rPr lang="ru-RU" sz="2000" dirty="0"/>
              <a:t>м</a:t>
            </a:r>
            <a:r>
              <a:rPr lang="ru-RU" sz="2000" dirty="0" smtClean="0"/>
              <a:t>еняется заинтересованность преподавателей</a:t>
            </a:r>
            <a:endParaRPr lang="ru-RU" sz="2000" dirty="0"/>
          </a:p>
          <a:p>
            <a:pPr fontAlgn="base"/>
            <a:r>
              <a:rPr lang="ru-RU" sz="2000" dirty="0"/>
              <a:t>адаптация </a:t>
            </a:r>
            <a:r>
              <a:rPr lang="ru-RU" sz="2000" dirty="0" smtClean="0"/>
              <a:t>у курсантов быстрее чем с обычных наймов</a:t>
            </a:r>
            <a:endParaRPr lang="en-GB" sz="2000" dirty="0" smtClean="0"/>
          </a:p>
          <a:p>
            <a:pPr fontAlgn="base"/>
            <a:r>
              <a:rPr lang="ru-RU" sz="2000" dirty="0" smtClean="0"/>
              <a:t>выросло доверие институтов </a:t>
            </a:r>
            <a:endParaRPr lang="ru-RU" sz="2000" dirty="0"/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367482" y="662170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cs typeface="Arial" pitchFamily="34" charset="0"/>
              </a:rPr>
              <a:t>Краткая история развития</a:t>
            </a:r>
            <a:endParaRPr lang="ru-RU" sz="3600" dirty="0"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72298" y="1612757"/>
            <a:ext cx="3015048" cy="6178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cs typeface="Arial" pitchFamily="34" charset="0"/>
              </a:rPr>
              <a:t>2013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4999" y="2368890"/>
            <a:ext cx="3015048" cy="6178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Ц</a:t>
            </a:r>
            <a:r>
              <a:rPr lang="ru-RU" sz="1800" dirty="0" smtClean="0"/>
              <a:t>ель: пиар профессии</a:t>
            </a:r>
            <a:endParaRPr lang="ru-RU" sz="1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72298" y="2706361"/>
            <a:ext cx="3408406" cy="6178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Путь: введение в </a:t>
            </a:r>
            <a:r>
              <a:rPr lang="ru-RU" sz="1800" dirty="0" smtClean="0"/>
              <a:t>специальность</a:t>
            </a:r>
            <a:endParaRPr lang="ru-RU" sz="1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38083" y="3437128"/>
            <a:ext cx="3015048" cy="6178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72298" y="3240114"/>
            <a:ext cx="3015048" cy="100078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- университет</a:t>
            </a:r>
            <a:br>
              <a:rPr lang="ru-RU" sz="1800" dirty="0"/>
            </a:br>
            <a:r>
              <a:rPr lang="ru-RU" sz="1800" dirty="0"/>
              <a:t>- докладчик</a:t>
            </a:r>
            <a:br>
              <a:rPr lang="ru-RU" sz="1800" dirty="0"/>
            </a:br>
            <a:r>
              <a:rPr lang="ru-RU" sz="1800" dirty="0"/>
              <a:t>- 1 </a:t>
            </a:r>
            <a:r>
              <a:rPr lang="ru-RU" sz="1800" dirty="0" smtClean="0"/>
              <a:t>лекция</a:t>
            </a:r>
            <a:endParaRPr lang="ru-RU" sz="18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73211" y="5507283"/>
            <a:ext cx="2670089" cy="6178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Затраты: </a:t>
            </a:r>
            <a:r>
              <a:rPr lang="en-US" dirty="0" smtClean="0"/>
              <a:t>0 $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1617" y="1599026"/>
            <a:ext cx="3015048" cy="6178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/>
              <a:t>2014</a:t>
            </a:r>
            <a:endParaRPr lang="ru-RU" sz="1600" dirty="0" smtClean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1617" y="2368891"/>
            <a:ext cx="3207610" cy="6178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Ц</a:t>
            </a:r>
            <a:r>
              <a:rPr lang="ru-RU" sz="1800" dirty="0" smtClean="0"/>
              <a:t>ель: наймы и пиар компании</a:t>
            </a:r>
            <a:endParaRPr lang="ru-RU" sz="18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1617" y="2704471"/>
            <a:ext cx="3311611" cy="6178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Путь: </a:t>
            </a:r>
            <a:r>
              <a:rPr lang="ru-RU" sz="1800" dirty="0" smtClean="0"/>
              <a:t>курс для студентов</a:t>
            </a:r>
            <a:endParaRPr lang="ru-RU" sz="18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344941" y="3240114"/>
            <a:ext cx="3311611" cy="6178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- стены компании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- 4 лекции по 1,5 ч.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- 4 преподавателя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</a:t>
            </a:r>
            <a:r>
              <a:rPr lang="ru-RU" sz="1800" dirty="0" smtClean="0"/>
              <a:t>1 месяц</a:t>
            </a:r>
            <a:endParaRPr lang="ru-RU" sz="18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344942" y="5507282"/>
            <a:ext cx="2670089" cy="6178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Затраты: </a:t>
            </a:r>
            <a:r>
              <a:rPr lang="en-US" dirty="0" smtClean="0"/>
              <a:t>&lt;100 $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7978862" y="1612756"/>
            <a:ext cx="3015048" cy="6178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/>
              <a:t>2018</a:t>
            </a:r>
            <a:endParaRPr lang="ru-RU" sz="1600" dirty="0" smtClean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724001" y="2364286"/>
            <a:ext cx="3877621" cy="6178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Ц</a:t>
            </a:r>
            <a:r>
              <a:rPr lang="ru-RU" sz="1800" dirty="0" smtClean="0"/>
              <a:t>ель: наймы и адаптация новичков</a:t>
            </a:r>
            <a:endParaRPr lang="ru-RU" sz="18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7724001" y="2706361"/>
            <a:ext cx="3408408" cy="6178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Путь: </a:t>
            </a:r>
            <a:r>
              <a:rPr lang="ru-RU" sz="1800" dirty="0" smtClean="0"/>
              <a:t>курс как проект компании</a:t>
            </a:r>
            <a:endParaRPr lang="ru-RU" sz="1800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7724001" y="3284692"/>
            <a:ext cx="3877620" cy="232158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- бюджет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стенд с </a:t>
            </a:r>
            <a:r>
              <a:rPr lang="ru-RU" sz="1600" dirty="0" smtClean="0"/>
              <a:t>видео лекциями + </a:t>
            </a:r>
            <a:r>
              <a:rPr lang="ru-RU" sz="1600" dirty="0" err="1" smtClean="0"/>
              <a:t>квизами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dirty="0" smtClean="0"/>
              <a:t>17 </a:t>
            </a:r>
            <a:r>
              <a:rPr lang="ru-RU" sz="1600" dirty="0"/>
              <a:t>практик по 1,5 часа</a:t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dirty="0" smtClean="0"/>
              <a:t>10 преподавателей + 2 админа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- 2 месяца</a:t>
            </a:r>
            <a:br>
              <a:rPr lang="ru-RU" sz="1600" dirty="0"/>
            </a:br>
            <a:r>
              <a:rPr lang="ru-RU" sz="1600" dirty="0"/>
              <a:t>- тестирование </a:t>
            </a:r>
            <a:r>
              <a:rPr lang="ru-RU" sz="1600" dirty="0" err="1" smtClean="0"/>
              <a:t>фичи</a:t>
            </a:r>
            <a:r>
              <a:rPr lang="ru-RU" sz="1600" dirty="0" smtClean="0"/>
              <a:t> с </a:t>
            </a:r>
            <a:r>
              <a:rPr lang="ru-RU" sz="1600" dirty="0" err="1" smtClean="0"/>
              <a:t>релизным</a:t>
            </a:r>
            <a:r>
              <a:rPr lang="ru-RU" sz="1600" dirty="0" smtClean="0"/>
              <a:t> циклом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dirty="0" smtClean="0"/>
              <a:t>стажировка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франшиза в рамках Контура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7724001" y="5507281"/>
            <a:ext cx="2670089" cy="6178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Затраты: </a:t>
            </a:r>
            <a:r>
              <a:rPr lang="en-US" dirty="0" smtClean="0"/>
              <a:t>&lt;</a:t>
            </a:r>
            <a:r>
              <a:rPr lang="ru-RU" dirty="0" smtClean="0"/>
              <a:t>5000</a:t>
            </a:r>
            <a:r>
              <a:rPr lang="en-US" dirty="0" smtClean="0"/>
              <a:t> $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2586682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Захотел завести эту машину сам?</a:t>
            </a:r>
          </a:p>
          <a:p>
            <a:pPr marL="0" indent="0" algn="ctr">
              <a:buNone/>
            </a:pPr>
            <a:r>
              <a:rPr lang="ru-RU" sz="3600" dirty="0" smtClean="0"/>
              <a:t>Тогда еще …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2586682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Организация</a:t>
            </a: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3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1034328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Организация</a:t>
            </a:r>
          </a:p>
          <a:p>
            <a:pPr marL="0" indent="0" algn="ctr">
              <a:buNone/>
            </a:pPr>
            <a:endParaRPr lang="ru-RU" sz="3600" dirty="0"/>
          </a:p>
          <a:p>
            <a:pPr fontAlgn="base"/>
            <a:r>
              <a:rPr lang="ru-RU" sz="2000" dirty="0" smtClean="0"/>
              <a:t>…</a:t>
            </a:r>
          </a:p>
          <a:p>
            <a:pPr fontAlgn="base"/>
            <a:r>
              <a:rPr lang="ru-RU" sz="2000" dirty="0" smtClean="0"/>
              <a:t>собрать </a:t>
            </a:r>
            <a:r>
              <a:rPr lang="ru-RU" sz="2000" dirty="0"/>
              <a:t>активных людей</a:t>
            </a:r>
          </a:p>
          <a:p>
            <a:pPr fontAlgn="base"/>
            <a:r>
              <a:rPr lang="ru-RU" sz="2000" dirty="0" smtClean="0"/>
              <a:t>распределить </a:t>
            </a:r>
            <a:r>
              <a:rPr lang="ru-RU" sz="2000" dirty="0"/>
              <a:t>зоны ответственности и определить четкие </a:t>
            </a:r>
            <a:r>
              <a:rPr lang="ru-RU" sz="2000" dirty="0" err="1" smtClean="0"/>
              <a:t>дедлайны</a:t>
            </a:r>
            <a:endParaRPr lang="ru-RU" sz="2000" dirty="0" smtClean="0"/>
          </a:p>
          <a:p>
            <a:pPr fontAlgn="base"/>
            <a:r>
              <a:rPr lang="ru-RU" sz="2000" dirty="0" smtClean="0"/>
              <a:t>общение с </a:t>
            </a:r>
            <a:r>
              <a:rPr lang="en-US" sz="2000" dirty="0" smtClean="0"/>
              <a:t>HR</a:t>
            </a:r>
            <a:endParaRPr lang="ru-RU" sz="2000" dirty="0"/>
          </a:p>
          <a:p>
            <a:pPr fontAlgn="base"/>
            <a:r>
              <a:rPr lang="ru-RU" sz="2000" dirty="0"/>
              <a:t>п</a:t>
            </a:r>
            <a:r>
              <a:rPr lang="ru-RU" sz="2000" dirty="0" smtClean="0"/>
              <a:t>роведение ретро</a:t>
            </a:r>
            <a:endParaRPr lang="ru-RU" sz="2000" dirty="0"/>
          </a:p>
          <a:p>
            <a:pPr fontAlgn="base"/>
            <a:r>
              <a:rPr lang="ru-RU" sz="2000" dirty="0"/>
              <a:t>...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1034328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Организация (важные советы)</a:t>
            </a:r>
          </a:p>
          <a:p>
            <a:pPr marL="0" indent="0" algn="ctr">
              <a:buNone/>
            </a:pPr>
            <a:endParaRPr lang="ru-RU" sz="3600" dirty="0"/>
          </a:p>
          <a:p>
            <a:pPr fontAlgn="base"/>
            <a:r>
              <a:rPr lang="ru-RU" sz="2000" dirty="0" smtClean="0"/>
              <a:t>минимум 2 организатора или уметь делегировать</a:t>
            </a:r>
            <a:endParaRPr lang="ru-RU" sz="2000" dirty="0"/>
          </a:p>
          <a:p>
            <a:pPr fontAlgn="base"/>
            <a:r>
              <a:rPr lang="ru-RU" sz="2000" dirty="0" smtClean="0"/>
              <a:t>заранее думать о датах проведения</a:t>
            </a:r>
          </a:p>
          <a:p>
            <a:pPr fontAlgn="base"/>
            <a:r>
              <a:rPr lang="ru-RU" sz="2000" dirty="0" smtClean="0"/>
              <a:t>при подготовке все личные заметки во вне</a:t>
            </a:r>
          </a:p>
          <a:p>
            <a:pPr fontAlgn="base"/>
            <a:r>
              <a:rPr lang="ru-RU" sz="2000" dirty="0" smtClean="0"/>
              <a:t>брать отпуск до и после проведения курса</a:t>
            </a:r>
          </a:p>
          <a:p>
            <a:pPr marL="0" indent="0" fontAlgn="base">
              <a:buNone/>
            </a:pPr>
            <a:endParaRPr lang="ru-RU" sz="2000" dirty="0" smtClean="0"/>
          </a:p>
          <a:p>
            <a:pPr fontAlgn="base"/>
            <a:endParaRPr lang="ru-RU" sz="2000" dirty="0"/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0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011444"/>
              </p:ext>
            </p:extLst>
          </p:nvPr>
        </p:nvGraphicFramePr>
        <p:xfrm>
          <a:off x="1643175" y="1511088"/>
          <a:ext cx="918464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  <a:gridCol w="38506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Вклад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Отбор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новой лекции + проведение</a:t>
                      </a:r>
                      <a:endParaRPr lang="ru-RU" sz="1800" dirty="0" smtClean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120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Переработка старой лекции + проведение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старой лекции по наработкам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Проверка ДЗ</a:t>
                      </a:r>
                      <a:endParaRPr lang="ru-RU" sz="1800" dirty="0" smtClean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15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 курсанта</a:t>
                      </a:r>
                      <a:endParaRPr lang="ru-RU" sz="1800" dirty="0" smtClean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Запись одного видео + </a:t>
                      </a:r>
                      <a:r>
                        <a:rPr lang="ru-RU" sz="1800" dirty="0" err="1" smtClean="0">
                          <a:effectLst/>
                          <a:latin typeface="+mn-lt"/>
                        </a:rPr>
                        <a:t>квизы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90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Фича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-стенд – разработка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администрирование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230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1339886" y="618990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Денежная оценка</a:t>
            </a:r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2586682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Вот теперь все! Вопросы? </a:t>
            </a: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2586682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   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Как завести это все?</a:t>
            </a:r>
            <a:endParaRPr lang="en-GB" sz="3600" dirty="0" smtClean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31" y="606145"/>
            <a:ext cx="3641869" cy="19848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734" y="4064000"/>
            <a:ext cx="3822520" cy="19476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2586682"/>
            <a:ext cx="9487929" cy="24156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Пиар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1045122"/>
            <a:ext cx="9487929" cy="485316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Способы пиара</a:t>
            </a:r>
            <a:br>
              <a:rPr lang="ru-RU" sz="3600" dirty="0" smtClean="0"/>
            </a:br>
            <a:endParaRPr lang="ru-RU" sz="3600" dirty="0" smtClean="0"/>
          </a:p>
          <a:p>
            <a:pPr fontAlgn="base"/>
            <a:r>
              <a:rPr lang="ru-RU" sz="2000" dirty="0" smtClean="0"/>
              <a:t>публикация </a:t>
            </a:r>
            <a:r>
              <a:rPr lang="ru-RU" sz="2000" dirty="0"/>
              <a:t>на сайте компании</a:t>
            </a:r>
          </a:p>
          <a:p>
            <a:pPr fontAlgn="base"/>
            <a:r>
              <a:rPr lang="ru-RU" sz="2000" dirty="0"/>
              <a:t>оставление заявки на сайте компании</a:t>
            </a:r>
          </a:p>
          <a:p>
            <a:pPr fontAlgn="base"/>
            <a:r>
              <a:rPr lang="ru-RU" sz="2000" dirty="0"/>
              <a:t>п</a:t>
            </a:r>
            <a:r>
              <a:rPr lang="ru-RU" sz="2000" dirty="0" smtClean="0"/>
              <a:t>ост в </a:t>
            </a:r>
            <a:r>
              <a:rPr lang="ru-RU" sz="2000" dirty="0" err="1" smtClean="0"/>
              <a:t>соцсети</a:t>
            </a:r>
            <a:endParaRPr lang="ru-RU" sz="2000" dirty="0"/>
          </a:p>
          <a:p>
            <a:pPr fontAlgn="base"/>
            <a:r>
              <a:rPr lang="ru-RU" sz="2000" dirty="0"/>
              <a:t>пост в </a:t>
            </a:r>
            <a:r>
              <a:rPr lang="ru-RU" sz="2000" dirty="0" smtClean="0"/>
              <a:t>сообществе тестировщиков города</a:t>
            </a:r>
            <a:endParaRPr lang="ru-RU" sz="2000" dirty="0"/>
          </a:p>
          <a:p>
            <a:pPr fontAlgn="base"/>
            <a:r>
              <a:rPr lang="ru-RU" sz="2000" dirty="0"/>
              <a:t>афиши в университетах</a:t>
            </a:r>
          </a:p>
          <a:p>
            <a:pPr fontAlgn="base"/>
            <a:r>
              <a:rPr lang="ru-RU" sz="2000" dirty="0"/>
              <a:t>сарафанное радио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02726" y="1045122"/>
            <a:ext cx="9487929" cy="485316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Эффективные способы </a:t>
            </a:r>
            <a:r>
              <a:rPr lang="ru-RU" sz="3600" dirty="0" smtClean="0"/>
              <a:t>поиска </a:t>
            </a:r>
            <a:r>
              <a:rPr lang="ru-RU" sz="3600" dirty="0" err="1" smtClean="0"/>
              <a:t>джунов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  <a:p>
            <a:pPr fontAlgn="base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публикация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на сайте компании</a:t>
            </a:r>
          </a:p>
          <a:p>
            <a:pPr fontAlgn="base"/>
            <a:r>
              <a:rPr lang="ru-RU" sz="2000" dirty="0"/>
              <a:t>оставление заявки на сайте компании</a:t>
            </a:r>
          </a:p>
          <a:p>
            <a:pPr fontAlgn="base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пост в </a:t>
            </a:r>
            <a:r>
              <a:rPr lang="ru-RU" sz="2000" dirty="0" err="1">
                <a:solidFill>
                  <a:schemeClr val="bg1">
                    <a:lumMod val="65000"/>
                  </a:schemeClr>
                </a:solidFill>
              </a:rPr>
              <a:t>соцсети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  <a:p>
            <a:pPr fontAlgn="base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пост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в сообществе тестировщиков города</a:t>
            </a:r>
          </a:p>
          <a:p>
            <a:pPr fontAlgn="base"/>
            <a:r>
              <a:rPr lang="ru-RU" sz="2000" dirty="0" smtClean="0"/>
              <a:t>афиши </a:t>
            </a:r>
            <a:r>
              <a:rPr lang="ru-RU" sz="2000" dirty="0"/>
              <a:t>в университетах</a:t>
            </a:r>
          </a:p>
          <a:p>
            <a:pPr fontAlgn="base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сарафанное радио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82" y="6011667"/>
            <a:ext cx="1130345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</TotalTime>
  <Words>796</Words>
  <Application>Microsoft Office PowerPoint</Application>
  <PresentationFormat>Произвольный</PresentationFormat>
  <Paragraphs>438</Paragraphs>
  <Slides>55</Slides>
  <Notes>48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Натуральные материалы</vt:lpstr>
      <vt:lpstr>  Взгляд изнутри на курс  по тестированию  </vt:lpstr>
      <vt:lpstr>Кто я?</vt:lpstr>
      <vt:lpstr>Для кого доклад?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Взгляд изнутри на курс по тестированию</dc:title>
  <dc:creator>Изюрьева Ольга Игоревна</dc:creator>
  <cp:lastModifiedBy>User</cp:lastModifiedBy>
  <cp:revision>186</cp:revision>
  <dcterms:created xsi:type="dcterms:W3CDTF">2019-05-22T05:24:33Z</dcterms:created>
  <dcterms:modified xsi:type="dcterms:W3CDTF">2019-06-03T10:27:24Z</dcterms:modified>
</cp:coreProperties>
</file>