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86" r:id="rId2"/>
    <p:sldId id="308" r:id="rId3"/>
    <p:sldId id="333" r:id="rId4"/>
    <p:sldId id="381" r:id="rId5"/>
    <p:sldId id="374" r:id="rId6"/>
    <p:sldId id="283" r:id="rId7"/>
    <p:sldId id="336" r:id="rId8"/>
    <p:sldId id="338" r:id="rId9"/>
    <p:sldId id="366" r:id="rId10"/>
    <p:sldId id="355" r:id="rId11"/>
    <p:sldId id="368" r:id="rId12"/>
    <p:sldId id="370" r:id="rId13"/>
    <p:sldId id="358" r:id="rId14"/>
    <p:sldId id="330" r:id="rId15"/>
    <p:sldId id="371" r:id="rId16"/>
    <p:sldId id="367" r:id="rId17"/>
    <p:sldId id="296" r:id="rId18"/>
    <p:sldId id="295" r:id="rId19"/>
    <p:sldId id="365" r:id="rId20"/>
    <p:sldId id="378" r:id="rId21"/>
    <p:sldId id="360" r:id="rId22"/>
    <p:sldId id="379" r:id="rId23"/>
    <p:sldId id="388" r:id="rId24"/>
    <p:sldId id="369" r:id="rId25"/>
    <p:sldId id="385" r:id="rId26"/>
    <p:sldId id="328" r:id="rId27"/>
    <p:sldId id="3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51508" autoAdjust="0"/>
  </p:normalViewPr>
  <p:slideViewPr>
    <p:cSldViewPr snapToGrid="0">
      <p:cViewPr>
        <p:scale>
          <a:sx n="50" d="100"/>
          <a:sy n="50" d="100"/>
        </p:scale>
        <p:origin x="97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4DA2F-52F5-445F-A1CD-059FEDC1E21B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25CC6-3B0B-454E-A693-09B6E911F0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3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25CC6-3B0B-454E-A693-09B6E911F0E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190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095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4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Show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care!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98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577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471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949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And </a:t>
            </a:r>
            <a:r>
              <a:rPr lang="cs-CZ" dirty="0" err="1"/>
              <a:t>what</a:t>
            </a:r>
            <a:r>
              <a:rPr lang="cs-CZ" dirty="0"/>
              <a:t> to </a:t>
            </a:r>
            <a:r>
              <a:rPr lang="cs-CZ" dirty="0" err="1"/>
              <a:t>write</a:t>
            </a:r>
            <a:r>
              <a:rPr lang="cs-CZ" dirty="0"/>
              <a:t> to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damn</a:t>
            </a:r>
            <a:r>
              <a:rPr lang="cs-CZ" dirty="0"/>
              <a:t> email?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 err="1">
                <a:sym typeface="Wingdings" panose="05000000000000000000" pitchFamily="2" charset="2"/>
              </a:rPr>
              <a:t>Don‘t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forget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have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efficient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, as a LEADER, </a:t>
            </a: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have</a:t>
            </a:r>
            <a:r>
              <a:rPr lang="cs-CZ" dirty="0">
                <a:sym typeface="Wingdings" panose="05000000000000000000" pitchFamily="2" charset="2"/>
              </a:rPr>
              <a:t> to hit </a:t>
            </a:r>
            <a:r>
              <a:rPr lang="cs-CZ" dirty="0" err="1">
                <a:sym typeface="Wingdings" panose="05000000000000000000" pitchFamily="2" charset="2"/>
              </a:rPr>
              <a:t>all</a:t>
            </a:r>
            <a:r>
              <a:rPr lang="cs-CZ" dirty="0">
                <a:sym typeface="Wingdings" panose="05000000000000000000" pitchFamily="2" charset="2"/>
              </a:rPr>
              <a:t> 4 </a:t>
            </a:r>
            <a:r>
              <a:rPr lang="cs-CZ" dirty="0" err="1">
                <a:sym typeface="Wingdings" panose="05000000000000000000" pitchFamily="2" charset="2"/>
              </a:rPr>
              <a:t>colours</a:t>
            </a:r>
            <a:r>
              <a:rPr lang="cs-CZ" dirty="0">
                <a:sym typeface="Wingdings" panose="05000000000000000000" pitchFamily="2" charset="2"/>
              </a:rPr>
              <a:t>.</a:t>
            </a:r>
            <a:br>
              <a:rPr lang="cs-CZ" dirty="0">
                <a:sym typeface="Wingdings" panose="05000000000000000000" pitchFamily="2" charset="2"/>
              </a:rPr>
            </a:b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want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them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all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there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correct</a:t>
            </a:r>
            <a:r>
              <a:rPr lang="cs-CZ" dirty="0">
                <a:sym typeface="Wingdings" panose="05000000000000000000" pitchFamily="2" charset="2"/>
              </a:rPr>
              <a:t>? </a:t>
            </a:r>
            <a:r>
              <a:rPr lang="cs-CZ" dirty="0" err="1">
                <a:sym typeface="Wingdings" panose="05000000000000000000" pitchFamily="2" charset="2"/>
              </a:rPr>
              <a:t>Then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let‘s</a:t>
            </a:r>
            <a:r>
              <a:rPr lang="cs-CZ" dirty="0">
                <a:sym typeface="Wingdings" panose="05000000000000000000" pitchFamily="2" charset="2"/>
              </a:rPr>
              <a:t> do </a:t>
            </a:r>
            <a:r>
              <a:rPr lang="cs-CZ" dirty="0" err="1">
                <a:sym typeface="Wingdings" panose="05000000000000000000" pitchFamily="2" charset="2"/>
              </a:rPr>
              <a:t>it</a:t>
            </a:r>
            <a:r>
              <a:rPr lang="cs-CZ" dirty="0">
                <a:sym typeface="Wingdings" panose="05000000000000000000" pitchFamily="2" charset="2"/>
              </a:rPr>
              <a:t>.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cs-CZ" dirty="0" err="1">
                <a:sym typeface="Wingdings" panose="05000000000000000000" pitchFamily="2" charset="2"/>
              </a:rPr>
              <a:t>Good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morning</a:t>
            </a:r>
            <a:r>
              <a:rPr lang="cs-CZ" dirty="0">
                <a:sym typeface="Wingdings" panose="05000000000000000000" pitchFamily="2" charset="2"/>
              </a:rPr>
              <a:t>, I </a:t>
            </a:r>
            <a:r>
              <a:rPr lang="cs-CZ" dirty="0" err="1">
                <a:sym typeface="Wingdings" panose="05000000000000000000" pitchFamily="2" charset="2"/>
              </a:rPr>
              <a:t>would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like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invite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…</a:t>
            </a:r>
            <a:br>
              <a:rPr lang="cs-CZ" dirty="0">
                <a:sym typeface="Wingdings" panose="05000000000000000000" pitchFamily="2" charset="2"/>
              </a:rPr>
            </a:b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polite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different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inspirative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kind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Yellow</a:t>
            </a:r>
            <a:r>
              <a:rPr lang="cs-CZ" dirty="0">
                <a:sym typeface="Wingdings" panose="05000000000000000000" pitchFamily="2" charset="2"/>
              </a:rPr>
              <a:t> love </a:t>
            </a:r>
            <a:r>
              <a:rPr lang="cs-CZ" dirty="0" err="1">
                <a:sym typeface="Wingdings" panose="05000000000000000000" pitchFamily="2" charset="2"/>
              </a:rPr>
              <a:t>meetings</a:t>
            </a:r>
            <a:r>
              <a:rPr lang="cs-CZ" dirty="0">
                <a:sym typeface="Wingdings" panose="05000000000000000000" pitchFamily="2" charset="2"/>
              </a:rPr>
              <a:t>, brainstorming, </a:t>
            </a:r>
            <a:r>
              <a:rPr lang="cs-CZ" dirty="0" err="1">
                <a:sym typeface="Wingdings" panose="05000000000000000000" pitchFamily="2" charset="2"/>
              </a:rPr>
              <a:t>everywhere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where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can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invove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are </a:t>
            </a:r>
            <a:r>
              <a:rPr lang="cs-CZ" dirty="0" err="1">
                <a:sym typeface="Wingdings" panose="05000000000000000000" pitchFamily="2" charset="2"/>
              </a:rPr>
              <a:t>going</a:t>
            </a:r>
            <a:r>
              <a:rPr lang="cs-CZ" dirty="0">
                <a:sym typeface="Wingdings" panose="05000000000000000000" pitchFamily="2" charset="2"/>
              </a:rPr>
              <a:t>.</a:t>
            </a:r>
            <a:br>
              <a:rPr lang="cs-CZ" dirty="0">
                <a:sym typeface="Wingdings" panose="05000000000000000000" pitchFamily="2" charset="2"/>
              </a:rPr>
            </a:br>
            <a:endParaRPr lang="cs-CZ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cs-CZ" dirty="0" err="1">
                <a:sym typeface="Wingdings" panose="05000000000000000000" pitchFamily="2" charset="2"/>
              </a:rPr>
              <a:t>Purpose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this</a:t>
            </a:r>
            <a:r>
              <a:rPr lang="cs-CZ" dirty="0">
                <a:sym typeface="Wingdings" panose="05000000000000000000" pitchFamily="2" charset="2"/>
              </a:rPr>
              <a:t> meeting </a:t>
            </a:r>
            <a:r>
              <a:rPr lang="cs-CZ" dirty="0" err="1">
                <a:sym typeface="Wingdings" panose="05000000000000000000" pitchFamily="2" charset="2"/>
              </a:rPr>
              <a:t>is</a:t>
            </a:r>
            <a:r>
              <a:rPr lang="cs-CZ" dirty="0">
                <a:sym typeface="Wingdings" panose="05000000000000000000" pitchFamily="2" charset="2"/>
              </a:rPr>
              <a:t>:</a:t>
            </a:r>
            <a:br>
              <a:rPr lang="cs-CZ" dirty="0">
                <a:sym typeface="Wingdings" panose="05000000000000000000" pitchFamily="2" charset="2"/>
              </a:rPr>
            </a:b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clear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red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people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don‘t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like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wasting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their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time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all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need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know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Why</a:t>
            </a:r>
            <a:r>
              <a:rPr lang="cs-CZ" dirty="0">
                <a:sym typeface="Wingdings" panose="05000000000000000000" pitchFamily="2" charset="2"/>
              </a:rPr>
              <a:t> do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going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somewhere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best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even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write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there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method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leading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this</a:t>
            </a:r>
            <a:r>
              <a:rPr lang="cs-CZ" dirty="0">
                <a:sym typeface="Wingdings" panose="05000000000000000000" pitchFamily="2" charset="2"/>
              </a:rPr>
              <a:t> meeting: brainstorming, </a:t>
            </a:r>
            <a:r>
              <a:rPr lang="cs-CZ" dirty="0" err="1">
                <a:sym typeface="Wingdings" panose="05000000000000000000" pitchFamily="2" charset="2"/>
              </a:rPr>
              <a:t>suggestion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topic</a:t>
            </a:r>
            <a:r>
              <a:rPr lang="cs-CZ" dirty="0">
                <a:sym typeface="Wingdings" panose="05000000000000000000" pitchFamily="2" charset="2"/>
              </a:rPr>
              <a:t> by </a:t>
            </a:r>
            <a:r>
              <a:rPr lang="cs-CZ" dirty="0" err="1">
                <a:sym typeface="Wingdings" panose="05000000000000000000" pitchFamily="2" charset="2"/>
              </a:rPr>
              <a:t>topic</a:t>
            </a:r>
            <a:r>
              <a:rPr lang="cs-CZ" dirty="0">
                <a:sym typeface="Wingdings" panose="05000000000000000000" pitchFamily="2" charset="2"/>
              </a:rPr>
              <a:t>…</a:t>
            </a:r>
          </a:p>
          <a:p>
            <a:pPr marL="228600" indent="-228600">
              <a:buAutoNum type="arabicPeriod"/>
            </a:pPr>
            <a:endParaRPr lang="cs-CZ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cs-CZ" dirty="0" err="1">
                <a:sym typeface="Wingdings" panose="05000000000000000000" pitchFamily="2" charset="2"/>
              </a:rPr>
              <a:t>What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will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result</a:t>
            </a:r>
            <a:r>
              <a:rPr lang="cs-CZ" dirty="0">
                <a:sym typeface="Wingdings" panose="05000000000000000000" pitchFamily="2" charset="2"/>
              </a:rPr>
              <a:t>? </a:t>
            </a:r>
            <a:r>
              <a:rPr lang="cs-CZ" dirty="0" err="1">
                <a:sym typeface="Wingdings" panose="05000000000000000000" pitchFamily="2" charset="2"/>
              </a:rPr>
              <a:t>Document</a:t>
            </a:r>
            <a:r>
              <a:rPr lang="cs-CZ" dirty="0">
                <a:sym typeface="Wingdings" panose="05000000000000000000" pitchFamily="2" charset="2"/>
              </a:rPr>
              <a:t>? </a:t>
            </a:r>
            <a:r>
              <a:rPr lang="cs-CZ" dirty="0" err="1">
                <a:sym typeface="Wingdings" panose="05000000000000000000" pitchFamily="2" charset="2"/>
              </a:rPr>
              <a:t>Agreement</a:t>
            </a:r>
            <a:r>
              <a:rPr lang="cs-CZ" dirty="0">
                <a:sym typeface="Wingdings" panose="05000000000000000000" pitchFamily="2" charset="2"/>
              </a:rPr>
              <a:t>? </a:t>
            </a:r>
            <a:r>
              <a:rPr lang="cs-CZ" dirty="0" err="1">
                <a:sym typeface="Wingdings" panose="05000000000000000000" pitchFamily="2" charset="2"/>
              </a:rPr>
              <a:t>Requrements</a:t>
            </a:r>
            <a:r>
              <a:rPr lang="cs-CZ" dirty="0">
                <a:sym typeface="Wingdings" panose="05000000000000000000" pitchFamily="2" charset="2"/>
              </a:rPr>
              <a:t>? Table? </a:t>
            </a:r>
            <a:r>
              <a:rPr lang="cs-CZ" dirty="0" err="1">
                <a:sym typeface="Wingdings" panose="05000000000000000000" pitchFamily="2" charset="2"/>
              </a:rPr>
              <a:t>Give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something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what</a:t>
            </a:r>
            <a:r>
              <a:rPr lang="cs-CZ" dirty="0">
                <a:sym typeface="Wingdings" panose="05000000000000000000" pitchFamily="2" charset="2"/>
              </a:rPr>
              <a:t> I </a:t>
            </a:r>
            <a:r>
              <a:rPr lang="cs-CZ" dirty="0" err="1">
                <a:sym typeface="Wingdings" panose="05000000000000000000" pitchFamily="2" charset="2"/>
              </a:rPr>
              <a:t>can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measure</a:t>
            </a:r>
            <a:r>
              <a:rPr lang="cs-CZ" dirty="0">
                <a:sym typeface="Wingdings" panose="05000000000000000000" pitchFamily="2" charset="2"/>
              </a:rPr>
              <a:t>. And </a:t>
            </a:r>
            <a:r>
              <a:rPr lang="cs-CZ" dirty="0" err="1">
                <a:sym typeface="Wingdings" panose="05000000000000000000" pitchFamily="2" charset="2"/>
              </a:rPr>
              <a:t>imagine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people</a:t>
            </a:r>
            <a:r>
              <a:rPr lang="cs-CZ" dirty="0">
                <a:sym typeface="Wingdings" panose="05000000000000000000" pitchFamily="2" charset="2"/>
              </a:rPr>
              <a:t> are </a:t>
            </a:r>
            <a:r>
              <a:rPr lang="cs-CZ" dirty="0" err="1">
                <a:sym typeface="Wingdings" panose="05000000000000000000" pitchFamily="2" charset="2"/>
              </a:rPr>
              <a:t>working</a:t>
            </a:r>
            <a:r>
              <a:rPr lang="cs-CZ" dirty="0">
                <a:sym typeface="Wingdings" panose="05000000000000000000" pitchFamily="2" charset="2"/>
              </a:rPr>
              <a:t> 8,5hours,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are </a:t>
            </a:r>
            <a:r>
              <a:rPr lang="cs-CZ" dirty="0" err="1">
                <a:sym typeface="Wingdings" panose="05000000000000000000" pitchFamily="2" charset="2"/>
              </a:rPr>
              <a:t>focusing</a:t>
            </a:r>
            <a:r>
              <a:rPr lang="cs-CZ" dirty="0">
                <a:sym typeface="Wingdings" panose="05000000000000000000" pitchFamily="2" charset="2"/>
              </a:rPr>
              <a:t> on </a:t>
            </a:r>
            <a:r>
              <a:rPr lang="cs-CZ" dirty="0" err="1">
                <a:sym typeface="Wingdings" panose="05000000000000000000" pitchFamily="2" charset="2"/>
              </a:rPr>
              <a:t>their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job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now</a:t>
            </a:r>
            <a:r>
              <a:rPr lang="cs-CZ" dirty="0">
                <a:sym typeface="Wingdings" panose="05000000000000000000" pitchFamily="2" charset="2"/>
              </a:rPr>
              <a:t>..</a:t>
            </a: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want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steel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their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focus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for</a:t>
            </a:r>
            <a:r>
              <a:rPr lang="cs-CZ" dirty="0">
                <a:sym typeface="Wingdings" panose="05000000000000000000" pitchFamily="2" charset="2"/>
              </a:rPr>
              <a:t> 30min </a:t>
            </a:r>
            <a:r>
              <a:rPr lang="cs-CZ" dirty="0" err="1">
                <a:sym typeface="Wingdings" panose="05000000000000000000" pitchFamily="2" charset="2"/>
              </a:rPr>
              <a:t>or</a:t>
            </a:r>
            <a:r>
              <a:rPr lang="cs-CZ" dirty="0">
                <a:sym typeface="Wingdings" panose="05000000000000000000" pitchFamily="2" charset="2"/>
              </a:rPr>
              <a:t> more. </a:t>
            </a:r>
            <a:r>
              <a:rPr lang="cs-CZ" dirty="0" err="1">
                <a:sym typeface="Wingdings" panose="05000000000000000000" pitchFamily="2" charset="2"/>
              </a:rPr>
              <a:t>Give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theym</a:t>
            </a:r>
            <a:r>
              <a:rPr lang="cs-CZ" dirty="0">
                <a:sym typeface="Wingdings" panose="05000000000000000000" pitchFamily="2" charset="2"/>
              </a:rPr>
              <a:t> WHY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should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come</a:t>
            </a:r>
            <a:r>
              <a:rPr lang="cs-CZ" dirty="0">
                <a:sym typeface="Wingdings" panose="05000000000000000000" pitchFamily="2" charset="2"/>
              </a:rPr>
              <a:t>. </a:t>
            </a:r>
            <a:r>
              <a:rPr lang="cs-CZ" dirty="0" err="1">
                <a:sym typeface="Wingdings" panose="05000000000000000000" pitchFamily="2" charset="2"/>
              </a:rPr>
              <a:t>What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will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outcome</a:t>
            </a:r>
            <a:r>
              <a:rPr lang="cs-CZ" dirty="0">
                <a:sym typeface="Wingdings" panose="05000000000000000000" pitchFamily="2" charset="2"/>
              </a:rPr>
              <a:t>. </a:t>
            </a:r>
          </a:p>
          <a:p>
            <a:pPr marL="228600" indent="-228600">
              <a:buAutoNum type="arabicPeriod"/>
            </a:pPr>
            <a:endParaRPr lang="cs-CZ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cs-CZ" dirty="0" err="1">
                <a:sym typeface="Wingdings" panose="05000000000000000000" pitchFamily="2" charset="2"/>
              </a:rPr>
              <a:t>This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new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modern</a:t>
            </a:r>
            <a:r>
              <a:rPr lang="cs-CZ" dirty="0">
                <a:sym typeface="Wingdings" panose="05000000000000000000" pitchFamily="2" charset="2"/>
              </a:rPr>
              <a:t>, I love </a:t>
            </a:r>
            <a:r>
              <a:rPr lang="cs-CZ" dirty="0" err="1">
                <a:sym typeface="Wingdings" panose="05000000000000000000" pitchFamily="2" charset="2"/>
              </a:rPr>
              <a:t>that</a:t>
            </a:r>
            <a:r>
              <a:rPr lang="cs-CZ" dirty="0">
                <a:sym typeface="Wingdings" panose="05000000000000000000" pitchFamily="2" charset="2"/>
              </a:rPr>
              <a:t> part. </a:t>
            </a:r>
            <a:r>
              <a:rPr lang="cs-CZ" dirty="0" err="1">
                <a:sym typeface="Wingdings" panose="05000000000000000000" pitchFamily="2" charset="2"/>
              </a:rPr>
              <a:t>We</a:t>
            </a:r>
            <a:r>
              <a:rPr lang="cs-CZ" dirty="0">
                <a:sym typeface="Wingdings" panose="05000000000000000000" pitchFamily="2" charset="2"/>
              </a:rPr>
              <a:t> care </a:t>
            </a:r>
            <a:r>
              <a:rPr lang="cs-CZ" dirty="0" err="1">
                <a:sym typeface="Wingdings" panose="05000000000000000000" pitchFamily="2" charset="2"/>
              </a:rPr>
              <a:t>about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people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invite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only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people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who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should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participate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we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know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their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roles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we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work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together</a:t>
            </a:r>
            <a:r>
              <a:rPr lang="cs-CZ" dirty="0">
                <a:sym typeface="Wingdings" panose="05000000000000000000" pitchFamily="2" charset="2"/>
              </a:rPr>
              <a:t>. As </a:t>
            </a:r>
            <a:r>
              <a:rPr lang="cs-CZ" dirty="0" err="1">
                <a:sym typeface="Wingdings" panose="05000000000000000000" pitchFamily="2" charset="2"/>
              </a:rPr>
              <a:t>well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its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highly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effective</a:t>
            </a:r>
            <a:r>
              <a:rPr lang="cs-CZ" dirty="0">
                <a:sym typeface="Wingdings" panose="05000000000000000000" pitchFamily="2" charset="2"/>
              </a:rPr>
              <a:t> – </a:t>
            </a:r>
            <a:r>
              <a:rPr lang="cs-CZ" dirty="0" err="1">
                <a:sym typeface="Wingdings" panose="05000000000000000000" pitchFamily="2" charset="2"/>
              </a:rPr>
              <a:t>if</a:t>
            </a:r>
            <a:r>
              <a:rPr lang="cs-CZ" dirty="0">
                <a:sym typeface="Wingdings" panose="05000000000000000000" pitchFamily="2" charset="2"/>
              </a:rPr>
              <a:t> I </a:t>
            </a:r>
            <a:r>
              <a:rPr lang="cs-CZ" dirty="0" err="1">
                <a:sym typeface="Wingdings" panose="05000000000000000000" pitchFamily="2" charset="2"/>
              </a:rPr>
              <a:t>know</a:t>
            </a:r>
            <a:r>
              <a:rPr lang="cs-CZ" dirty="0">
                <a:sym typeface="Wingdings" panose="05000000000000000000" pitchFamily="2" charset="2"/>
              </a:rPr>
              <a:t> in a </a:t>
            </a:r>
            <a:r>
              <a:rPr lang="cs-CZ" dirty="0" err="1">
                <a:sym typeface="Wingdings" panose="05000000000000000000" pitchFamily="2" charset="2"/>
              </a:rPr>
              <a:t>advance</a:t>
            </a:r>
            <a:r>
              <a:rPr lang="cs-CZ" dirty="0">
                <a:sym typeface="Wingdings" panose="05000000000000000000" pitchFamily="2" charset="2"/>
              </a:rPr>
              <a:t> – </a:t>
            </a:r>
            <a:r>
              <a:rPr lang="cs-CZ" dirty="0" err="1">
                <a:sym typeface="Wingdings" panose="05000000000000000000" pitchFamily="2" charset="2"/>
              </a:rPr>
              <a:t>Who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how</a:t>
            </a:r>
            <a:r>
              <a:rPr lang="cs-CZ" dirty="0">
                <a:sym typeface="Wingdings" panose="05000000000000000000" pitchFamily="2" charset="2"/>
              </a:rPr>
              <a:t>, i </a:t>
            </a:r>
            <a:r>
              <a:rPr lang="cs-CZ" dirty="0" err="1">
                <a:sym typeface="Wingdings" panose="05000000000000000000" pitchFamily="2" charset="2"/>
              </a:rPr>
              <a:t>can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better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ask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people</a:t>
            </a:r>
            <a:r>
              <a:rPr lang="cs-CZ" dirty="0">
                <a:sym typeface="Wingdings" panose="05000000000000000000" pitchFamily="2" charset="2"/>
              </a:rPr>
              <a:t>. I </a:t>
            </a:r>
            <a:r>
              <a:rPr lang="cs-CZ" dirty="0" err="1">
                <a:sym typeface="Wingdings" panose="05000000000000000000" pitchFamily="2" charset="2"/>
              </a:rPr>
              <a:t>can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after</a:t>
            </a:r>
            <a:r>
              <a:rPr lang="cs-CZ" dirty="0">
                <a:sym typeface="Wingdings" panose="05000000000000000000" pitchFamily="2" charset="2"/>
              </a:rPr>
              <a:t> a meeting </a:t>
            </a:r>
            <a:r>
              <a:rPr lang="cs-CZ" dirty="0" err="1">
                <a:sym typeface="Wingdings" panose="05000000000000000000" pitchFamily="2" charset="2"/>
              </a:rPr>
              <a:t>find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them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discuss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specific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questions</a:t>
            </a:r>
            <a:r>
              <a:rPr lang="cs-CZ" dirty="0">
                <a:sym typeface="Wingdings" panose="05000000000000000000" pitchFamily="2" charset="2"/>
              </a:rPr>
              <a:t>.</a:t>
            </a:r>
          </a:p>
          <a:p>
            <a:pPr marL="228600" indent="-228600">
              <a:buAutoNum type="arabicPeriod"/>
            </a:pPr>
            <a:endParaRPr lang="cs-CZ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cs-CZ" dirty="0" err="1">
                <a:sym typeface="Wingdings" panose="05000000000000000000" pitchFamily="2" charset="2"/>
              </a:rPr>
              <a:t>Once</a:t>
            </a:r>
            <a:r>
              <a:rPr lang="cs-CZ" dirty="0">
                <a:sym typeface="Wingdings" panose="05000000000000000000" pitchFamily="2" charset="2"/>
              </a:rPr>
              <a:t> I </a:t>
            </a:r>
            <a:r>
              <a:rPr lang="cs-CZ" dirty="0" err="1">
                <a:sym typeface="Wingdings" panose="05000000000000000000" pitchFamily="2" charset="2"/>
              </a:rPr>
              <a:t>started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thank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people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for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their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time</a:t>
            </a:r>
            <a:r>
              <a:rPr lang="cs-CZ" dirty="0">
                <a:sym typeface="Wingdings" panose="05000000000000000000" pitchFamily="2" charset="2"/>
              </a:rPr>
              <a:t> and support. </a:t>
            </a:r>
            <a:r>
              <a:rPr lang="cs-CZ" dirty="0" err="1">
                <a:sym typeface="Wingdings" panose="05000000000000000000" pitchFamily="2" charset="2"/>
              </a:rPr>
              <a:t>Even</a:t>
            </a:r>
            <a:r>
              <a:rPr lang="cs-CZ" dirty="0">
                <a:sym typeface="Wingdings" panose="05000000000000000000" pitchFamily="2" charset="2"/>
              </a:rPr>
              <a:t> more, I </a:t>
            </a:r>
            <a:r>
              <a:rPr lang="cs-CZ" dirty="0" err="1">
                <a:sym typeface="Wingdings" panose="05000000000000000000" pitchFamily="2" charset="2"/>
              </a:rPr>
              <a:t>thanked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them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with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respect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magic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started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happen</a:t>
            </a:r>
            <a:r>
              <a:rPr lang="cs-CZ" dirty="0">
                <a:sym typeface="Wingdings" panose="05000000000000000000" pitchFamily="2" charset="2"/>
              </a:rPr>
              <a:t>. And as </a:t>
            </a:r>
            <a:r>
              <a:rPr lang="cs-CZ" dirty="0" err="1">
                <a:sym typeface="Wingdings" panose="05000000000000000000" pitchFamily="2" charset="2"/>
              </a:rPr>
              <a:t>well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yellow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want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feel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like</a:t>
            </a:r>
            <a:r>
              <a:rPr lang="cs-CZ" dirty="0">
                <a:sym typeface="Wingdings" panose="05000000000000000000" pitchFamily="2" charset="2"/>
              </a:rPr>
              <a:t> VIP, </a:t>
            </a:r>
            <a:r>
              <a:rPr lang="cs-CZ" dirty="0" err="1">
                <a:sym typeface="Wingdings" panose="05000000000000000000" pitchFamily="2" charset="2"/>
              </a:rPr>
              <a:t>something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special</a:t>
            </a:r>
            <a:r>
              <a:rPr lang="cs-CZ" dirty="0">
                <a:sym typeface="Wingdings" panose="05000000000000000000" pitchFamily="2" charset="2"/>
              </a:rPr>
              <a:t>,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need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attention</a:t>
            </a:r>
            <a:r>
              <a:rPr lang="cs-CZ" dirty="0">
                <a:sym typeface="Wingdings" panose="05000000000000000000" pitchFamily="2" charset="2"/>
              </a:rPr>
              <a:t>…</a:t>
            </a:r>
            <a:r>
              <a:rPr lang="cs-CZ" dirty="0" err="1">
                <a:sym typeface="Wingdings" panose="05000000000000000000" pitchFamily="2" charset="2"/>
              </a:rPr>
              <a:t>if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you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appreciate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their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help</a:t>
            </a:r>
            <a:r>
              <a:rPr lang="cs-CZ" dirty="0">
                <a:sym typeface="Wingdings" panose="05000000000000000000" pitchFamily="2" charset="2"/>
              </a:rPr>
              <a:t> –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will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happily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dance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around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ask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could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help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with</a:t>
            </a:r>
            <a:r>
              <a:rPr lang="cs-CZ" dirty="0"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77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94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single biggest problem in communication is the illusion that it has taken place.”</a:t>
            </a:r>
            <a:endParaRPr lang="cs-CZ" sz="1200" b="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look closely at each question, you will see a common thought:  if a miscommunication happened, it’s my problem and not the other person’s.</a:t>
            </a:r>
            <a:endParaRPr lang="cs-CZ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“Would you please say what you heard me say, so I can be sure that I was clear?”</a:t>
            </a: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“So that I can make sure I communicated clearly, would you please tell me what you heard me say?”</a:t>
            </a: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just want to make sure that I am clear. Would you please tell me what you understood me to say?”</a:t>
            </a: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“I’d like to make sure I said that clearly. Please tell me what you heard?”</a:t>
            </a: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“I’m not sure that I am conveying my idea the best way. What have you heard me say?”</a:t>
            </a: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may have said that in a way that does not really communicate what I’m trying to say. If I did, I’d like a chance to rephrase it. What message did you hear?”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25CC6-3B0B-454E-A693-09B6E911F0E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920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52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405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093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856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458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57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10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981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48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82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44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80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53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03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46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40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6D0E6-1347-4BAC-9452-A225882B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F1A2E7-EDD4-4450-AFF3-1A41CDD92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82215F-5823-40D4-899A-8DEC44F5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F305A8-36C7-4181-A142-CB6B1B6C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C7D32E-D983-4697-B954-01D4D23C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90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33A66-865A-4C35-AA26-CC1100CC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4F7DB0-EE93-48E9-BF3C-3C6A55E67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434951-CD7F-4EC0-94EF-5DB0FA6E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6B1838-F989-4B5E-9DF0-A80BFDD3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1EBB0-17FB-49AB-9B42-41B6A802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E03887-7ADD-4298-8833-B92F04A99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758201A-6AAE-4CF3-BBCE-BCA7E93A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6EC05A-BE3C-4938-A5E3-B0365CE2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F73C02-8F1E-4E6B-965F-33A3ACB4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AB08F5-B5C9-46C2-AA11-A6E35E2B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LIDE-DAR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85801" y="685799"/>
            <a:ext cx="10820400" cy="4800601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ts val="11000"/>
              </a:lnSpc>
              <a:defRPr sz="12500">
                <a:latin typeface="Proxima Nova Black" panose="02000506030000020004" pitchFamily="50" charset="0"/>
              </a:defRPr>
            </a:lvl1pPr>
          </a:lstStyle>
          <a:p>
            <a:r>
              <a:rPr lang="en-US"/>
              <a:t>TITLE TO BE CAPITALIZED</a:t>
            </a:r>
          </a:p>
        </p:txBody>
      </p:sp>
      <p:sp>
        <p:nvSpPr>
          <p:cNvPr id="4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5915025"/>
            <a:ext cx="3467100" cy="2952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by Speaker</a:t>
            </a:r>
          </a:p>
        </p:txBody>
      </p:sp>
    </p:spTree>
    <p:extLst>
      <p:ext uri="{BB962C8B-B14F-4D97-AF65-F5344CB8AC3E}">
        <p14:creationId xmlns:p14="http://schemas.microsoft.com/office/powerpoint/2010/main" val="3508928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ONE-COLUMN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1"/>
            <a:ext cx="10820400" cy="685800"/>
          </a:xfrm>
          <a:prstGeom prst="rect">
            <a:avLst/>
          </a:prstGeom>
        </p:spPr>
        <p:txBody>
          <a:bodyPr lIns="0"/>
          <a:lstStyle>
            <a:lvl1pPr>
              <a:defRPr baseline="0">
                <a:latin typeface="Proxima Nova Black" panose="02000506030000020004" pitchFamily="50" charset="0"/>
              </a:defRPr>
            </a:lvl1pPr>
          </a:lstStyle>
          <a:p>
            <a:r>
              <a:rPr lang="en-US"/>
              <a:t>TITLE TO BE CAPITALIZED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057400"/>
            <a:ext cx="10820400" cy="34290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the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26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BF9B2-E452-4709-B660-DC0B9FBA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236C7-E71D-4D1D-85DA-77151D5F5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322E01-F065-4608-9946-7B18E26A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801944-73EE-4C5C-A8C9-59F346AB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87CCA2-EE3D-4C7E-974F-51222CB6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3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DB923-18A2-4170-95D9-608FC085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7E640E-E0CA-409B-8024-9B0992EA4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386244-9AE3-4722-BDFE-97AC35F0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0B9330-0150-4C05-A3FC-F51B5B16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2877FD-C840-4257-826A-66CE2A1A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21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25F3-0338-4D9B-9778-66BA0295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D3E2E1-B059-4BEB-B5B6-9E134902C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1FACC7-717D-4EB2-B3B5-AA467F5D4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201A80-46E1-48CE-9687-05DB9E5D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DB53A7-B9AC-4214-B5A2-BB641B17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E95A3D-6B24-47EB-8F24-EC24DD4C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1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9722B-914A-46ED-9F37-2108EB19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212D42-7056-4601-AFA3-6487B5DB1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EAF37E-E473-4D06-A498-FF1164096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BD7BBE-8188-4F67-8EEF-0E867362E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3C98D5-5637-43E2-B0DE-C7179F910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AE6FBDA-D71C-4AE5-A0F9-C86D04EE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63142D-F94A-4245-8F9A-409E298A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FB03E72-28AC-409D-9098-4D4CD265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0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19017-C9F6-470A-A168-3A023416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51E7D6-80C5-40DC-A650-8079AB7F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8F7204F-464D-45CB-9828-B8779FEEC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E2B50C-E85D-4504-8891-03A248EE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7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94C2276-6AFC-4149-AF66-436E8453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904474-5D52-4A6A-AAAC-CF52A5A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8FBE8A-6BE2-4C0E-B19C-D8B72DF7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1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73B2D-E251-4884-8D8E-26F3DCEC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8C822C-F028-44DA-AD14-AE1676E16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90004F-4A3E-49F9-A0D5-528512EF3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E6DFFC-FA3A-4953-9ABA-B3651AD0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8EF974-EFAF-4101-A42B-D3656F48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E0735E-04BA-4DB1-A305-5759288E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5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FC5E0-25A1-48D4-AA33-F6E961979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50EEAE-0360-4D99-87A3-B42739943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BFAC16-98D8-4FEF-8EF1-596F4993B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2FA1C8-00ED-457D-BA43-862B3C932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FF67F5-804D-4B48-98F5-615D3C31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C82EF0-F1CC-4752-8DB6-5E2BAC79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0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C25793-6C41-43E4-9865-75094FA3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E43807-BA3E-44F5-B465-FAEFBCB88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B6E-C480-4243-94ED-9900A6C15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AE6D1-C3DF-493C-95AB-7DD13E1E82B6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091942-2899-48CE-ABE9-8B5F8F0AB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A71136-234A-412F-A4BA-E730DD0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945B-DAE5-4CA2-8638-39AFFBC1D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4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jp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.png"/><Relationship Id="rId5" Type="http://schemas.openxmlformats.org/officeDocument/2006/relationships/image" Target="../media/image41.png"/><Relationship Id="rId10" Type="http://schemas.openxmlformats.org/officeDocument/2006/relationships/image" Target="../media/image2.png"/><Relationship Id="rId4" Type="http://schemas.openxmlformats.org/officeDocument/2006/relationships/image" Target="../media/image40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2.png"/><Relationship Id="rId5" Type="http://schemas.openxmlformats.org/officeDocument/2006/relationships/image" Target="../media/image46.png"/><Relationship Id="rId10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0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64.jpg"/><Relationship Id="rId5" Type="http://schemas.openxmlformats.org/officeDocument/2006/relationships/image" Target="../media/image19.png"/><Relationship Id="rId10" Type="http://schemas.openxmlformats.org/officeDocument/2006/relationships/image" Target="../media/image63.jpg"/><Relationship Id="rId4" Type="http://schemas.openxmlformats.org/officeDocument/2006/relationships/image" Target="../media/image18.png"/><Relationship Id="rId9" Type="http://schemas.openxmlformats.org/officeDocument/2006/relationships/image" Target="../media/image62.jpg"/><Relationship Id="rId1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image" Target="../media/image32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image" Target="../media/image10.jpg"/><Relationship Id="rId10" Type="http://schemas.openxmlformats.org/officeDocument/2006/relationships/image" Target="../media/image15.gif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22.gif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soba, pózování, fotka, skupina&#10;&#10;Popis byl vytvořen automaticky">
            <a:extLst>
              <a:ext uri="{FF2B5EF4-FFF2-40B4-BE49-F238E27FC236}">
                <a16:creationId xmlns:a16="http://schemas.microsoft.com/office/drawing/2014/main" id="{BB582C02-F2F6-4515-B115-2EFB339E0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6923" b="61001"/>
          <a:stretch/>
        </p:blipFill>
        <p:spPr>
          <a:xfrm>
            <a:off x="-1" y="3284458"/>
            <a:ext cx="12192001" cy="3573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6E15F6-A44B-4980-A03E-BC45183CF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8714" cy="32844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DEBD16-3017-407B-979A-EF4BED276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669A38-5FA3-469F-A859-72B396478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4" name="Obrázek 3" descr="Obsah obrázku klipart, text&#10;&#10;Popis byl vytvořen automaticky">
            <a:extLst>
              <a:ext uri="{FF2B5EF4-FFF2-40B4-BE49-F238E27FC236}">
                <a16:creationId xmlns:a16="http://schemas.microsoft.com/office/drawing/2014/main" id="{37DB17C7-0B18-4B26-87D2-930C0A441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FE4B51C9-302C-4E7A-B51D-3B14C74218D4}"/>
              </a:ext>
            </a:extLst>
          </p:cNvPr>
          <p:cNvSpPr/>
          <p:nvPr/>
        </p:nvSpPr>
        <p:spPr>
          <a:xfrm>
            <a:off x="4163568" y="5501640"/>
            <a:ext cx="3401568" cy="24417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A87C6F-F324-4F2D-81FF-EAA55EC701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5" r="29088" b="11327"/>
          <a:stretch/>
        </p:blipFill>
        <p:spPr>
          <a:xfrm>
            <a:off x="4002593" y="-1484345"/>
            <a:ext cx="3764602" cy="90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06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46AF9F0D-394B-4E45-AFB7-877F5666E28E}"/>
              </a:ext>
            </a:extLst>
          </p:cNvPr>
          <p:cNvSpPr/>
          <p:nvPr/>
        </p:nvSpPr>
        <p:spPr>
          <a:xfrm>
            <a:off x="607798" y="3342493"/>
            <a:ext cx="5606586" cy="3023882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54EA00A9-3ED2-4743-9FA8-4CB5607D339F}"/>
              </a:ext>
            </a:extLst>
          </p:cNvPr>
          <p:cNvSpPr/>
          <p:nvPr/>
        </p:nvSpPr>
        <p:spPr>
          <a:xfrm>
            <a:off x="6214384" y="327316"/>
            <a:ext cx="5603329" cy="3023886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B13E511-B1C6-46EF-8713-82FCD263797D}"/>
              </a:ext>
            </a:extLst>
          </p:cNvPr>
          <p:cNvSpPr/>
          <p:nvPr/>
        </p:nvSpPr>
        <p:spPr>
          <a:xfrm>
            <a:off x="6214384" y="3342493"/>
            <a:ext cx="5603329" cy="3023883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34FA174-0842-480D-BE4D-F0596ABC936A}"/>
              </a:ext>
            </a:extLst>
          </p:cNvPr>
          <p:cNvSpPr/>
          <p:nvPr/>
        </p:nvSpPr>
        <p:spPr>
          <a:xfrm>
            <a:off x="611055" y="327316"/>
            <a:ext cx="5603329" cy="3023882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Nadpis 12">
            <a:extLst>
              <a:ext uri="{FF2B5EF4-FFF2-40B4-BE49-F238E27FC236}">
                <a16:creationId xmlns:a16="http://schemas.microsoft.com/office/drawing/2014/main" id="{A1AE8965-73C5-4231-B8A6-6730D427EDAE}"/>
              </a:ext>
            </a:extLst>
          </p:cNvPr>
          <p:cNvSpPr txBox="1">
            <a:spLocks/>
          </p:cNvSpPr>
          <p:nvPr/>
        </p:nvSpPr>
        <p:spPr>
          <a:xfrm>
            <a:off x="4080083" y="814445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Stuffy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Indecisive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Suspicious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Cold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Reserved</a:t>
            </a:r>
            <a:endParaRPr lang="cs-CZ" sz="2400" dirty="0">
              <a:latin typeface="+mn-lt"/>
            </a:endParaRPr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8DBFE031-7CCE-4899-ADA0-9F85891599A1}"/>
              </a:ext>
            </a:extLst>
          </p:cNvPr>
          <p:cNvSpPr txBox="1">
            <a:spLocks/>
          </p:cNvSpPr>
          <p:nvPr/>
        </p:nvSpPr>
        <p:spPr>
          <a:xfrm>
            <a:off x="9148394" y="73230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Aggresive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>
                <a:latin typeface="+mn-lt"/>
              </a:rPr>
              <a:t>Controlling</a:t>
            </a:r>
          </a:p>
          <a:p>
            <a:pPr algn="l"/>
            <a:r>
              <a:rPr lang="cs-CZ" sz="2400" dirty="0" err="1">
                <a:latin typeface="+mn-lt"/>
              </a:rPr>
              <a:t>Driving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Overbearing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Intolerant</a:t>
            </a:r>
            <a:endParaRPr lang="cs-CZ" sz="2400" dirty="0">
              <a:latin typeface="+mn-lt"/>
            </a:endParaRPr>
          </a:p>
        </p:txBody>
      </p:sp>
      <p:sp>
        <p:nvSpPr>
          <p:cNvPr id="31" name="Nadpis 12">
            <a:extLst>
              <a:ext uri="{FF2B5EF4-FFF2-40B4-BE49-F238E27FC236}">
                <a16:creationId xmlns:a16="http://schemas.microsoft.com/office/drawing/2014/main" id="{953E2166-2FBE-4990-B2A5-42F33FFBBCB9}"/>
              </a:ext>
            </a:extLst>
          </p:cNvPr>
          <p:cNvSpPr txBox="1">
            <a:spLocks/>
          </p:cNvSpPr>
          <p:nvPr/>
        </p:nvSpPr>
        <p:spPr>
          <a:xfrm>
            <a:off x="3996813" y="3823852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Docile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Bland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Plodding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Reliant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Stubborn</a:t>
            </a:r>
            <a:endParaRPr lang="cs-CZ" sz="2400" dirty="0">
              <a:latin typeface="+mn-lt"/>
            </a:endParaRP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D30664FA-4A12-4F45-93BD-E1F4F10DF32E}"/>
              </a:ext>
            </a:extLst>
          </p:cNvPr>
          <p:cNvSpPr txBox="1">
            <a:spLocks/>
          </p:cNvSpPr>
          <p:nvPr/>
        </p:nvSpPr>
        <p:spPr>
          <a:xfrm>
            <a:off x="8815014" y="3759818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Excitable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Indiscreet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Flamboyant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Frantic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Hasty</a:t>
            </a:r>
            <a:endParaRPr lang="cs-CZ" sz="2400" dirty="0">
              <a:latin typeface="+mn-lt"/>
            </a:endParaRPr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5765E601-E774-4C8F-874B-0072D5B8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0" y="2288308"/>
            <a:ext cx="757403" cy="100244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7C1F661B-2748-43BF-8561-1D38B8981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7" y="5818142"/>
            <a:ext cx="897277" cy="869238"/>
          </a:xfrm>
          <a:prstGeom prst="rect">
            <a:avLst/>
          </a:prstGeom>
        </p:spPr>
      </p:pic>
      <p:sp>
        <p:nvSpPr>
          <p:cNvPr id="21" name="Nadpis 12">
            <a:extLst>
              <a:ext uri="{FF2B5EF4-FFF2-40B4-BE49-F238E27FC236}">
                <a16:creationId xmlns:a16="http://schemas.microsoft.com/office/drawing/2014/main" id="{B8ED0527-566B-4E17-BC06-438EF2BEBF3F}"/>
              </a:ext>
            </a:extLst>
          </p:cNvPr>
          <p:cNvSpPr txBox="1">
            <a:spLocks/>
          </p:cNvSpPr>
          <p:nvPr/>
        </p:nvSpPr>
        <p:spPr>
          <a:xfrm>
            <a:off x="1796872" y="76234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Cautious</a:t>
            </a:r>
            <a:endParaRPr lang="cs-CZ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2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Deliberate</a:t>
            </a:r>
            <a:endParaRPr lang="cs-CZ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2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Formal</a:t>
            </a:r>
            <a:endParaRPr lang="cs-CZ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2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Questioning</a:t>
            </a:r>
            <a:endParaRPr lang="cs-CZ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2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Precise</a:t>
            </a:r>
            <a:endParaRPr lang="cs-CZ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F18AB1-274D-4397-A263-211FC7F11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20" y="473988"/>
            <a:ext cx="460235" cy="563865"/>
          </a:xfrm>
          <a:prstGeom prst="rect">
            <a:avLst/>
          </a:prstGeom>
        </p:spPr>
      </p:pic>
      <p:pic>
        <p:nvPicPr>
          <p:cNvPr id="9" name="Obrázek 8" descr="Obsah obrázku zvíře&#10;&#10;Popis byl vytvořen automaticky">
            <a:extLst>
              <a:ext uri="{FF2B5EF4-FFF2-40B4-BE49-F238E27FC236}">
                <a16:creationId xmlns:a16="http://schemas.microsoft.com/office/drawing/2014/main" id="{936DE8DE-F65C-482C-8640-2A104BD86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63" y="449194"/>
            <a:ext cx="528611" cy="597135"/>
          </a:xfrm>
          <a:prstGeom prst="rect">
            <a:avLst/>
          </a:prstGeom>
        </p:spPr>
      </p:pic>
      <p:sp>
        <p:nvSpPr>
          <p:cNvPr id="40" name="Nadpis 12">
            <a:extLst>
              <a:ext uri="{FF2B5EF4-FFF2-40B4-BE49-F238E27FC236}">
                <a16:creationId xmlns:a16="http://schemas.microsoft.com/office/drawing/2014/main" id="{7AAE5DE3-81AE-499C-92DB-D218D1F2B4EE}"/>
              </a:ext>
            </a:extLst>
          </p:cNvPr>
          <p:cNvSpPr txBox="1">
            <a:spLocks/>
          </p:cNvSpPr>
          <p:nvPr/>
        </p:nvSpPr>
        <p:spPr>
          <a:xfrm>
            <a:off x="6563183" y="780564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Competitive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Strong-willed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Purposeful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Task-focused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Goal-oriented</a:t>
            </a:r>
            <a:endParaRPr lang="cs-CZ" sz="2400" dirty="0">
              <a:latin typeface="+mn-lt"/>
            </a:endParaRP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149F78E3-AAEF-4309-8739-EC89630AA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80" y="439764"/>
            <a:ext cx="489435" cy="599640"/>
          </a:xfrm>
          <a:prstGeom prst="rect">
            <a:avLst/>
          </a:prstGeom>
        </p:spPr>
      </p:pic>
      <p:pic>
        <p:nvPicPr>
          <p:cNvPr id="42" name="Obrázek 41" descr="Obsah obrázku zvíře&#10;&#10;Popis byl vytvořen automaticky">
            <a:extLst>
              <a:ext uri="{FF2B5EF4-FFF2-40B4-BE49-F238E27FC236}">
                <a16:creationId xmlns:a16="http://schemas.microsoft.com/office/drawing/2014/main" id="{05EA2794-8AD6-4250-B48A-F09486049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23" y="402616"/>
            <a:ext cx="528611" cy="597135"/>
          </a:xfrm>
          <a:prstGeom prst="rect">
            <a:avLst/>
          </a:prstGeom>
        </p:spPr>
      </p:pic>
      <p:sp>
        <p:nvSpPr>
          <p:cNvPr id="44" name="Nadpis 12">
            <a:extLst>
              <a:ext uri="{FF2B5EF4-FFF2-40B4-BE49-F238E27FC236}">
                <a16:creationId xmlns:a16="http://schemas.microsoft.com/office/drawing/2014/main" id="{1480219B-A97E-45D3-8C0D-D30E19315060}"/>
              </a:ext>
            </a:extLst>
          </p:cNvPr>
          <p:cNvSpPr txBox="1">
            <a:spLocks/>
          </p:cNvSpPr>
          <p:nvPr/>
        </p:nvSpPr>
        <p:spPr>
          <a:xfrm>
            <a:off x="1581380" y="381633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Caring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Encouraging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Patient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Sharing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Relaxed</a:t>
            </a:r>
            <a:endParaRPr lang="cs-CZ" sz="2400" dirty="0">
              <a:latin typeface="+mn-lt"/>
            </a:endParaRPr>
          </a:p>
        </p:txBody>
      </p:sp>
      <p:sp>
        <p:nvSpPr>
          <p:cNvPr id="45" name="Nadpis 12">
            <a:extLst>
              <a:ext uri="{FF2B5EF4-FFF2-40B4-BE49-F238E27FC236}">
                <a16:creationId xmlns:a16="http://schemas.microsoft.com/office/drawing/2014/main" id="{486FBBE3-BE4D-47CE-93DF-072F52B21CA2}"/>
              </a:ext>
            </a:extLst>
          </p:cNvPr>
          <p:cNvSpPr txBox="1">
            <a:spLocks/>
          </p:cNvSpPr>
          <p:nvPr/>
        </p:nvSpPr>
        <p:spPr>
          <a:xfrm>
            <a:off x="6318545" y="3808082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 err="1">
                <a:latin typeface="+mn-lt"/>
              </a:rPr>
              <a:t>Sociable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Dynamic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Demonstrative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Enthusiastic</a:t>
            </a:r>
            <a:endParaRPr lang="cs-CZ" sz="2400" dirty="0">
              <a:latin typeface="+mn-lt"/>
            </a:endParaRPr>
          </a:p>
          <a:p>
            <a:pPr algn="l"/>
            <a:r>
              <a:rPr lang="cs-CZ" sz="2400" dirty="0" err="1">
                <a:latin typeface="+mn-lt"/>
              </a:rPr>
              <a:t>Persuasive</a:t>
            </a:r>
            <a:endParaRPr lang="cs-CZ" sz="2400" dirty="0">
              <a:latin typeface="+mn-lt"/>
            </a:endParaRP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6C008C64-4D43-4502-B675-ECFF74A3B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62" y="3577228"/>
            <a:ext cx="435395" cy="533432"/>
          </a:xfrm>
          <a:prstGeom prst="rect">
            <a:avLst/>
          </a:prstGeom>
        </p:spPr>
      </p:pic>
      <p:pic>
        <p:nvPicPr>
          <p:cNvPr id="47" name="Obrázek 46" descr="Obsah obrázku zvíře&#10;&#10;Popis byl vytvořen automaticky">
            <a:extLst>
              <a:ext uri="{FF2B5EF4-FFF2-40B4-BE49-F238E27FC236}">
                <a16:creationId xmlns:a16="http://schemas.microsoft.com/office/drawing/2014/main" id="{D0D37534-B66E-496B-8683-66D0F1F4A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63" y="3526050"/>
            <a:ext cx="528611" cy="597135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664C73FD-8004-453D-AB29-86B0EC28A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55" y="3457183"/>
            <a:ext cx="489435" cy="599640"/>
          </a:xfrm>
          <a:prstGeom prst="rect">
            <a:avLst/>
          </a:prstGeom>
        </p:spPr>
      </p:pic>
      <p:pic>
        <p:nvPicPr>
          <p:cNvPr id="49" name="Obrázek 48" descr="Obsah obrázku zvíře&#10;&#10;Popis byl vytvořen automaticky">
            <a:extLst>
              <a:ext uri="{FF2B5EF4-FFF2-40B4-BE49-F238E27FC236}">
                <a16:creationId xmlns:a16="http://schemas.microsoft.com/office/drawing/2014/main" id="{214815D1-1D4A-45C6-A4C4-1F3DB0362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856" y="3493506"/>
            <a:ext cx="528611" cy="597135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323AB16F-C23B-4971-A290-C9EF38466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8" y="6410557"/>
            <a:ext cx="388715" cy="373954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C6856A02-C179-490F-813A-58E42B9BA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07" y="6393854"/>
            <a:ext cx="371601" cy="371601"/>
          </a:xfrm>
          <a:prstGeom prst="rect">
            <a:avLst/>
          </a:prstGeom>
        </p:spPr>
      </p:pic>
      <p:sp>
        <p:nvSpPr>
          <p:cNvPr id="52" name="Nadpis 12">
            <a:extLst>
              <a:ext uri="{FF2B5EF4-FFF2-40B4-BE49-F238E27FC236}">
                <a16:creationId xmlns:a16="http://schemas.microsoft.com/office/drawing/2014/main" id="{BCE55170-99E9-4183-AAC5-CE678D449B6A}"/>
              </a:ext>
            </a:extLst>
          </p:cNvPr>
          <p:cNvSpPr txBox="1">
            <a:spLocks/>
          </p:cNvSpPr>
          <p:nvPr/>
        </p:nvSpPr>
        <p:spPr>
          <a:xfrm>
            <a:off x="4280120" y="5821857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bouskovap</a:t>
            </a:r>
            <a:endParaRPr lang="cs-CZ" dirty="0"/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A7FB2263-0139-4F5B-8AFA-36FCB7FD70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84" y="6405321"/>
            <a:ext cx="444972" cy="349426"/>
          </a:xfrm>
          <a:prstGeom prst="rect">
            <a:avLst/>
          </a:prstGeom>
        </p:spPr>
      </p:pic>
      <p:sp>
        <p:nvSpPr>
          <p:cNvPr id="54" name="Nadpis 12">
            <a:extLst>
              <a:ext uri="{FF2B5EF4-FFF2-40B4-BE49-F238E27FC236}">
                <a16:creationId xmlns:a16="http://schemas.microsoft.com/office/drawing/2014/main" id="{22295594-BCCB-46DD-BB64-F4AD465C1309}"/>
              </a:ext>
            </a:extLst>
          </p:cNvPr>
          <p:cNvSpPr txBox="1">
            <a:spLocks/>
          </p:cNvSpPr>
          <p:nvPr/>
        </p:nvSpPr>
        <p:spPr>
          <a:xfrm>
            <a:off x="6567844" y="5811653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</a:t>
            </a:r>
            <a:r>
              <a:rPr lang="cs-CZ" dirty="0" err="1"/>
              <a:t>ouskovap</a:t>
            </a:r>
            <a:r>
              <a:rPr lang="cs-CZ" dirty="0"/>
              <a:t>@</a:t>
            </a:r>
            <a:r>
              <a:rPr lang="en-GB" dirty="0"/>
              <a:t>gmail.com</a:t>
            </a:r>
            <a:endParaRPr lang="cs-CZ" dirty="0"/>
          </a:p>
        </p:txBody>
      </p:sp>
      <p:sp>
        <p:nvSpPr>
          <p:cNvPr id="55" name="Nadpis 12">
            <a:extLst>
              <a:ext uri="{FF2B5EF4-FFF2-40B4-BE49-F238E27FC236}">
                <a16:creationId xmlns:a16="http://schemas.microsoft.com/office/drawing/2014/main" id="{A5213BB9-7198-4336-A04F-7BF3B7743D83}"/>
              </a:ext>
            </a:extLst>
          </p:cNvPr>
          <p:cNvSpPr txBox="1">
            <a:spLocks/>
          </p:cNvSpPr>
          <p:nvPr/>
        </p:nvSpPr>
        <p:spPr>
          <a:xfrm>
            <a:off x="1667827" y="5812277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petrabouskova</a:t>
            </a:r>
            <a:endParaRPr lang="cs-CZ" dirty="0"/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5A22CA03-806A-4300-9CD4-F62485CFF3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41" y="2199432"/>
            <a:ext cx="822755" cy="1002446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EBCFD053-3B09-4ACC-B27B-9C7F802200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" y="6121606"/>
            <a:ext cx="719508" cy="622579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510DCA02-A2EB-4BC0-8D57-B1B5861F7B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991" y="4323310"/>
            <a:ext cx="1177533" cy="1177533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E71C8A88-218F-493A-8CF7-F7DA9E340BA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" r="4201" b="20541"/>
          <a:stretch/>
        </p:blipFill>
        <p:spPr>
          <a:xfrm>
            <a:off x="-893867" y="-33697"/>
            <a:ext cx="13271250" cy="68580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E110F01D-C616-4E49-8A03-97650CD3BC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3E55EFA9-4B11-447A-93DA-62ACCBFB5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64" name="Obrázek 63">
            <a:extLst>
              <a:ext uri="{FF2B5EF4-FFF2-40B4-BE49-F238E27FC236}">
                <a16:creationId xmlns:a16="http://schemas.microsoft.com/office/drawing/2014/main" id="{3EFD8148-9684-4EC1-BD6E-866732A38B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65" name="Obrázek 64" descr="Obsah obrázku klipart, text&#10;&#10;Popis byl vytvořen automaticky">
            <a:extLst>
              <a:ext uri="{FF2B5EF4-FFF2-40B4-BE49-F238E27FC236}">
                <a16:creationId xmlns:a16="http://schemas.microsoft.com/office/drawing/2014/main" id="{62EA8F16-1828-480C-A0DB-8A7C517D33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ojící, osoba, zeď, patro&#10;&#10;Popis byl vytvořen automaticky">
            <a:extLst>
              <a:ext uri="{FF2B5EF4-FFF2-40B4-BE49-F238E27FC236}">
                <a16:creationId xmlns:a16="http://schemas.microsoft.com/office/drawing/2014/main" id="{119EB8EB-081D-4BF8-BBB6-38EC44DF5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b="11407"/>
          <a:stretch/>
        </p:blipFill>
        <p:spPr>
          <a:xfrm>
            <a:off x="0" y="0"/>
            <a:ext cx="12213991" cy="6858000"/>
          </a:xfrm>
          <a:prstGeom prst="rect">
            <a:avLst/>
          </a:prstGeo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27C441B5-A7F2-41A5-A777-513001B6E893}"/>
              </a:ext>
            </a:extLst>
          </p:cNvPr>
          <p:cNvSpPr txBox="1">
            <a:spLocks/>
          </p:cNvSpPr>
          <p:nvPr/>
        </p:nvSpPr>
        <p:spPr>
          <a:xfrm>
            <a:off x="2358888" y="854748"/>
            <a:ext cx="662133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5400" b="1" dirty="0">
              <a:latin typeface="Comic Sans MS" panose="030F0702030302020204" pitchFamily="66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38ACE61-4961-4D19-9A16-CF56368DBAB6}"/>
              </a:ext>
            </a:extLst>
          </p:cNvPr>
          <p:cNvSpPr/>
          <p:nvPr/>
        </p:nvSpPr>
        <p:spPr>
          <a:xfrm>
            <a:off x="6965738" y="0"/>
            <a:ext cx="1765997" cy="6858000"/>
          </a:xfrm>
          <a:prstGeom prst="rect">
            <a:avLst/>
          </a:prstGeom>
          <a:solidFill>
            <a:schemeClr val="accent4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0B19C139-38FC-45E6-882C-D81149C1C8CD}"/>
              </a:ext>
            </a:extLst>
          </p:cNvPr>
          <p:cNvSpPr/>
          <p:nvPr/>
        </p:nvSpPr>
        <p:spPr>
          <a:xfrm>
            <a:off x="5051502" y="-5678"/>
            <a:ext cx="1914236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71B9B23-93A2-408D-AECA-5DCC4E6C1D7B}"/>
              </a:ext>
            </a:extLst>
          </p:cNvPr>
          <p:cNvSpPr/>
          <p:nvPr/>
        </p:nvSpPr>
        <p:spPr>
          <a:xfrm>
            <a:off x="3590693" y="-5678"/>
            <a:ext cx="1460810" cy="6869355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BFF48C8F-D6B9-498F-ABF9-7DB62D97E1E0}"/>
              </a:ext>
            </a:extLst>
          </p:cNvPr>
          <p:cNvSpPr/>
          <p:nvPr/>
        </p:nvSpPr>
        <p:spPr>
          <a:xfrm>
            <a:off x="1880068" y="-11356"/>
            <a:ext cx="1694619" cy="6863677"/>
          </a:xfrm>
          <a:prstGeom prst="rect">
            <a:avLst/>
          </a:prstGeom>
          <a:solidFill>
            <a:schemeClr val="accent5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6F0B1371-0B7D-4F62-B08B-18D15B23F3C8}"/>
              </a:ext>
            </a:extLst>
          </p:cNvPr>
          <p:cNvSpPr/>
          <p:nvPr/>
        </p:nvSpPr>
        <p:spPr>
          <a:xfrm>
            <a:off x="8720951" y="-11355"/>
            <a:ext cx="1255278" cy="6863677"/>
          </a:xfrm>
          <a:prstGeom prst="rect">
            <a:avLst/>
          </a:prstGeom>
          <a:solidFill>
            <a:schemeClr val="accent5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FA02843-08F7-452B-AC15-7C63DDCEA0BB}"/>
              </a:ext>
            </a:extLst>
          </p:cNvPr>
          <p:cNvSpPr/>
          <p:nvPr/>
        </p:nvSpPr>
        <p:spPr>
          <a:xfrm>
            <a:off x="-125471" y="3530463"/>
            <a:ext cx="12339462" cy="132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77F1A4E-ABAA-43F4-A256-4EA9940D688B}"/>
              </a:ext>
            </a:extLst>
          </p:cNvPr>
          <p:cNvSpPr/>
          <p:nvPr/>
        </p:nvSpPr>
        <p:spPr>
          <a:xfrm>
            <a:off x="-87380" y="3616310"/>
            <a:ext cx="121919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500" b="1" dirty="0" err="1"/>
              <a:t>How</a:t>
            </a:r>
            <a:r>
              <a:rPr lang="cs-CZ" sz="3500" b="1" dirty="0"/>
              <a:t> do </a:t>
            </a:r>
            <a:r>
              <a:rPr lang="cs-CZ" sz="3500" b="1" dirty="0" err="1"/>
              <a:t>colours</a:t>
            </a:r>
            <a:r>
              <a:rPr lang="cs-CZ" sz="3500" b="1" dirty="0"/>
              <a:t> </a:t>
            </a:r>
            <a:r>
              <a:rPr lang="cs-CZ" sz="3500" b="1" dirty="0" err="1"/>
              <a:t>behave</a:t>
            </a:r>
            <a:r>
              <a:rPr lang="cs-CZ" sz="3500" b="1" dirty="0"/>
              <a:t> </a:t>
            </a:r>
            <a:r>
              <a:rPr lang="cs-CZ" sz="3500" b="1" dirty="0" err="1"/>
              <a:t>when</a:t>
            </a:r>
            <a:r>
              <a:rPr lang="cs-CZ" sz="3500" b="1" dirty="0"/>
              <a:t> </a:t>
            </a:r>
          </a:p>
          <a:p>
            <a:pPr algn="ctr"/>
            <a:r>
              <a:rPr lang="cs-CZ" sz="3500" b="1" dirty="0" err="1"/>
              <a:t>they</a:t>
            </a:r>
            <a:r>
              <a:rPr lang="cs-CZ" sz="3500" b="1" dirty="0"/>
              <a:t> </a:t>
            </a:r>
            <a:r>
              <a:rPr lang="cs-CZ" sz="3500" b="1" dirty="0" err="1"/>
              <a:t>wait</a:t>
            </a:r>
            <a:r>
              <a:rPr lang="cs-CZ" sz="3500" b="1" dirty="0"/>
              <a:t> </a:t>
            </a:r>
            <a:r>
              <a:rPr lang="cs-CZ" sz="3500" b="1" dirty="0" err="1"/>
              <a:t>for</a:t>
            </a:r>
            <a:r>
              <a:rPr lang="cs-CZ" sz="3500" b="1" dirty="0"/>
              <a:t> </a:t>
            </a:r>
            <a:r>
              <a:rPr lang="cs-CZ" sz="3500" b="1" dirty="0" err="1"/>
              <a:t>an</a:t>
            </a:r>
            <a:r>
              <a:rPr lang="cs-CZ" sz="3500" b="1" dirty="0"/>
              <a:t> </a:t>
            </a:r>
            <a:r>
              <a:rPr lang="cs-CZ" sz="3500" b="1" dirty="0" err="1"/>
              <a:t>elevator</a:t>
            </a:r>
            <a:r>
              <a:rPr lang="cs-CZ" sz="3500" b="1" dirty="0"/>
              <a:t>?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55ECBA9-962E-40EF-B561-355421DA1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56" y="3593369"/>
            <a:ext cx="947226" cy="115410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BFE69FB-D308-48B7-BAD2-79D0BA2F6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03" y="3574116"/>
            <a:ext cx="1323440" cy="132344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01DF979-560D-4FDD-B7E7-923CA791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290" y="3710183"/>
            <a:ext cx="989137" cy="108304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861D2D0-C5FF-4863-BFFF-8F4355803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17" y="3950814"/>
            <a:ext cx="886376" cy="85867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DCA307D3-0430-4C88-943B-1A1A02E70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" y="6121606"/>
            <a:ext cx="719508" cy="622579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CE041CEB-C61F-4374-B319-EECF5221F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2FAC506D-24B5-490C-A706-5BCA180E4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B6C0027-F5FF-43F9-AE68-27B41E6E3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3" name="Obrázek 22" descr="Obsah obrázku klipart, text&#10;&#10;Popis byl vytvořen automaticky">
            <a:extLst>
              <a:ext uri="{FF2B5EF4-FFF2-40B4-BE49-F238E27FC236}">
                <a16:creationId xmlns:a16="http://schemas.microsoft.com/office/drawing/2014/main" id="{076604CD-FAA7-4B21-BCF8-15EF9C6456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E7AAC55E-095B-478A-8883-3522396860EB}"/>
              </a:ext>
            </a:extLst>
          </p:cNvPr>
          <p:cNvSpPr/>
          <p:nvPr/>
        </p:nvSpPr>
        <p:spPr>
          <a:xfrm>
            <a:off x="6095986" y="304884"/>
            <a:ext cx="5528008" cy="6001663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74CCE7F-7BF4-4E9D-9255-511E084BFF14}"/>
              </a:ext>
            </a:extLst>
          </p:cNvPr>
          <p:cNvSpPr/>
          <p:nvPr/>
        </p:nvSpPr>
        <p:spPr>
          <a:xfrm>
            <a:off x="769068" y="304884"/>
            <a:ext cx="5326903" cy="600166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Nadpis 12">
            <a:extLst>
              <a:ext uri="{FF2B5EF4-FFF2-40B4-BE49-F238E27FC236}">
                <a16:creationId xmlns:a16="http://schemas.microsoft.com/office/drawing/2014/main" id="{2D0EE3BC-9F92-44FD-A48B-69D6BAD0EB02}"/>
              </a:ext>
            </a:extLst>
          </p:cNvPr>
          <p:cNvSpPr txBox="1">
            <a:spLocks/>
          </p:cNvSpPr>
          <p:nvPr/>
        </p:nvSpPr>
        <p:spPr>
          <a:xfrm>
            <a:off x="851966" y="143970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>
                <a:latin typeface="+mn-lt"/>
              </a:rPr>
              <a:t>They </a:t>
            </a:r>
            <a:r>
              <a:rPr lang="cs-CZ" sz="2800" dirty="0" err="1">
                <a:latin typeface="+mn-lt"/>
              </a:rPr>
              <a:t>need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details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>
                <a:latin typeface="+mn-lt"/>
              </a:rPr>
              <a:t>They </a:t>
            </a:r>
            <a:r>
              <a:rPr lang="cs-CZ" sz="2800" dirty="0" err="1">
                <a:latin typeface="+mn-lt"/>
              </a:rPr>
              <a:t>prefer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written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form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Be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prepared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with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data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Give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time</a:t>
            </a:r>
            <a:r>
              <a:rPr lang="cs-CZ" sz="2800" dirty="0">
                <a:latin typeface="+mn-lt"/>
              </a:rPr>
              <a:t> to </a:t>
            </a:r>
            <a:r>
              <a:rPr lang="cs-CZ" sz="2800" b="1" dirty="0" err="1">
                <a:latin typeface="+mn-lt"/>
              </a:rPr>
              <a:t>ask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logical</a:t>
            </a:r>
            <a:endParaRPr lang="cs-CZ" sz="2800" b="1" dirty="0">
              <a:latin typeface="+mn-lt"/>
            </a:endParaRPr>
          </a:p>
        </p:txBody>
      </p:sp>
      <p:sp>
        <p:nvSpPr>
          <p:cNvPr id="28" name="Nadpis 12">
            <a:extLst>
              <a:ext uri="{FF2B5EF4-FFF2-40B4-BE49-F238E27FC236}">
                <a16:creationId xmlns:a16="http://schemas.microsoft.com/office/drawing/2014/main" id="{7828DF0E-BFA4-40A9-AC02-4AAE6687C45E}"/>
              </a:ext>
            </a:extLst>
          </p:cNvPr>
          <p:cNvSpPr txBox="1">
            <a:spLocks/>
          </p:cNvSpPr>
          <p:nvPr/>
        </p:nvSpPr>
        <p:spPr>
          <a:xfrm>
            <a:off x="7090303" y="1416617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Get</a:t>
            </a:r>
            <a:r>
              <a:rPr lang="cs-CZ" sz="2800" dirty="0">
                <a:latin typeface="+mn-lt"/>
              </a:rPr>
              <a:t> to </a:t>
            </a:r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point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Move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quickly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>
                <a:latin typeface="+mn-lt"/>
              </a:rPr>
              <a:t>Show </a:t>
            </a:r>
            <a:r>
              <a:rPr lang="cs-CZ" sz="2800" b="1" dirty="0" err="1">
                <a:latin typeface="+mn-lt"/>
              </a:rPr>
              <a:t>clear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results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b="1" dirty="0">
                <a:latin typeface="+mn-lt"/>
              </a:rPr>
              <a:t>Focus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b="1" dirty="0" err="1">
                <a:latin typeface="+mn-lt"/>
              </a:rPr>
              <a:t>Challenge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endParaRPr lang="cs-CZ" sz="2800" dirty="0">
              <a:latin typeface="+mn-lt"/>
            </a:endParaRPr>
          </a:p>
        </p:txBody>
      </p:sp>
      <p:sp>
        <p:nvSpPr>
          <p:cNvPr id="24" name="Nadpis 12">
            <a:extLst>
              <a:ext uri="{FF2B5EF4-FFF2-40B4-BE49-F238E27FC236}">
                <a16:creationId xmlns:a16="http://schemas.microsoft.com/office/drawing/2014/main" id="{B8F6FCB8-337E-47A2-BEEC-4D3C7087107E}"/>
              </a:ext>
            </a:extLst>
          </p:cNvPr>
          <p:cNvSpPr txBox="1">
            <a:spLocks/>
          </p:cNvSpPr>
          <p:nvPr/>
        </p:nvSpPr>
        <p:spPr>
          <a:xfrm>
            <a:off x="268338" y="3446546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dare to </a:t>
            </a:r>
            <a:r>
              <a:rPr lang="cs-CZ" sz="2800" b="1" dirty="0" err="1">
                <a:latin typeface="+mn-lt"/>
              </a:rPr>
              <a:t>touch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!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reckless</a:t>
            </a:r>
            <a:r>
              <a:rPr lang="cs-CZ" sz="2800" dirty="0">
                <a:latin typeface="+mn-lt"/>
              </a:rPr>
              <a:t>.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b="1" dirty="0" err="1">
                <a:latin typeface="+mn-lt"/>
              </a:rPr>
              <a:t>Inform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before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you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change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anything</a:t>
            </a:r>
            <a:r>
              <a:rPr lang="cs-CZ" sz="2800" dirty="0">
                <a:latin typeface="+mn-lt"/>
              </a:rPr>
              <a:t>.</a:t>
            </a:r>
            <a:endParaRPr lang="cs-CZ" sz="2800" b="1" dirty="0">
              <a:latin typeface="+mn-lt"/>
            </a:endParaRPr>
          </a:p>
        </p:txBody>
      </p:sp>
      <p:sp>
        <p:nvSpPr>
          <p:cNvPr id="26" name="Nadpis 12">
            <a:extLst>
              <a:ext uri="{FF2B5EF4-FFF2-40B4-BE49-F238E27FC236}">
                <a16:creationId xmlns:a16="http://schemas.microsoft.com/office/drawing/2014/main" id="{42979A7E-80BD-446E-81EC-A651746A9C14}"/>
              </a:ext>
            </a:extLst>
          </p:cNvPr>
          <p:cNvSpPr txBox="1">
            <a:spLocks/>
          </p:cNvSpPr>
          <p:nvPr/>
        </p:nvSpPr>
        <p:spPr>
          <a:xfrm>
            <a:off x="6312243" y="394275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hesitate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too</a:t>
            </a:r>
            <a:r>
              <a:rPr lang="cs-CZ" sz="2800" dirty="0">
                <a:latin typeface="+mn-lt"/>
              </a:rPr>
              <a:t> long!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too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emotional</a:t>
            </a:r>
            <a:r>
              <a:rPr lang="cs-CZ" sz="2800" dirty="0">
                <a:latin typeface="+mn-lt"/>
              </a:rPr>
              <a:t>.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b="1" dirty="0" err="1">
                <a:latin typeface="+mn-lt"/>
              </a:rPr>
              <a:t>Accept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problem</a:t>
            </a:r>
            <a:r>
              <a:rPr lang="cs-CZ" sz="2800" dirty="0">
                <a:latin typeface="+mn-lt"/>
              </a:rPr>
              <a:t>, </a:t>
            </a:r>
            <a:br>
              <a:rPr lang="cs-CZ" sz="2800" dirty="0">
                <a:latin typeface="+mn-lt"/>
              </a:rPr>
            </a:br>
            <a:r>
              <a:rPr lang="cs-CZ" sz="2800" dirty="0" err="1">
                <a:latin typeface="+mn-lt"/>
              </a:rPr>
              <a:t>find</a:t>
            </a:r>
            <a:r>
              <a:rPr lang="cs-CZ" sz="2800" dirty="0">
                <a:latin typeface="+mn-lt"/>
              </a:rPr>
              <a:t> a </a:t>
            </a:r>
            <a:r>
              <a:rPr lang="cs-CZ" sz="2800" dirty="0" err="1">
                <a:latin typeface="+mn-lt"/>
              </a:rPr>
              <a:t>solution</a:t>
            </a:r>
            <a:r>
              <a:rPr lang="cs-CZ" sz="2800" dirty="0">
                <a:latin typeface="+mn-lt"/>
              </a:rPr>
              <a:t>, </a:t>
            </a:r>
            <a:br>
              <a:rPr lang="cs-CZ" sz="2800" dirty="0">
                <a:latin typeface="+mn-lt"/>
              </a:rPr>
            </a:br>
            <a:r>
              <a:rPr lang="cs-CZ" sz="2800" dirty="0" err="1">
                <a:latin typeface="+mn-lt"/>
              </a:rPr>
              <a:t>move</a:t>
            </a:r>
            <a:r>
              <a:rPr lang="cs-CZ" sz="2800" dirty="0">
                <a:latin typeface="+mn-lt"/>
              </a:rPr>
              <a:t> on.</a:t>
            </a:r>
            <a:endParaRPr lang="cs-CZ" sz="2800" b="1" dirty="0">
              <a:latin typeface="+mn-lt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BC51A858-9B6F-4C11-AEE5-760E113B3F16}"/>
              </a:ext>
            </a:extLst>
          </p:cNvPr>
          <p:cNvSpPr/>
          <p:nvPr/>
        </p:nvSpPr>
        <p:spPr>
          <a:xfrm>
            <a:off x="-9208" y="3614729"/>
            <a:ext cx="12201208" cy="14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7CE4E67-493F-422E-B20F-C483E5E7F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/>
          <a:stretch/>
        </p:blipFill>
        <p:spPr>
          <a:xfrm>
            <a:off x="5468849" y="5072398"/>
            <a:ext cx="1242102" cy="1281968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265B110-7560-449F-9721-64147EBDC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7"/>
          <a:stretch/>
        </p:blipFill>
        <p:spPr>
          <a:xfrm>
            <a:off x="5521995" y="413916"/>
            <a:ext cx="1266202" cy="127045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383C706-D660-4A57-8340-ADF6CB802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45" y="196095"/>
            <a:ext cx="891902" cy="1086695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2F1606C7-692E-47CA-BDCF-E7F1FD078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46" y="239062"/>
            <a:ext cx="889516" cy="117730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E3A5385-225C-4AE3-A092-76C3D71E3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17" y="6362230"/>
            <a:ext cx="388715" cy="3739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AEABEDE-16C1-43BA-A92F-0E966446E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5" y="6361203"/>
            <a:ext cx="371601" cy="371601"/>
          </a:xfrm>
          <a:prstGeom prst="rect">
            <a:avLst/>
          </a:prstGeom>
        </p:spPr>
      </p:pic>
      <p:sp>
        <p:nvSpPr>
          <p:cNvPr id="21" name="Nadpis 12">
            <a:extLst>
              <a:ext uri="{FF2B5EF4-FFF2-40B4-BE49-F238E27FC236}">
                <a16:creationId xmlns:a16="http://schemas.microsoft.com/office/drawing/2014/main" id="{5394D2EA-9964-4C3C-AAF9-A246E363BC54}"/>
              </a:ext>
            </a:extLst>
          </p:cNvPr>
          <p:cNvSpPr txBox="1">
            <a:spLocks/>
          </p:cNvSpPr>
          <p:nvPr/>
        </p:nvSpPr>
        <p:spPr>
          <a:xfrm>
            <a:off x="4351919" y="577353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bouskovap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CADDFBF-80FB-4A3C-A906-1BD5A3B4F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61" y="6361203"/>
            <a:ext cx="444972" cy="349426"/>
          </a:xfrm>
          <a:prstGeom prst="rect">
            <a:avLst/>
          </a:prstGeom>
        </p:spPr>
      </p:pic>
      <p:sp>
        <p:nvSpPr>
          <p:cNvPr id="29" name="Nadpis 12">
            <a:extLst>
              <a:ext uri="{FF2B5EF4-FFF2-40B4-BE49-F238E27FC236}">
                <a16:creationId xmlns:a16="http://schemas.microsoft.com/office/drawing/2014/main" id="{42803BBA-D91D-458C-B6C8-B01FE5A6B9D3}"/>
              </a:ext>
            </a:extLst>
          </p:cNvPr>
          <p:cNvSpPr txBox="1">
            <a:spLocks/>
          </p:cNvSpPr>
          <p:nvPr/>
        </p:nvSpPr>
        <p:spPr>
          <a:xfrm>
            <a:off x="6547621" y="5767535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</a:t>
            </a:r>
            <a:r>
              <a:rPr lang="cs-CZ" dirty="0" err="1"/>
              <a:t>ouskovap</a:t>
            </a:r>
            <a:r>
              <a:rPr lang="cs-CZ" dirty="0"/>
              <a:t>@</a:t>
            </a:r>
            <a:r>
              <a:rPr lang="en-GB" dirty="0"/>
              <a:t>gmail.com</a:t>
            </a:r>
            <a:endParaRPr lang="cs-CZ" dirty="0"/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A30CCB98-D43D-43E7-9C31-88C10530DCC6}"/>
              </a:ext>
            </a:extLst>
          </p:cNvPr>
          <p:cNvSpPr txBox="1">
            <a:spLocks/>
          </p:cNvSpPr>
          <p:nvPr/>
        </p:nvSpPr>
        <p:spPr>
          <a:xfrm>
            <a:off x="1699735" y="5779626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petrabouskova</a:t>
            </a:r>
            <a:endParaRPr lang="cs-CZ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84DF9AC4-1964-4E53-957F-CF2FBE7874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71311D9E-4E4E-4364-B836-6305929B3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63CE9BA9-BA92-4F2F-AD4F-ED524993A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36EA949-C5E7-40E3-8036-AA70C33040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2" name="Obrázek 31" descr="Obsah obrázku klipart, text&#10;&#10;Popis byl vytvořen automaticky">
            <a:extLst>
              <a:ext uri="{FF2B5EF4-FFF2-40B4-BE49-F238E27FC236}">
                <a16:creationId xmlns:a16="http://schemas.microsoft.com/office/drawing/2014/main" id="{849A704C-CAED-4FAB-A951-EACCBFCE5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647AD552-E95A-4383-AAF5-0A88EB5D915D}"/>
              </a:ext>
            </a:extLst>
          </p:cNvPr>
          <p:cNvSpPr/>
          <p:nvPr/>
        </p:nvSpPr>
        <p:spPr>
          <a:xfrm>
            <a:off x="915043" y="472107"/>
            <a:ext cx="5176354" cy="5852758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3772EB2-0F5E-4A8A-9249-E89A685D3A65}"/>
              </a:ext>
            </a:extLst>
          </p:cNvPr>
          <p:cNvSpPr/>
          <p:nvPr/>
        </p:nvSpPr>
        <p:spPr>
          <a:xfrm>
            <a:off x="6091398" y="472106"/>
            <a:ext cx="5528008" cy="5852758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9A0B744-6D30-44E4-8513-07C97AEE7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50" y="67666"/>
            <a:ext cx="1469991" cy="146999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8A3B53D-840A-440C-9417-B0777FD65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71" y="177283"/>
            <a:ext cx="1246995" cy="1208027"/>
          </a:xfrm>
          <a:prstGeom prst="rect">
            <a:avLst/>
          </a:prstGeom>
        </p:spPr>
      </p:pic>
      <p:sp>
        <p:nvSpPr>
          <p:cNvPr id="29" name="Nadpis 12">
            <a:extLst>
              <a:ext uri="{FF2B5EF4-FFF2-40B4-BE49-F238E27FC236}">
                <a16:creationId xmlns:a16="http://schemas.microsoft.com/office/drawing/2014/main" id="{F1B04824-5DAE-468D-B695-201290DA8679}"/>
              </a:ext>
            </a:extLst>
          </p:cNvPr>
          <p:cNvSpPr txBox="1">
            <a:spLocks/>
          </p:cNvSpPr>
          <p:nvPr/>
        </p:nvSpPr>
        <p:spPr>
          <a:xfrm>
            <a:off x="1023305" y="124408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b="1" dirty="0" err="1">
                <a:latin typeface="+mn-lt"/>
              </a:rPr>
              <a:t>Nodding</a:t>
            </a:r>
            <a:r>
              <a:rPr lang="cs-CZ" sz="2800" dirty="0">
                <a:latin typeface="+mn-lt"/>
              </a:rPr>
              <a:t> – </a:t>
            </a:r>
            <a:r>
              <a:rPr lang="cs-CZ" sz="2800" dirty="0" err="1">
                <a:latin typeface="+mn-lt"/>
              </a:rPr>
              <a:t>agree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listening</a:t>
            </a:r>
            <a:endParaRPr lang="cs-CZ" sz="2800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b="1" dirty="0">
                <a:latin typeface="+mn-lt"/>
              </a:rPr>
              <a:t>Listen</a:t>
            </a:r>
            <a:r>
              <a:rPr lang="cs-CZ" sz="2800" dirty="0">
                <a:latin typeface="+mn-lt"/>
              </a:rPr>
              <a:t> and </a:t>
            </a:r>
            <a:r>
              <a:rPr lang="cs-CZ" sz="2800" b="1" dirty="0">
                <a:latin typeface="+mn-lt"/>
              </a:rPr>
              <a:t>support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.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b="1" dirty="0" err="1">
                <a:latin typeface="+mn-lt"/>
              </a:rPr>
              <a:t>Understand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endParaRPr lang="cs-CZ" sz="2800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b="1" dirty="0" err="1">
                <a:latin typeface="+mn-lt"/>
              </a:rPr>
              <a:t>Slow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down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and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ask</a:t>
            </a:r>
            <a:r>
              <a:rPr lang="cs-CZ" sz="2800" b="1" dirty="0">
                <a:latin typeface="+mn-lt"/>
              </a:rPr>
              <a:t>.</a:t>
            </a:r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C6FB5523-2416-403A-A3EB-F117B634E605}"/>
              </a:ext>
            </a:extLst>
          </p:cNvPr>
          <p:cNvSpPr txBox="1">
            <a:spLocks/>
          </p:cNvSpPr>
          <p:nvPr/>
        </p:nvSpPr>
        <p:spPr>
          <a:xfrm>
            <a:off x="6606061" y="1467996"/>
            <a:ext cx="5869451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friendly</a:t>
            </a:r>
            <a:r>
              <a:rPr lang="cs-CZ" sz="2800" dirty="0">
                <a:latin typeface="+mn-lt"/>
              </a:rPr>
              <a:t> and </a:t>
            </a:r>
            <a:r>
              <a:rPr lang="cs-CZ" sz="2800" b="1" dirty="0" err="1">
                <a:latin typeface="+mn-lt"/>
              </a:rPr>
              <a:t>flexible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aware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they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talk a lot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positive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Focus</a:t>
            </a:r>
            <a:r>
              <a:rPr lang="cs-CZ" sz="2800" dirty="0">
                <a:latin typeface="+mn-lt"/>
              </a:rPr>
              <a:t> on </a:t>
            </a:r>
            <a:r>
              <a:rPr lang="cs-CZ" sz="2800" b="1" dirty="0" err="1">
                <a:latin typeface="+mn-lt"/>
              </a:rPr>
              <a:t>emotions</a:t>
            </a:r>
            <a:endParaRPr lang="cs-CZ" sz="2800" b="1" dirty="0">
              <a:latin typeface="+mn-lt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visual</a:t>
            </a:r>
            <a:endParaRPr lang="cs-CZ" sz="2800" dirty="0">
              <a:latin typeface="+mn-lt"/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DC790FD0-E81B-47C6-93E1-21DFCBD4C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66" y="1698385"/>
            <a:ext cx="492285" cy="492285"/>
          </a:xfrm>
          <a:prstGeom prst="rect">
            <a:avLst/>
          </a:prstGeom>
        </p:spPr>
      </p:pic>
      <p:sp>
        <p:nvSpPr>
          <p:cNvPr id="26" name="Nadpis 12">
            <a:extLst>
              <a:ext uri="{FF2B5EF4-FFF2-40B4-BE49-F238E27FC236}">
                <a16:creationId xmlns:a16="http://schemas.microsoft.com/office/drawing/2014/main" id="{C031A5A0-B30E-45D9-8EF6-099DB7A75E74}"/>
              </a:ext>
            </a:extLst>
          </p:cNvPr>
          <p:cNvSpPr txBox="1">
            <a:spLocks/>
          </p:cNvSpPr>
          <p:nvPr/>
        </p:nvSpPr>
        <p:spPr>
          <a:xfrm>
            <a:off x="482000" y="3939183"/>
            <a:ext cx="5354695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push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into</a:t>
            </a:r>
            <a:r>
              <a:rPr lang="cs-CZ" sz="2800" dirty="0">
                <a:latin typeface="+mn-lt"/>
              </a:rPr>
              <a:t> a </a:t>
            </a:r>
            <a:r>
              <a:rPr lang="cs-CZ" sz="2800" b="1" dirty="0" err="1">
                <a:latin typeface="+mn-lt"/>
              </a:rPr>
              <a:t>quick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decision</a:t>
            </a:r>
            <a:r>
              <a:rPr lang="cs-CZ" sz="2800" dirty="0">
                <a:latin typeface="+mn-lt"/>
              </a:rPr>
              <a:t>!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surprise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.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abuse </a:t>
            </a:r>
            <a:r>
              <a:rPr lang="cs-CZ" sz="2800" dirty="0" err="1">
                <a:latin typeface="+mn-lt"/>
              </a:rPr>
              <a:t>their</a:t>
            </a:r>
            <a:r>
              <a:rPr lang="cs-CZ" sz="2800" dirty="0">
                <a:latin typeface="+mn-lt"/>
              </a:rPr>
              <a:t> </a:t>
            </a:r>
            <a:br>
              <a:rPr lang="cs-CZ" sz="2800" dirty="0">
                <a:latin typeface="+mn-lt"/>
              </a:rPr>
            </a:br>
            <a:r>
              <a:rPr lang="cs-CZ" sz="2800" dirty="0" err="1">
                <a:latin typeface="+mn-lt"/>
              </a:rPr>
              <a:t>peaceful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nature</a:t>
            </a:r>
            <a:r>
              <a:rPr lang="cs-CZ" sz="2800" dirty="0">
                <a:latin typeface="+mn-lt"/>
              </a:rPr>
              <a:t>.</a:t>
            </a:r>
          </a:p>
        </p:txBody>
      </p:sp>
      <p:sp>
        <p:nvSpPr>
          <p:cNvPr id="33" name="Nadpis 12">
            <a:extLst>
              <a:ext uri="{FF2B5EF4-FFF2-40B4-BE49-F238E27FC236}">
                <a16:creationId xmlns:a16="http://schemas.microsoft.com/office/drawing/2014/main" id="{B5C1543E-B9E1-4E7A-9C42-160FB9124174}"/>
              </a:ext>
            </a:extLst>
          </p:cNvPr>
          <p:cNvSpPr txBox="1">
            <a:spLocks/>
          </p:cNvSpPr>
          <p:nvPr/>
        </p:nvSpPr>
        <p:spPr>
          <a:xfrm>
            <a:off x="6248917" y="3230904"/>
            <a:ext cx="597103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dive </a:t>
            </a:r>
            <a:r>
              <a:rPr lang="cs-CZ" sz="2800" dirty="0" err="1">
                <a:latin typeface="+mn-lt"/>
              </a:rPr>
              <a:t>into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details</a:t>
            </a:r>
            <a:r>
              <a:rPr lang="cs-CZ" sz="2800" dirty="0">
                <a:latin typeface="+mn-lt"/>
              </a:rPr>
              <a:t>!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give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 a </a:t>
            </a:r>
            <a:r>
              <a:rPr lang="cs-CZ" sz="2800" b="1" dirty="0" err="1">
                <a:latin typeface="+mn-lt"/>
              </a:rPr>
              <a:t>routine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job</a:t>
            </a:r>
            <a:r>
              <a:rPr lang="cs-CZ" sz="2800" dirty="0">
                <a:latin typeface="+mn-lt"/>
              </a:rPr>
              <a:t>.</a:t>
            </a:r>
          </a:p>
          <a:p>
            <a:pPr marL="685800" indent="-685800" algn="l">
              <a:buFont typeface="Comic Sans MS" panose="030F0702030302020204" pitchFamily="66" charset="0"/>
              <a:buChar char="×"/>
            </a:pPr>
            <a:r>
              <a:rPr lang="cs-CZ" sz="2800" dirty="0" err="1">
                <a:latin typeface="+mn-lt"/>
              </a:rPr>
              <a:t>Don‘t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be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cold</a:t>
            </a:r>
            <a:r>
              <a:rPr lang="cs-CZ" sz="2800" dirty="0">
                <a:latin typeface="+mn-lt"/>
              </a:rPr>
              <a:t>.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B6ADFAFB-E887-48B9-91F6-E1291BFDE152}"/>
              </a:ext>
            </a:extLst>
          </p:cNvPr>
          <p:cNvSpPr/>
          <p:nvPr/>
        </p:nvSpPr>
        <p:spPr>
          <a:xfrm>
            <a:off x="-9208" y="3614729"/>
            <a:ext cx="12201208" cy="191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80EE12F5-3004-4A43-86AB-281C133BF7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/>
          <a:stretch/>
        </p:blipFill>
        <p:spPr>
          <a:xfrm>
            <a:off x="5557115" y="5264027"/>
            <a:ext cx="1086980" cy="112186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C24E7F7-306E-46FF-9373-75C7C55586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7"/>
          <a:stretch/>
        </p:blipFill>
        <p:spPr>
          <a:xfrm>
            <a:off x="5622140" y="533136"/>
            <a:ext cx="1030853" cy="1034311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A41FB710-FD65-4A19-A921-2BD0EF2B3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11E3A1DD-315B-4C1B-BA0E-A4267A94D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15BCDC51-2D24-40D8-8D3E-F637F0CAC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2B97D450-C75B-455E-B647-5614F461ED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17" y="6362230"/>
            <a:ext cx="388715" cy="373954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5D935FEB-424B-46E5-8573-446BEACD9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5" y="6361203"/>
            <a:ext cx="371601" cy="371601"/>
          </a:xfrm>
          <a:prstGeom prst="rect">
            <a:avLst/>
          </a:prstGeom>
        </p:spPr>
      </p:pic>
      <p:sp>
        <p:nvSpPr>
          <p:cNvPr id="44" name="Nadpis 12">
            <a:extLst>
              <a:ext uri="{FF2B5EF4-FFF2-40B4-BE49-F238E27FC236}">
                <a16:creationId xmlns:a16="http://schemas.microsoft.com/office/drawing/2014/main" id="{7CAA83C6-6316-4EC2-8FB3-6AF5E79DD43D}"/>
              </a:ext>
            </a:extLst>
          </p:cNvPr>
          <p:cNvSpPr txBox="1">
            <a:spLocks/>
          </p:cNvSpPr>
          <p:nvPr/>
        </p:nvSpPr>
        <p:spPr>
          <a:xfrm>
            <a:off x="4351919" y="577353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bouskovap</a:t>
            </a:r>
            <a:endParaRPr lang="cs-CZ" dirty="0"/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72824910-6DB0-427E-B9C2-FDFD4B08D4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61" y="6361203"/>
            <a:ext cx="444972" cy="349426"/>
          </a:xfrm>
          <a:prstGeom prst="rect">
            <a:avLst/>
          </a:prstGeom>
        </p:spPr>
      </p:pic>
      <p:sp>
        <p:nvSpPr>
          <p:cNvPr id="46" name="Nadpis 12">
            <a:extLst>
              <a:ext uri="{FF2B5EF4-FFF2-40B4-BE49-F238E27FC236}">
                <a16:creationId xmlns:a16="http://schemas.microsoft.com/office/drawing/2014/main" id="{0C25F1B1-9D49-4D57-9DFD-5DE9D9A7860C}"/>
              </a:ext>
            </a:extLst>
          </p:cNvPr>
          <p:cNvSpPr txBox="1">
            <a:spLocks/>
          </p:cNvSpPr>
          <p:nvPr/>
        </p:nvSpPr>
        <p:spPr>
          <a:xfrm>
            <a:off x="6547621" y="5767535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</a:t>
            </a:r>
            <a:r>
              <a:rPr lang="cs-CZ" dirty="0" err="1"/>
              <a:t>ouskovap</a:t>
            </a:r>
            <a:r>
              <a:rPr lang="cs-CZ" dirty="0"/>
              <a:t>@</a:t>
            </a:r>
            <a:r>
              <a:rPr lang="en-GB" dirty="0"/>
              <a:t>gmail.com</a:t>
            </a:r>
            <a:endParaRPr lang="cs-CZ" dirty="0"/>
          </a:p>
        </p:txBody>
      </p:sp>
      <p:sp>
        <p:nvSpPr>
          <p:cNvPr id="47" name="Nadpis 12">
            <a:extLst>
              <a:ext uri="{FF2B5EF4-FFF2-40B4-BE49-F238E27FC236}">
                <a16:creationId xmlns:a16="http://schemas.microsoft.com/office/drawing/2014/main" id="{9D163427-6846-4895-9978-5512A16C17FB}"/>
              </a:ext>
            </a:extLst>
          </p:cNvPr>
          <p:cNvSpPr txBox="1">
            <a:spLocks/>
          </p:cNvSpPr>
          <p:nvPr/>
        </p:nvSpPr>
        <p:spPr>
          <a:xfrm>
            <a:off x="1699735" y="5779626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petrabouskova</a:t>
            </a:r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2F876588-2FEE-4E8B-9676-B647194960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5" name="Obrázek 24" descr="Obsah obrázku klipart, text&#10;&#10;Popis byl vytvořen automaticky">
            <a:extLst>
              <a:ext uri="{FF2B5EF4-FFF2-40B4-BE49-F238E27FC236}">
                <a16:creationId xmlns:a16="http://schemas.microsoft.com/office/drawing/2014/main" id="{32A495A6-2287-4209-8C7E-A08EC6A845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E7AAC55E-095B-478A-8883-3522396860EB}"/>
              </a:ext>
            </a:extLst>
          </p:cNvPr>
          <p:cNvSpPr/>
          <p:nvPr/>
        </p:nvSpPr>
        <p:spPr>
          <a:xfrm>
            <a:off x="6095985" y="0"/>
            <a:ext cx="6095076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74CCE7F-7BF4-4E9D-9255-511E084BFF14}"/>
              </a:ext>
            </a:extLst>
          </p:cNvPr>
          <p:cNvSpPr/>
          <p:nvPr/>
        </p:nvSpPr>
        <p:spPr>
          <a:xfrm>
            <a:off x="0" y="0"/>
            <a:ext cx="6095971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BC51A858-9B6F-4C11-AEE5-760E113B3F16}"/>
              </a:ext>
            </a:extLst>
          </p:cNvPr>
          <p:cNvSpPr/>
          <p:nvPr/>
        </p:nvSpPr>
        <p:spPr>
          <a:xfrm>
            <a:off x="-24296" y="4022684"/>
            <a:ext cx="12222281" cy="189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57372530-6D5A-46EE-BB2A-97728927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9" y="1666049"/>
            <a:ext cx="3261622" cy="16407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2E6A67E-EE47-43DD-B17E-6195C298E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50" y="-127655"/>
            <a:ext cx="2192474" cy="19402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72644A-7D62-4D10-B1A4-69AB27CD1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39" y="-20638"/>
            <a:ext cx="2606644" cy="296441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481231A-E6A1-4BB7-9042-4DD7009E825A}"/>
              </a:ext>
            </a:extLst>
          </p:cNvPr>
          <p:cNvSpPr/>
          <p:nvPr/>
        </p:nvSpPr>
        <p:spPr>
          <a:xfrm>
            <a:off x="3705985" y="3246609"/>
            <a:ext cx="572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/>
              <a:t>WHAT STRESS THEM</a:t>
            </a: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79D4F2F1-55B6-42D3-94FF-8866C89E4BD2}"/>
              </a:ext>
            </a:extLst>
          </p:cNvPr>
          <p:cNvSpPr txBox="1">
            <a:spLocks/>
          </p:cNvSpPr>
          <p:nvPr/>
        </p:nvSpPr>
        <p:spPr>
          <a:xfrm>
            <a:off x="1025943" y="4576980"/>
            <a:ext cx="6448923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err="1">
                <a:latin typeface="+mn-lt"/>
              </a:rPr>
              <a:t>Responsibility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for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accuracy</a:t>
            </a:r>
            <a:r>
              <a:rPr lang="cs-CZ" sz="2800" dirty="0">
                <a:latin typeface="+mn-lt"/>
              </a:rPr>
              <a:t>.</a:t>
            </a:r>
          </a:p>
          <a:p>
            <a:pPr algn="l"/>
            <a:r>
              <a:rPr lang="cs-CZ" sz="2800" b="1" dirty="0" err="1">
                <a:latin typeface="+mn-lt"/>
              </a:rPr>
              <a:t>Push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their</a:t>
            </a:r>
            <a:r>
              <a:rPr lang="cs-CZ" sz="2800" dirty="0">
                <a:latin typeface="+mn-lt"/>
              </a:rPr>
              <a:t> feedback.</a:t>
            </a:r>
          </a:p>
          <a:p>
            <a:pPr algn="l"/>
            <a:r>
              <a:rPr lang="cs-CZ" sz="2800" b="1" dirty="0" err="1">
                <a:latin typeface="+mn-lt"/>
              </a:rPr>
              <a:t>Analyze</a:t>
            </a:r>
            <a:r>
              <a:rPr lang="cs-CZ" sz="2800" dirty="0">
                <a:latin typeface="+mn-lt"/>
              </a:rPr>
              <a:t> more </a:t>
            </a:r>
            <a:r>
              <a:rPr lang="cs-CZ" sz="2800" dirty="0" err="1">
                <a:latin typeface="+mn-lt"/>
              </a:rPr>
              <a:t>carefully</a:t>
            </a:r>
            <a:r>
              <a:rPr lang="cs-CZ" sz="2800" dirty="0">
                <a:latin typeface="+mn-lt"/>
              </a:rPr>
              <a:t>.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FBF48D29-827E-4E11-8949-0C520996F942}"/>
              </a:ext>
            </a:extLst>
          </p:cNvPr>
          <p:cNvSpPr/>
          <p:nvPr/>
        </p:nvSpPr>
        <p:spPr>
          <a:xfrm>
            <a:off x="4978900" y="4170781"/>
            <a:ext cx="6675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/>
              <a:t>REMEDY</a:t>
            </a:r>
          </a:p>
        </p:txBody>
      </p:sp>
      <p:sp>
        <p:nvSpPr>
          <p:cNvPr id="41" name="Nadpis 12">
            <a:extLst>
              <a:ext uri="{FF2B5EF4-FFF2-40B4-BE49-F238E27FC236}">
                <a16:creationId xmlns:a16="http://schemas.microsoft.com/office/drawing/2014/main" id="{8AFA47FB-F276-45A5-922E-DE798EAC19DD}"/>
              </a:ext>
            </a:extLst>
          </p:cNvPr>
          <p:cNvSpPr txBox="1">
            <a:spLocks/>
          </p:cNvSpPr>
          <p:nvPr/>
        </p:nvSpPr>
        <p:spPr>
          <a:xfrm>
            <a:off x="6683991" y="4326921"/>
            <a:ext cx="6448923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</a:rPr>
              <a:t>Allow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for</a:t>
            </a:r>
            <a:r>
              <a:rPr lang="cs-CZ" sz="2600" dirty="0">
                <a:latin typeface="+mn-lt"/>
              </a:rPr>
              <a:t> </a:t>
            </a:r>
            <a:r>
              <a:rPr lang="cs-CZ" sz="2600" b="1" dirty="0">
                <a:latin typeface="+mn-lt"/>
              </a:rPr>
              <a:t>fast </a:t>
            </a:r>
            <a:r>
              <a:rPr lang="cs-CZ" sz="2600" b="1" dirty="0" err="1">
                <a:latin typeface="+mn-lt"/>
              </a:rPr>
              <a:t>action</a:t>
            </a:r>
            <a:r>
              <a:rPr lang="cs-CZ" sz="2600" dirty="0">
                <a:latin typeface="+mn-lt"/>
              </a:rPr>
              <a:t>.</a:t>
            </a:r>
          </a:p>
          <a:p>
            <a:pPr algn="l"/>
            <a:r>
              <a:rPr lang="cs-CZ" sz="2600" dirty="0" err="1">
                <a:latin typeface="+mn-lt"/>
              </a:rPr>
              <a:t>Put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them</a:t>
            </a:r>
            <a:r>
              <a:rPr lang="cs-CZ" sz="2600" dirty="0">
                <a:latin typeface="+mn-lt"/>
              </a:rPr>
              <a:t> in </a:t>
            </a:r>
            <a:r>
              <a:rPr lang="cs-CZ" sz="2600" b="1" dirty="0" err="1">
                <a:latin typeface="+mn-lt"/>
              </a:rPr>
              <a:t>control</a:t>
            </a:r>
            <a:r>
              <a:rPr lang="cs-CZ" sz="2600" dirty="0">
                <a:latin typeface="+mn-lt"/>
              </a:rPr>
              <a:t>.</a:t>
            </a:r>
          </a:p>
          <a:p>
            <a:pPr algn="l"/>
            <a:r>
              <a:rPr lang="cs-CZ" sz="2600" b="1" dirty="0" err="1">
                <a:latin typeface="+mn-lt"/>
              </a:rPr>
              <a:t>Take</a:t>
            </a:r>
            <a:r>
              <a:rPr lang="cs-CZ" sz="2600" b="1" dirty="0">
                <a:latin typeface="+mn-lt"/>
              </a:rPr>
              <a:t> </a:t>
            </a:r>
            <a:r>
              <a:rPr lang="cs-CZ" sz="2600" b="1" dirty="0" err="1">
                <a:latin typeface="+mn-lt"/>
              </a:rPr>
              <a:t>decision</a:t>
            </a:r>
            <a:r>
              <a:rPr lang="cs-CZ" sz="2600" dirty="0">
                <a:latin typeface="+mn-lt"/>
              </a:rPr>
              <a:t> </a:t>
            </a:r>
          </a:p>
          <a:p>
            <a:pPr algn="l"/>
            <a:r>
              <a:rPr lang="cs-CZ" sz="2600" dirty="0" err="1">
                <a:latin typeface="+mn-lt"/>
              </a:rPr>
              <a:t>or</a:t>
            </a:r>
            <a:r>
              <a:rPr lang="cs-CZ" sz="2600" dirty="0">
                <a:latin typeface="+mn-lt"/>
              </a:rPr>
              <a:t> </a:t>
            </a:r>
            <a:r>
              <a:rPr lang="cs-CZ" sz="2600" b="1" dirty="0" err="1">
                <a:latin typeface="+mn-lt"/>
              </a:rPr>
              <a:t>time</a:t>
            </a:r>
            <a:r>
              <a:rPr lang="cs-CZ" sz="2600" b="1" dirty="0">
                <a:latin typeface="+mn-lt"/>
              </a:rPr>
              <a:t> </a:t>
            </a:r>
            <a:r>
              <a:rPr lang="cs-CZ" sz="2600" b="1" dirty="0" err="1">
                <a:latin typeface="+mn-lt"/>
              </a:rPr>
              <a:t>out</a:t>
            </a:r>
            <a:r>
              <a:rPr lang="cs-CZ" sz="2600" dirty="0">
                <a:latin typeface="+mn-lt"/>
              </a:rPr>
              <a:t>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EB52DC9-328F-4944-9E88-E1EE26830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61" y="-592755"/>
            <a:ext cx="2599701" cy="290386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D5FBE79-2458-416B-BA18-CC639B861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16" y="2093527"/>
            <a:ext cx="2503789" cy="1416206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A7ED83D1-CBCF-4A84-BBD5-9ECBC0BFC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50" y="93192"/>
            <a:ext cx="4513612" cy="399454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DF2F757-ED2A-4AAA-969D-9702B2595C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FA43BC4-7E62-49AC-A565-A7A1B77305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4A5567E-6B43-4080-8B12-3D836577A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A13CC54-17B9-4B86-838B-00B1E279CD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4" name="Obrázek 23" descr="Obsah obrázku klipart, text&#10;&#10;Popis byl vytvořen automaticky">
            <a:extLst>
              <a:ext uri="{FF2B5EF4-FFF2-40B4-BE49-F238E27FC236}">
                <a16:creationId xmlns:a16="http://schemas.microsoft.com/office/drawing/2014/main" id="{BFB64C2D-C133-4C16-A5B3-A97D5AA067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647AD552-E95A-4383-AAF5-0A88EB5D915D}"/>
              </a:ext>
            </a:extLst>
          </p:cNvPr>
          <p:cNvSpPr/>
          <p:nvPr/>
        </p:nvSpPr>
        <p:spPr>
          <a:xfrm>
            <a:off x="0" y="0"/>
            <a:ext cx="6091397" cy="685799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3772EB2-0F5E-4A8A-9249-E89A685D3A65}"/>
              </a:ext>
            </a:extLst>
          </p:cNvPr>
          <p:cNvSpPr/>
          <p:nvPr/>
        </p:nvSpPr>
        <p:spPr>
          <a:xfrm>
            <a:off x="6091398" y="1"/>
            <a:ext cx="6091396" cy="6857998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B6ADFAFB-E887-48B9-91F6-E1291BFDE152}"/>
              </a:ext>
            </a:extLst>
          </p:cNvPr>
          <p:cNvSpPr/>
          <p:nvPr/>
        </p:nvSpPr>
        <p:spPr>
          <a:xfrm>
            <a:off x="15450" y="4012162"/>
            <a:ext cx="12201208" cy="191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2E50E3B6-641A-4800-93EC-A05529EB1BB2}"/>
              </a:ext>
            </a:extLst>
          </p:cNvPr>
          <p:cNvSpPr txBox="1">
            <a:spLocks/>
          </p:cNvSpPr>
          <p:nvPr/>
        </p:nvSpPr>
        <p:spPr>
          <a:xfrm>
            <a:off x="6225586" y="4311593"/>
            <a:ext cx="6448923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 err="1">
                <a:latin typeface="+mn-lt"/>
              </a:rPr>
              <a:t>Distract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.</a:t>
            </a:r>
          </a:p>
          <a:p>
            <a:pPr algn="l"/>
            <a:r>
              <a:rPr lang="cs-CZ" sz="2800" b="1" dirty="0" err="1">
                <a:latin typeface="+mn-lt"/>
              </a:rPr>
              <a:t>Creativity</a:t>
            </a:r>
            <a:r>
              <a:rPr lang="cs-CZ" sz="2800" b="1" dirty="0">
                <a:latin typeface="+mn-lt"/>
              </a:rPr>
              <a:t>, </a:t>
            </a:r>
            <a:r>
              <a:rPr lang="cs-CZ" sz="2800" b="1" dirty="0" err="1">
                <a:latin typeface="+mn-lt"/>
              </a:rPr>
              <a:t>freedom</a:t>
            </a:r>
            <a:r>
              <a:rPr lang="cs-CZ" sz="2800" dirty="0">
                <a:latin typeface="+mn-lt"/>
              </a:rPr>
              <a:t>.</a:t>
            </a:r>
            <a:br>
              <a:rPr lang="cs-CZ" sz="2800" dirty="0">
                <a:latin typeface="+mn-lt"/>
              </a:rPr>
            </a:br>
            <a:r>
              <a:rPr lang="cs-CZ" sz="2800" b="1" dirty="0" err="1">
                <a:latin typeface="+mn-lt"/>
              </a:rPr>
              <a:t>Save</a:t>
            </a:r>
            <a:r>
              <a:rPr lang="cs-CZ" sz="2800" b="1" dirty="0">
                <a:latin typeface="+mn-lt"/>
              </a:rPr>
              <a:t> face</a:t>
            </a:r>
            <a:r>
              <a:rPr lang="cs-CZ" sz="2800" dirty="0">
                <a:latin typeface="+mn-lt"/>
              </a:rPr>
              <a:t>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11DE59B4-70DC-4CFF-949E-6AB87BDD4374}"/>
              </a:ext>
            </a:extLst>
          </p:cNvPr>
          <p:cNvSpPr txBox="1">
            <a:spLocks/>
          </p:cNvSpPr>
          <p:nvPr/>
        </p:nvSpPr>
        <p:spPr>
          <a:xfrm>
            <a:off x="1349879" y="4369750"/>
            <a:ext cx="6448923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err="1">
                <a:latin typeface="+mn-lt"/>
              </a:rPr>
              <a:t>Personal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contact</a:t>
            </a:r>
            <a:r>
              <a:rPr lang="cs-CZ" sz="2800" dirty="0">
                <a:latin typeface="+mn-lt"/>
              </a:rPr>
              <a:t> to </a:t>
            </a:r>
          </a:p>
          <a:p>
            <a:pPr algn="l"/>
            <a:r>
              <a:rPr lang="cs-CZ" sz="2800" dirty="0" err="1">
                <a:latin typeface="+mn-lt"/>
              </a:rPr>
              <a:t>restore</a:t>
            </a:r>
            <a:r>
              <a:rPr lang="cs-CZ" sz="2800" dirty="0">
                <a:latin typeface="+mn-lt"/>
              </a:rPr>
              <a:t> a </a:t>
            </a:r>
            <a:r>
              <a:rPr lang="cs-CZ" sz="2800" b="1" dirty="0">
                <a:latin typeface="+mn-lt"/>
              </a:rPr>
              <a:t>trust</a:t>
            </a:r>
            <a:r>
              <a:rPr lang="cs-CZ" sz="2800" dirty="0">
                <a:latin typeface="+mn-lt"/>
              </a:rPr>
              <a:t>.</a:t>
            </a:r>
          </a:p>
          <a:p>
            <a:pPr algn="l"/>
            <a:r>
              <a:rPr lang="cs-CZ" sz="2800" b="1" dirty="0" err="1">
                <a:latin typeface="+mn-lt"/>
              </a:rPr>
              <a:t>Understand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them</a:t>
            </a:r>
            <a:r>
              <a:rPr lang="cs-CZ" sz="2800" dirty="0">
                <a:latin typeface="+mn-lt"/>
              </a:rPr>
              <a:t>.</a:t>
            </a:r>
            <a:br>
              <a:rPr lang="cs-CZ" sz="2800" dirty="0">
                <a:latin typeface="+mn-lt"/>
              </a:rPr>
            </a:br>
            <a:r>
              <a:rPr lang="cs-CZ" sz="2800" b="1" dirty="0">
                <a:latin typeface="+mn-lt"/>
              </a:rPr>
              <a:t>Time </a:t>
            </a:r>
            <a:r>
              <a:rPr lang="cs-CZ" sz="2800" b="1" dirty="0" err="1">
                <a:latin typeface="+mn-lt"/>
              </a:rPr>
              <a:t>out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to </a:t>
            </a:r>
            <a:r>
              <a:rPr lang="cs-CZ" sz="2800" dirty="0" err="1">
                <a:latin typeface="+mn-lt"/>
              </a:rPr>
              <a:t>discuss</a:t>
            </a:r>
            <a:r>
              <a:rPr lang="cs-CZ" sz="2800" dirty="0">
                <a:latin typeface="+mn-lt"/>
              </a:rPr>
              <a:t>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790362-8698-4BC0-B6A7-7FB5A5FD6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47" y="172312"/>
            <a:ext cx="4741818" cy="26228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3917EAC-CE97-4789-85DF-A4B82FB77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600" y="506375"/>
            <a:ext cx="1404224" cy="1404224"/>
          </a:xfrm>
          <a:prstGeom prst="rect">
            <a:avLst/>
          </a:prstGeom>
        </p:spPr>
      </p:pic>
      <p:pic>
        <p:nvPicPr>
          <p:cNvPr id="5" name="Obrázek 4" descr="Obsah obrázku osoba, oblek, muž, oblečení&#10;&#10;Popis byl vytvořen automaticky">
            <a:extLst>
              <a:ext uri="{FF2B5EF4-FFF2-40B4-BE49-F238E27FC236}">
                <a16:creationId xmlns:a16="http://schemas.microsoft.com/office/drawing/2014/main" id="{68F67EEC-090B-4371-BDEA-02DA0979C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27" y="962618"/>
            <a:ext cx="2309468" cy="3253962"/>
          </a:xfrm>
          <a:prstGeom prst="rect">
            <a:avLst/>
          </a:prstGeom>
        </p:spPr>
      </p:pic>
      <p:pic>
        <p:nvPicPr>
          <p:cNvPr id="7" name="Obrázek 6" descr="Obsah obrázku spotřebič, automat&#10;&#10;Popis byl vytvořen automaticky">
            <a:extLst>
              <a:ext uri="{FF2B5EF4-FFF2-40B4-BE49-F238E27FC236}">
                <a16:creationId xmlns:a16="http://schemas.microsoft.com/office/drawing/2014/main" id="{64A12BDF-5659-4F90-A6EE-5FB06D565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1" y="57605"/>
            <a:ext cx="1988525" cy="2658333"/>
          </a:xfrm>
          <a:prstGeom prst="rect">
            <a:avLst/>
          </a:prstGeom>
        </p:spPr>
      </p:pic>
      <p:pic>
        <p:nvPicPr>
          <p:cNvPr id="9" name="Obrázek 8" descr="Obsah obrázku spotřebič, automat&#10;&#10;Popis byl vytvořen automaticky">
            <a:extLst>
              <a:ext uri="{FF2B5EF4-FFF2-40B4-BE49-F238E27FC236}">
                <a16:creationId xmlns:a16="http://schemas.microsoft.com/office/drawing/2014/main" id="{D5C13287-A28E-4F92-AA99-6B9554CFB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44" y="43055"/>
            <a:ext cx="2042646" cy="2730684"/>
          </a:xfrm>
          <a:prstGeom prst="rect">
            <a:avLst/>
          </a:prstGeom>
        </p:spPr>
      </p:pic>
      <p:pic>
        <p:nvPicPr>
          <p:cNvPr id="22" name="Obrázek 21" descr="Obsah obrázku spotřebič, automat&#10;&#10;Popis byl vytvořen automaticky">
            <a:extLst>
              <a:ext uri="{FF2B5EF4-FFF2-40B4-BE49-F238E27FC236}">
                <a16:creationId xmlns:a16="http://schemas.microsoft.com/office/drawing/2014/main" id="{7C14C467-884A-4BC6-B985-1EB18D61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41" y="49461"/>
            <a:ext cx="2042646" cy="2730684"/>
          </a:xfrm>
          <a:prstGeom prst="rect">
            <a:avLst/>
          </a:prstGeom>
        </p:spPr>
      </p:pic>
      <p:pic>
        <p:nvPicPr>
          <p:cNvPr id="20" name="Obrázek 19" descr="Obsah obrázku text, podepsat&#10;&#10;Popis byl vytvořen automaticky">
            <a:extLst>
              <a:ext uri="{FF2B5EF4-FFF2-40B4-BE49-F238E27FC236}">
                <a16:creationId xmlns:a16="http://schemas.microsoft.com/office/drawing/2014/main" id="{9272EC24-4810-4F22-A11E-5C895712B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40" y="474100"/>
            <a:ext cx="3339345" cy="3339345"/>
          </a:xfrm>
          <a:prstGeom prst="rect">
            <a:avLst/>
          </a:prstGeom>
        </p:spPr>
      </p:pic>
      <p:pic>
        <p:nvPicPr>
          <p:cNvPr id="23" name="Obrázek 22" descr="Obsah obrázku osoba, žena&#10;&#10;Popis byl vytvořen automaticky">
            <a:extLst>
              <a:ext uri="{FF2B5EF4-FFF2-40B4-BE49-F238E27FC236}">
                <a16:creationId xmlns:a16="http://schemas.microsoft.com/office/drawing/2014/main" id="{FE86EBCD-4F8E-47CE-AB92-B90A9E545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" y="1452335"/>
            <a:ext cx="4169026" cy="2765237"/>
          </a:xfrm>
          <a:prstGeom prst="rect">
            <a:avLst/>
          </a:prstGeom>
        </p:spPr>
      </p:pic>
      <p:pic>
        <p:nvPicPr>
          <p:cNvPr id="26" name="Obrázek 25" descr="Obsah obrázku objekt&#10;&#10;Popis byl vytvořen automaticky">
            <a:extLst>
              <a:ext uri="{FF2B5EF4-FFF2-40B4-BE49-F238E27FC236}">
                <a16:creationId xmlns:a16="http://schemas.microsoft.com/office/drawing/2014/main" id="{C1E221F0-CF7C-4933-B1F6-ABC8698FCC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33" y="880684"/>
            <a:ext cx="2001753" cy="199598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B1ABE1D-056B-4556-9150-EE9B9B57B2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3797F07B-D9FF-43EE-9A7E-68F707239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3EBA50A9-2745-4D44-A230-0DE6F7F20F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6E747D9B-B912-4CD6-81B0-D66CA382C4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1" name="Obrázek 30" descr="Obsah obrázku klipart, text&#10;&#10;Popis byl vytvořen automaticky">
            <a:extLst>
              <a:ext uri="{FF2B5EF4-FFF2-40B4-BE49-F238E27FC236}">
                <a16:creationId xmlns:a16="http://schemas.microsoft.com/office/drawing/2014/main" id="{5509ACE9-2B70-440E-8713-078EA0AE84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ABFACCC4-7756-4240-B403-BA3E0DDB4B3F}"/>
              </a:ext>
            </a:extLst>
          </p:cNvPr>
          <p:cNvSpPr/>
          <p:nvPr/>
        </p:nvSpPr>
        <p:spPr>
          <a:xfrm>
            <a:off x="3705985" y="3246609"/>
            <a:ext cx="572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/>
              <a:t>WHAT STRESS THEM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3E24B61-14A7-405F-8B02-6601D10E37FA}"/>
              </a:ext>
            </a:extLst>
          </p:cNvPr>
          <p:cNvSpPr/>
          <p:nvPr/>
        </p:nvSpPr>
        <p:spPr>
          <a:xfrm>
            <a:off x="4978900" y="4170781"/>
            <a:ext cx="6675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/>
              <a:t>REMEDY</a:t>
            </a:r>
          </a:p>
        </p:txBody>
      </p:sp>
    </p:spTree>
    <p:extLst>
      <p:ext uri="{BB962C8B-B14F-4D97-AF65-F5344CB8AC3E}">
        <p14:creationId xmlns:p14="http://schemas.microsoft.com/office/powerpoint/2010/main" val="13659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C7E48E9-CC12-4216-922B-031EF1F1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2" y="1876498"/>
            <a:ext cx="2108956" cy="2986670"/>
          </a:xfrm>
          <a:prstGeom prst="rect">
            <a:avLst/>
          </a:prstGeo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27C441B5-A7F2-41A5-A777-513001B6E893}"/>
              </a:ext>
            </a:extLst>
          </p:cNvPr>
          <p:cNvSpPr txBox="1">
            <a:spLocks/>
          </p:cNvSpPr>
          <p:nvPr/>
        </p:nvSpPr>
        <p:spPr>
          <a:xfrm>
            <a:off x="2358888" y="854748"/>
            <a:ext cx="662133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5400" b="1" dirty="0">
              <a:latin typeface="Comic Sans MS" panose="030F0702030302020204" pitchFamily="66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99C63A-6F3C-4596-86F7-2F56BFA89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" y="4074685"/>
            <a:ext cx="1684926" cy="16529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521C8B2-DDDC-4931-8EE0-B3CF5EBA5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88" y="2589132"/>
            <a:ext cx="1514598" cy="18453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C4B772-5991-41AB-B62A-5899E3DBB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18" y="2477912"/>
            <a:ext cx="2108957" cy="21089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5232BC6-EF30-4DFF-B056-C28DE0998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99" y="3173419"/>
            <a:ext cx="1367184" cy="14969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84A1624-B709-4BBE-90CE-3FE5A0B67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65" y="3491711"/>
            <a:ext cx="1577371" cy="1528080"/>
          </a:xfrm>
          <a:prstGeom prst="rect">
            <a:avLst/>
          </a:prstGeom>
        </p:spPr>
      </p:pic>
      <p:sp>
        <p:nvSpPr>
          <p:cNvPr id="16" name="Nadpis 12">
            <a:extLst>
              <a:ext uri="{FF2B5EF4-FFF2-40B4-BE49-F238E27FC236}">
                <a16:creationId xmlns:a16="http://schemas.microsoft.com/office/drawing/2014/main" id="{B2C63620-02F6-4135-9C07-7AA0DB59DF1D}"/>
              </a:ext>
            </a:extLst>
          </p:cNvPr>
          <p:cNvSpPr txBox="1">
            <a:spLocks/>
          </p:cNvSpPr>
          <p:nvPr/>
        </p:nvSpPr>
        <p:spPr>
          <a:xfrm>
            <a:off x="610831" y="165277"/>
            <a:ext cx="1169536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latin typeface="+mn-lt"/>
              </a:rPr>
              <a:t>SCHEDULE A MEETING</a:t>
            </a:r>
          </a:p>
        </p:txBody>
      </p:sp>
      <p:sp>
        <p:nvSpPr>
          <p:cNvPr id="19" name="Nadpis 12">
            <a:extLst>
              <a:ext uri="{FF2B5EF4-FFF2-40B4-BE49-F238E27FC236}">
                <a16:creationId xmlns:a16="http://schemas.microsoft.com/office/drawing/2014/main" id="{6063E4DA-6A8C-4142-B23D-C23315D894A7}"/>
              </a:ext>
            </a:extLst>
          </p:cNvPr>
          <p:cNvSpPr txBox="1">
            <a:spLocks/>
          </p:cNvSpPr>
          <p:nvPr/>
        </p:nvSpPr>
        <p:spPr>
          <a:xfrm>
            <a:off x="610831" y="778908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err="1">
                <a:latin typeface="+mn-lt"/>
              </a:rPr>
              <a:t>Making</a:t>
            </a:r>
            <a:r>
              <a:rPr lang="cs-CZ" sz="4000" dirty="0">
                <a:latin typeface="+mn-lt"/>
              </a:rPr>
              <a:t> a pizza </a:t>
            </a:r>
            <a:r>
              <a:rPr lang="cs-CZ" sz="4000" dirty="0" err="1">
                <a:latin typeface="+mn-lt"/>
              </a:rPr>
              <a:t>with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friends</a:t>
            </a:r>
            <a:r>
              <a:rPr lang="cs-CZ" sz="4000" dirty="0">
                <a:latin typeface="+mn-lt"/>
              </a:rPr>
              <a:t>. </a:t>
            </a:r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999808FF-8C3E-4AC3-9D22-1DEC4E73BFB7}"/>
              </a:ext>
            </a:extLst>
          </p:cNvPr>
          <p:cNvSpPr/>
          <p:nvPr/>
        </p:nvSpPr>
        <p:spPr>
          <a:xfrm>
            <a:off x="3128006" y="3522292"/>
            <a:ext cx="1040362" cy="5422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DF5E84-8FE1-4DD8-A44B-F753B54CA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0056" y="1920619"/>
            <a:ext cx="3224381" cy="3611306"/>
          </a:xfrm>
          <a:prstGeom prst="rect">
            <a:avLst/>
          </a:prstGeom>
        </p:spPr>
      </p:pic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8D281709-48BF-438F-8E22-44015617F99B}"/>
              </a:ext>
            </a:extLst>
          </p:cNvPr>
          <p:cNvSpPr/>
          <p:nvPr/>
        </p:nvSpPr>
        <p:spPr>
          <a:xfrm>
            <a:off x="7576047" y="3532390"/>
            <a:ext cx="1040362" cy="5422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Šipka: doprava 25">
            <a:extLst>
              <a:ext uri="{FF2B5EF4-FFF2-40B4-BE49-F238E27FC236}">
                <a16:creationId xmlns:a16="http://schemas.microsoft.com/office/drawing/2014/main" id="{D3728BA0-6345-40F0-9958-1D6DF6617ED4}"/>
              </a:ext>
            </a:extLst>
          </p:cNvPr>
          <p:cNvSpPr/>
          <p:nvPr/>
        </p:nvSpPr>
        <p:spPr>
          <a:xfrm>
            <a:off x="3119602" y="3524465"/>
            <a:ext cx="5502418" cy="5422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A98C85CD-3BFE-464C-8332-4820B37866D4}"/>
              </a:ext>
            </a:extLst>
          </p:cNvPr>
          <p:cNvSpPr/>
          <p:nvPr/>
        </p:nvSpPr>
        <p:spPr>
          <a:xfrm rot="8544630">
            <a:off x="7534989" y="4857527"/>
            <a:ext cx="1486342" cy="5422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F25E9F8A-91B3-448D-8AFB-2ECC1B5EF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F13D2B4-4D91-4AD0-AD5B-FB2DF9E8E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A30EA86D-151C-49DB-A6A1-65A043B3E9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0DD2A85-79F4-4BBB-9288-EEE1241FB2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3" name="Obrázek 22" descr="Obsah obrázku klipart, text&#10;&#10;Popis byl vytvořen automaticky">
            <a:extLst>
              <a:ext uri="{FF2B5EF4-FFF2-40B4-BE49-F238E27FC236}">
                <a16:creationId xmlns:a16="http://schemas.microsoft.com/office/drawing/2014/main" id="{DBF63509-CAC4-4640-9A49-F7390E6660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>
            <a:extLst>
              <a:ext uri="{FF2B5EF4-FFF2-40B4-BE49-F238E27FC236}">
                <a16:creationId xmlns:a16="http://schemas.microsoft.com/office/drawing/2014/main" id="{E6885C61-30FB-4ABC-AF85-4034A1ED828C}"/>
              </a:ext>
            </a:extLst>
          </p:cNvPr>
          <p:cNvSpPr/>
          <p:nvPr/>
        </p:nvSpPr>
        <p:spPr>
          <a:xfrm>
            <a:off x="-44809" y="1588328"/>
            <a:ext cx="12236809" cy="1383080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B91CA856-8A61-4770-BAE4-983AC6AA9258}"/>
              </a:ext>
            </a:extLst>
          </p:cNvPr>
          <p:cNvSpPr/>
          <p:nvPr/>
        </p:nvSpPr>
        <p:spPr>
          <a:xfrm>
            <a:off x="-44810" y="5355710"/>
            <a:ext cx="12236809" cy="1255357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9C3959C3-76E1-477B-B84E-F6E9154B7EED}"/>
              </a:ext>
            </a:extLst>
          </p:cNvPr>
          <p:cNvSpPr/>
          <p:nvPr/>
        </p:nvSpPr>
        <p:spPr>
          <a:xfrm>
            <a:off x="-13632" y="4583792"/>
            <a:ext cx="12219263" cy="77440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08D5EAC4-1412-443F-BDC8-7499CA7503D0}"/>
              </a:ext>
            </a:extLst>
          </p:cNvPr>
          <p:cNvSpPr/>
          <p:nvPr/>
        </p:nvSpPr>
        <p:spPr>
          <a:xfrm>
            <a:off x="0" y="3725031"/>
            <a:ext cx="12192000" cy="87297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D8A0188B-5A23-4431-A3C2-2EFD3701A583}"/>
              </a:ext>
            </a:extLst>
          </p:cNvPr>
          <p:cNvSpPr/>
          <p:nvPr/>
        </p:nvSpPr>
        <p:spPr>
          <a:xfrm>
            <a:off x="0" y="2955219"/>
            <a:ext cx="12192000" cy="788107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14B06231-7C1F-4E56-A92C-F73B0359E9BA}"/>
              </a:ext>
            </a:extLst>
          </p:cNvPr>
          <p:cNvSpPr txBox="1">
            <a:spLocks/>
          </p:cNvSpPr>
          <p:nvPr/>
        </p:nvSpPr>
        <p:spPr>
          <a:xfrm>
            <a:off x="2972932" y="50687"/>
            <a:ext cx="662133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latin typeface="+mn-lt"/>
              </a:rPr>
              <a:t>EMAIL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12837D3F-033F-4AC8-A4A1-2F7973894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20" y="1842508"/>
            <a:ext cx="11805153" cy="1002446"/>
          </a:xfrm>
        </p:spPr>
        <p:txBody>
          <a:bodyPr>
            <a:noAutofit/>
          </a:bodyPr>
          <a:lstStyle/>
          <a:p>
            <a:r>
              <a:rPr lang="cs-CZ" sz="3200" dirty="0" err="1">
                <a:latin typeface="+mn-lt"/>
              </a:rPr>
              <a:t>Good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morning</a:t>
            </a:r>
            <a:r>
              <a:rPr lang="cs-CZ" sz="3200" dirty="0">
                <a:latin typeface="+mn-lt"/>
              </a:rPr>
              <a:t>, I </a:t>
            </a:r>
            <a:r>
              <a:rPr lang="cs-CZ" sz="3200" dirty="0" err="1">
                <a:latin typeface="+mn-lt"/>
              </a:rPr>
              <a:t>would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like</a:t>
            </a:r>
            <a:r>
              <a:rPr lang="cs-CZ" sz="3200" dirty="0">
                <a:latin typeface="+mn-lt"/>
              </a:rPr>
              <a:t> to </a:t>
            </a:r>
            <a:r>
              <a:rPr lang="cs-CZ" sz="3200" dirty="0" err="1">
                <a:latin typeface="+mn-lt"/>
              </a:rPr>
              <a:t>invite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 to a meeting </a:t>
            </a:r>
            <a:r>
              <a:rPr lang="cs-CZ" sz="3200" dirty="0" err="1">
                <a:latin typeface="+mn-lt"/>
              </a:rPr>
              <a:t>focused</a:t>
            </a:r>
            <a:r>
              <a:rPr lang="cs-CZ" sz="3200" dirty="0">
                <a:latin typeface="+mn-lt"/>
              </a:rPr>
              <a:t> on …</a:t>
            </a:r>
          </a:p>
        </p:txBody>
      </p:sp>
      <p:sp>
        <p:nvSpPr>
          <p:cNvPr id="19" name="Nadpis 12">
            <a:extLst>
              <a:ext uri="{FF2B5EF4-FFF2-40B4-BE49-F238E27FC236}">
                <a16:creationId xmlns:a16="http://schemas.microsoft.com/office/drawing/2014/main" id="{1923DF73-9825-405F-A8C4-773CDA6A351B}"/>
              </a:ext>
            </a:extLst>
          </p:cNvPr>
          <p:cNvSpPr txBox="1">
            <a:spLocks/>
          </p:cNvSpPr>
          <p:nvPr/>
        </p:nvSpPr>
        <p:spPr>
          <a:xfrm>
            <a:off x="-1153855" y="267396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>
                <a:latin typeface="+mn-lt"/>
              </a:rPr>
              <a:t>Purpose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is</a:t>
            </a:r>
            <a:r>
              <a:rPr lang="cs-CZ" sz="3200" dirty="0">
                <a:latin typeface="+mn-lt"/>
              </a:rPr>
              <a:t> to: </a:t>
            </a:r>
            <a:r>
              <a:rPr lang="cs-CZ" sz="3200" dirty="0" err="1">
                <a:latin typeface="+mn-lt"/>
              </a:rPr>
              <a:t>discuss</a:t>
            </a:r>
            <a:r>
              <a:rPr lang="cs-CZ" sz="3200" dirty="0">
                <a:latin typeface="+mn-lt"/>
              </a:rPr>
              <a:t>/</a:t>
            </a:r>
            <a:r>
              <a:rPr lang="cs-CZ" sz="3200" dirty="0" err="1">
                <a:latin typeface="+mn-lt"/>
              </a:rPr>
              <a:t>get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agreement</a:t>
            </a:r>
            <a:r>
              <a:rPr lang="cs-CZ" sz="3200" dirty="0">
                <a:latin typeface="+mn-lt"/>
              </a:rPr>
              <a:t>/</a:t>
            </a:r>
            <a:r>
              <a:rPr lang="cs-CZ" sz="3200" dirty="0" err="1">
                <a:latin typeface="+mn-lt"/>
              </a:rPr>
              <a:t>suggest</a:t>
            </a:r>
            <a:r>
              <a:rPr lang="cs-CZ" sz="3200" dirty="0">
                <a:latin typeface="+mn-lt"/>
              </a:rPr>
              <a:t>..</a:t>
            </a:r>
          </a:p>
        </p:txBody>
      </p:sp>
      <p:sp>
        <p:nvSpPr>
          <p:cNvPr id="20" name="Nadpis 12">
            <a:extLst>
              <a:ext uri="{FF2B5EF4-FFF2-40B4-BE49-F238E27FC236}">
                <a16:creationId xmlns:a16="http://schemas.microsoft.com/office/drawing/2014/main" id="{25F94691-CF84-4775-A328-46065C195EFB}"/>
              </a:ext>
            </a:extLst>
          </p:cNvPr>
          <p:cNvSpPr txBox="1">
            <a:spLocks/>
          </p:cNvSpPr>
          <p:nvPr/>
        </p:nvSpPr>
        <p:spPr>
          <a:xfrm>
            <a:off x="-1143892" y="3399553"/>
            <a:ext cx="799672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>
                <a:latin typeface="+mn-lt"/>
              </a:rPr>
              <a:t>Result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of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this</a:t>
            </a:r>
            <a:r>
              <a:rPr lang="cs-CZ" sz="3200" dirty="0">
                <a:latin typeface="+mn-lt"/>
              </a:rPr>
              <a:t> meeting: 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EEDCF795-8778-4383-BE83-33E6C3A3B362}"/>
              </a:ext>
            </a:extLst>
          </p:cNvPr>
          <p:cNvSpPr txBox="1">
            <a:spLocks/>
          </p:cNvSpPr>
          <p:nvPr/>
        </p:nvSpPr>
        <p:spPr>
          <a:xfrm>
            <a:off x="-553781" y="4198887"/>
            <a:ext cx="937935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>
                <a:latin typeface="+mn-lt"/>
              </a:rPr>
              <a:t>Participants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will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be</a:t>
            </a:r>
            <a:r>
              <a:rPr lang="cs-CZ" sz="3200" dirty="0">
                <a:latin typeface="+mn-lt"/>
              </a:rPr>
              <a:t> and </a:t>
            </a:r>
            <a:r>
              <a:rPr lang="cs-CZ" sz="3200" dirty="0" err="1">
                <a:latin typeface="+mn-lt"/>
              </a:rPr>
              <a:t>their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roles</a:t>
            </a:r>
            <a:r>
              <a:rPr lang="cs-CZ" sz="3200" dirty="0">
                <a:latin typeface="+mn-lt"/>
              </a:rPr>
              <a:t> are: </a:t>
            </a:r>
          </a:p>
        </p:txBody>
      </p:sp>
      <p:sp>
        <p:nvSpPr>
          <p:cNvPr id="22" name="Nadpis 12">
            <a:extLst>
              <a:ext uri="{FF2B5EF4-FFF2-40B4-BE49-F238E27FC236}">
                <a16:creationId xmlns:a16="http://schemas.microsoft.com/office/drawing/2014/main" id="{F5A47906-239E-4443-9278-C117DBBA123D}"/>
              </a:ext>
            </a:extLst>
          </p:cNvPr>
          <p:cNvSpPr txBox="1">
            <a:spLocks/>
          </p:cNvSpPr>
          <p:nvPr/>
        </p:nvSpPr>
        <p:spPr>
          <a:xfrm>
            <a:off x="-1679604" y="5437483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>
                <a:latin typeface="+mn-lt"/>
              </a:rPr>
              <a:t>Thank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 very much in </a:t>
            </a:r>
            <a:r>
              <a:rPr lang="cs-CZ" sz="3200" dirty="0" err="1">
                <a:latin typeface="+mn-lt"/>
              </a:rPr>
              <a:t>an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advance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for</a:t>
            </a:r>
            <a:r>
              <a:rPr lang="cs-CZ" sz="3200" dirty="0">
                <a:latin typeface="+mn-lt"/>
              </a:rPr>
              <a:t> </a:t>
            </a:r>
          </a:p>
          <a:p>
            <a:pPr algn="l"/>
            <a:r>
              <a:rPr lang="cs-CZ" sz="3200" dirty="0">
                <a:latin typeface="+mn-lt"/>
              </a:rPr>
              <a:t>                  </a:t>
            </a:r>
            <a:r>
              <a:rPr lang="en-GB" sz="3200" dirty="0">
                <a:latin typeface="+mn-lt"/>
              </a:rPr>
              <a:t>             </a:t>
            </a:r>
            <a:r>
              <a:rPr lang="cs-CZ" sz="3200" dirty="0" err="1">
                <a:latin typeface="+mn-lt"/>
              </a:rPr>
              <a:t>your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time</a:t>
            </a:r>
            <a:r>
              <a:rPr lang="cs-CZ" sz="3200" dirty="0">
                <a:latin typeface="+mn-lt"/>
              </a:rPr>
              <a:t> and support. </a:t>
            </a:r>
            <a:r>
              <a:rPr lang="cs-CZ" sz="3200" dirty="0" err="1">
                <a:latin typeface="+mn-lt"/>
              </a:rPr>
              <a:t>With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respect</a:t>
            </a:r>
            <a:r>
              <a:rPr lang="cs-CZ" sz="3200" dirty="0">
                <a:latin typeface="+mn-lt"/>
              </a:rPr>
              <a:t>.. 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A11CA264-95F7-4F45-8053-36C183828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385" r="3464" b="66236"/>
          <a:stretch/>
        </p:blipFill>
        <p:spPr>
          <a:xfrm>
            <a:off x="3202167" y="1114446"/>
            <a:ext cx="5928235" cy="1838518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10F418B7-4DAD-4590-9F0F-EB760568F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34013" r="3464" b="53822"/>
          <a:stretch/>
        </p:blipFill>
        <p:spPr>
          <a:xfrm>
            <a:off x="3225606" y="2940537"/>
            <a:ext cx="5928235" cy="788108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D1A1196-2C6E-44DA-B9B4-361D49D8C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45928" r="3464" b="40880"/>
          <a:stretch/>
        </p:blipFill>
        <p:spPr>
          <a:xfrm>
            <a:off x="3249045" y="3728178"/>
            <a:ext cx="5928235" cy="854674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048BB594-3EE7-454D-91F8-37BE56080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9017" r="3464" b="29350"/>
          <a:stretch/>
        </p:blipFill>
        <p:spPr>
          <a:xfrm>
            <a:off x="3242229" y="4574778"/>
            <a:ext cx="5928235" cy="753623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D6495A03-1841-4834-BE96-25E8388A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70972" r="3464" b="5658"/>
          <a:stretch/>
        </p:blipFill>
        <p:spPr>
          <a:xfrm>
            <a:off x="3242228" y="5328401"/>
            <a:ext cx="5928235" cy="1514046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E40C6618-6AA6-40CB-8D22-811DF4B78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85" y="231132"/>
            <a:ext cx="1092944" cy="133164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F353003D-DCA6-4DAF-BA1D-ECC9BF061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91" y="113834"/>
            <a:ext cx="1587536" cy="158753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57E25929-A662-4DD5-911B-7BAD040F7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41" y="430373"/>
            <a:ext cx="1066031" cy="1167238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F83FCC32-F5C6-44BE-9296-6F4B18794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57" y="721982"/>
            <a:ext cx="955282" cy="92543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072B6B57-180A-4B6C-8AAA-36F50D6FE5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4CE052A8-0C40-4513-9B1C-F2D0823EF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0BE511A1-F40C-4B91-A8BA-8CF208978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FD59753-BA28-48BF-9B3F-3933E86B34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1" name="Obrázek 30" descr="Obsah obrázku klipart, text&#10;&#10;Popis byl vytvořen automaticky">
            <a:extLst>
              <a:ext uri="{FF2B5EF4-FFF2-40B4-BE49-F238E27FC236}">
                <a16:creationId xmlns:a16="http://schemas.microsoft.com/office/drawing/2014/main" id="{E8D8C271-E49B-44C4-BC88-CB74C3C93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8" grpId="0" animBg="1"/>
      <p:bldP spid="27" grpId="0" animBg="1"/>
      <p:bldP spid="26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délník 47">
            <a:extLst>
              <a:ext uri="{FF2B5EF4-FFF2-40B4-BE49-F238E27FC236}">
                <a16:creationId xmlns:a16="http://schemas.microsoft.com/office/drawing/2014/main" id="{AA917783-09CA-47FE-AEC3-A087A1D1BD0A}"/>
              </a:ext>
            </a:extLst>
          </p:cNvPr>
          <p:cNvSpPr/>
          <p:nvPr/>
        </p:nvSpPr>
        <p:spPr>
          <a:xfrm>
            <a:off x="6201372" y="1901867"/>
            <a:ext cx="5990628" cy="1992859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649AE40A-B128-4781-A5DC-05485D332D43}"/>
              </a:ext>
            </a:extLst>
          </p:cNvPr>
          <p:cNvSpPr/>
          <p:nvPr/>
        </p:nvSpPr>
        <p:spPr>
          <a:xfrm>
            <a:off x="6216330" y="3885608"/>
            <a:ext cx="5987234" cy="2490981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B6CD0C0-7809-4359-9F72-1BA28918196C}"/>
              </a:ext>
            </a:extLst>
          </p:cNvPr>
          <p:cNvSpPr/>
          <p:nvPr/>
        </p:nvSpPr>
        <p:spPr>
          <a:xfrm>
            <a:off x="-46251" y="3885371"/>
            <a:ext cx="6274233" cy="250294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BAFF6EC0-C002-417D-BF20-A56039CBBC1B}"/>
              </a:ext>
            </a:extLst>
          </p:cNvPr>
          <p:cNvSpPr/>
          <p:nvPr/>
        </p:nvSpPr>
        <p:spPr>
          <a:xfrm>
            <a:off x="-19500" y="1901867"/>
            <a:ext cx="6227982" cy="198584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14B06231-7C1F-4E56-A92C-F73B0359E9BA}"/>
              </a:ext>
            </a:extLst>
          </p:cNvPr>
          <p:cNvSpPr txBox="1">
            <a:spLocks/>
          </p:cNvSpPr>
          <p:nvPr/>
        </p:nvSpPr>
        <p:spPr>
          <a:xfrm>
            <a:off x="1257938" y="574997"/>
            <a:ext cx="950806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PIZZA </a:t>
            </a:r>
            <a:r>
              <a:rPr lang="cs-CZ" sz="4800" b="1" dirty="0" err="1">
                <a:latin typeface="+mn-lt"/>
              </a:rPr>
              <a:t>solves</a:t>
            </a:r>
            <a:endParaRPr lang="cs-CZ" sz="4800" b="1" dirty="0">
              <a:latin typeface="+mn-lt"/>
            </a:endParaRPr>
          </a:p>
          <a:p>
            <a:r>
              <a:rPr lang="cs-CZ" sz="4800" b="1" dirty="0">
                <a:latin typeface="+mn-lt"/>
              </a:rPr>
              <a:t>PROBLEMS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CA330D-86D6-46C0-8C61-9BA63A55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3" t="37541" r="-48647" b="15711"/>
          <a:stretch/>
        </p:blipFill>
        <p:spPr>
          <a:xfrm>
            <a:off x="1306513" y="8947116"/>
            <a:ext cx="3394987" cy="3036608"/>
          </a:xfrm>
          <a:prstGeom prst="rtTriangle">
            <a:avLst/>
          </a:prstGeom>
        </p:spPr>
      </p:pic>
      <p:sp>
        <p:nvSpPr>
          <p:cNvPr id="38" name="Nadpis 12">
            <a:extLst>
              <a:ext uri="{FF2B5EF4-FFF2-40B4-BE49-F238E27FC236}">
                <a16:creationId xmlns:a16="http://schemas.microsoft.com/office/drawing/2014/main" id="{5FF1D46F-FC80-417E-9931-31081C037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082" y="1881613"/>
            <a:ext cx="5874270" cy="1002446"/>
          </a:xfrm>
        </p:spPr>
        <p:txBody>
          <a:bodyPr>
            <a:normAutofit/>
          </a:bodyPr>
          <a:lstStyle/>
          <a:p>
            <a:r>
              <a:rPr lang="cs-CZ" sz="3300" dirty="0">
                <a:latin typeface="+mn-lt"/>
              </a:rPr>
              <a:t>1. </a:t>
            </a:r>
            <a:r>
              <a:rPr lang="cs-CZ" sz="3300" b="1" dirty="0" err="1">
                <a:latin typeface="+mn-lt"/>
              </a:rPr>
              <a:t>Describe</a:t>
            </a:r>
            <a:r>
              <a:rPr lang="cs-CZ" sz="3300" dirty="0">
                <a:latin typeface="+mn-lt"/>
              </a:rPr>
              <a:t> </a:t>
            </a:r>
            <a:r>
              <a:rPr lang="cs-CZ" sz="3300" dirty="0" err="1">
                <a:latin typeface="+mn-lt"/>
              </a:rPr>
              <a:t>situation</a:t>
            </a:r>
            <a:endParaRPr lang="cs-CZ" sz="3300" dirty="0">
              <a:latin typeface="+mn-lt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2E614A16-1D76-4FCD-BA2F-3F125AB66296}"/>
              </a:ext>
            </a:extLst>
          </p:cNvPr>
          <p:cNvSpPr txBox="1">
            <a:spLocks/>
          </p:cNvSpPr>
          <p:nvPr/>
        </p:nvSpPr>
        <p:spPr>
          <a:xfrm>
            <a:off x="9291" y="2527268"/>
            <a:ext cx="680493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</a:rPr>
              <a:t>2. </a:t>
            </a:r>
            <a:r>
              <a:rPr lang="cs-CZ" sz="3300" b="1" dirty="0">
                <a:latin typeface="+mn-lt"/>
              </a:rPr>
              <a:t>Use data, </a:t>
            </a:r>
            <a:r>
              <a:rPr lang="cs-CZ" sz="3300" b="1" dirty="0" err="1">
                <a:latin typeface="+mn-lt"/>
              </a:rPr>
              <a:t>facts</a:t>
            </a:r>
            <a:endParaRPr lang="cs-CZ" sz="3300" b="1" dirty="0">
              <a:latin typeface="+mn-lt"/>
            </a:endParaRPr>
          </a:p>
        </p:txBody>
      </p:sp>
      <p:sp>
        <p:nvSpPr>
          <p:cNvPr id="40" name="Nadpis 12">
            <a:extLst>
              <a:ext uri="{FF2B5EF4-FFF2-40B4-BE49-F238E27FC236}">
                <a16:creationId xmlns:a16="http://schemas.microsoft.com/office/drawing/2014/main" id="{52009FD2-C849-478C-ADE1-4C1F5DAFD06C}"/>
              </a:ext>
            </a:extLst>
          </p:cNvPr>
          <p:cNvSpPr txBox="1">
            <a:spLocks/>
          </p:cNvSpPr>
          <p:nvPr/>
        </p:nvSpPr>
        <p:spPr>
          <a:xfrm>
            <a:off x="240307" y="3939457"/>
            <a:ext cx="60988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</a:rPr>
              <a:t>3. </a:t>
            </a:r>
            <a:r>
              <a:rPr lang="cs-CZ" sz="3300" dirty="0" err="1">
                <a:latin typeface="+mn-lt"/>
              </a:rPr>
              <a:t>If</a:t>
            </a:r>
            <a:r>
              <a:rPr lang="cs-CZ" sz="3300" dirty="0">
                <a:latin typeface="+mn-lt"/>
              </a:rPr>
              <a:t> I </a:t>
            </a:r>
            <a:r>
              <a:rPr lang="cs-CZ" sz="3300" b="1" dirty="0" err="1">
                <a:latin typeface="+mn-lt"/>
              </a:rPr>
              <a:t>understand</a:t>
            </a:r>
            <a:r>
              <a:rPr lang="cs-CZ" sz="3300" dirty="0">
                <a:latin typeface="+mn-lt"/>
              </a:rPr>
              <a:t> </a:t>
            </a:r>
            <a:r>
              <a:rPr lang="cs-CZ" sz="3300" dirty="0" err="1">
                <a:latin typeface="+mn-lt"/>
              </a:rPr>
              <a:t>well</a:t>
            </a:r>
            <a:r>
              <a:rPr lang="cs-CZ" sz="3300" dirty="0">
                <a:latin typeface="+mn-lt"/>
              </a:rPr>
              <a:t>..</a:t>
            </a:r>
          </a:p>
        </p:txBody>
      </p:sp>
      <p:sp>
        <p:nvSpPr>
          <p:cNvPr id="41" name="Nadpis 12">
            <a:extLst>
              <a:ext uri="{FF2B5EF4-FFF2-40B4-BE49-F238E27FC236}">
                <a16:creationId xmlns:a16="http://schemas.microsoft.com/office/drawing/2014/main" id="{3FB7FB2F-AA17-47EC-AD38-A591FE327A84}"/>
              </a:ext>
            </a:extLst>
          </p:cNvPr>
          <p:cNvSpPr txBox="1">
            <a:spLocks/>
          </p:cNvSpPr>
          <p:nvPr/>
        </p:nvSpPr>
        <p:spPr>
          <a:xfrm>
            <a:off x="1230652" y="4551862"/>
            <a:ext cx="52299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</a:rPr>
              <a:t>4. </a:t>
            </a:r>
            <a:r>
              <a:rPr lang="cs-CZ" sz="3300" b="1" dirty="0">
                <a:latin typeface="+mn-lt"/>
              </a:rPr>
              <a:t>Listen</a:t>
            </a:r>
            <a:r>
              <a:rPr lang="cs-CZ" sz="3300" dirty="0">
                <a:latin typeface="+mn-lt"/>
              </a:rPr>
              <a:t> and </a:t>
            </a:r>
            <a:r>
              <a:rPr lang="cs-CZ" sz="3300" b="1" dirty="0" err="1">
                <a:latin typeface="+mn-lt"/>
              </a:rPr>
              <a:t>ask</a:t>
            </a:r>
            <a:endParaRPr lang="cs-CZ" sz="3300" b="1" dirty="0">
              <a:latin typeface="+mn-lt"/>
            </a:endParaRPr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AD9B4101-0130-429A-9566-81D7B1FC83A9}"/>
              </a:ext>
            </a:extLst>
          </p:cNvPr>
          <p:cNvSpPr txBox="1">
            <a:spLocks/>
          </p:cNvSpPr>
          <p:nvPr/>
        </p:nvSpPr>
        <p:spPr>
          <a:xfrm>
            <a:off x="6235180" y="3687867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</a:rPr>
              <a:t>6. </a:t>
            </a:r>
            <a:r>
              <a:rPr lang="en-GB" sz="3300" b="1" dirty="0">
                <a:latin typeface="+mn-lt"/>
              </a:rPr>
              <a:t>Consequences</a:t>
            </a:r>
            <a:endParaRPr lang="cs-CZ" sz="3300" b="1" dirty="0">
              <a:latin typeface="+mn-lt"/>
            </a:endParaRPr>
          </a:p>
        </p:txBody>
      </p:sp>
      <p:sp>
        <p:nvSpPr>
          <p:cNvPr id="43" name="Nadpis 12">
            <a:extLst>
              <a:ext uri="{FF2B5EF4-FFF2-40B4-BE49-F238E27FC236}">
                <a16:creationId xmlns:a16="http://schemas.microsoft.com/office/drawing/2014/main" id="{95288E68-786C-43F7-8905-922B508886EB}"/>
              </a:ext>
            </a:extLst>
          </p:cNvPr>
          <p:cNvSpPr txBox="1">
            <a:spLocks/>
          </p:cNvSpPr>
          <p:nvPr/>
        </p:nvSpPr>
        <p:spPr>
          <a:xfrm>
            <a:off x="5829516" y="2437917"/>
            <a:ext cx="673434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>
                <a:latin typeface="+mn-lt"/>
              </a:rPr>
              <a:t>7</a:t>
            </a:r>
            <a:r>
              <a:rPr lang="cs-CZ" sz="3300" dirty="0">
                <a:latin typeface="+mn-lt"/>
              </a:rPr>
              <a:t>. </a:t>
            </a:r>
            <a:r>
              <a:rPr lang="cs-CZ" sz="3300" b="1" dirty="0" err="1">
                <a:latin typeface="+mn-lt"/>
              </a:rPr>
              <a:t>Tasks</a:t>
            </a:r>
            <a:r>
              <a:rPr lang="cs-CZ" sz="3300" dirty="0">
                <a:latin typeface="+mn-lt"/>
              </a:rPr>
              <a:t> </a:t>
            </a:r>
            <a:r>
              <a:rPr lang="en-GB" sz="3300" dirty="0">
                <a:latin typeface="+mn-lt"/>
              </a:rPr>
              <a:t>&amp; </a:t>
            </a:r>
            <a:r>
              <a:rPr lang="en-GB" sz="3300" b="1" dirty="0">
                <a:latin typeface="+mn-lt"/>
              </a:rPr>
              <a:t>deadlines</a:t>
            </a:r>
            <a:endParaRPr lang="cs-CZ" sz="3300" b="1" dirty="0">
              <a:latin typeface="+mn-lt"/>
            </a:endParaRPr>
          </a:p>
        </p:txBody>
      </p:sp>
      <p:sp>
        <p:nvSpPr>
          <p:cNvPr id="44" name="Nadpis 12">
            <a:extLst>
              <a:ext uri="{FF2B5EF4-FFF2-40B4-BE49-F238E27FC236}">
                <a16:creationId xmlns:a16="http://schemas.microsoft.com/office/drawing/2014/main" id="{AC32499E-8EF1-4CBF-9E6E-DF547669BECB}"/>
              </a:ext>
            </a:extLst>
          </p:cNvPr>
          <p:cNvSpPr txBox="1">
            <a:spLocks/>
          </p:cNvSpPr>
          <p:nvPr/>
        </p:nvSpPr>
        <p:spPr>
          <a:xfrm>
            <a:off x="4132737" y="5253562"/>
            <a:ext cx="86990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</a:rPr>
              <a:t>5. </a:t>
            </a:r>
            <a:r>
              <a:rPr lang="cs-CZ" sz="3300" dirty="0" err="1">
                <a:latin typeface="+mn-lt"/>
              </a:rPr>
              <a:t>What</a:t>
            </a:r>
            <a:r>
              <a:rPr lang="cs-CZ" sz="3300" dirty="0">
                <a:latin typeface="+mn-lt"/>
              </a:rPr>
              <a:t> do </a:t>
            </a:r>
            <a:r>
              <a:rPr lang="cs-CZ" sz="3300" dirty="0" err="1">
                <a:latin typeface="+mn-lt"/>
              </a:rPr>
              <a:t>you</a:t>
            </a:r>
            <a:endParaRPr lang="cs-CZ" sz="3300" dirty="0">
              <a:latin typeface="+mn-lt"/>
            </a:endParaRPr>
          </a:p>
          <a:p>
            <a:r>
              <a:rPr lang="cs-CZ" sz="3300" b="1" dirty="0" err="1">
                <a:latin typeface="+mn-lt"/>
              </a:rPr>
              <a:t>suggest</a:t>
            </a:r>
            <a:r>
              <a:rPr lang="cs-CZ" sz="3300" dirty="0">
                <a:latin typeface="+mn-lt"/>
              </a:rPr>
              <a:t>?!</a:t>
            </a:r>
          </a:p>
          <a:p>
            <a:endParaRPr lang="cs-CZ" sz="3300" b="1" dirty="0">
              <a:latin typeface="+mn-lt"/>
            </a:endParaRPr>
          </a:p>
        </p:txBody>
      </p:sp>
      <p:sp>
        <p:nvSpPr>
          <p:cNvPr id="45" name="Nadpis 12">
            <a:extLst>
              <a:ext uri="{FF2B5EF4-FFF2-40B4-BE49-F238E27FC236}">
                <a16:creationId xmlns:a16="http://schemas.microsoft.com/office/drawing/2014/main" id="{85115809-B9CE-4F53-BC19-729FEB432B07}"/>
              </a:ext>
            </a:extLst>
          </p:cNvPr>
          <p:cNvSpPr txBox="1">
            <a:spLocks/>
          </p:cNvSpPr>
          <p:nvPr/>
        </p:nvSpPr>
        <p:spPr>
          <a:xfrm>
            <a:off x="6047806" y="1827609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</a:rPr>
              <a:t>8. </a:t>
            </a:r>
            <a:r>
              <a:rPr lang="en-GB" sz="3300" b="1" dirty="0">
                <a:latin typeface="+mn-lt"/>
              </a:rPr>
              <a:t>Agreement </a:t>
            </a:r>
            <a:r>
              <a:rPr lang="en-GB" sz="3300" dirty="0">
                <a:latin typeface="+mn-lt"/>
              </a:rPr>
              <a:t>&amp;</a:t>
            </a:r>
            <a:r>
              <a:rPr lang="en-GB" sz="3300" b="1" dirty="0">
                <a:latin typeface="+mn-lt"/>
              </a:rPr>
              <a:t> action</a:t>
            </a:r>
            <a:r>
              <a:rPr lang="cs-CZ" sz="3300" dirty="0">
                <a:latin typeface="+mn-lt"/>
              </a:rPr>
              <a:t>!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04F2C60C-EC4D-4224-B696-B0B156126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31" y="447547"/>
            <a:ext cx="1020861" cy="124381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A1B47142-6F3F-449E-8D09-2C757C228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78" y="415129"/>
            <a:ext cx="1426322" cy="1426322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4FC208CA-B9D3-4984-A0C5-10159E8AD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5" y="569884"/>
            <a:ext cx="1066031" cy="1167238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126FDC7-AD20-4BED-BC02-7306F9501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2" y="827957"/>
            <a:ext cx="955282" cy="925430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9E4D6C01-A951-4DBB-A5C1-631F8B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385" r="3464" b="5657"/>
          <a:stretch/>
        </p:blipFill>
        <p:spPr>
          <a:xfrm>
            <a:off x="5674685" y="3224027"/>
            <a:ext cx="1277993" cy="124241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1E718BC7-AACE-4759-AC00-293C9CD21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637" b="49405"/>
          <a:stretch/>
        </p:blipFill>
        <p:spPr>
          <a:xfrm>
            <a:off x="2995900" y="809987"/>
            <a:ext cx="3183889" cy="3108519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5D8A5547-69EB-4000-AEC2-3EFEBDDE5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6" b="49405"/>
          <a:stretch/>
        </p:blipFill>
        <p:spPr>
          <a:xfrm>
            <a:off x="6175490" y="809987"/>
            <a:ext cx="3209700" cy="3084739"/>
          </a:xfrm>
          <a:prstGeom prst="rect">
            <a:avLst/>
          </a:prstGeom>
        </p:spPr>
      </p:pic>
      <p:sp>
        <p:nvSpPr>
          <p:cNvPr id="49" name="Šipka: doprava 48">
            <a:extLst>
              <a:ext uri="{FF2B5EF4-FFF2-40B4-BE49-F238E27FC236}">
                <a16:creationId xmlns:a16="http://schemas.microsoft.com/office/drawing/2014/main" id="{2451340D-0099-42BC-A780-0517C4FBE34C}"/>
              </a:ext>
            </a:extLst>
          </p:cNvPr>
          <p:cNvSpPr/>
          <p:nvPr/>
        </p:nvSpPr>
        <p:spPr>
          <a:xfrm rot="5400000">
            <a:off x="50164" y="3643537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Šipka: doprava 55">
            <a:extLst>
              <a:ext uri="{FF2B5EF4-FFF2-40B4-BE49-F238E27FC236}">
                <a16:creationId xmlns:a16="http://schemas.microsoft.com/office/drawing/2014/main" id="{43D70C0C-1614-48E4-A5D7-EA0A934A7CC4}"/>
              </a:ext>
            </a:extLst>
          </p:cNvPr>
          <p:cNvSpPr/>
          <p:nvPr/>
        </p:nvSpPr>
        <p:spPr>
          <a:xfrm rot="16200000">
            <a:off x="11383654" y="3589889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Šipka: doprava 57">
            <a:extLst>
              <a:ext uri="{FF2B5EF4-FFF2-40B4-BE49-F238E27FC236}">
                <a16:creationId xmlns:a16="http://schemas.microsoft.com/office/drawing/2014/main" id="{3BDCC85F-CDC3-4410-9EDC-355420E36FB3}"/>
              </a:ext>
            </a:extLst>
          </p:cNvPr>
          <p:cNvSpPr/>
          <p:nvPr/>
        </p:nvSpPr>
        <p:spPr>
          <a:xfrm>
            <a:off x="5889631" y="6091991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C0C28158-F84B-4A03-B25B-AD4EA5957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5" r="51644"/>
          <a:stretch/>
        </p:blipFill>
        <p:spPr>
          <a:xfrm>
            <a:off x="2985826" y="3867477"/>
            <a:ext cx="3220618" cy="3024872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4106960E-3049-462A-B84D-3006F33A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6" t="50595"/>
          <a:stretch/>
        </p:blipFill>
        <p:spPr>
          <a:xfrm>
            <a:off x="6194174" y="3885371"/>
            <a:ext cx="3204309" cy="3031819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0DF7871A-1032-44D3-A748-FD74F664BC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6B02EAEC-51EB-4B6F-B834-DF8788CB9E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BD79C61B-E7A2-4925-BDC6-9CFA63A5EC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17" y="6362230"/>
            <a:ext cx="388715" cy="373954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F15BD0E9-8E4E-481D-AEF6-C65956118B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5" y="6361203"/>
            <a:ext cx="371601" cy="371601"/>
          </a:xfrm>
          <a:prstGeom prst="rect">
            <a:avLst/>
          </a:prstGeom>
        </p:spPr>
      </p:pic>
      <p:sp>
        <p:nvSpPr>
          <p:cNvPr id="68" name="Nadpis 12">
            <a:extLst>
              <a:ext uri="{FF2B5EF4-FFF2-40B4-BE49-F238E27FC236}">
                <a16:creationId xmlns:a16="http://schemas.microsoft.com/office/drawing/2014/main" id="{6B32B896-F5AD-4C76-B68E-9E8E73A69F58}"/>
              </a:ext>
            </a:extLst>
          </p:cNvPr>
          <p:cNvSpPr txBox="1">
            <a:spLocks/>
          </p:cNvSpPr>
          <p:nvPr/>
        </p:nvSpPr>
        <p:spPr>
          <a:xfrm>
            <a:off x="4351919" y="577353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bouskovap</a:t>
            </a:r>
            <a:endParaRPr lang="cs-CZ" dirty="0"/>
          </a:p>
        </p:txBody>
      </p:sp>
      <p:pic>
        <p:nvPicPr>
          <p:cNvPr id="69" name="Obrázek 68">
            <a:extLst>
              <a:ext uri="{FF2B5EF4-FFF2-40B4-BE49-F238E27FC236}">
                <a16:creationId xmlns:a16="http://schemas.microsoft.com/office/drawing/2014/main" id="{062259DB-F703-4D8F-A124-938AF2861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80" y="6388392"/>
            <a:ext cx="461365" cy="362299"/>
          </a:xfrm>
          <a:prstGeom prst="rect">
            <a:avLst/>
          </a:prstGeom>
        </p:spPr>
      </p:pic>
      <p:sp>
        <p:nvSpPr>
          <p:cNvPr id="70" name="Nadpis 12">
            <a:extLst>
              <a:ext uri="{FF2B5EF4-FFF2-40B4-BE49-F238E27FC236}">
                <a16:creationId xmlns:a16="http://schemas.microsoft.com/office/drawing/2014/main" id="{7876DC5F-20F7-43EA-A431-5C959FD1FC98}"/>
              </a:ext>
            </a:extLst>
          </p:cNvPr>
          <p:cNvSpPr txBox="1">
            <a:spLocks/>
          </p:cNvSpPr>
          <p:nvPr/>
        </p:nvSpPr>
        <p:spPr>
          <a:xfrm>
            <a:off x="6547621" y="5767535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</a:t>
            </a:r>
            <a:r>
              <a:rPr lang="cs-CZ" dirty="0" err="1"/>
              <a:t>ouskovap</a:t>
            </a:r>
            <a:r>
              <a:rPr lang="cs-CZ" dirty="0"/>
              <a:t>@</a:t>
            </a:r>
            <a:r>
              <a:rPr lang="en-GB" dirty="0"/>
              <a:t>gmail.com</a:t>
            </a:r>
            <a:endParaRPr lang="cs-CZ" dirty="0"/>
          </a:p>
        </p:txBody>
      </p:sp>
      <p:sp>
        <p:nvSpPr>
          <p:cNvPr id="71" name="Nadpis 12">
            <a:extLst>
              <a:ext uri="{FF2B5EF4-FFF2-40B4-BE49-F238E27FC236}">
                <a16:creationId xmlns:a16="http://schemas.microsoft.com/office/drawing/2014/main" id="{E06A92C5-196B-4623-8C8D-292CE15C9BA7}"/>
              </a:ext>
            </a:extLst>
          </p:cNvPr>
          <p:cNvSpPr txBox="1">
            <a:spLocks/>
          </p:cNvSpPr>
          <p:nvPr/>
        </p:nvSpPr>
        <p:spPr>
          <a:xfrm>
            <a:off x="1699735" y="5779626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petrabouskova</a:t>
            </a:r>
            <a:endParaRPr lang="cs-CZ" dirty="0"/>
          </a:p>
        </p:txBody>
      </p:sp>
      <p:pic>
        <p:nvPicPr>
          <p:cNvPr id="51" name="Obrázek 50">
            <a:extLst>
              <a:ext uri="{FF2B5EF4-FFF2-40B4-BE49-F238E27FC236}">
                <a16:creationId xmlns:a16="http://schemas.microsoft.com/office/drawing/2014/main" id="{737C6A84-2963-4900-B8DD-33D6AFF49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52" name="Obrázek 51" descr="Obsah obrázku klipart, text&#10;&#10;Popis byl vytvořen automaticky">
            <a:extLst>
              <a:ext uri="{FF2B5EF4-FFF2-40B4-BE49-F238E27FC236}">
                <a16:creationId xmlns:a16="http://schemas.microsoft.com/office/drawing/2014/main" id="{AA3EFF2E-0065-46AC-8940-A995960844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26" grpId="0" animBg="1"/>
      <p:bldP spid="24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9" grpId="0" animBg="1"/>
      <p:bldP spid="56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CF7D172-95E2-4D48-ACCE-45CF6C576517}"/>
              </a:ext>
            </a:extLst>
          </p:cNvPr>
          <p:cNvSpPr/>
          <p:nvPr/>
        </p:nvSpPr>
        <p:spPr>
          <a:xfrm>
            <a:off x="-23126" y="-76200"/>
            <a:ext cx="12238251" cy="701040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E83C0A7-EA7A-4B6C-A736-32302CCF97E7}"/>
              </a:ext>
            </a:extLst>
          </p:cNvPr>
          <p:cNvSpPr/>
          <p:nvPr/>
        </p:nvSpPr>
        <p:spPr>
          <a:xfrm>
            <a:off x="554226" y="1782232"/>
            <a:ext cx="12460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3200" dirty="0">
                <a:solidFill>
                  <a:srgbClr val="000000"/>
                </a:solidFill>
              </a:rPr>
              <a:t>“Let me say back to you what I think you just said, </a:t>
            </a:r>
            <a:endParaRPr lang="cs-CZ" sz="3200" dirty="0">
              <a:solidFill>
                <a:srgbClr val="000000"/>
              </a:solidFill>
            </a:endParaRPr>
          </a:p>
          <a:p>
            <a:r>
              <a:rPr lang="cs-CZ" sz="3200" dirty="0">
                <a:solidFill>
                  <a:srgbClr val="000000"/>
                </a:solidFill>
              </a:rPr>
              <a:t>    </a:t>
            </a:r>
            <a:r>
              <a:rPr lang="en-GB" sz="3200" dirty="0">
                <a:solidFill>
                  <a:srgbClr val="000000"/>
                </a:solidFill>
              </a:rPr>
              <a:t>   so that I can be sure I understood you correctly…”</a:t>
            </a:r>
            <a:endParaRPr lang="cs-CZ" sz="3200" dirty="0">
              <a:solidFill>
                <a:srgbClr val="000000"/>
              </a:solidFill>
            </a:endParaRPr>
          </a:p>
        </p:txBody>
      </p:sp>
      <p:sp>
        <p:nvSpPr>
          <p:cNvPr id="8" name="Nadpis 12">
            <a:extLst>
              <a:ext uri="{FF2B5EF4-FFF2-40B4-BE49-F238E27FC236}">
                <a16:creationId xmlns:a16="http://schemas.microsoft.com/office/drawing/2014/main" id="{331A6C5B-F1AD-45D7-9FAD-4976F412E1BF}"/>
              </a:ext>
            </a:extLst>
          </p:cNvPr>
          <p:cNvSpPr txBox="1">
            <a:spLocks/>
          </p:cNvSpPr>
          <p:nvPr/>
        </p:nvSpPr>
        <p:spPr>
          <a:xfrm>
            <a:off x="1584960" y="339366"/>
            <a:ext cx="950806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ITC Souvenir Demi" pitchFamily="50" charset="0"/>
              </a:rPr>
              <a:t>Reflective</a:t>
            </a:r>
            <a:r>
              <a:rPr lang="cs-CZ" sz="4800" b="1" dirty="0">
                <a:latin typeface="ITC Souvenir Demi" pitchFamily="50" charset="0"/>
              </a:rPr>
              <a:t> LISTENING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824B4E-104C-4DDE-AE5C-7EFC9C05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06" y="2328495"/>
            <a:ext cx="4284103" cy="88991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18DE4C-DC41-4139-AFE2-0DA43A2FD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5" y="2182956"/>
            <a:ext cx="5040975" cy="660751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5FFDE9F-1A1D-48AA-81DF-764C12BAC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7382">
            <a:off x="4994851" y="3914895"/>
            <a:ext cx="1349360" cy="2678973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A6492125-D93C-49FD-91BF-F420C0614BBC}"/>
              </a:ext>
            </a:extLst>
          </p:cNvPr>
          <p:cNvSpPr/>
          <p:nvPr/>
        </p:nvSpPr>
        <p:spPr>
          <a:xfrm>
            <a:off x="-23126" y="476765"/>
            <a:ext cx="12238251" cy="1153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Nadpis 12">
            <a:extLst>
              <a:ext uri="{FF2B5EF4-FFF2-40B4-BE49-F238E27FC236}">
                <a16:creationId xmlns:a16="http://schemas.microsoft.com/office/drawing/2014/main" id="{962ABF22-42ED-4CD9-A0C0-191579FC929F}"/>
              </a:ext>
            </a:extLst>
          </p:cNvPr>
          <p:cNvSpPr txBox="1">
            <a:spLocks/>
          </p:cNvSpPr>
          <p:nvPr/>
        </p:nvSpPr>
        <p:spPr>
          <a:xfrm>
            <a:off x="55105" y="437662"/>
            <a:ext cx="1271006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COMMUNICATION PROBLEM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EF21D16-902B-489D-B046-DA14F8045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8670" flipV="1">
            <a:off x="4458667" y="2177259"/>
            <a:ext cx="4918813" cy="225555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F3C70B1-A51E-42FB-B62C-A2F3E579B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5" y="-657554"/>
            <a:ext cx="2085469" cy="208546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0E2B164-1CB5-4A54-AC35-286E986F6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5158" y="-561214"/>
            <a:ext cx="1974246" cy="197424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F264D14C-6C56-4239-BC6A-162590DA74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" y="6121605"/>
            <a:ext cx="776348" cy="622579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2C1F38D-8124-4787-8678-9A911B64C3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B513315-DD7A-479A-9A37-ADF3D23FCC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F312BE8-8608-4852-867A-4021DF81FE78}"/>
              </a:ext>
            </a:extLst>
          </p:cNvPr>
          <p:cNvSpPr/>
          <p:nvPr/>
        </p:nvSpPr>
        <p:spPr>
          <a:xfrm>
            <a:off x="554226" y="4053239"/>
            <a:ext cx="14398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000000"/>
                </a:solidFill>
              </a:rPr>
              <a:t>3. </a:t>
            </a:r>
            <a:r>
              <a:rPr lang="en-GB" sz="3200" dirty="0">
                <a:solidFill>
                  <a:srgbClr val="000000"/>
                </a:solidFill>
              </a:rPr>
              <a:t>“If I hear you correctly, you are saying</a:t>
            </a:r>
            <a:r>
              <a:rPr lang="cs-CZ" sz="3200" dirty="0">
                <a:solidFill>
                  <a:srgbClr val="000000"/>
                </a:solidFill>
              </a:rPr>
              <a:t>…</a:t>
            </a:r>
            <a:r>
              <a:rPr lang="en-GB" sz="3200" dirty="0">
                <a:solidFill>
                  <a:srgbClr val="000000"/>
                </a:solidFill>
              </a:rPr>
              <a:t>”</a:t>
            </a:r>
          </a:p>
          <a:p>
            <a:r>
              <a:rPr lang="cs-CZ" sz="3200" dirty="0">
                <a:solidFill>
                  <a:srgbClr val="000000"/>
                </a:solidFill>
              </a:rPr>
              <a:t>4. </a:t>
            </a:r>
            <a:r>
              <a:rPr lang="en-GB" sz="3200" dirty="0">
                <a:solidFill>
                  <a:srgbClr val="000000"/>
                </a:solidFill>
              </a:rPr>
              <a:t>“I hear you saying</a:t>
            </a:r>
            <a:r>
              <a:rPr lang="cs-CZ" sz="3200" dirty="0">
                <a:solidFill>
                  <a:srgbClr val="000000"/>
                </a:solidFill>
              </a:rPr>
              <a:t>…</a:t>
            </a:r>
            <a:r>
              <a:rPr lang="en-GB" sz="3200" dirty="0">
                <a:solidFill>
                  <a:srgbClr val="000000"/>
                </a:solidFill>
              </a:rPr>
              <a:t>“</a:t>
            </a:r>
          </a:p>
          <a:p>
            <a:r>
              <a:rPr lang="cs-CZ" sz="3200" dirty="0">
                <a:solidFill>
                  <a:srgbClr val="000000"/>
                </a:solidFill>
              </a:rPr>
              <a:t>5. </a:t>
            </a:r>
            <a:r>
              <a:rPr lang="en-GB" sz="3200" dirty="0">
                <a:solidFill>
                  <a:srgbClr val="000000"/>
                </a:solidFill>
              </a:rPr>
              <a:t>“It sounds to me like you feel/think</a:t>
            </a:r>
            <a:r>
              <a:rPr lang="cs-CZ" sz="3200" dirty="0">
                <a:solidFill>
                  <a:srgbClr val="000000"/>
                </a:solidFill>
              </a:rPr>
              <a:t>…</a:t>
            </a:r>
            <a:r>
              <a:rPr lang="en-GB" sz="3200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03E8EDE-2B43-44A6-A5D4-8A8169D93F7D}"/>
              </a:ext>
            </a:extLst>
          </p:cNvPr>
          <p:cNvSpPr/>
          <p:nvPr/>
        </p:nvSpPr>
        <p:spPr>
          <a:xfrm>
            <a:off x="554226" y="2870484"/>
            <a:ext cx="10742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000000"/>
                </a:solidFill>
              </a:rPr>
              <a:t>2. </a:t>
            </a:r>
            <a:r>
              <a:rPr lang="en-GB" sz="3200" dirty="0">
                <a:solidFill>
                  <a:srgbClr val="000000"/>
                </a:solidFill>
              </a:rPr>
              <a:t>“Please correct me if I am wrong. </a:t>
            </a:r>
            <a:endParaRPr lang="cs-CZ" sz="3200" dirty="0">
              <a:solidFill>
                <a:srgbClr val="000000"/>
              </a:solidFill>
            </a:endParaRPr>
          </a:p>
          <a:p>
            <a:r>
              <a:rPr lang="cs-CZ" sz="3200" dirty="0">
                <a:solidFill>
                  <a:srgbClr val="000000"/>
                </a:solidFill>
              </a:rPr>
              <a:t>     </a:t>
            </a:r>
            <a:r>
              <a:rPr lang="en-GB" sz="3200" dirty="0">
                <a:solidFill>
                  <a:srgbClr val="000000"/>
                </a:solidFill>
              </a:rPr>
              <a:t> I understood you to</a:t>
            </a:r>
            <a:r>
              <a:rPr lang="cs-CZ" sz="3200" dirty="0">
                <a:solidFill>
                  <a:srgbClr val="000000"/>
                </a:solidFill>
              </a:rPr>
              <a:t> </a:t>
            </a:r>
            <a:r>
              <a:rPr lang="en-GB" sz="3200" dirty="0">
                <a:solidFill>
                  <a:srgbClr val="000000"/>
                </a:solidFill>
              </a:rPr>
              <a:t>say</a:t>
            </a:r>
            <a:r>
              <a:rPr lang="cs-CZ" sz="3200" dirty="0">
                <a:solidFill>
                  <a:srgbClr val="000000"/>
                </a:solidFill>
              </a:rPr>
              <a:t>…</a:t>
            </a:r>
            <a:r>
              <a:rPr lang="en-GB" sz="3200" dirty="0">
                <a:solidFill>
                  <a:srgbClr val="000000"/>
                </a:solidFill>
              </a:rPr>
              <a:t>“</a:t>
            </a:r>
            <a:endParaRPr lang="cs-CZ" sz="3200" dirty="0">
              <a:solidFill>
                <a:srgbClr val="000000"/>
              </a:solidFill>
            </a:endParaRP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CC6D3B8F-C72D-48C9-8776-978D94817C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66" y="991653"/>
            <a:ext cx="1196636" cy="119663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AA20C7F-C669-47BC-93FD-6C6CF05500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9" name="Obrázek 28" descr="Obsah obrázku klipart, text&#10;&#10;Popis byl vytvořen automaticky">
            <a:extLst>
              <a:ext uri="{FF2B5EF4-FFF2-40B4-BE49-F238E27FC236}">
                <a16:creationId xmlns:a16="http://schemas.microsoft.com/office/drawing/2014/main" id="{475F9FC0-FB8F-4748-8190-204932759F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4C553AE8-22A9-4D3E-A4D4-D63F51CBF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19874" r="4836" b="4692"/>
          <a:stretch/>
        </p:blipFill>
        <p:spPr>
          <a:xfrm>
            <a:off x="-104797" y="0"/>
            <a:ext cx="12401594" cy="6975897"/>
          </a:xfrm>
          <a:prstGeom prst="rect">
            <a:avLst/>
          </a:prstGeom>
        </p:spPr>
      </p:pic>
      <p:pic>
        <p:nvPicPr>
          <p:cNvPr id="10" name="Obrázek 9" descr="Obsah obrázku osoba, muž, oblečení, košile&#10;&#10;Popis byl vytvořen automaticky">
            <a:extLst>
              <a:ext uri="{FF2B5EF4-FFF2-40B4-BE49-F238E27FC236}">
                <a16:creationId xmlns:a16="http://schemas.microsoft.com/office/drawing/2014/main" id="{EA4D6EA6-6A06-46B8-A434-01BBFCCFF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8"/>
          <a:stretch/>
        </p:blipFill>
        <p:spPr>
          <a:xfrm>
            <a:off x="-104797" y="0"/>
            <a:ext cx="12401594" cy="70845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3E705D-0135-47D2-802B-D8EACCA76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CBD989-641A-4900-978E-307B23393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2BFD2E0-FFA1-41B7-BFD8-327C3D3F5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12" name="Obrázek 11" descr="Obsah obrázku klipart, text&#10;&#10;Popis byl vytvořen automaticky">
            <a:extLst>
              <a:ext uri="{FF2B5EF4-FFF2-40B4-BE49-F238E27FC236}">
                <a16:creationId xmlns:a16="http://schemas.microsoft.com/office/drawing/2014/main" id="{13768EF5-BD32-484E-85B5-68D05C4D4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118A1C62-186B-4F70-9531-5E9392F70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" y="6121604"/>
            <a:ext cx="840107" cy="622580"/>
          </a:xfrm>
          <a:prstGeom prst="rect">
            <a:avLst/>
          </a:prstGeo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3026781" y="730823"/>
            <a:ext cx="662133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Case Study</a:t>
            </a:r>
          </a:p>
          <a:p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Solve</a:t>
            </a:r>
            <a:r>
              <a:rPr lang="cs-CZ" sz="4800" b="1" dirty="0">
                <a:latin typeface="+mn-lt"/>
              </a:rPr>
              <a:t> a PROBLEM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9BB2EE-746B-49AB-BFDE-647BA8869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7" y="-514714"/>
            <a:ext cx="2325366" cy="23253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B8B0DA-0A64-498A-9521-F5E59E5F5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7735" y="-544577"/>
            <a:ext cx="2325366" cy="2325366"/>
          </a:xfrm>
          <a:prstGeom prst="rect">
            <a:avLst/>
          </a:prstGeom>
        </p:spPr>
      </p:pic>
      <p:sp>
        <p:nvSpPr>
          <p:cNvPr id="16" name="Nadpis 12">
            <a:extLst>
              <a:ext uri="{FF2B5EF4-FFF2-40B4-BE49-F238E27FC236}">
                <a16:creationId xmlns:a16="http://schemas.microsoft.com/office/drawing/2014/main" id="{82A30DF6-328F-4208-BCBD-45D4620864D6}"/>
              </a:ext>
            </a:extLst>
          </p:cNvPr>
          <p:cNvSpPr txBox="1">
            <a:spLocks/>
          </p:cNvSpPr>
          <p:nvPr/>
        </p:nvSpPr>
        <p:spPr>
          <a:xfrm>
            <a:off x="-1324217" y="1463263"/>
            <a:ext cx="1301042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1. Make </a:t>
            </a:r>
            <a:r>
              <a:rPr lang="cs-CZ" sz="3600" dirty="0" err="1">
                <a:latin typeface="+mn-lt"/>
              </a:rPr>
              <a:t>pairs</a:t>
            </a:r>
            <a:r>
              <a:rPr lang="cs-CZ" sz="3600" dirty="0">
                <a:latin typeface="+mn-lt"/>
              </a:rPr>
              <a:t>, </a:t>
            </a:r>
            <a:r>
              <a:rPr lang="cs-CZ" sz="3600" dirty="0" err="1">
                <a:latin typeface="+mn-lt"/>
              </a:rPr>
              <a:t>choose</a:t>
            </a:r>
            <a:r>
              <a:rPr lang="cs-CZ" sz="3600" dirty="0">
                <a:latin typeface="+mn-lt"/>
              </a:rPr>
              <a:t> a </a:t>
            </a:r>
            <a:r>
              <a:rPr lang="cs-CZ" sz="3600" b="1" dirty="0">
                <a:latin typeface="+mn-lt"/>
              </a:rPr>
              <a:t>boss</a:t>
            </a:r>
            <a:r>
              <a:rPr lang="cs-CZ" sz="3600" dirty="0">
                <a:latin typeface="+mn-lt"/>
              </a:rPr>
              <a:t> and a </a:t>
            </a:r>
            <a:r>
              <a:rPr lang="cs-CZ" sz="3600" b="1" dirty="0">
                <a:latin typeface="+mn-lt"/>
              </a:rPr>
              <a:t>team </a:t>
            </a:r>
            <a:r>
              <a:rPr lang="cs-CZ" sz="3600" b="1" dirty="0" err="1">
                <a:latin typeface="+mn-lt"/>
              </a:rPr>
              <a:t>member</a:t>
            </a:r>
            <a:r>
              <a:rPr lang="cs-CZ" sz="3600" dirty="0">
                <a:latin typeface="+mn-lt"/>
              </a:rPr>
              <a:t>.</a:t>
            </a:r>
          </a:p>
        </p:txBody>
      </p:sp>
      <p:sp>
        <p:nvSpPr>
          <p:cNvPr id="19" name="Nadpis 12">
            <a:extLst>
              <a:ext uri="{FF2B5EF4-FFF2-40B4-BE49-F238E27FC236}">
                <a16:creationId xmlns:a16="http://schemas.microsoft.com/office/drawing/2014/main" id="{C92B8EFB-FDC6-4195-AC8A-B8495F911F9C}"/>
              </a:ext>
            </a:extLst>
          </p:cNvPr>
          <p:cNvSpPr txBox="1">
            <a:spLocks/>
          </p:cNvSpPr>
          <p:nvPr/>
        </p:nvSpPr>
        <p:spPr>
          <a:xfrm>
            <a:off x="-2411698" y="2186179"/>
            <a:ext cx="1301042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2. </a:t>
            </a:r>
            <a:r>
              <a:rPr lang="cs-CZ" sz="3600" b="1" dirty="0" err="1">
                <a:latin typeface="+mn-lt"/>
              </a:rPr>
              <a:t>Read</a:t>
            </a:r>
            <a:r>
              <a:rPr lang="cs-CZ" sz="3600" dirty="0">
                <a:latin typeface="+mn-lt"/>
              </a:rPr>
              <a:t> a Case Study on </a:t>
            </a:r>
            <a:r>
              <a:rPr lang="cs-CZ" sz="3600" dirty="0" err="1">
                <a:latin typeface="+mn-lt"/>
              </a:rPr>
              <a:t>the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next</a:t>
            </a:r>
            <a:r>
              <a:rPr lang="cs-CZ" sz="3600" dirty="0">
                <a:latin typeface="+mn-lt"/>
              </a:rPr>
              <a:t> slide.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5EED6FD-686A-440A-BB3B-F859AA01B6CC}"/>
              </a:ext>
            </a:extLst>
          </p:cNvPr>
          <p:cNvSpPr/>
          <p:nvPr/>
        </p:nvSpPr>
        <p:spPr>
          <a:xfrm>
            <a:off x="433841" y="3351589"/>
            <a:ext cx="10438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/>
              <a:t>3. </a:t>
            </a:r>
            <a:r>
              <a:rPr lang="cs-CZ" sz="3600" b="1" dirty="0"/>
              <a:t>Listen</a:t>
            </a:r>
            <a:r>
              <a:rPr lang="cs-CZ" sz="3600" dirty="0"/>
              <a:t> to my </a:t>
            </a:r>
            <a:r>
              <a:rPr lang="cs-CZ" sz="3600" dirty="0" err="1"/>
              <a:t>instructions</a:t>
            </a:r>
            <a:r>
              <a:rPr lang="cs-CZ" sz="3600" dirty="0"/>
              <a:t> </a:t>
            </a:r>
            <a:r>
              <a:rPr lang="cs-CZ" sz="3600" dirty="0" err="1"/>
              <a:t>for</a:t>
            </a:r>
            <a:r>
              <a:rPr lang="cs-CZ" sz="3600" dirty="0"/>
              <a:t> </a:t>
            </a:r>
            <a:r>
              <a:rPr lang="cs-CZ" sz="3600" dirty="0" err="1"/>
              <a:t>individual</a:t>
            </a:r>
            <a:r>
              <a:rPr lang="cs-CZ" sz="3600" dirty="0"/>
              <a:t>               </a:t>
            </a:r>
            <a:r>
              <a:rPr lang="cs-CZ" sz="3600" dirty="0">
                <a:solidFill>
                  <a:schemeClr val="bg1"/>
                </a:solidFill>
              </a:rPr>
              <a:t>….</a:t>
            </a:r>
            <a:r>
              <a:rPr lang="cs-CZ" sz="3600" dirty="0" err="1"/>
              <a:t>preparation</a:t>
            </a:r>
            <a:r>
              <a:rPr lang="cs-CZ" sz="3600" dirty="0"/>
              <a:t>.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309CE5E-79A4-4DE1-861A-CA646CEB6011}"/>
              </a:ext>
            </a:extLst>
          </p:cNvPr>
          <p:cNvSpPr/>
          <p:nvPr/>
        </p:nvSpPr>
        <p:spPr>
          <a:xfrm>
            <a:off x="433841" y="5421098"/>
            <a:ext cx="1043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/>
              <a:t>5. </a:t>
            </a:r>
            <a:r>
              <a:rPr lang="cs-CZ" sz="3600" b="1" dirty="0"/>
              <a:t>Start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face-to-face meeting.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933C4FD0-F2FA-4739-A052-07BEB5E1D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62" y="4009033"/>
            <a:ext cx="1196636" cy="119663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ECA9DAF-2BA7-4DD7-9839-7B029453C4A7}"/>
              </a:ext>
            </a:extLst>
          </p:cNvPr>
          <p:cNvSpPr/>
          <p:nvPr/>
        </p:nvSpPr>
        <p:spPr>
          <a:xfrm>
            <a:off x="433841" y="4696639"/>
            <a:ext cx="1043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/>
              <a:t>4. </a:t>
            </a:r>
            <a:r>
              <a:rPr lang="cs-CZ" sz="3600" b="1" dirty="0" err="1"/>
              <a:t>Prepare</a:t>
            </a:r>
            <a:r>
              <a:rPr lang="cs-CZ" sz="3600" dirty="0"/>
              <a:t> </a:t>
            </a:r>
            <a:r>
              <a:rPr lang="cs-CZ" sz="3600" dirty="0" err="1"/>
              <a:t>for</a:t>
            </a:r>
            <a:r>
              <a:rPr lang="cs-CZ" sz="3600" dirty="0"/>
              <a:t> </a:t>
            </a:r>
            <a:r>
              <a:rPr lang="cs-CZ" sz="3600" dirty="0" err="1"/>
              <a:t>your</a:t>
            </a:r>
            <a:r>
              <a:rPr lang="cs-CZ" sz="3600" dirty="0"/>
              <a:t> role </a:t>
            </a:r>
            <a:r>
              <a:rPr lang="cs-CZ" sz="3600" dirty="0" err="1"/>
              <a:t>for</a:t>
            </a:r>
            <a:r>
              <a:rPr lang="cs-CZ" sz="3600" dirty="0"/>
              <a:t> 30 </a:t>
            </a:r>
            <a:r>
              <a:rPr lang="cs-CZ" sz="3600" dirty="0" err="1"/>
              <a:t>seconds</a:t>
            </a:r>
            <a:endParaRPr lang="cs-CZ" sz="3600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C30F844C-5A00-4A2B-A6DA-2C80BABB6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84" y="5198932"/>
            <a:ext cx="1196636" cy="119663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6855BB1-DC53-4A26-84E0-31547376A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C505BE1-33E7-4E11-99F3-303A49384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DB6E61E-A186-440B-A901-BD7E7832C0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0" name="Obrázek 19" descr="Obsah obrázku klipart, text&#10;&#10;Popis byl vytvořen automaticky">
            <a:extLst>
              <a:ext uri="{FF2B5EF4-FFF2-40B4-BE49-F238E27FC236}">
                <a16:creationId xmlns:a16="http://schemas.microsoft.com/office/drawing/2014/main" id="{079B03EC-A1F3-452F-945F-73124F658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8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délník 34">
            <a:extLst>
              <a:ext uri="{FF2B5EF4-FFF2-40B4-BE49-F238E27FC236}">
                <a16:creationId xmlns:a16="http://schemas.microsoft.com/office/drawing/2014/main" id="{2208B6FC-642B-4D24-90CC-EB0E34429EF3}"/>
              </a:ext>
            </a:extLst>
          </p:cNvPr>
          <p:cNvSpPr/>
          <p:nvPr/>
        </p:nvSpPr>
        <p:spPr>
          <a:xfrm>
            <a:off x="6238059" y="5008969"/>
            <a:ext cx="5953941" cy="1904998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ITC Souvenir" pitchFamily="50" charset="0"/>
            </a:endParaRPr>
          </a:p>
        </p:txBody>
      </p:sp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1663298" y="16222"/>
            <a:ext cx="100931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Boss, </a:t>
            </a:r>
            <a:r>
              <a:rPr lang="cs-CZ" sz="4800" b="1" dirty="0" err="1">
                <a:latin typeface="+mn-lt"/>
              </a:rPr>
              <a:t>solve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the</a:t>
            </a:r>
            <a:r>
              <a:rPr lang="cs-CZ" sz="4800" b="1" dirty="0">
                <a:latin typeface="+mn-lt"/>
              </a:rPr>
              <a:t> PROBLEM!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9BB2EE-746B-49AB-BFDE-647BA8869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2" y="-324421"/>
            <a:ext cx="1933149" cy="19331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B8B0DA-0A64-498A-9521-F5E59E5F5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6874" y="-205203"/>
            <a:ext cx="1783362" cy="1783362"/>
          </a:xfrm>
          <a:prstGeom prst="rect">
            <a:avLst/>
          </a:prstGeom>
        </p:spPr>
      </p:pic>
      <p:sp>
        <p:nvSpPr>
          <p:cNvPr id="16" name="Nadpis 12">
            <a:extLst>
              <a:ext uri="{FF2B5EF4-FFF2-40B4-BE49-F238E27FC236}">
                <a16:creationId xmlns:a16="http://schemas.microsoft.com/office/drawing/2014/main" id="{82A30DF6-328F-4208-BCBD-45D4620864D6}"/>
              </a:ext>
            </a:extLst>
          </p:cNvPr>
          <p:cNvSpPr txBox="1">
            <a:spLocks/>
          </p:cNvSpPr>
          <p:nvPr/>
        </p:nvSpPr>
        <p:spPr>
          <a:xfrm>
            <a:off x="253279" y="2401946"/>
            <a:ext cx="1301042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atin typeface="+mn-lt"/>
              </a:rPr>
              <a:t>Your</a:t>
            </a:r>
            <a:r>
              <a:rPr lang="cs-CZ" sz="4000" b="1" dirty="0">
                <a:latin typeface="+mn-lt"/>
              </a:rPr>
              <a:t> team </a:t>
            </a:r>
            <a:r>
              <a:rPr lang="cs-CZ" sz="4000" b="1" dirty="0" err="1">
                <a:latin typeface="+mn-lt"/>
              </a:rPr>
              <a:t>member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wears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unppropriate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clothes</a:t>
            </a:r>
            <a:r>
              <a:rPr lang="cs-CZ" sz="4000" b="1" dirty="0">
                <a:latin typeface="+mn-lt"/>
              </a:rPr>
              <a:t> to </a:t>
            </a:r>
            <a:r>
              <a:rPr lang="cs-CZ" sz="4000" b="1" dirty="0" err="1">
                <a:latin typeface="+mn-lt"/>
              </a:rPr>
              <a:t>work</a:t>
            </a:r>
            <a:r>
              <a:rPr lang="cs-CZ" sz="4000" b="1" dirty="0">
                <a:latin typeface="+mn-lt"/>
              </a:rPr>
              <a:t>,</a:t>
            </a:r>
          </a:p>
          <a:p>
            <a:r>
              <a:rPr lang="cs-CZ" sz="4000" b="1" dirty="0">
                <a:latin typeface="+mn-lt"/>
              </a:rPr>
              <a:t>not </a:t>
            </a:r>
            <a:r>
              <a:rPr lang="cs-CZ" sz="4000" b="1" dirty="0" err="1">
                <a:latin typeface="+mn-lt"/>
              </a:rPr>
              <a:t>following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work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rules</a:t>
            </a:r>
            <a:r>
              <a:rPr lang="cs-CZ" sz="4000" b="1" dirty="0">
                <a:latin typeface="+mn-lt"/>
              </a:rPr>
              <a:t>. </a:t>
            </a:r>
          </a:p>
          <a:p>
            <a:r>
              <a:rPr lang="cs-CZ" sz="4000" b="1" dirty="0" err="1">
                <a:latin typeface="+mn-lt"/>
              </a:rPr>
              <a:t>Colleagues</a:t>
            </a:r>
            <a:r>
              <a:rPr lang="cs-CZ" sz="4000" b="1" dirty="0">
                <a:latin typeface="+mn-lt"/>
              </a:rPr>
              <a:t> are </a:t>
            </a:r>
            <a:r>
              <a:rPr lang="cs-CZ" sz="4000" b="1" dirty="0" err="1">
                <a:latin typeface="+mn-lt"/>
              </a:rPr>
              <a:t>complaining</a:t>
            </a:r>
            <a:r>
              <a:rPr lang="cs-CZ" sz="4000" b="1" dirty="0">
                <a:latin typeface="+mn-lt"/>
              </a:rPr>
              <a:t>.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72C86C48-82A5-420B-81D5-D47DBA46B3FF}"/>
              </a:ext>
            </a:extLst>
          </p:cNvPr>
          <p:cNvSpPr/>
          <p:nvPr/>
        </p:nvSpPr>
        <p:spPr>
          <a:xfrm>
            <a:off x="6232074" y="3579218"/>
            <a:ext cx="5944377" cy="1429751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4DEE9D97-DF64-418C-A807-ADE5B649C4CE}"/>
              </a:ext>
            </a:extLst>
          </p:cNvPr>
          <p:cNvSpPr/>
          <p:nvPr/>
        </p:nvSpPr>
        <p:spPr>
          <a:xfrm>
            <a:off x="-36174" y="5001956"/>
            <a:ext cx="6274233" cy="190499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690726F9-047B-4CC3-8EAF-CFEFFD8CD90E}"/>
              </a:ext>
            </a:extLst>
          </p:cNvPr>
          <p:cNvSpPr/>
          <p:nvPr/>
        </p:nvSpPr>
        <p:spPr>
          <a:xfrm>
            <a:off x="-26610" y="3573542"/>
            <a:ext cx="6258684" cy="142841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Nadpis 12">
            <a:extLst>
              <a:ext uri="{FF2B5EF4-FFF2-40B4-BE49-F238E27FC236}">
                <a16:creationId xmlns:a16="http://schemas.microsoft.com/office/drawing/2014/main" id="{BA0834CE-DDEF-4A20-A9DB-0C259901E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49" y="3241635"/>
            <a:ext cx="5874270" cy="100244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1. </a:t>
            </a:r>
            <a:r>
              <a:rPr lang="cs-CZ" sz="2800" b="1" dirty="0" err="1">
                <a:latin typeface="+mn-lt"/>
              </a:rPr>
              <a:t>Describe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situation</a:t>
            </a:r>
            <a:endParaRPr lang="cs-CZ" sz="2800" dirty="0">
              <a:latin typeface="+mn-lt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368BB033-1515-4BAB-9B1D-76283524A292}"/>
              </a:ext>
            </a:extLst>
          </p:cNvPr>
          <p:cNvSpPr txBox="1">
            <a:spLocks/>
          </p:cNvSpPr>
          <p:nvPr/>
        </p:nvSpPr>
        <p:spPr>
          <a:xfrm>
            <a:off x="-287532" y="3734418"/>
            <a:ext cx="680493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2. </a:t>
            </a:r>
            <a:r>
              <a:rPr lang="cs-CZ" sz="2800" b="1" dirty="0">
                <a:latin typeface="+mn-lt"/>
              </a:rPr>
              <a:t>Use data, </a:t>
            </a:r>
            <a:r>
              <a:rPr lang="cs-CZ" sz="2800" b="1" dirty="0" err="1">
                <a:latin typeface="+mn-lt"/>
              </a:rPr>
              <a:t>facts</a:t>
            </a:r>
            <a:endParaRPr lang="cs-CZ" sz="2800" b="1" dirty="0">
              <a:latin typeface="+mn-lt"/>
            </a:endParaRPr>
          </a:p>
        </p:txBody>
      </p:sp>
      <p:sp>
        <p:nvSpPr>
          <p:cNvPr id="40" name="Nadpis 12">
            <a:extLst>
              <a:ext uri="{FF2B5EF4-FFF2-40B4-BE49-F238E27FC236}">
                <a16:creationId xmlns:a16="http://schemas.microsoft.com/office/drawing/2014/main" id="{13327F78-1CE5-454D-99FF-45F80C335A4A}"/>
              </a:ext>
            </a:extLst>
          </p:cNvPr>
          <p:cNvSpPr txBox="1">
            <a:spLocks/>
          </p:cNvSpPr>
          <p:nvPr/>
        </p:nvSpPr>
        <p:spPr>
          <a:xfrm>
            <a:off x="311242" y="4929083"/>
            <a:ext cx="60988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3. </a:t>
            </a:r>
            <a:r>
              <a:rPr lang="cs-CZ" sz="2800" dirty="0" err="1">
                <a:latin typeface="+mn-lt"/>
              </a:rPr>
              <a:t>If</a:t>
            </a:r>
            <a:r>
              <a:rPr lang="cs-CZ" sz="2800" dirty="0">
                <a:latin typeface="+mn-lt"/>
              </a:rPr>
              <a:t> I </a:t>
            </a:r>
            <a:r>
              <a:rPr lang="cs-CZ" sz="2800" b="1" dirty="0" err="1">
                <a:latin typeface="+mn-lt"/>
              </a:rPr>
              <a:t>understand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well</a:t>
            </a:r>
            <a:r>
              <a:rPr lang="cs-CZ" sz="2800" dirty="0">
                <a:latin typeface="+mn-lt"/>
              </a:rPr>
              <a:t>..</a:t>
            </a:r>
          </a:p>
        </p:txBody>
      </p:sp>
      <p:sp>
        <p:nvSpPr>
          <p:cNvPr id="41" name="Nadpis 12">
            <a:extLst>
              <a:ext uri="{FF2B5EF4-FFF2-40B4-BE49-F238E27FC236}">
                <a16:creationId xmlns:a16="http://schemas.microsoft.com/office/drawing/2014/main" id="{52E0E7F8-2351-4552-8C47-76C0B246B9F8}"/>
              </a:ext>
            </a:extLst>
          </p:cNvPr>
          <p:cNvSpPr txBox="1">
            <a:spLocks/>
          </p:cNvSpPr>
          <p:nvPr/>
        </p:nvSpPr>
        <p:spPr>
          <a:xfrm>
            <a:off x="252018" y="5455032"/>
            <a:ext cx="52299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4. </a:t>
            </a:r>
            <a:r>
              <a:rPr lang="cs-CZ" sz="2800" b="1" dirty="0">
                <a:latin typeface="+mn-lt"/>
              </a:rPr>
              <a:t>Listen</a:t>
            </a:r>
            <a:r>
              <a:rPr lang="cs-CZ" sz="2800" dirty="0">
                <a:latin typeface="+mn-lt"/>
              </a:rPr>
              <a:t> and </a:t>
            </a:r>
            <a:r>
              <a:rPr lang="cs-CZ" sz="2800" b="1" dirty="0" err="1">
                <a:latin typeface="+mn-lt"/>
              </a:rPr>
              <a:t>ask</a:t>
            </a:r>
            <a:endParaRPr lang="cs-CZ" sz="2800" b="1" dirty="0">
              <a:latin typeface="+mn-lt"/>
            </a:endParaRPr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9DF78A93-8975-4527-8564-4733D1B1F483}"/>
              </a:ext>
            </a:extLst>
          </p:cNvPr>
          <p:cNvSpPr txBox="1">
            <a:spLocks/>
          </p:cNvSpPr>
          <p:nvPr/>
        </p:nvSpPr>
        <p:spPr>
          <a:xfrm>
            <a:off x="5492979" y="3821097"/>
            <a:ext cx="673434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+mn-lt"/>
              </a:rPr>
              <a:t>7</a:t>
            </a:r>
            <a:r>
              <a:rPr lang="cs-CZ" sz="2800" dirty="0">
                <a:latin typeface="+mn-lt"/>
              </a:rPr>
              <a:t>. </a:t>
            </a:r>
            <a:r>
              <a:rPr lang="cs-CZ" sz="2800" b="1" dirty="0" err="1">
                <a:latin typeface="+mn-lt"/>
              </a:rPr>
              <a:t>Tasks</a:t>
            </a:r>
            <a:r>
              <a:rPr lang="cs-CZ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&amp; </a:t>
            </a:r>
            <a:r>
              <a:rPr lang="en-GB" sz="2800" b="1" dirty="0">
                <a:latin typeface="+mn-lt"/>
              </a:rPr>
              <a:t>deadlines</a:t>
            </a:r>
            <a:endParaRPr lang="cs-CZ" sz="2800" b="1" dirty="0">
              <a:latin typeface="+mn-lt"/>
            </a:endParaRPr>
          </a:p>
        </p:txBody>
      </p:sp>
      <p:sp>
        <p:nvSpPr>
          <p:cNvPr id="43" name="Nadpis 12">
            <a:extLst>
              <a:ext uri="{FF2B5EF4-FFF2-40B4-BE49-F238E27FC236}">
                <a16:creationId xmlns:a16="http://schemas.microsoft.com/office/drawing/2014/main" id="{5B1D06B5-186A-4A6D-8E70-B141C0D29663}"/>
              </a:ext>
            </a:extLst>
          </p:cNvPr>
          <p:cNvSpPr txBox="1">
            <a:spLocks/>
          </p:cNvSpPr>
          <p:nvPr/>
        </p:nvSpPr>
        <p:spPr>
          <a:xfrm>
            <a:off x="5889631" y="3300326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8. </a:t>
            </a:r>
            <a:r>
              <a:rPr lang="en-GB" sz="2800" b="1" dirty="0">
                <a:latin typeface="+mn-lt"/>
              </a:rPr>
              <a:t>Agreement </a:t>
            </a:r>
            <a:r>
              <a:rPr lang="en-GB" sz="2800" dirty="0">
                <a:latin typeface="+mn-lt"/>
              </a:rPr>
              <a:t>&amp;</a:t>
            </a:r>
            <a:r>
              <a:rPr lang="en-GB" sz="2800" b="1" dirty="0">
                <a:latin typeface="+mn-lt"/>
              </a:rPr>
              <a:t> action</a:t>
            </a:r>
            <a:r>
              <a:rPr lang="cs-CZ" sz="2800" dirty="0">
                <a:latin typeface="+mn-lt"/>
              </a:rPr>
              <a:t>!</a:t>
            </a:r>
          </a:p>
        </p:txBody>
      </p:sp>
      <p:sp>
        <p:nvSpPr>
          <p:cNvPr id="44" name="Nadpis 12">
            <a:extLst>
              <a:ext uri="{FF2B5EF4-FFF2-40B4-BE49-F238E27FC236}">
                <a16:creationId xmlns:a16="http://schemas.microsoft.com/office/drawing/2014/main" id="{F69C0118-45BF-479E-89A9-1891699C0866}"/>
              </a:ext>
            </a:extLst>
          </p:cNvPr>
          <p:cNvSpPr txBox="1">
            <a:spLocks/>
          </p:cNvSpPr>
          <p:nvPr/>
        </p:nvSpPr>
        <p:spPr>
          <a:xfrm>
            <a:off x="5149905" y="4754048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6. </a:t>
            </a:r>
            <a:r>
              <a:rPr lang="en-GB" sz="2800" b="1" dirty="0">
                <a:latin typeface="+mn-lt"/>
              </a:rPr>
              <a:t>Consequences</a:t>
            </a:r>
            <a:endParaRPr lang="cs-CZ" sz="2800" b="1" dirty="0">
              <a:latin typeface="+mn-lt"/>
            </a:endParaRPr>
          </a:p>
        </p:txBody>
      </p:sp>
      <p:sp>
        <p:nvSpPr>
          <p:cNvPr id="45" name="Nadpis 12">
            <a:extLst>
              <a:ext uri="{FF2B5EF4-FFF2-40B4-BE49-F238E27FC236}">
                <a16:creationId xmlns:a16="http://schemas.microsoft.com/office/drawing/2014/main" id="{CB97541C-DF75-4206-ABD0-2EAF0AA7FBBE}"/>
              </a:ext>
            </a:extLst>
          </p:cNvPr>
          <p:cNvSpPr txBox="1">
            <a:spLocks/>
          </p:cNvSpPr>
          <p:nvPr/>
        </p:nvSpPr>
        <p:spPr>
          <a:xfrm>
            <a:off x="3320184" y="6156015"/>
            <a:ext cx="972005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900" dirty="0">
                <a:latin typeface="+mn-lt"/>
              </a:rPr>
              <a:t>5. </a:t>
            </a:r>
            <a:r>
              <a:rPr lang="cs-CZ" sz="2900" dirty="0" err="1">
                <a:latin typeface="+mn-lt"/>
              </a:rPr>
              <a:t>What</a:t>
            </a:r>
            <a:r>
              <a:rPr lang="cs-CZ" sz="2900" dirty="0">
                <a:latin typeface="+mn-lt"/>
              </a:rPr>
              <a:t> do </a:t>
            </a:r>
            <a:r>
              <a:rPr lang="cs-CZ" sz="2900" dirty="0" err="1">
                <a:latin typeface="+mn-lt"/>
              </a:rPr>
              <a:t>you</a:t>
            </a:r>
            <a:endParaRPr lang="cs-CZ" sz="2900" dirty="0">
              <a:latin typeface="+mn-lt"/>
            </a:endParaRPr>
          </a:p>
          <a:p>
            <a:r>
              <a:rPr lang="cs-CZ" sz="2900" b="1" dirty="0" err="1">
                <a:latin typeface="+mn-lt"/>
              </a:rPr>
              <a:t>suggest</a:t>
            </a:r>
            <a:r>
              <a:rPr lang="cs-CZ" sz="2900" dirty="0">
                <a:latin typeface="+mn-lt"/>
              </a:rPr>
              <a:t>?!</a:t>
            </a:r>
          </a:p>
          <a:p>
            <a:endParaRPr lang="cs-CZ" sz="4000" b="1" dirty="0">
              <a:latin typeface="+mn-lt"/>
            </a:endParaRPr>
          </a:p>
        </p:txBody>
      </p:sp>
      <p:sp>
        <p:nvSpPr>
          <p:cNvPr id="46" name="Šipka: doprava 45">
            <a:extLst>
              <a:ext uri="{FF2B5EF4-FFF2-40B4-BE49-F238E27FC236}">
                <a16:creationId xmlns:a16="http://schemas.microsoft.com/office/drawing/2014/main" id="{1D14D5E8-9AEE-4FEB-BFC7-A4F32E1E6742}"/>
              </a:ext>
            </a:extLst>
          </p:cNvPr>
          <p:cNvSpPr/>
          <p:nvPr/>
        </p:nvSpPr>
        <p:spPr>
          <a:xfrm rot="5400000">
            <a:off x="167969" y="4835588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Šipka: doprava 46">
            <a:extLst>
              <a:ext uri="{FF2B5EF4-FFF2-40B4-BE49-F238E27FC236}">
                <a16:creationId xmlns:a16="http://schemas.microsoft.com/office/drawing/2014/main" id="{B3773DBC-DBEC-4732-A130-A73F6BA0EA90}"/>
              </a:ext>
            </a:extLst>
          </p:cNvPr>
          <p:cNvSpPr/>
          <p:nvPr/>
        </p:nvSpPr>
        <p:spPr>
          <a:xfrm>
            <a:off x="5828150" y="6168369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Šipka: doprava 47">
            <a:extLst>
              <a:ext uri="{FF2B5EF4-FFF2-40B4-BE49-F238E27FC236}">
                <a16:creationId xmlns:a16="http://schemas.microsoft.com/office/drawing/2014/main" id="{B5BC200F-0526-45C3-8860-9CFD89189FDB}"/>
              </a:ext>
            </a:extLst>
          </p:cNvPr>
          <p:cNvSpPr/>
          <p:nvPr/>
        </p:nvSpPr>
        <p:spPr>
          <a:xfrm rot="16200000">
            <a:off x="11377166" y="4563013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B3A9E783-5878-4C1E-9B8F-93BEFDA39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385" r="3464" b="5657"/>
          <a:stretch/>
        </p:blipFill>
        <p:spPr>
          <a:xfrm>
            <a:off x="5695580" y="4461381"/>
            <a:ext cx="1014303" cy="9860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107711-06F9-4647-ACA3-D1DC347B6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95" y="1315136"/>
            <a:ext cx="1377608" cy="185604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9DEDF1A-FD95-47FD-B71A-25E439970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" y="6121604"/>
            <a:ext cx="840107" cy="62258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4479146-1649-43BE-9680-74FD61F92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69AFC79-1A5A-4975-84D7-948B13B88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08264385-03A0-4615-B14C-7D29B2A06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2" name="Obrázek 31" descr="Obsah obrázku klipart, text&#10;&#10;Popis byl vytvořen automaticky">
            <a:extLst>
              <a:ext uri="{FF2B5EF4-FFF2-40B4-BE49-F238E27FC236}">
                <a16:creationId xmlns:a16="http://schemas.microsoft.com/office/drawing/2014/main" id="{2A24DB1C-10D8-4DF9-BAA7-E92EF9111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89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délník 47">
            <a:extLst>
              <a:ext uri="{FF2B5EF4-FFF2-40B4-BE49-F238E27FC236}">
                <a16:creationId xmlns:a16="http://schemas.microsoft.com/office/drawing/2014/main" id="{AA917783-09CA-47FE-AEC3-A087A1D1BD0A}"/>
              </a:ext>
            </a:extLst>
          </p:cNvPr>
          <p:cNvSpPr/>
          <p:nvPr/>
        </p:nvSpPr>
        <p:spPr>
          <a:xfrm>
            <a:off x="6195473" y="2114124"/>
            <a:ext cx="5987235" cy="2027562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649AE40A-B128-4781-A5DC-05485D332D43}"/>
              </a:ext>
            </a:extLst>
          </p:cNvPr>
          <p:cNvSpPr/>
          <p:nvPr/>
        </p:nvSpPr>
        <p:spPr>
          <a:xfrm>
            <a:off x="6204766" y="4129850"/>
            <a:ext cx="5987234" cy="2490981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B6CD0C0-7809-4359-9F72-1BA28918196C}"/>
              </a:ext>
            </a:extLst>
          </p:cNvPr>
          <p:cNvSpPr/>
          <p:nvPr/>
        </p:nvSpPr>
        <p:spPr>
          <a:xfrm>
            <a:off x="-46251" y="4117882"/>
            <a:ext cx="6274233" cy="250294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BAFF6EC0-C002-417D-BF20-A56039CBBC1B}"/>
              </a:ext>
            </a:extLst>
          </p:cNvPr>
          <p:cNvSpPr/>
          <p:nvPr/>
        </p:nvSpPr>
        <p:spPr>
          <a:xfrm>
            <a:off x="-19500" y="2114124"/>
            <a:ext cx="6227982" cy="2006097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CA330D-86D6-46C0-8C61-9BA63A55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3" t="37541" r="-48647" b="15711"/>
          <a:stretch/>
        </p:blipFill>
        <p:spPr>
          <a:xfrm>
            <a:off x="1306513" y="8947116"/>
            <a:ext cx="3394987" cy="3036608"/>
          </a:xfrm>
          <a:prstGeom prst="rtTriangle">
            <a:avLst/>
          </a:prstGeom>
        </p:spPr>
      </p:pic>
      <p:sp>
        <p:nvSpPr>
          <p:cNvPr id="38" name="Nadpis 12">
            <a:extLst>
              <a:ext uri="{FF2B5EF4-FFF2-40B4-BE49-F238E27FC236}">
                <a16:creationId xmlns:a16="http://schemas.microsoft.com/office/drawing/2014/main" id="{5FF1D46F-FC80-417E-9931-31081C037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229" y="2221326"/>
            <a:ext cx="5874270" cy="100244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1. </a:t>
            </a:r>
            <a:r>
              <a:rPr lang="cs-CZ" sz="3600" b="1" dirty="0" err="1">
                <a:latin typeface="+mn-lt"/>
              </a:rPr>
              <a:t>Describe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situation</a:t>
            </a:r>
            <a:endParaRPr lang="cs-CZ" sz="3600" dirty="0">
              <a:latin typeface="+mn-lt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2E614A16-1D76-4FCD-BA2F-3F125AB66296}"/>
              </a:ext>
            </a:extLst>
          </p:cNvPr>
          <p:cNvSpPr txBox="1">
            <a:spLocks/>
          </p:cNvSpPr>
          <p:nvPr/>
        </p:nvSpPr>
        <p:spPr>
          <a:xfrm>
            <a:off x="171752" y="2820578"/>
            <a:ext cx="680493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2. </a:t>
            </a:r>
            <a:r>
              <a:rPr lang="cs-CZ" sz="3600" b="1" dirty="0">
                <a:latin typeface="+mn-lt"/>
              </a:rPr>
              <a:t>Use data, </a:t>
            </a:r>
            <a:r>
              <a:rPr lang="cs-CZ" sz="3600" b="1" dirty="0" err="1">
                <a:latin typeface="+mn-lt"/>
              </a:rPr>
              <a:t>facts</a:t>
            </a:r>
            <a:endParaRPr lang="cs-CZ" sz="3600" b="1" dirty="0">
              <a:latin typeface="+mn-lt"/>
            </a:endParaRPr>
          </a:p>
        </p:txBody>
      </p:sp>
      <p:sp>
        <p:nvSpPr>
          <p:cNvPr id="40" name="Nadpis 12">
            <a:extLst>
              <a:ext uri="{FF2B5EF4-FFF2-40B4-BE49-F238E27FC236}">
                <a16:creationId xmlns:a16="http://schemas.microsoft.com/office/drawing/2014/main" id="{52009FD2-C849-478C-ADE1-4C1F5DAFD06C}"/>
              </a:ext>
            </a:extLst>
          </p:cNvPr>
          <p:cNvSpPr txBox="1">
            <a:spLocks/>
          </p:cNvSpPr>
          <p:nvPr/>
        </p:nvSpPr>
        <p:spPr>
          <a:xfrm>
            <a:off x="315086" y="4340120"/>
            <a:ext cx="60988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3. </a:t>
            </a:r>
            <a:r>
              <a:rPr lang="cs-CZ" sz="3600" dirty="0" err="1">
                <a:latin typeface="+mn-lt"/>
              </a:rPr>
              <a:t>If</a:t>
            </a:r>
            <a:r>
              <a:rPr lang="cs-CZ" sz="3600" dirty="0">
                <a:latin typeface="+mn-lt"/>
              </a:rPr>
              <a:t> I </a:t>
            </a:r>
            <a:r>
              <a:rPr lang="cs-CZ" sz="3600" b="1" dirty="0" err="1">
                <a:latin typeface="+mn-lt"/>
              </a:rPr>
              <a:t>understand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well</a:t>
            </a:r>
            <a:r>
              <a:rPr lang="cs-CZ" sz="3600" dirty="0">
                <a:latin typeface="+mn-lt"/>
              </a:rPr>
              <a:t>..</a:t>
            </a:r>
          </a:p>
        </p:txBody>
      </p:sp>
      <p:sp>
        <p:nvSpPr>
          <p:cNvPr id="41" name="Nadpis 12">
            <a:extLst>
              <a:ext uri="{FF2B5EF4-FFF2-40B4-BE49-F238E27FC236}">
                <a16:creationId xmlns:a16="http://schemas.microsoft.com/office/drawing/2014/main" id="{3FB7FB2F-AA17-47EC-AD38-A591FE327A84}"/>
              </a:ext>
            </a:extLst>
          </p:cNvPr>
          <p:cNvSpPr txBox="1">
            <a:spLocks/>
          </p:cNvSpPr>
          <p:nvPr/>
        </p:nvSpPr>
        <p:spPr>
          <a:xfrm>
            <a:off x="713379" y="4997174"/>
            <a:ext cx="52299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4. </a:t>
            </a:r>
            <a:r>
              <a:rPr lang="cs-CZ" sz="3600" b="1" dirty="0">
                <a:latin typeface="+mn-lt"/>
              </a:rPr>
              <a:t>Listen</a:t>
            </a:r>
            <a:r>
              <a:rPr lang="cs-CZ" sz="3600" dirty="0">
                <a:latin typeface="+mn-lt"/>
              </a:rPr>
              <a:t> and </a:t>
            </a:r>
            <a:r>
              <a:rPr lang="cs-CZ" sz="3600" b="1" dirty="0" err="1">
                <a:latin typeface="+mn-lt"/>
              </a:rPr>
              <a:t>ask</a:t>
            </a:r>
            <a:endParaRPr lang="cs-CZ" sz="3600" b="1" dirty="0">
              <a:latin typeface="+mn-lt"/>
            </a:endParaRPr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AD9B4101-0130-429A-9566-81D7B1FC83A9}"/>
              </a:ext>
            </a:extLst>
          </p:cNvPr>
          <p:cNvSpPr txBox="1">
            <a:spLocks/>
          </p:cNvSpPr>
          <p:nvPr/>
        </p:nvSpPr>
        <p:spPr>
          <a:xfrm>
            <a:off x="5434009" y="4006497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6. </a:t>
            </a:r>
            <a:r>
              <a:rPr lang="en-GB" sz="3600" b="1" dirty="0">
                <a:latin typeface="+mn-lt"/>
              </a:rPr>
              <a:t>Consequences</a:t>
            </a:r>
            <a:endParaRPr lang="cs-CZ" sz="3600" b="1" dirty="0">
              <a:latin typeface="+mn-lt"/>
            </a:endParaRPr>
          </a:p>
        </p:txBody>
      </p:sp>
      <p:sp>
        <p:nvSpPr>
          <p:cNvPr id="43" name="Nadpis 12">
            <a:extLst>
              <a:ext uri="{FF2B5EF4-FFF2-40B4-BE49-F238E27FC236}">
                <a16:creationId xmlns:a16="http://schemas.microsoft.com/office/drawing/2014/main" id="{95288E68-786C-43F7-8905-922B508886EB}"/>
              </a:ext>
            </a:extLst>
          </p:cNvPr>
          <p:cNvSpPr txBox="1">
            <a:spLocks/>
          </p:cNvSpPr>
          <p:nvPr/>
        </p:nvSpPr>
        <p:spPr>
          <a:xfrm>
            <a:off x="5829516" y="2670428"/>
            <a:ext cx="673434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7</a:t>
            </a:r>
            <a:r>
              <a:rPr lang="cs-CZ" sz="3600" dirty="0">
                <a:latin typeface="+mn-lt"/>
              </a:rPr>
              <a:t>. </a:t>
            </a:r>
            <a:r>
              <a:rPr lang="cs-CZ" sz="3600" b="1" dirty="0" err="1">
                <a:latin typeface="+mn-lt"/>
              </a:rPr>
              <a:t>Tasks</a:t>
            </a:r>
            <a:r>
              <a:rPr lang="cs-CZ" sz="3600" dirty="0">
                <a:latin typeface="+mn-lt"/>
              </a:rPr>
              <a:t> </a:t>
            </a:r>
            <a:r>
              <a:rPr lang="en-GB" sz="3600" dirty="0">
                <a:latin typeface="+mn-lt"/>
              </a:rPr>
              <a:t>&amp; </a:t>
            </a:r>
            <a:r>
              <a:rPr lang="en-GB" sz="3600" b="1" dirty="0">
                <a:latin typeface="+mn-lt"/>
              </a:rPr>
              <a:t>deadlines</a:t>
            </a:r>
            <a:endParaRPr lang="cs-CZ" sz="3600" b="1" dirty="0">
              <a:latin typeface="+mn-lt"/>
            </a:endParaRPr>
          </a:p>
        </p:txBody>
      </p:sp>
      <p:sp>
        <p:nvSpPr>
          <p:cNvPr id="44" name="Nadpis 12">
            <a:extLst>
              <a:ext uri="{FF2B5EF4-FFF2-40B4-BE49-F238E27FC236}">
                <a16:creationId xmlns:a16="http://schemas.microsoft.com/office/drawing/2014/main" id="{AC32499E-8EF1-4CBF-9E6E-DF547669BECB}"/>
              </a:ext>
            </a:extLst>
          </p:cNvPr>
          <p:cNvSpPr txBox="1">
            <a:spLocks/>
          </p:cNvSpPr>
          <p:nvPr/>
        </p:nvSpPr>
        <p:spPr>
          <a:xfrm>
            <a:off x="4112069" y="5613771"/>
            <a:ext cx="86990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5. </a:t>
            </a:r>
            <a:r>
              <a:rPr lang="cs-CZ" sz="3600" dirty="0" err="1">
                <a:latin typeface="+mn-lt"/>
              </a:rPr>
              <a:t>What</a:t>
            </a:r>
            <a:r>
              <a:rPr lang="cs-CZ" sz="3600" dirty="0">
                <a:latin typeface="+mn-lt"/>
              </a:rPr>
              <a:t> do </a:t>
            </a:r>
            <a:r>
              <a:rPr lang="cs-CZ" sz="3600" dirty="0" err="1">
                <a:latin typeface="+mn-lt"/>
              </a:rPr>
              <a:t>you</a:t>
            </a:r>
            <a:endParaRPr lang="cs-CZ" sz="3600" dirty="0">
              <a:latin typeface="+mn-lt"/>
            </a:endParaRPr>
          </a:p>
          <a:p>
            <a:r>
              <a:rPr lang="cs-CZ" sz="3600" dirty="0">
                <a:latin typeface="+mn-lt"/>
              </a:rPr>
              <a:t> </a:t>
            </a:r>
            <a:r>
              <a:rPr lang="cs-CZ" sz="3600" b="1" dirty="0" err="1">
                <a:latin typeface="+mn-lt"/>
              </a:rPr>
              <a:t>suggest</a:t>
            </a:r>
            <a:r>
              <a:rPr lang="cs-CZ" sz="3600" dirty="0">
                <a:latin typeface="+mn-lt"/>
              </a:rPr>
              <a:t>?!</a:t>
            </a:r>
          </a:p>
          <a:p>
            <a:endParaRPr lang="cs-CZ" sz="3600" b="1" dirty="0">
              <a:latin typeface="+mn-lt"/>
            </a:endParaRPr>
          </a:p>
        </p:txBody>
      </p:sp>
      <p:sp>
        <p:nvSpPr>
          <p:cNvPr id="45" name="Nadpis 12">
            <a:extLst>
              <a:ext uri="{FF2B5EF4-FFF2-40B4-BE49-F238E27FC236}">
                <a16:creationId xmlns:a16="http://schemas.microsoft.com/office/drawing/2014/main" id="{85115809-B9CE-4F53-BC19-729FEB432B07}"/>
              </a:ext>
            </a:extLst>
          </p:cNvPr>
          <p:cNvSpPr txBox="1">
            <a:spLocks/>
          </p:cNvSpPr>
          <p:nvPr/>
        </p:nvSpPr>
        <p:spPr>
          <a:xfrm>
            <a:off x="6047806" y="2060120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+mn-lt"/>
              </a:rPr>
              <a:t>8. </a:t>
            </a:r>
            <a:r>
              <a:rPr lang="en-GB" sz="3600" b="1" dirty="0">
                <a:latin typeface="+mn-lt"/>
              </a:rPr>
              <a:t>Agreement </a:t>
            </a:r>
            <a:r>
              <a:rPr lang="en-GB" sz="3600" dirty="0">
                <a:latin typeface="+mn-lt"/>
              </a:rPr>
              <a:t>&amp;</a:t>
            </a:r>
            <a:r>
              <a:rPr lang="en-GB" sz="3600" b="1" dirty="0">
                <a:latin typeface="+mn-lt"/>
              </a:rPr>
              <a:t> action</a:t>
            </a:r>
            <a:r>
              <a:rPr lang="cs-CZ" sz="3600" dirty="0">
                <a:latin typeface="+mn-lt"/>
              </a:rPr>
              <a:t>!</a:t>
            </a:r>
          </a:p>
        </p:txBody>
      </p:sp>
      <p:sp>
        <p:nvSpPr>
          <p:cNvPr id="4" name="Řečová bublina: obdélníkový bublinový popisek se zakulacenými rohy 3">
            <a:extLst>
              <a:ext uri="{FF2B5EF4-FFF2-40B4-BE49-F238E27FC236}">
                <a16:creationId xmlns:a16="http://schemas.microsoft.com/office/drawing/2014/main" id="{4BF0571A-7700-45E4-90C6-42054A243F2E}"/>
              </a:ext>
            </a:extLst>
          </p:cNvPr>
          <p:cNvSpPr/>
          <p:nvPr/>
        </p:nvSpPr>
        <p:spPr>
          <a:xfrm>
            <a:off x="5221079" y="2620004"/>
            <a:ext cx="6274234" cy="2357209"/>
          </a:xfrm>
          <a:prstGeom prst="wedgeRoundRectCallout">
            <a:avLst>
              <a:gd name="adj1" fmla="val 3190"/>
              <a:gd name="adj2" fmla="val 7772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Nadpis 12">
            <a:extLst>
              <a:ext uri="{FF2B5EF4-FFF2-40B4-BE49-F238E27FC236}">
                <a16:creationId xmlns:a16="http://schemas.microsoft.com/office/drawing/2014/main" id="{132CE8D6-C591-478A-B353-A5368F18D610}"/>
              </a:ext>
            </a:extLst>
          </p:cNvPr>
          <p:cNvSpPr txBox="1">
            <a:spLocks/>
          </p:cNvSpPr>
          <p:nvPr/>
        </p:nvSpPr>
        <p:spPr>
          <a:xfrm>
            <a:off x="5445632" y="3697731"/>
            <a:ext cx="5850157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u="sng" dirty="0">
                <a:latin typeface="+mn-lt"/>
              </a:rPr>
              <a:t>Team </a:t>
            </a:r>
            <a:r>
              <a:rPr lang="cs-CZ" sz="3200" b="1" u="sng" dirty="0" err="1">
                <a:latin typeface="+mn-lt"/>
              </a:rPr>
              <a:t>member</a:t>
            </a:r>
            <a:r>
              <a:rPr lang="cs-CZ" sz="3200" b="1" u="sng" dirty="0">
                <a:latin typeface="+mn-lt"/>
              </a:rPr>
              <a:t>: </a:t>
            </a:r>
            <a:r>
              <a:rPr lang="cs-CZ" sz="3200" dirty="0" err="1">
                <a:latin typeface="+mn-lt"/>
              </a:rPr>
              <a:t>Find</a:t>
            </a:r>
            <a:r>
              <a:rPr lang="cs-CZ" sz="3200" dirty="0">
                <a:latin typeface="+mn-lt"/>
              </a:rPr>
              <a:t> </a:t>
            </a:r>
          </a:p>
          <a:p>
            <a:r>
              <a:rPr lang="cs-CZ" sz="3200" dirty="0" err="1">
                <a:latin typeface="+mn-lt"/>
              </a:rPr>
              <a:t>your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reason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>
                <a:latin typeface="+mn-lt"/>
              </a:rPr>
              <a:t>WHY </a:t>
            </a:r>
          </a:p>
          <a:p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 are </a:t>
            </a:r>
            <a:r>
              <a:rPr lang="cs-CZ" sz="3200" dirty="0" err="1">
                <a:latin typeface="+mn-lt"/>
              </a:rPr>
              <a:t>doing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it</a:t>
            </a:r>
            <a:r>
              <a:rPr lang="cs-CZ" sz="3200" dirty="0">
                <a:latin typeface="+mn-lt"/>
              </a:rPr>
              <a:t> and </a:t>
            </a:r>
            <a:r>
              <a:rPr lang="cs-CZ" sz="3200" dirty="0" err="1">
                <a:latin typeface="+mn-lt"/>
              </a:rPr>
              <a:t>think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of</a:t>
            </a:r>
            <a:r>
              <a:rPr lang="cs-CZ" sz="3200" dirty="0">
                <a:latin typeface="+mn-lt"/>
              </a:rPr>
              <a:t> a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potentional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solution</a:t>
            </a:r>
            <a:r>
              <a:rPr lang="cs-CZ" sz="3200" dirty="0">
                <a:latin typeface="+mn-lt"/>
              </a:rPr>
              <a:t>.</a:t>
            </a:r>
          </a:p>
        </p:txBody>
      </p:sp>
      <p:sp>
        <p:nvSpPr>
          <p:cNvPr id="63" name="Řečová bublina: obdélníkový bublinový popisek se zakulacenými rohy 62">
            <a:extLst>
              <a:ext uri="{FF2B5EF4-FFF2-40B4-BE49-F238E27FC236}">
                <a16:creationId xmlns:a16="http://schemas.microsoft.com/office/drawing/2014/main" id="{C2BAE83C-B251-4383-8275-5E00DB04B6A3}"/>
              </a:ext>
            </a:extLst>
          </p:cNvPr>
          <p:cNvSpPr/>
          <p:nvPr/>
        </p:nvSpPr>
        <p:spPr>
          <a:xfrm>
            <a:off x="1950917" y="466321"/>
            <a:ext cx="6718521" cy="1756760"/>
          </a:xfrm>
          <a:prstGeom prst="wedgeRoundRectCallout">
            <a:avLst>
              <a:gd name="adj1" fmla="val -39299"/>
              <a:gd name="adj2" fmla="val 731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bdélník 63">
            <a:extLst>
              <a:ext uri="{FF2B5EF4-FFF2-40B4-BE49-F238E27FC236}">
                <a16:creationId xmlns:a16="http://schemas.microsoft.com/office/drawing/2014/main" id="{8475ADBE-1C41-41B6-848C-6AC32343CC45}"/>
              </a:ext>
            </a:extLst>
          </p:cNvPr>
          <p:cNvSpPr/>
          <p:nvPr/>
        </p:nvSpPr>
        <p:spPr>
          <a:xfrm>
            <a:off x="2187337" y="548732"/>
            <a:ext cx="56196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u="sng" dirty="0"/>
              <a:t>Boss:</a:t>
            </a:r>
            <a:r>
              <a:rPr lang="cs-CZ" sz="3200" b="1" dirty="0"/>
              <a:t> </a:t>
            </a:r>
            <a:r>
              <a:rPr lang="cs-CZ" sz="3200" dirty="0" err="1"/>
              <a:t>Prepare</a:t>
            </a:r>
            <a:r>
              <a:rPr lang="cs-CZ" sz="3200" dirty="0"/>
              <a:t> data, </a:t>
            </a:r>
            <a:r>
              <a:rPr lang="cs-CZ" sz="3200" b="1" dirty="0"/>
              <a:t>FACTS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</a:p>
          <a:p>
            <a:r>
              <a:rPr lang="cs-CZ" sz="3200" dirty="0" err="1"/>
              <a:t>this</a:t>
            </a:r>
            <a:r>
              <a:rPr lang="cs-CZ" sz="3200" dirty="0"/>
              <a:t> </a:t>
            </a:r>
            <a:r>
              <a:rPr lang="cs-CZ" sz="3200" dirty="0" err="1"/>
              <a:t>situation</a:t>
            </a:r>
            <a:r>
              <a:rPr lang="cs-CZ" sz="3200" dirty="0"/>
              <a:t> and </a:t>
            </a:r>
            <a:r>
              <a:rPr lang="cs-CZ" sz="3200" dirty="0" err="1"/>
              <a:t>your</a:t>
            </a:r>
            <a:r>
              <a:rPr lang="cs-CZ" sz="3200" dirty="0"/>
              <a:t> </a:t>
            </a:r>
            <a:r>
              <a:rPr lang="cs-CZ" sz="3200" dirty="0" err="1"/>
              <a:t>potential</a:t>
            </a:r>
            <a:r>
              <a:rPr lang="cs-CZ" sz="3200" dirty="0"/>
              <a:t> </a:t>
            </a:r>
          </a:p>
          <a:p>
            <a:r>
              <a:rPr lang="cs-CZ" sz="3200" dirty="0" err="1"/>
              <a:t>solution</a:t>
            </a:r>
            <a:r>
              <a:rPr lang="cs-CZ" sz="3200" dirty="0"/>
              <a:t>. </a:t>
            </a:r>
            <a:endParaRPr lang="en-GB" sz="3200" dirty="0"/>
          </a:p>
        </p:txBody>
      </p:sp>
      <p:pic>
        <p:nvPicPr>
          <p:cNvPr id="65" name="Obrázek 64">
            <a:extLst>
              <a:ext uri="{FF2B5EF4-FFF2-40B4-BE49-F238E27FC236}">
                <a16:creationId xmlns:a16="http://schemas.microsoft.com/office/drawing/2014/main" id="{A689F26F-2C14-4DB2-B840-DF7EC5EF2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" y="6121604"/>
            <a:ext cx="840107" cy="62258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4F98E47-8370-4D88-B072-CD8389221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8FE37AD-E51A-440C-B6BC-E8BF6E8AE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EA4287D-96D5-42E2-AA34-86F9581A5AC6}"/>
              </a:ext>
            </a:extLst>
          </p:cNvPr>
          <p:cNvSpPr/>
          <p:nvPr/>
        </p:nvSpPr>
        <p:spPr>
          <a:xfrm>
            <a:off x="9410837" y="495148"/>
            <a:ext cx="21627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/>
              <a:t>30sec</a:t>
            </a:r>
            <a:endParaRPr lang="en-GB" sz="6600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B8E5553D-5F0C-4C0B-A6DD-4AAD31C8B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0" name="Obrázek 29" descr="Obsah obrázku klipart, text&#10;&#10;Popis byl vytvořen automaticky">
            <a:extLst>
              <a:ext uri="{FF2B5EF4-FFF2-40B4-BE49-F238E27FC236}">
                <a16:creationId xmlns:a16="http://schemas.microsoft.com/office/drawing/2014/main" id="{4BC38EF2-371F-4EAD-8FBD-043BD01FC2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72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délník 34">
            <a:extLst>
              <a:ext uri="{FF2B5EF4-FFF2-40B4-BE49-F238E27FC236}">
                <a16:creationId xmlns:a16="http://schemas.microsoft.com/office/drawing/2014/main" id="{2208B6FC-642B-4D24-90CC-EB0E34429EF3}"/>
              </a:ext>
            </a:extLst>
          </p:cNvPr>
          <p:cNvSpPr/>
          <p:nvPr/>
        </p:nvSpPr>
        <p:spPr>
          <a:xfrm>
            <a:off x="6238059" y="5008969"/>
            <a:ext cx="5953941" cy="1904998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ITC Souvenir" pitchFamily="50" charset="0"/>
            </a:endParaRPr>
          </a:p>
        </p:txBody>
      </p:sp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1663298" y="16222"/>
            <a:ext cx="100931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Boss, </a:t>
            </a:r>
            <a:r>
              <a:rPr lang="cs-CZ" sz="4800" b="1" dirty="0" err="1">
                <a:latin typeface="+mn-lt"/>
              </a:rPr>
              <a:t>solve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the</a:t>
            </a:r>
            <a:r>
              <a:rPr lang="cs-CZ" sz="4800" b="1" dirty="0">
                <a:latin typeface="+mn-lt"/>
              </a:rPr>
              <a:t> PROBLEM!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9BB2EE-746B-49AB-BFDE-647BA8869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2" y="-324421"/>
            <a:ext cx="1933149" cy="19331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B8B0DA-0A64-498A-9521-F5E59E5F5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6874" y="-205203"/>
            <a:ext cx="1783362" cy="1783362"/>
          </a:xfrm>
          <a:prstGeom prst="rect">
            <a:avLst/>
          </a:prstGeom>
        </p:spPr>
      </p:pic>
      <p:sp>
        <p:nvSpPr>
          <p:cNvPr id="16" name="Nadpis 12">
            <a:extLst>
              <a:ext uri="{FF2B5EF4-FFF2-40B4-BE49-F238E27FC236}">
                <a16:creationId xmlns:a16="http://schemas.microsoft.com/office/drawing/2014/main" id="{82A30DF6-328F-4208-BCBD-45D4620864D6}"/>
              </a:ext>
            </a:extLst>
          </p:cNvPr>
          <p:cNvSpPr txBox="1">
            <a:spLocks/>
          </p:cNvSpPr>
          <p:nvPr/>
        </p:nvSpPr>
        <p:spPr>
          <a:xfrm>
            <a:off x="253279" y="2401946"/>
            <a:ext cx="1301042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atin typeface="+mn-lt"/>
              </a:rPr>
              <a:t>Your</a:t>
            </a:r>
            <a:r>
              <a:rPr lang="cs-CZ" sz="4000" b="1" dirty="0">
                <a:latin typeface="+mn-lt"/>
              </a:rPr>
              <a:t> team </a:t>
            </a:r>
            <a:r>
              <a:rPr lang="cs-CZ" sz="4000" b="1" dirty="0" err="1">
                <a:latin typeface="+mn-lt"/>
              </a:rPr>
              <a:t>member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wears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unppropriate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clothes</a:t>
            </a:r>
            <a:r>
              <a:rPr lang="cs-CZ" sz="4000" b="1" dirty="0">
                <a:latin typeface="+mn-lt"/>
              </a:rPr>
              <a:t> to </a:t>
            </a:r>
            <a:r>
              <a:rPr lang="cs-CZ" sz="4000" b="1" dirty="0" err="1">
                <a:latin typeface="+mn-lt"/>
              </a:rPr>
              <a:t>work</a:t>
            </a:r>
            <a:r>
              <a:rPr lang="cs-CZ" sz="4000" b="1" dirty="0">
                <a:latin typeface="+mn-lt"/>
              </a:rPr>
              <a:t>,</a:t>
            </a:r>
          </a:p>
          <a:p>
            <a:r>
              <a:rPr lang="cs-CZ" sz="4000" b="1" dirty="0">
                <a:latin typeface="+mn-lt"/>
              </a:rPr>
              <a:t>not </a:t>
            </a:r>
            <a:r>
              <a:rPr lang="cs-CZ" sz="4000" b="1" dirty="0" err="1">
                <a:latin typeface="+mn-lt"/>
              </a:rPr>
              <a:t>following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work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rules</a:t>
            </a:r>
            <a:r>
              <a:rPr lang="cs-CZ" sz="4000" b="1" dirty="0">
                <a:latin typeface="+mn-lt"/>
              </a:rPr>
              <a:t>. </a:t>
            </a:r>
          </a:p>
          <a:p>
            <a:r>
              <a:rPr lang="cs-CZ" sz="4000" b="1" dirty="0" err="1">
                <a:latin typeface="+mn-lt"/>
              </a:rPr>
              <a:t>Colleagues</a:t>
            </a:r>
            <a:r>
              <a:rPr lang="cs-CZ" sz="4000" b="1" dirty="0">
                <a:latin typeface="+mn-lt"/>
              </a:rPr>
              <a:t> are </a:t>
            </a:r>
            <a:r>
              <a:rPr lang="cs-CZ" sz="4000" b="1" dirty="0" err="1">
                <a:latin typeface="+mn-lt"/>
              </a:rPr>
              <a:t>complaining</a:t>
            </a:r>
            <a:r>
              <a:rPr lang="cs-CZ" sz="4000" b="1" dirty="0">
                <a:latin typeface="+mn-lt"/>
              </a:rPr>
              <a:t>.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72C86C48-82A5-420B-81D5-D47DBA46B3FF}"/>
              </a:ext>
            </a:extLst>
          </p:cNvPr>
          <p:cNvSpPr/>
          <p:nvPr/>
        </p:nvSpPr>
        <p:spPr>
          <a:xfrm>
            <a:off x="6232074" y="3579218"/>
            <a:ext cx="5944377" cy="1429751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4DEE9D97-DF64-418C-A807-ADE5B649C4CE}"/>
              </a:ext>
            </a:extLst>
          </p:cNvPr>
          <p:cNvSpPr/>
          <p:nvPr/>
        </p:nvSpPr>
        <p:spPr>
          <a:xfrm>
            <a:off x="-36174" y="5001956"/>
            <a:ext cx="6274233" cy="190499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690726F9-047B-4CC3-8EAF-CFEFFD8CD90E}"/>
              </a:ext>
            </a:extLst>
          </p:cNvPr>
          <p:cNvSpPr/>
          <p:nvPr/>
        </p:nvSpPr>
        <p:spPr>
          <a:xfrm>
            <a:off x="-26610" y="3573542"/>
            <a:ext cx="6258684" cy="142841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Nadpis 12">
            <a:extLst>
              <a:ext uri="{FF2B5EF4-FFF2-40B4-BE49-F238E27FC236}">
                <a16:creationId xmlns:a16="http://schemas.microsoft.com/office/drawing/2014/main" id="{BA0834CE-DDEF-4A20-A9DB-0C259901E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49" y="3241635"/>
            <a:ext cx="5874270" cy="100244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1. </a:t>
            </a:r>
            <a:r>
              <a:rPr lang="cs-CZ" sz="2800" b="1" dirty="0" err="1">
                <a:latin typeface="+mn-lt"/>
              </a:rPr>
              <a:t>Describe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situation</a:t>
            </a:r>
            <a:endParaRPr lang="cs-CZ" sz="2800" dirty="0">
              <a:latin typeface="+mn-lt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368BB033-1515-4BAB-9B1D-76283524A292}"/>
              </a:ext>
            </a:extLst>
          </p:cNvPr>
          <p:cNvSpPr txBox="1">
            <a:spLocks/>
          </p:cNvSpPr>
          <p:nvPr/>
        </p:nvSpPr>
        <p:spPr>
          <a:xfrm>
            <a:off x="-287532" y="3734418"/>
            <a:ext cx="680493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2. </a:t>
            </a:r>
            <a:r>
              <a:rPr lang="cs-CZ" sz="2800" b="1" dirty="0">
                <a:latin typeface="+mn-lt"/>
              </a:rPr>
              <a:t>Use data, </a:t>
            </a:r>
            <a:r>
              <a:rPr lang="cs-CZ" sz="2800" b="1" dirty="0" err="1">
                <a:latin typeface="+mn-lt"/>
              </a:rPr>
              <a:t>facts</a:t>
            </a:r>
            <a:endParaRPr lang="cs-CZ" sz="2800" b="1" dirty="0">
              <a:latin typeface="+mn-lt"/>
            </a:endParaRPr>
          </a:p>
        </p:txBody>
      </p:sp>
      <p:sp>
        <p:nvSpPr>
          <p:cNvPr id="40" name="Nadpis 12">
            <a:extLst>
              <a:ext uri="{FF2B5EF4-FFF2-40B4-BE49-F238E27FC236}">
                <a16:creationId xmlns:a16="http://schemas.microsoft.com/office/drawing/2014/main" id="{13327F78-1CE5-454D-99FF-45F80C335A4A}"/>
              </a:ext>
            </a:extLst>
          </p:cNvPr>
          <p:cNvSpPr txBox="1">
            <a:spLocks/>
          </p:cNvSpPr>
          <p:nvPr/>
        </p:nvSpPr>
        <p:spPr>
          <a:xfrm>
            <a:off x="311242" y="4929083"/>
            <a:ext cx="60988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3. </a:t>
            </a:r>
            <a:r>
              <a:rPr lang="cs-CZ" sz="2800" dirty="0" err="1">
                <a:latin typeface="+mn-lt"/>
              </a:rPr>
              <a:t>If</a:t>
            </a:r>
            <a:r>
              <a:rPr lang="cs-CZ" sz="2800" dirty="0">
                <a:latin typeface="+mn-lt"/>
              </a:rPr>
              <a:t> I </a:t>
            </a:r>
            <a:r>
              <a:rPr lang="cs-CZ" sz="2800" b="1" dirty="0" err="1">
                <a:latin typeface="+mn-lt"/>
              </a:rPr>
              <a:t>understand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well</a:t>
            </a:r>
            <a:r>
              <a:rPr lang="cs-CZ" sz="2800" dirty="0">
                <a:latin typeface="+mn-lt"/>
              </a:rPr>
              <a:t>..</a:t>
            </a:r>
          </a:p>
        </p:txBody>
      </p:sp>
      <p:sp>
        <p:nvSpPr>
          <p:cNvPr id="41" name="Nadpis 12">
            <a:extLst>
              <a:ext uri="{FF2B5EF4-FFF2-40B4-BE49-F238E27FC236}">
                <a16:creationId xmlns:a16="http://schemas.microsoft.com/office/drawing/2014/main" id="{52E0E7F8-2351-4552-8C47-76C0B246B9F8}"/>
              </a:ext>
            </a:extLst>
          </p:cNvPr>
          <p:cNvSpPr txBox="1">
            <a:spLocks/>
          </p:cNvSpPr>
          <p:nvPr/>
        </p:nvSpPr>
        <p:spPr>
          <a:xfrm>
            <a:off x="252018" y="5455032"/>
            <a:ext cx="52299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4. </a:t>
            </a:r>
            <a:r>
              <a:rPr lang="cs-CZ" sz="2800" b="1" dirty="0">
                <a:latin typeface="+mn-lt"/>
              </a:rPr>
              <a:t>Listen</a:t>
            </a:r>
            <a:r>
              <a:rPr lang="cs-CZ" sz="2800" dirty="0">
                <a:latin typeface="+mn-lt"/>
              </a:rPr>
              <a:t> and </a:t>
            </a:r>
            <a:r>
              <a:rPr lang="cs-CZ" sz="2800" b="1" dirty="0" err="1">
                <a:latin typeface="+mn-lt"/>
              </a:rPr>
              <a:t>ask</a:t>
            </a:r>
            <a:endParaRPr lang="cs-CZ" sz="2800" b="1" dirty="0">
              <a:latin typeface="+mn-lt"/>
            </a:endParaRPr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9DF78A93-8975-4527-8564-4733D1B1F483}"/>
              </a:ext>
            </a:extLst>
          </p:cNvPr>
          <p:cNvSpPr txBox="1">
            <a:spLocks/>
          </p:cNvSpPr>
          <p:nvPr/>
        </p:nvSpPr>
        <p:spPr>
          <a:xfrm>
            <a:off x="5492979" y="3821097"/>
            <a:ext cx="673434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+mn-lt"/>
              </a:rPr>
              <a:t>7</a:t>
            </a:r>
            <a:r>
              <a:rPr lang="cs-CZ" sz="2800" dirty="0">
                <a:latin typeface="+mn-lt"/>
              </a:rPr>
              <a:t>. </a:t>
            </a:r>
            <a:r>
              <a:rPr lang="cs-CZ" sz="2800" b="1" dirty="0" err="1">
                <a:latin typeface="+mn-lt"/>
              </a:rPr>
              <a:t>Tasks</a:t>
            </a:r>
            <a:r>
              <a:rPr lang="cs-CZ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&amp; </a:t>
            </a:r>
            <a:r>
              <a:rPr lang="en-GB" sz="2800" b="1" dirty="0">
                <a:latin typeface="+mn-lt"/>
              </a:rPr>
              <a:t>deadlines</a:t>
            </a:r>
            <a:endParaRPr lang="cs-CZ" sz="2800" b="1" dirty="0">
              <a:latin typeface="+mn-lt"/>
            </a:endParaRPr>
          </a:p>
        </p:txBody>
      </p:sp>
      <p:sp>
        <p:nvSpPr>
          <p:cNvPr id="43" name="Nadpis 12">
            <a:extLst>
              <a:ext uri="{FF2B5EF4-FFF2-40B4-BE49-F238E27FC236}">
                <a16:creationId xmlns:a16="http://schemas.microsoft.com/office/drawing/2014/main" id="{5B1D06B5-186A-4A6D-8E70-B141C0D29663}"/>
              </a:ext>
            </a:extLst>
          </p:cNvPr>
          <p:cNvSpPr txBox="1">
            <a:spLocks/>
          </p:cNvSpPr>
          <p:nvPr/>
        </p:nvSpPr>
        <p:spPr>
          <a:xfrm>
            <a:off x="5889631" y="3300326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8. </a:t>
            </a:r>
            <a:r>
              <a:rPr lang="en-GB" sz="2800" b="1" dirty="0">
                <a:latin typeface="+mn-lt"/>
              </a:rPr>
              <a:t>Agreement </a:t>
            </a:r>
            <a:r>
              <a:rPr lang="en-GB" sz="2800" dirty="0">
                <a:latin typeface="+mn-lt"/>
              </a:rPr>
              <a:t>&amp;</a:t>
            </a:r>
            <a:r>
              <a:rPr lang="en-GB" sz="2800" b="1" dirty="0">
                <a:latin typeface="+mn-lt"/>
              </a:rPr>
              <a:t> action</a:t>
            </a:r>
            <a:r>
              <a:rPr lang="cs-CZ" sz="2800" dirty="0">
                <a:latin typeface="+mn-lt"/>
              </a:rPr>
              <a:t>!</a:t>
            </a:r>
          </a:p>
        </p:txBody>
      </p:sp>
      <p:sp>
        <p:nvSpPr>
          <p:cNvPr id="44" name="Nadpis 12">
            <a:extLst>
              <a:ext uri="{FF2B5EF4-FFF2-40B4-BE49-F238E27FC236}">
                <a16:creationId xmlns:a16="http://schemas.microsoft.com/office/drawing/2014/main" id="{F69C0118-45BF-479E-89A9-1891699C0866}"/>
              </a:ext>
            </a:extLst>
          </p:cNvPr>
          <p:cNvSpPr txBox="1">
            <a:spLocks/>
          </p:cNvSpPr>
          <p:nvPr/>
        </p:nvSpPr>
        <p:spPr>
          <a:xfrm>
            <a:off x="5149905" y="4754048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6. </a:t>
            </a:r>
            <a:r>
              <a:rPr lang="en-GB" sz="2800" b="1" dirty="0">
                <a:latin typeface="+mn-lt"/>
              </a:rPr>
              <a:t>Consequences</a:t>
            </a:r>
            <a:endParaRPr lang="cs-CZ" sz="2800" b="1" dirty="0">
              <a:latin typeface="+mn-lt"/>
            </a:endParaRPr>
          </a:p>
        </p:txBody>
      </p:sp>
      <p:sp>
        <p:nvSpPr>
          <p:cNvPr id="45" name="Nadpis 12">
            <a:extLst>
              <a:ext uri="{FF2B5EF4-FFF2-40B4-BE49-F238E27FC236}">
                <a16:creationId xmlns:a16="http://schemas.microsoft.com/office/drawing/2014/main" id="{CB97541C-DF75-4206-ABD0-2EAF0AA7FBBE}"/>
              </a:ext>
            </a:extLst>
          </p:cNvPr>
          <p:cNvSpPr txBox="1">
            <a:spLocks/>
          </p:cNvSpPr>
          <p:nvPr/>
        </p:nvSpPr>
        <p:spPr>
          <a:xfrm>
            <a:off x="3320184" y="6156015"/>
            <a:ext cx="972005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900" dirty="0">
                <a:latin typeface="+mn-lt"/>
              </a:rPr>
              <a:t>5. </a:t>
            </a:r>
            <a:r>
              <a:rPr lang="cs-CZ" sz="2900" dirty="0" err="1">
                <a:latin typeface="+mn-lt"/>
              </a:rPr>
              <a:t>What</a:t>
            </a:r>
            <a:r>
              <a:rPr lang="cs-CZ" sz="2900" dirty="0">
                <a:latin typeface="+mn-lt"/>
              </a:rPr>
              <a:t> do </a:t>
            </a:r>
            <a:r>
              <a:rPr lang="cs-CZ" sz="2900" dirty="0" err="1">
                <a:latin typeface="+mn-lt"/>
              </a:rPr>
              <a:t>you</a:t>
            </a:r>
            <a:endParaRPr lang="cs-CZ" sz="2900" dirty="0">
              <a:latin typeface="+mn-lt"/>
            </a:endParaRPr>
          </a:p>
          <a:p>
            <a:r>
              <a:rPr lang="cs-CZ" sz="2900" b="1" dirty="0" err="1">
                <a:latin typeface="+mn-lt"/>
              </a:rPr>
              <a:t>suggest</a:t>
            </a:r>
            <a:r>
              <a:rPr lang="cs-CZ" sz="2900" dirty="0">
                <a:latin typeface="+mn-lt"/>
              </a:rPr>
              <a:t>?!</a:t>
            </a:r>
          </a:p>
          <a:p>
            <a:endParaRPr lang="cs-CZ" sz="4000" b="1" dirty="0">
              <a:latin typeface="+mn-lt"/>
            </a:endParaRPr>
          </a:p>
        </p:txBody>
      </p:sp>
      <p:sp>
        <p:nvSpPr>
          <p:cNvPr id="46" name="Šipka: doprava 45">
            <a:extLst>
              <a:ext uri="{FF2B5EF4-FFF2-40B4-BE49-F238E27FC236}">
                <a16:creationId xmlns:a16="http://schemas.microsoft.com/office/drawing/2014/main" id="{1D14D5E8-9AEE-4FEB-BFC7-A4F32E1E6742}"/>
              </a:ext>
            </a:extLst>
          </p:cNvPr>
          <p:cNvSpPr/>
          <p:nvPr/>
        </p:nvSpPr>
        <p:spPr>
          <a:xfrm rot="5400000">
            <a:off x="167969" y="4835588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Šipka: doprava 46">
            <a:extLst>
              <a:ext uri="{FF2B5EF4-FFF2-40B4-BE49-F238E27FC236}">
                <a16:creationId xmlns:a16="http://schemas.microsoft.com/office/drawing/2014/main" id="{B3773DBC-DBEC-4732-A130-A73F6BA0EA90}"/>
              </a:ext>
            </a:extLst>
          </p:cNvPr>
          <p:cNvSpPr/>
          <p:nvPr/>
        </p:nvSpPr>
        <p:spPr>
          <a:xfrm>
            <a:off x="5828150" y="6168369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Šipka: doprava 47">
            <a:extLst>
              <a:ext uri="{FF2B5EF4-FFF2-40B4-BE49-F238E27FC236}">
                <a16:creationId xmlns:a16="http://schemas.microsoft.com/office/drawing/2014/main" id="{B5BC200F-0526-45C3-8860-9CFD89189FDB}"/>
              </a:ext>
            </a:extLst>
          </p:cNvPr>
          <p:cNvSpPr/>
          <p:nvPr/>
        </p:nvSpPr>
        <p:spPr>
          <a:xfrm rot="16200000">
            <a:off x="11377166" y="4563013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B3A9E783-5878-4C1E-9B8F-93BEFDA39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385" r="3464" b="5657"/>
          <a:stretch/>
        </p:blipFill>
        <p:spPr>
          <a:xfrm>
            <a:off x="5695580" y="4461381"/>
            <a:ext cx="1014303" cy="9860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107711-06F9-4647-ACA3-D1DC347B6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95" y="1315136"/>
            <a:ext cx="1377608" cy="185604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9DEDF1A-FD95-47FD-B71A-25E439970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" y="6121604"/>
            <a:ext cx="840107" cy="62258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4479146-1649-43BE-9680-74FD61F92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69AFC79-1A5A-4975-84D7-948B13B88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08264385-03A0-4615-B14C-7D29B2A06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2" name="Obrázek 31" descr="Obsah obrázku klipart, text&#10;&#10;Popis byl vytvořen automaticky">
            <a:extLst>
              <a:ext uri="{FF2B5EF4-FFF2-40B4-BE49-F238E27FC236}">
                <a16:creationId xmlns:a16="http://schemas.microsoft.com/office/drawing/2014/main" id="{2A24DB1C-10D8-4DF9-BAA7-E92EF9111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6745CA5D-E265-4807-9BDA-66956BA84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2" y="-324421"/>
            <a:ext cx="1933149" cy="1933149"/>
          </a:xfrm>
          <a:prstGeom prst="rect">
            <a:avLst/>
          </a:prstGeom>
        </p:spPr>
      </p:pic>
      <p:sp>
        <p:nvSpPr>
          <p:cNvPr id="35" name="Obdélník 34">
            <a:extLst>
              <a:ext uri="{FF2B5EF4-FFF2-40B4-BE49-F238E27FC236}">
                <a16:creationId xmlns:a16="http://schemas.microsoft.com/office/drawing/2014/main" id="{2208B6FC-642B-4D24-90CC-EB0E34429EF3}"/>
              </a:ext>
            </a:extLst>
          </p:cNvPr>
          <p:cNvSpPr/>
          <p:nvPr/>
        </p:nvSpPr>
        <p:spPr>
          <a:xfrm>
            <a:off x="6238059" y="5008969"/>
            <a:ext cx="5953941" cy="1904998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ITC Souvenir" pitchFamily="50" charset="0"/>
            </a:endParaRPr>
          </a:p>
        </p:txBody>
      </p:sp>
      <p:sp>
        <p:nvSpPr>
          <p:cNvPr id="16" name="Nadpis 12">
            <a:extLst>
              <a:ext uri="{FF2B5EF4-FFF2-40B4-BE49-F238E27FC236}">
                <a16:creationId xmlns:a16="http://schemas.microsoft.com/office/drawing/2014/main" id="{82A30DF6-328F-4208-BCBD-45D4620864D6}"/>
              </a:ext>
            </a:extLst>
          </p:cNvPr>
          <p:cNvSpPr txBox="1">
            <a:spLocks/>
          </p:cNvSpPr>
          <p:nvPr/>
        </p:nvSpPr>
        <p:spPr>
          <a:xfrm>
            <a:off x="247824" y="2691512"/>
            <a:ext cx="1301042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atin typeface="+mn-lt"/>
              </a:rPr>
              <a:t>Your</a:t>
            </a:r>
            <a:r>
              <a:rPr lang="cs-CZ" sz="4000" b="1" dirty="0">
                <a:latin typeface="+mn-lt"/>
              </a:rPr>
              <a:t> team </a:t>
            </a:r>
            <a:r>
              <a:rPr lang="cs-CZ" sz="4000" b="1" dirty="0" err="1">
                <a:latin typeface="+mn-lt"/>
              </a:rPr>
              <a:t>member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was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always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late</a:t>
            </a:r>
            <a:endParaRPr lang="cs-CZ" sz="4000" b="1" dirty="0">
              <a:latin typeface="+mn-lt"/>
            </a:endParaRPr>
          </a:p>
          <a:p>
            <a:r>
              <a:rPr lang="cs-CZ" sz="4000" b="1" dirty="0">
                <a:latin typeface="+mn-lt"/>
              </a:rPr>
              <a:t> to </a:t>
            </a:r>
            <a:r>
              <a:rPr lang="cs-CZ" sz="4000" b="1" dirty="0" err="1">
                <a:latin typeface="+mn-lt"/>
              </a:rPr>
              <a:t>work</a:t>
            </a:r>
            <a:r>
              <a:rPr lang="cs-CZ" sz="4000" b="1" dirty="0">
                <a:latin typeface="+mn-lt"/>
              </a:rPr>
              <a:t> last </a:t>
            </a:r>
            <a:r>
              <a:rPr lang="cs-CZ" sz="4000" b="1" dirty="0" err="1">
                <a:latin typeface="+mn-lt"/>
              </a:rPr>
              <a:t>month</a:t>
            </a:r>
            <a:r>
              <a:rPr lang="cs-CZ" sz="4000" b="1" dirty="0">
                <a:latin typeface="+mn-lt"/>
              </a:rPr>
              <a:t>. </a:t>
            </a:r>
            <a:r>
              <a:rPr lang="cs-CZ" sz="4000" b="1" dirty="0" err="1">
                <a:latin typeface="+mn-lt"/>
              </a:rPr>
              <a:t>Customers</a:t>
            </a:r>
            <a:r>
              <a:rPr lang="cs-CZ" sz="4000" b="1" dirty="0">
                <a:latin typeface="+mn-lt"/>
              </a:rPr>
              <a:t> and </a:t>
            </a:r>
          </a:p>
          <a:p>
            <a:r>
              <a:rPr lang="cs-CZ" sz="4000" b="1" dirty="0" err="1">
                <a:latin typeface="+mn-lt"/>
              </a:rPr>
              <a:t>Colleagues</a:t>
            </a:r>
            <a:r>
              <a:rPr lang="cs-CZ" sz="4000" b="1" dirty="0">
                <a:latin typeface="+mn-lt"/>
              </a:rPr>
              <a:t> are </a:t>
            </a:r>
            <a:r>
              <a:rPr lang="cs-CZ" sz="4000" b="1" dirty="0" err="1">
                <a:latin typeface="+mn-lt"/>
              </a:rPr>
              <a:t>complaining</a:t>
            </a:r>
            <a:r>
              <a:rPr lang="cs-CZ" sz="4000" b="1" dirty="0">
                <a:latin typeface="+mn-lt"/>
              </a:rPr>
              <a:t>.</a:t>
            </a:r>
            <a:endParaRPr lang="cs-CZ" sz="4400" b="1" dirty="0">
              <a:latin typeface="+mn-lt"/>
            </a:endParaRPr>
          </a:p>
          <a:p>
            <a:endParaRPr lang="cs-CZ" sz="4000" b="1" dirty="0">
              <a:latin typeface="+mn-lt"/>
            </a:endParaRP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72C86C48-82A5-420B-81D5-D47DBA46B3FF}"/>
              </a:ext>
            </a:extLst>
          </p:cNvPr>
          <p:cNvSpPr/>
          <p:nvPr/>
        </p:nvSpPr>
        <p:spPr>
          <a:xfrm>
            <a:off x="6232074" y="3579218"/>
            <a:ext cx="5944377" cy="1429751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4DEE9D97-DF64-418C-A807-ADE5B649C4CE}"/>
              </a:ext>
            </a:extLst>
          </p:cNvPr>
          <p:cNvSpPr/>
          <p:nvPr/>
        </p:nvSpPr>
        <p:spPr>
          <a:xfrm>
            <a:off x="-36174" y="5001956"/>
            <a:ext cx="6274233" cy="190499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690726F9-047B-4CC3-8EAF-CFEFFD8CD90E}"/>
              </a:ext>
            </a:extLst>
          </p:cNvPr>
          <p:cNvSpPr/>
          <p:nvPr/>
        </p:nvSpPr>
        <p:spPr>
          <a:xfrm>
            <a:off x="-26610" y="3573542"/>
            <a:ext cx="6258684" cy="142841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Šipka: doprava 45">
            <a:extLst>
              <a:ext uri="{FF2B5EF4-FFF2-40B4-BE49-F238E27FC236}">
                <a16:creationId xmlns:a16="http://schemas.microsoft.com/office/drawing/2014/main" id="{1D14D5E8-9AEE-4FEB-BFC7-A4F32E1E6742}"/>
              </a:ext>
            </a:extLst>
          </p:cNvPr>
          <p:cNvSpPr/>
          <p:nvPr/>
        </p:nvSpPr>
        <p:spPr>
          <a:xfrm rot="5400000">
            <a:off x="167969" y="4835588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Šipka: doprava 47">
            <a:extLst>
              <a:ext uri="{FF2B5EF4-FFF2-40B4-BE49-F238E27FC236}">
                <a16:creationId xmlns:a16="http://schemas.microsoft.com/office/drawing/2014/main" id="{B5BC200F-0526-45C3-8860-9CFD89189FDB}"/>
              </a:ext>
            </a:extLst>
          </p:cNvPr>
          <p:cNvSpPr/>
          <p:nvPr/>
        </p:nvSpPr>
        <p:spPr>
          <a:xfrm rot="16200000">
            <a:off x="11377166" y="4563013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B3A9E783-5878-4C1E-9B8F-93BEFDA39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385" r="3464" b="5657"/>
          <a:stretch/>
        </p:blipFill>
        <p:spPr>
          <a:xfrm>
            <a:off x="5695580" y="4461381"/>
            <a:ext cx="1014303" cy="9860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698110-BF02-45C2-A1B4-02E991A8D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2" y="1557114"/>
            <a:ext cx="1570863" cy="1763731"/>
          </a:xfrm>
          <a:prstGeom prst="rect">
            <a:avLst/>
          </a:prstGeom>
        </p:spPr>
      </p:pic>
      <p:sp>
        <p:nvSpPr>
          <p:cNvPr id="30" name="Nadpis 12">
            <a:extLst>
              <a:ext uri="{FF2B5EF4-FFF2-40B4-BE49-F238E27FC236}">
                <a16:creationId xmlns:a16="http://schemas.microsoft.com/office/drawing/2014/main" id="{7F9A77F3-662D-4A5C-B6A0-8ADC27A6BBC0}"/>
              </a:ext>
            </a:extLst>
          </p:cNvPr>
          <p:cNvSpPr txBox="1">
            <a:spLocks/>
          </p:cNvSpPr>
          <p:nvPr/>
        </p:nvSpPr>
        <p:spPr>
          <a:xfrm>
            <a:off x="1663298" y="16222"/>
            <a:ext cx="100931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Boss, </a:t>
            </a:r>
            <a:r>
              <a:rPr lang="cs-CZ" sz="4800" b="1" dirty="0" err="1">
                <a:latin typeface="+mn-lt"/>
              </a:rPr>
              <a:t>solve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the</a:t>
            </a:r>
            <a:r>
              <a:rPr lang="cs-CZ" sz="4800" b="1" dirty="0">
                <a:latin typeface="+mn-lt"/>
              </a:rPr>
              <a:t> PROBLEM!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A687FDCE-618B-44A8-B52A-51BBBA1D2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6874" y="-205203"/>
            <a:ext cx="1783362" cy="1783362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BAA4201-A69F-48F5-8DD5-75C60D58D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" y="6121604"/>
            <a:ext cx="840107" cy="62258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C4F016E-1BB6-4FF2-ABEB-C6035D214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AEF20CEE-1C71-4780-978A-CFFC6CE7A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76476CE-0213-4838-944F-1CE865CEFB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44" name="Obrázek 43" descr="Obsah obrázku klipart, text&#10;&#10;Popis byl vytvořen automaticky">
            <a:extLst>
              <a:ext uri="{FF2B5EF4-FFF2-40B4-BE49-F238E27FC236}">
                <a16:creationId xmlns:a16="http://schemas.microsoft.com/office/drawing/2014/main" id="{F98C8A27-8EA6-4AF9-86D8-0704DA526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  <p:sp>
        <p:nvSpPr>
          <p:cNvPr id="45" name="Nadpis 12">
            <a:extLst>
              <a:ext uri="{FF2B5EF4-FFF2-40B4-BE49-F238E27FC236}">
                <a16:creationId xmlns:a16="http://schemas.microsoft.com/office/drawing/2014/main" id="{2F0BEC60-29EA-4943-93EF-F5D96BAC1321}"/>
              </a:ext>
            </a:extLst>
          </p:cNvPr>
          <p:cNvSpPr txBox="1">
            <a:spLocks/>
          </p:cNvSpPr>
          <p:nvPr/>
        </p:nvSpPr>
        <p:spPr>
          <a:xfrm>
            <a:off x="311242" y="4929083"/>
            <a:ext cx="60988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3. </a:t>
            </a:r>
            <a:r>
              <a:rPr lang="cs-CZ" sz="2800" dirty="0" err="1">
                <a:latin typeface="+mn-lt"/>
              </a:rPr>
              <a:t>If</a:t>
            </a:r>
            <a:r>
              <a:rPr lang="cs-CZ" sz="2800" dirty="0">
                <a:latin typeface="+mn-lt"/>
              </a:rPr>
              <a:t> I </a:t>
            </a:r>
            <a:r>
              <a:rPr lang="cs-CZ" sz="2800" b="1" dirty="0" err="1">
                <a:latin typeface="+mn-lt"/>
              </a:rPr>
              <a:t>understand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well</a:t>
            </a:r>
            <a:r>
              <a:rPr lang="cs-CZ" sz="2800" dirty="0">
                <a:latin typeface="+mn-lt"/>
              </a:rPr>
              <a:t>..</a:t>
            </a:r>
          </a:p>
        </p:txBody>
      </p:sp>
      <p:sp>
        <p:nvSpPr>
          <p:cNvPr id="53" name="Nadpis 12">
            <a:extLst>
              <a:ext uri="{FF2B5EF4-FFF2-40B4-BE49-F238E27FC236}">
                <a16:creationId xmlns:a16="http://schemas.microsoft.com/office/drawing/2014/main" id="{1F9D4BB7-810C-4E5D-8635-A7BC44089D8D}"/>
              </a:ext>
            </a:extLst>
          </p:cNvPr>
          <p:cNvSpPr txBox="1">
            <a:spLocks/>
          </p:cNvSpPr>
          <p:nvPr/>
        </p:nvSpPr>
        <p:spPr>
          <a:xfrm>
            <a:off x="252018" y="5455032"/>
            <a:ext cx="52299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4. </a:t>
            </a:r>
            <a:r>
              <a:rPr lang="cs-CZ" sz="2800" b="1" dirty="0">
                <a:latin typeface="+mn-lt"/>
              </a:rPr>
              <a:t>Listen</a:t>
            </a:r>
            <a:r>
              <a:rPr lang="cs-CZ" sz="2800" dirty="0">
                <a:latin typeface="+mn-lt"/>
              </a:rPr>
              <a:t> and </a:t>
            </a:r>
            <a:r>
              <a:rPr lang="cs-CZ" sz="2800" b="1" dirty="0" err="1">
                <a:latin typeface="+mn-lt"/>
              </a:rPr>
              <a:t>ask</a:t>
            </a:r>
            <a:endParaRPr lang="cs-CZ" sz="2800" b="1" dirty="0">
              <a:latin typeface="+mn-lt"/>
            </a:endParaRPr>
          </a:p>
        </p:txBody>
      </p:sp>
      <p:sp>
        <p:nvSpPr>
          <p:cNvPr id="54" name="Šipka: doprava 53">
            <a:extLst>
              <a:ext uri="{FF2B5EF4-FFF2-40B4-BE49-F238E27FC236}">
                <a16:creationId xmlns:a16="http://schemas.microsoft.com/office/drawing/2014/main" id="{222D7F19-0A68-40BB-B8D8-67B18E6770BF}"/>
              </a:ext>
            </a:extLst>
          </p:cNvPr>
          <p:cNvSpPr/>
          <p:nvPr/>
        </p:nvSpPr>
        <p:spPr>
          <a:xfrm>
            <a:off x="5828150" y="6168369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Nadpis 12">
            <a:extLst>
              <a:ext uri="{FF2B5EF4-FFF2-40B4-BE49-F238E27FC236}">
                <a16:creationId xmlns:a16="http://schemas.microsoft.com/office/drawing/2014/main" id="{CE29FD21-A768-4B29-8071-007B59A7100D}"/>
              </a:ext>
            </a:extLst>
          </p:cNvPr>
          <p:cNvSpPr txBox="1">
            <a:spLocks/>
          </p:cNvSpPr>
          <p:nvPr/>
        </p:nvSpPr>
        <p:spPr>
          <a:xfrm>
            <a:off x="383049" y="3241635"/>
            <a:ext cx="58742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>
                <a:latin typeface="+mn-lt"/>
              </a:rPr>
              <a:t>1. </a:t>
            </a:r>
            <a:r>
              <a:rPr lang="cs-CZ" sz="2800" b="1">
                <a:latin typeface="+mn-lt"/>
              </a:rPr>
              <a:t>Describe</a:t>
            </a:r>
            <a:r>
              <a:rPr lang="cs-CZ" sz="2800">
                <a:latin typeface="+mn-lt"/>
              </a:rPr>
              <a:t> situation</a:t>
            </a:r>
            <a:endParaRPr lang="cs-CZ" sz="2800" dirty="0">
              <a:latin typeface="+mn-lt"/>
            </a:endParaRPr>
          </a:p>
        </p:txBody>
      </p:sp>
      <p:sp>
        <p:nvSpPr>
          <p:cNvPr id="56" name="Nadpis 12">
            <a:extLst>
              <a:ext uri="{FF2B5EF4-FFF2-40B4-BE49-F238E27FC236}">
                <a16:creationId xmlns:a16="http://schemas.microsoft.com/office/drawing/2014/main" id="{925C0E80-9418-4F51-BAFC-655753FF6DF3}"/>
              </a:ext>
            </a:extLst>
          </p:cNvPr>
          <p:cNvSpPr txBox="1">
            <a:spLocks/>
          </p:cNvSpPr>
          <p:nvPr/>
        </p:nvSpPr>
        <p:spPr>
          <a:xfrm>
            <a:off x="-287532" y="3734418"/>
            <a:ext cx="680493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2. </a:t>
            </a:r>
            <a:r>
              <a:rPr lang="cs-CZ" sz="2800" b="1" dirty="0">
                <a:latin typeface="+mn-lt"/>
              </a:rPr>
              <a:t>Use data, </a:t>
            </a:r>
            <a:r>
              <a:rPr lang="cs-CZ" sz="2800" b="1" dirty="0" err="1">
                <a:latin typeface="+mn-lt"/>
              </a:rPr>
              <a:t>facts</a:t>
            </a:r>
            <a:endParaRPr lang="cs-CZ" sz="2800" b="1" dirty="0">
              <a:latin typeface="+mn-lt"/>
            </a:endParaRPr>
          </a:p>
        </p:txBody>
      </p:sp>
      <p:sp>
        <p:nvSpPr>
          <p:cNvPr id="57" name="Nadpis 12">
            <a:extLst>
              <a:ext uri="{FF2B5EF4-FFF2-40B4-BE49-F238E27FC236}">
                <a16:creationId xmlns:a16="http://schemas.microsoft.com/office/drawing/2014/main" id="{3483889D-3D41-4368-A9C3-5706D06F577F}"/>
              </a:ext>
            </a:extLst>
          </p:cNvPr>
          <p:cNvSpPr txBox="1">
            <a:spLocks/>
          </p:cNvSpPr>
          <p:nvPr/>
        </p:nvSpPr>
        <p:spPr>
          <a:xfrm>
            <a:off x="5492979" y="3821097"/>
            <a:ext cx="673434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+mn-lt"/>
              </a:rPr>
              <a:t>7</a:t>
            </a:r>
            <a:r>
              <a:rPr lang="cs-CZ" sz="2800" dirty="0">
                <a:latin typeface="+mn-lt"/>
              </a:rPr>
              <a:t>. </a:t>
            </a:r>
            <a:r>
              <a:rPr lang="cs-CZ" sz="2800" b="1" dirty="0" err="1">
                <a:latin typeface="+mn-lt"/>
              </a:rPr>
              <a:t>Tasks</a:t>
            </a:r>
            <a:r>
              <a:rPr lang="cs-CZ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&amp; </a:t>
            </a:r>
            <a:r>
              <a:rPr lang="en-GB" sz="2800" b="1" dirty="0">
                <a:latin typeface="+mn-lt"/>
              </a:rPr>
              <a:t>deadlines</a:t>
            </a:r>
            <a:endParaRPr lang="cs-CZ" sz="2800" b="1" dirty="0">
              <a:latin typeface="+mn-lt"/>
            </a:endParaRPr>
          </a:p>
        </p:txBody>
      </p:sp>
      <p:sp>
        <p:nvSpPr>
          <p:cNvPr id="58" name="Nadpis 12">
            <a:extLst>
              <a:ext uri="{FF2B5EF4-FFF2-40B4-BE49-F238E27FC236}">
                <a16:creationId xmlns:a16="http://schemas.microsoft.com/office/drawing/2014/main" id="{D418C885-63F3-4C42-85C5-FF87A4BA8047}"/>
              </a:ext>
            </a:extLst>
          </p:cNvPr>
          <p:cNvSpPr txBox="1">
            <a:spLocks/>
          </p:cNvSpPr>
          <p:nvPr/>
        </p:nvSpPr>
        <p:spPr>
          <a:xfrm>
            <a:off x="5889631" y="3300326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8. </a:t>
            </a:r>
            <a:r>
              <a:rPr lang="en-GB" sz="2800" b="1" dirty="0">
                <a:latin typeface="+mn-lt"/>
              </a:rPr>
              <a:t>Agreement </a:t>
            </a:r>
            <a:r>
              <a:rPr lang="en-GB" sz="2800" dirty="0">
                <a:latin typeface="+mn-lt"/>
              </a:rPr>
              <a:t>&amp;</a:t>
            </a:r>
            <a:r>
              <a:rPr lang="en-GB" sz="2800" b="1" dirty="0">
                <a:latin typeface="+mn-lt"/>
              </a:rPr>
              <a:t> action</a:t>
            </a:r>
            <a:r>
              <a:rPr lang="cs-CZ" sz="2800" dirty="0">
                <a:latin typeface="+mn-lt"/>
              </a:rPr>
              <a:t>!</a:t>
            </a:r>
          </a:p>
        </p:txBody>
      </p:sp>
      <p:sp>
        <p:nvSpPr>
          <p:cNvPr id="59" name="Nadpis 12">
            <a:extLst>
              <a:ext uri="{FF2B5EF4-FFF2-40B4-BE49-F238E27FC236}">
                <a16:creationId xmlns:a16="http://schemas.microsoft.com/office/drawing/2014/main" id="{5DC3FF02-097D-409B-8D85-5A5BACB43A88}"/>
              </a:ext>
            </a:extLst>
          </p:cNvPr>
          <p:cNvSpPr txBox="1">
            <a:spLocks/>
          </p:cNvSpPr>
          <p:nvPr/>
        </p:nvSpPr>
        <p:spPr>
          <a:xfrm>
            <a:off x="5149905" y="4754048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+mn-lt"/>
              </a:rPr>
              <a:t>6. </a:t>
            </a:r>
            <a:r>
              <a:rPr lang="en-GB" sz="2800" b="1" dirty="0">
                <a:latin typeface="+mn-lt"/>
              </a:rPr>
              <a:t>Consequences</a:t>
            </a:r>
            <a:endParaRPr lang="cs-CZ" sz="2800" b="1" dirty="0">
              <a:latin typeface="+mn-lt"/>
            </a:endParaRPr>
          </a:p>
        </p:txBody>
      </p:sp>
      <p:sp>
        <p:nvSpPr>
          <p:cNvPr id="60" name="Nadpis 12">
            <a:extLst>
              <a:ext uri="{FF2B5EF4-FFF2-40B4-BE49-F238E27FC236}">
                <a16:creationId xmlns:a16="http://schemas.microsoft.com/office/drawing/2014/main" id="{D03C5309-D84D-4C3B-93CC-3B977CA78D82}"/>
              </a:ext>
            </a:extLst>
          </p:cNvPr>
          <p:cNvSpPr txBox="1">
            <a:spLocks/>
          </p:cNvSpPr>
          <p:nvPr/>
        </p:nvSpPr>
        <p:spPr>
          <a:xfrm>
            <a:off x="3320184" y="6156015"/>
            <a:ext cx="972005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900" dirty="0">
                <a:latin typeface="+mn-lt"/>
              </a:rPr>
              <a:t>5. </a:t>
            </a:r>
            <a:r>
              <a:rPr lang="cs-CZ" sz="2900" dirty="0" err="1">
                <a:latin typeface="+mn-lt"/>
              </a:rPr>
              <a:t>What</a:t>
            </a:r>
            <a:r>
              <a:rPr lang="cs-CZ" sz="2900" dirty="0">
                <a:latin typeface="+mn-lt"/>
              </a:rPr>
              <a:t> do </a:t>
            </a:r>
            <a:r>
              <a:rPr lang="cs-CZ" sz="2900" dirty="0" err="1">
                <a:latin typeface="+mn-lt"/>
              </a:rPr>
              <a:t>you</a:t>
            </a:r>
            <a:endParaRPr lang="cs-CZ" sz="2900" dirty="0">
              <a:latin typeface="+mn-lt"/>
            </a:endParaRPr>
          </a:p>
          <a:p>
            <a:r>
              <a:rPr lang="cs-CZ" sz="2900" b="1" dirty="0" err="1">
                <a:latin typeface="+mn-lt"/>
              </a:rPr>
              <a:t>suggest</a:t>
            </a:r>
            <a:r>
              <a:rPr lang="cs-CZ" sz="2900" dirty="0">
                <a:latin typeface="+mn-lt"/>
              </a:rPr>
              <a:t>?!</a:t>
            </a:r>
          </a:p>
          <a:p>
            <a:endParaRPr lang="cs-CZ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2741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délník 35">
            <a:extLst>
              <a:ext uri="{FF2B5EF4-FFF2-40B4-BE49-F238E27FC236}">
                <a16:creationId xmlns:a16="http://schemas.microsoft.com/office/drawing/2014/main" id="{D418C61F-8088-47E7-B5CD-26E42F1E7D22}"/>
              </a:ext>
            </a:extLst>
          </p:cNvPr>
          <p:cNvSpPr/>
          <p:nvPr/>
        </p:nvSpPr>
        <p:spPr>
          <a:xfrm>
            <a:off x="-4606" y="3428996"/>
            <a:ext cx="6096003" cy="354799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262C0E0E-AE81-498F-BA86-0B5ECDDF4BAD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FDD6FC6F-A095-4EB2-8D0C-9246A12FCDA2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1831DB4F-9EE3-45B9-B459-D0EDD745C2B9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9F220263-E5B8-4BF8-B6D3-BB675B427379}"/>
              </a:ext>
            </a:extLst>
          </p:cNvPr>
          <p:cNvSpPr/>
          <p:nvPr/>
        </p:nvSpPr>
        <p:spPr>
          <a:xfrm>
            <a:off x="-4606" y="239231"/>
            <a:ext cx="12202591" cy="86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1791849" y="87189"/>
            <a:ext cx="951439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You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will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know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answers</a:t>
            </a:r>
            <a:r>
              <a:rPr lang="cs-CZ" sz="4400" b="1" dirty="0">
                <a:latin typeface="+mn-lt"/>
              </a:rPr>
              <a:t>!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E5D82E-847C-4E17-8E60-F8AB8F59BD68}"/>
              </a:ext>
            </a:extLst>
          </p:cNvPr>
          <p:cNvSpPr/>
          <p:nvPr/>
        </p:nvSpPr>
        <p:spPr>
          <a:xfrm>
            <a:off x="-147918" y="1398277"/>
            <a:ext cx="12350509" cy="5255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BFD0ECE9-90E8-4F84-9AC4-6A5007455D88}"/>
              </a:ext>
            </a:extLst>
          </p:cNvPr>
          <p:cNvSpPr txBox="1">
            <a:spLocks/>
          </p:cNvSpPr>
          <p:nvPr/>
        </p:nvSpPr>
        <p:spPr>
          <a:xfrm>
            <a:off x="-2369076" y="1679228"/>
            <a:ext cx="119859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Why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some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testers</a:t>
            </a:r>
            <a:r>
              <a:rPr lang="cs-CZ" sz="3200" dirty="0">
                <a:latin typeface="+mn-lt"/>
              </a:rPr>
              <a:t> report </a:t>
            </a:r>
            <a:r>
              <a:rPr lang="cs-CZ" sz="3200" dirty="0" err="1">
                <a:latin typeface="+mn-lt"/>
              </a:rPr>
              <a:t>bugs</a:t>
            </a:r>
            <a:r>
              <a:rPr lang="cs-CZ" sz="3200" dirty="0">
                <a:latin typeface="+mn-lt"/>
              </a:rPr>
              <a:t> in </a:t>
            </a:r>
            <a:r>
              <a:rPr lang="cs-CZ" sz="3200" b="1" dirty="0">
                <a:latin typeface="+mn-lt"/>
              </a:rPr>
              <a:t>JIRA</a:t>
            </a:r>
            <a:r>
              <a:rPr lang="cs-CZ" sz="3200" dirty="0">
                <a:latin typeface="+mn-lt"/>
              </a:rPr>
              <a:t>,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      </a:t>
            </a:r>
            <a:r>
              <a:rPr lang="cs-CZ" sz="3200" dirty="0" err="1">
                <a:latin typeface="+mn-lt"/>
              </a:rPr>
              <a:t>then</a:t>
            </a:r>
            <a:r>
              <a:rPr lang="cs-CZ" sz="3200" b="1" dirty="0">
                <a:latin typeface="+mn-lt"/>
              </a:rPr>
              <a:t> call </a:t>
            </a:r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 and </a:t>
            </a:r>
            <a:r>
              <a:rPr lang="cs-CZ" sz="3200" dirty="0" err="1">
                <a:latin typeface="+mn-lt"/>
              </a:rPr>
              <a:t>then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even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hipchat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?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1238B43-C867-47D2-BAE4-B25FD1CDF2CB}"/>
              </a:ext>
            </a:extLst>
          </p:cNvPr>
          <p:cNvSpPr/>
          <p:nvPr/>
        </p:nvSpPr>
        <p:spPr>
          <a:xfrm>
            <a:off x="191649" y="2835141"/>
            <a:ext cx="93952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testers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afraid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to go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conflict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developers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fight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lions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GB" sz="32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6EF0263-624A-4A80-A997-6D1B5643A1C1}"/>
              </a:ext>
            </a:extLst>
          </p:cNvPr>
          <p:cNvSpPr/>
          <p:nvPr/>
        </p:nvSpPr>
        <p:spPr>
          <a:xfrm>
            <a:off x="191649" y="5224178"/>
            <a:ext cx="9997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testers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reporting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even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minor</a:t>
            </a:r>
            <a:b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bugs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in such 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detail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takes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forever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GB" sz="32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9A5722C-BC40-466B-90FE-A932D1790823}"/>
              </a:ext>
            </a:extLst>
          </p:cNvPr>
          <p:cNvSpPr/>
          <p:nvPr/>
        </p:nvSpPr>
        <p:spPr>
          <a:xfrm>
            <a:off x="191649" y="4065638"/>
            <a:ext cx="80486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becomes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Micromanager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stress</a:t>
            </a:r>
            <a:b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suffers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burnout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3200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16FB5F68-906D-4D20-94E1-51E986F02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6920ED4-44D7-4466-9674-A1B6BAF01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2A08483-CA5E-4BE1-A85E-E98272239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11" y="3303598"/>
            <a:ext cx="763481" cy="93022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D7BC82C-F1D5-4050-A893-22AC1F232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85" y="1498367"/>
            <a:ext cx="1287085" cy="1287085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48A14EA7-755F-4BAC-858A-2A9081FAB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11" y="5274622"/>
            <a:ext cx="844045" cy="924177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046B95E3-F881-4B1D-9307-2A3EA38A4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22" y="2498191"/>
            <a:ext cx="910930" cy="88246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7E17C37A-34D3-40F9-980A-F325190C3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00" y="3923783"/>
            <a:ext cx="763481" cy="930226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5131355-BD32-42EF-BF2F-A7D7AA0EA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2" y="4391084"/>
            <a:ext cx="910930" cy="88246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B957F955-008E-4FC5-8D5F-E04DCE18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3" name="Obrázek 32" descr="Obsah obrázku klipart, text&#10;&#10;Popis byl vytvořen automaticky">
            <a:extLst>
              <a:ext uri="{FF2B5EF4-FFF2-40B4-BE49-F238E27FC236}">
                <a16:creationId xmlns:a16="http://schemas.microsoft.com/office/drawing/2014/main" id="{32C0461C-0EA2-4BDF-9E54-BB38395F7C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62164571-E9FC-40A7-9192-51630E406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228"/>
            <a:ext cx="12192000" cy="43349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FB784B2-B1E7-4364-9699-F859B5F51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281" y="1865916"/>
            <a:ext cx="1429184" cy="174131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613171B-3138-4DDC-86DB-072D158CA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30" y="3846996"/>
            <a:ext cx="1961503" cy="196150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58967F9-41E7-4C19-A9A4-528CC5054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7" y="2206165"/>
            <a:ext cx="1706270" cy="186826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16EB462-5314-4277-ADF3-896BBDD6E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9" y="4238773"/>
            <a:ext cx="1573171" cy="1524010"/>
          </a:xfrm>
          <a:prstGeom prst="rect">
            <a:avLst/>
          </a:prstGeom>
        </p:spPr>
      </p:pic>
      <p:sp>
        <p:nvSpPr>
          <p:cNvPr id="8" name="Nadpis 12">
            <a:extLst>
              <a:ext uri="{FF2B5EF4-FFF2-40B4-BE49-F238E27FC236}">
                <a16:creationId xmlns:a16="http://schemas.microsoft.com/office/drawing/2014/main" id="{39055DEB-F7F7-4238-9917-CFA4F731A6BC}"/>
              </a:ext>
            </a:extLst>
          </p:cNvPr>
          <p:cNvSpPr txBox="1">
            <a:spLocks/>
          </p:cNvSpPr>
          <p:nvPr/>
        </p:nvSpPr>
        <p:spPr>
          <a:xfrm>
            <a:off x="1714492" y="289636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latin typeface="+mn-lt"/>
              </a:rPr>
              <a:t>FIND YOUR COLOUR!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DAE941-D9B5-4A7C-B297-04D81A184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91" y="2053472"/>
            <a:ext cx="2190750" cy="3162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5FF60B-A63C-405A-B717-894D1F0E1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7" y="2029659"/>
            <a:ext cx="2257425" cy="31908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3E1518A-6FB8-432D-A5C0-D3B684EB6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44" y="2029659"/>
            <a:ext cx="2181225" cy="32099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6D3B63A-F1FC-4926-8121-67B1AC9F3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15" y="2068600"/>
            <a:ext cx="2152650" cy="31623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0A1368C-C06C-411A-A168-07A4A8C631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E6B40F2-DA30-4DFB-B2F9-030468796D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2C83B2A-3E67-455F-BED9-6D1A42643A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3" name="Obrázek 22" descr="Obsah obrázku klipart, text&#10;&#10;Popis byl vytvořen automaticky">
            <a:extLst>
              <a:ext uri="{FF2B5EF4-FFF2-40B4-BE49-F238E27FC236}">
                <a16:creationId xmlns:a16="http://schemas.microsoft.com/office/drawing/2014/main" id="{46742688-DBB9-4D1F-B1F8-7B1700B18C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ydrant&#10;&#10;Popis byl vytvořen automaticky">
            <a:extLst>
              <a:ext uri="{FF2B5EF4-FFF2-40B4-BE49-F238E27FC236}">
                <a16:creationId xmlns:a16="http://schemas.microsoft.com/office/drawing/2014/main" id="{EACB4845-1087-409C-9BF0-01B2CBDE1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5" y="1977608"/>
            <a:ext cx="7557668" cy="47235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A17AF8-7D3E-419B-9096-3BAFD43DA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8" y="3312948"/>
            <a:ext cx="560691" cy="5393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E38D63-1B26-48AB-A890-01AB5E002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7" y="2687703"/>
            <a:ext cx="607093" cy="607093"/>
          </a:xfrm>
          <a:prstGeom prst="rect">
            <a:avLst/>
          </a:prstGeom>
        </p:spPr>
      </p:pic>
      <p:sp>
        <p:nvSpPr>
          <p:cNvPr id="9" name="Nadpis 12">
            <a:extLst>
              <a:ext uri="{FF2B5EF4-FFF2-40B4-BE49-F238E27FC236}">
                <a16:creationId xmlns:a16="http://schemas.microsoft.com/office/drawing/2014/main" id="{79118B27-0227-4597-B9B3-664EEEFEAAEF}"/>
              </a:ext>
            </a:extLst>
          </p:cNvPr>
          <p:cNvSpPr txBox="1">
            <a:spLocks/>
          </p:cNvSpPr>
          <p:nvPr/>
        </p:nvSpPr>
        <p:spPr>
          <a:xfrm>
            <a:off x="857299" y="2802224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bouskovap</a:t>
            </a:r>
            <a:endParaRPr lang="cs-CZ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91F9437-08BA-40D3-842A-0779A5C1B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7" y="3848981"/>
            <a:ext cx="742101" cy="582754"/>
          </a:xfrm>
          <a:prstGeom prst="rect">
            <a:avLst/>
          </a:prstGeom>
        </p:spPr>
      </p:pic>
      <p:sp>
        <p:nvSpPr>
          <p:cNvPr id="11" name="Nadpis 12">
            <a:extLst>
              <a:ext uri="{FF2B5EF4-FFF2-40B4-BE49-F238E27FC236}">
                <a16:creationId xmlns:a16="http://schemas.microsoft.com/office/drawing/2014/main" id="{4409C8AD-C005-49F7-B8AF-F682DC1EE621}"/>
              </a:ext>
            </a:extLst>
          </p:cNvPr>
          <p:cNvSpPr txBox="1">
            <a:spLocks/>
          </p:cNvSpPr>
          <p:nvPr/>
        </p:nvSpPr>
        <p:spPr>
          <a:xfrm>
            <a:off x="976820" y="336403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b</a:t>
            </a:r>
            <a:r>
              <a:rPr lang="cs-CZ" sz="2400" dirty="0" err="1"/>
              <a:t>ouskovap</a:t>
            </a:r>
            <a:r>
              <a:rPr lang="cs-CZ" sz="2400" dirty="0"/>
              <a:t>@</a:t>
            </a:r>
            <a:r>
              <a:rPr lang="en-GB" sz="2400" dirty="0"/>
              <a:t>gmail.com</a:t>
            </a:r>
            <a:endParaRPr lang="cs-CZ" sz="2400" dirty="0"/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67889551-8F5D-4A3D-B9F6-42C13EFB76B2}"/>
              </a:ext>
            </a:extLst>
          </p:cNvPr>
          <p:cNvSpPr txBox="1">
            <a:spLocks/>
          </p:cNvSpPr>
          <p:nvPr/>
        </p:nvSpPr>
        <p:spPr>
          <a:xfrm>
            <a:off x="887336" y="2186435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petrabouskova</a:t>
            </a:r>
            <a:endParaRPr lang="cs-CZ" sz="24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D34807B-0B13-4D7F-AFD6-ABB2A540E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3" y="4477586"/>
            <a:ext cx="668798" cy="5827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3719D0B-9D19-4343-9C8A-29286EC00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7" y="5755385"/>
            <a:ext cx="551630" cy="4728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AF2552F-87C4-4127-BF00-BA96F9EFB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4" y="5042269"/>
            <a:ext cx="618726" cy="582754"/>
          </a:xfrm>
          <a:prstGeom prst="rect">
            <a:avLst/>
          </a:prstGeom>
        </p:spPr>
      </p:pic>
      <p:sp>
        <p:nvSpPr>
          <p:cNvPr id="19" name="Nadpis 12">
            <a:extLst>
              <a:ext uri="{FF2B5EF4-FFF2-40B4-BE49-F238E27FC236}">
                <a16:creationId xmlns:a16="http://schemas.microsoft.com/office/drawing/2014/main" id="{BE489E7C-2165-4DE4-80A7-ECD0D2AE80FE}"/>
              </a:ext>
            </a:extLst>
          </p:cNvPr>
          <p:cNvSpPr txBox="1">
            <a:spLocks/>
          </p:cNvSpPr>
          <p:nvPr/>
        </p:nvSpPr>
        <p:spPr>
          <a:xfrm>
            <a:off x="831853" y="3948897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petra.bouskova</a:t>
            </a:r>
            <a:endParaRPr lang="cs-CZ" sz="2400" dirty="0"/>
          </a:p>
        </p:txBody>
      </p:sp>
      <p:sp>
        <p:nvSpPr>
          <p:cNvPr id="20" name="Nadpis 12">
            <a:extLst>
              <a:ext uri="{FF2B5EF4-FFF2-40B4-BE49-F238E27FC236}">
                <a16:creationId xmlns:a16="http://schemas.microsoft.com/office/drawing/2014/main" id="{C7D56F78-4E36-4631-AEFC-53CAF8D4AA26}"/>
              </a:ext>
            </a:extLst>
          </p:cNvPr>
          <p:cNvSpPr txBox="1">
            <a:spLocks/>
          </p:cNvSpPr>
          <p:nvPr/>
        </p:nvSpPr>
        <p:spPr>
          <a:xfrm>
            <a:off x="831852" y="513149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bouskovapetra</a:t>
            </a:r>
            <a:endParaRPr lang="cs-CZ" sz="2400" dirty="0"/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8FAB1C02-3C09-44E9-A9BD-96647721B8C2}"/>
              </a:ext>
            </a:extLst>
          </p:cNvPr>
          <p:cNvSpPr txBox="1">
            <a:spLocks/>
          </p:cNvSpPr>
          <p:nvPr/>
        </p:nvSpPr>
        <p:spPr>
          <a:xfrm>
            <a:off x="841866" y="4522661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petrabouskova.com</a:t>
            </a:r>
            <a:endParaRPr lang="cs-CZ" sz="2400" dirty="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3C243A0A-0F02-4CAD-BF66-2D80167318B4}"/>
              </a:ext>
            </a:extLst>
          </p:cNvPr>
          <p:cNvSpPr/>
          <p:nvPr/>
        </p:nvSpPr>
        <p:spPr>
          <a:xfrm>
            <a:off x="3397757" y="2391304"/>
            <a:ext cx="3049591" cy="150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AA617F5E-0BB0-4DD8-B095-F499AC02E91E}"/>
              </a:ext>
            </a:extLst>
          </p:cNvPr>
          <p:cNvSpPr/>
          <p:nvPr/>
        </p:nvSpPr>
        <p:spPr>
          <a:xfrm>
            <a:off x="8540748" y="1699000"/>
            <a:ext cx="3322423" cy="206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D809EE6F-F807-43C1-9EC5-C6889FD21D22}"/>
              </a:ext>
            </a:extLst>
          </p:cNvPr>
          <p:cNvSpPr/>
          <p:nvPr/>
        </p:nvSpPr>
        <p:spPr>
          <a:xfrm>
            <a:off x="3666" y="285525"/>
            <a:ext cx="12188334" cy="1930153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2F499B3E-83C2-4A3F-A308-6E76EA7C3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5C1FA8C-953B-484E-B022-6B4E4F649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152EFBC-E18F-4B1E-8136-6721367492E9}"/>
              </a:ext>
            </a:extLst>
          </p:cNvPr>
          <p:cNvSpPr/>
          <p:nvPr/>
        </p:nvSpPr>
        <p:spPr>
          <a:xfrm>
            <a:off x="831852" y="407948"/>
            <a:ext cx="116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Stop communicating with your team in the way </a:t>
            </a:r>
            <a:endParaRPr lang="cs-CZ" sz="3200" b="1" dirty="0"/>
          </a:p>
          <a:p>
            <a:pPr algn="ctr"/>
            <a:r>
              <a:rPr lang="en-GB" sz="3200" b="1" dirty="0"/>
              <a:t>you like to receive information. Talk to people </a:t>
            </a:r>
            <a:endParaRPr lang="cs-CZ" sz="3200" b="1" dirty="0"/>
          </a:p>
          <a:p>
            <a:pPr algn="ctr"/>
            <a:r>
              <a:rPr lang="en-GB" sz="3200" b="1" dirty="0"/>
              <a:t>in a</a:t>
            </a:r>
            <a:r>
              <a:rPr lang="cs-CZ" sz="3200" b="1" dirty="0"/>
              <a:t> </a:t>
            </a:r>
            <a:r>
              <a:rPr lang="en-GB" sz="3200" b="1" dirty="0"/>
              <a:t>way they would </a:t>
            </a:r>
            <a:r>
              <a:rPr lang="en-GB" sz="3200" b="1" u="sng" dirty="0"/>
              <a:t>communicate with themselves</a:t>
            </a:r>
            <a:r>
              <a:rPr lang="en-GB" sz="3200" b="1" dirty="0"/>
              <a:t>.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E19043D2-0328-4054-8D1D-4EB2C2570CF0}"/>
              </a:ext>
            </a:extLst>
          </p:cNvPr>
          <p:cNvSpPr/>
          <p:nvPr/>
        </p:nvSpPr>
        <p:spPr>
          <a:xfrm>
            <a:off x="9982200" y="2773941"/>
            <a:ext cx="1906592" cy="150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9334CFD-4F76-4D2F-A595-4E145AD75B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b="10889"/>
          <a:stretch/>
        </p:blipFill>
        <p:spPr>
          <a:xfrm>
            <a:off x="8889098" y="2295250"/>
            <a:ext cx="3253004" cy="112754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540692E-64D2-4DB0-A094-D7BE046902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7" name="Obrázek 26" descr="Obsah obrázku klipart, text&#10;&#10;Popis byl vytvořen automaticky">
            <a:extLst>
              <a:ext uri="{FF2B5EF4-FFF2-40B4-BE49-F238E27FC236}">
                <a16:creationId xmlns:a16="http://schemas.microsoft.com/office/drawing/2014/main" id="{0E637F19-89F9-4FFD-A4B6-9435178A53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6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>
            <a:extLst>
              <a:ext uri="{FF2B5EF4-FFF2-40B4-BE49-F238E27FC236}">
                <a16:creationId xmlns:a16="http://schemas.microsoft.com/office/drawing/2014/main" id="{B803230C-36E4-4357-9762-9DA13EF37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/>
          <a:stretch/>
        </p:blipFill>
        <p:spPr>
          <a:xfrm>
            <a:off x="9511487" y="1056744"/>
            <a:ext cx="2292758" cy="28482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CB194B0-B164-45DF-ABFA-681DF9177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31" y="1636399"/>
            <a:ext cx="3190976" cy="42490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70E455-A536-4689-8BB1-ADF3E9A2A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2" y="1288580"/>
            <a:ext cx="2644072" cy="475398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FC86861-70F7-48EA-9306-210F2F17D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>
          <a:xfrm>
            <a:off x="2873324" y="1629939"/>
            <a:ext cx="3680913" cy="433995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B61BFA3-DD78-47D2-8BED-57C99046A2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2333" r="16738" b="3726"/>
          <a:stretch/>
        </p:blipFill>
        <p:spPr>
          <a:xfrm>
            <a:off x="5204421" y="2966079"/>
            <a:ext cx="1882744" cy="345812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84E1AB4-4D81-4FDB-8E86-14DD22C54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34" y="3586355"/>
            <a:ext cx="1931336" cy="2720191"/>
          </a:xfrm>
          <a:prstGeom prst="rect">
            <a:avLst/>
          </a:prstGeom>
        </p:spPr>
      </p:pic>
      <p:sp>
        <p:nvSpPr>
          <p:cNvPr id="33" name="Obdélník 32">
            <a:extLst>
              <a:ext uri="{FF2B5EF4-FFF2-40B4-BE49-F238E27FC236}">
                <a16:creationId xmlns:a16="http://schemas.microsoft.com/office/drawing/2014/main" id="{A3DA0D20-71D3-4E14-88B4-3E45C037B045}"/>
              </a:ext>
            </a:extLst>
          </p:cNvPr>
          <p:cNvSpPr/>
          <p:nvPr/>
        </p:nvSpPr>
        <p:spPr>
          <a:xfrm>
            <a:off x="0" y="748273"/>
            <a:ext cx="12192000" cy="555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E83A345C-65F2-4DB6-B0D1-7A3B4746CDF4}"/>
              </a:ext>
            </a:extLst>
          </p:cNvPr>
          <p:cNvSpPr/>
          <p:nvPr/>
        </p:nvSpPr>
        <p:spPr>
          <a:xfrm>
            <a:off x="-15751" y="3350898"/>
            <a:ext cx="6096003" cy="3699907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2D767A3-19B9-4071-8A10-4DC5CBFC6A28}"/>
              </a:ext>
            </a:extLst>
          </p:cNvPr>
          <p:cNvSpPr/>
          <p:nvPr/>
        </p:nvSpPr>
        <p:spPr>
          <a:xfrm>
            <a:off x="6084841" y="-107225"/>
            <a:ext cx="6243512" cy="3458128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8F9F91F2-D6CF-4F27-9111-6AF82CBC3E57}"/>
              </a:ext>
            </a:extLst>
          </p:cNvPr>
          <p:cNvSpPr/>
          <p:nvPr/>
        </p:nvSpPr>
        <p:spPr>
          <a:xfrm>
            <a:off x="6080252" y="3350899"/>
            <a:ext cx="6227085" cy="361811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A622FC7-4D7C-4829-8F95-625B36EB6060}"/>
              </a:ext>
            </a:extLst>
          </p:cNvPr>
          <p:cNvSpPr/>
          <p:nvPr/>
        </p:nvSpPr>
        <p:spPr>
          <a:xfrm>
            <a:off x="-11156" y="-78101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06DDB589-AF29-447C-A016-DFB4839DF984}"/>
              </a:ext>
            </a:extLst>
          </p:cNvPr>
          <p:cNvSpPr/>
          <p:nvPr/>
        </p:nvSpPr>
        <p:spPr>
          <a:xfrm>
            <a:off x="6425721" y="3441946"/>
            <a:ext cx="5378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dirty="0" err="1"/>
              <a:t>You</a:t>
            </a:r>
            <a:r>
              <a:rPr lang="cs-CZ" sz="4800" b="1" dirty="0"/>
              <a:t> are</a:t>
            </a:r>
          </a:p>
          <a:p>
            <a:pPr>
              <a:lnSpc>
                <a:spcPct val="100000"/>
              </a:lnSpc>
            </a:pPr>
            <a:r>
              <a:rPr lang="cs-CZ" sz="4800" b="1" dirty="0" err="1"/>
              <a:t>totally</a:t>
            </a:r>
            <a:r>
              <a:rPr lang="en-GB" sz="4800" b="1" dirty="0"/>
              <a:t> </a:t>
            </a:r>
            <a:r>
              <a:rPr lang="cs-CZ" sz="4800" b="1" dirty="0" err="1"/>
              <a:t>yellow</a:t>
            </a:r>
            <a:r>
              <a:rPr lang="cs-CZ" sz="4800" b="1" dirty="0"/>
              <a:t>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1A1EE6-129D-4100-B93E-00CD41573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63" y="400354"/>
            <a:ext cx="5475273" cy="30823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25033D-C3CD-41FF-AF55-CFB44C5010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1" y="3429000"/>
            <a:ext cx="5478275" cy="3084067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9F0D772D-9B22-4E60-B1A1-1279A9367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78" y="1184913"/>
            <a:ext cx="7344673" cy="411301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1F99243-A0B2-4D2B-8A9C-9A5A0F5A89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23CE8E6-3B6C-40A0-BBEF-E1DF7554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CB6E9A6-01CD-43D0-876D-A0F177984E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0" name="Obrázek 29" descr="Obsah obrázku klipart, text&#10;&#10;Popis byl vytvořen automaticky">
            <a:extLst>
              <a:ext uri="{FF2B5EF4-FFF2-40B4-BE49-F238E27FC236}">
                <a16:creationId xmlns:a16="http://schemas.microsoft.com/office/drawing/2014/main" id="{159C670F-0FBE-440A-83F1-40CF9C1A60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23" grpId="0" animBg="1"/>
      <p:bldP spid="24" grpId="0" animBg="1"/>
      <p:bldP spid="25" grpId="0" animBg="1"/>
      <p:bldP spid="26" grpId="0" animBg="1"/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8942915B-9C4E-4AF7-B018-EE5EEDC6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52" y="-1137745"/>
            <a:ext cx="12344104" cy="8229402"/>
          </a:xfrm>
          <a:prstGeom prst="rect">
            <a:avLst/>
          </a:prstGeom>
        </p:spPr>
      </p:pic>
      <p:sp>
        <p:nvSpPr>
          <p:cNvPr id="24" name="Nadpis 1">
            <a:extLst>
              <a:ext uri="{FF2B5EF4-FFF2-40B4-BE49-F238E27FC236}">
                <a16:creationId xmlns:a16="http://schemas.microsoft.com/office/drawing/2014/main" id="{CA2EEDC1-2990-4D74-B2F3-6E6D6C651E8A}"/>
              </a:ext>
            </a:extLst>
          </p:cNvPr>
          <p:cNvSpPr txBox="1">
            <a:spLocks/>
          </p:cNvSpPr>
          <p:nvPr/>
        </p:nvSpPr>
        <p:spPr>
          <a:xfrm>
            <a:off x="-1158769" y="5099528"/>
            <a:ext cx="6825708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b="1" dirty="0">
                <a:latin typeface="+mn-lt"/>
              </a:rPr>
              <a:t>Insights </a:t>
            </a:r>
          </a:p>
          <a:p>
            <a:pPr>
              <a:lnSpc>
                <a:spcPct val="100000"/>
              </a:lnSpc>
            </a:pPr>
            <a:r>
              <a:rPr lang="en-GB" sz="4800" b="1" dirty="0">
                <a:latin typeface="+mn-lt"/>
              </a:rPr>
              <a:t>Discovery</a:t>
            </a:r>
            <a:endParaRPr lang="cs-CZ" sz="4400" b="1" dirty="0"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532ACF-0E18-4B4F-9C90-233D27A93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6E9E8B-6074-4945-A485-17A8FF4B1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72AB64-7CED-45E1-AB6D-E419AE1D8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11" name="Obrázek 10" descr="Obsah obrázku klipart, text&#10;&#10;Popis byl vytvořen automaticky">
            <a:extLst>
              <a:ext uri="{FF2B5EF4-FFF2-40B4-BE49-F238E27FC236}">
                <a16:creationId xmlns:a16="http://schemas.microsoft.com/office/drawing/2014/main" id="{705F3B31-D495-439D-8DBF-99C910FD2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0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délník 35">
            <a:extLst>
              <a:ext uri="{FF2B5EF4-FFF2-40B4-BE49-F238E27FC236}">
                <a16:creationId xmlns:a16="http://schemas.microsoft.com/office/drawing/2014/main" id="{D418C61F-8088-47E7-B5CD-26E42F1E7D22}"/>
              </a:ext>
            </a:extLst>
          </p:cNvPr>
          <p:cNvSpPr/>
          <p:nvPr/>
        </p:nvSpPr>
        <p:spPr>
          <a:xfrm>
            <a:off x="-4606" y="3428996"/>
            <a:ext cx="6096003" cy="354799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262C0E0E-AE81-498F-BA86-0B5ECDDF4BAD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FDD6FC6F-A095-4EB2-8D0C-9246A12FCDA2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1831DB4F-9EE3-45B9-B459-D0EDD745C2B9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9F220263-E5B8-4BF8-B6D3-BB675B427379}"/>
              </a:ext>
            </a:extLst>
          </p:cNvPr>
          <p:cNvSpPr/>
          <p:nvPr/>
        </p:nvSpPr>
        <p:spPr>
          <a:xfrm>
            <a:off x="-4606" y="239231"/>
            <a:ext cx="12202591" cy="86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1791849" y="87189"/>
            <a:ext cx="951439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You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will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know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answers</a:t>
            </a:r>
            <a:r>
              <a:rPr lang="cs-CZ" sz="4400" b="1" dirty="0">
                <a:latin typeface="+mn-lt"/>
              </a:rPr>
              <a:t>!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E5D82E-847C-4E17-8E60-F8AB8F59BD68}"/>
              </a:ext>
            </a:extLst>
          </p:cNvPr>
          <p:cNvSpPr/>
          <p:nvPr/>
        </p:nvSpPr>
        <p:spPr>
          <a:xfrm>
            <a:off x="-147918" y="1398277"/>
            <a:ext cx="12350509" cy="5255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BFD0ECE9-90E8-4F84-9AC4-6A5007455D88}"/>
              </a:ext>
            </a:extLst>
          </p:cNvPr>
          <p:cNvSpPr txBox="1">
            <a:spLocks/>
          </p:cNvSpPr>
          <p:nvPr/>
        </p:nvSpPr>
        <p:spPr>
          <a:xfrm>
            <a:off x="-2305283" y="1725677"/>
            <a:ext cx="119859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Why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some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testers</a:t>
            </a:r>
            <a:r>
              <a:rPr lang="cs-CZ" sz="3200" dirty="0">
                <a:latin typeface="+mn-lt"/>
              </a:rPr>
              <a:t> report </a:t>
            </a:r>
            <a:r>
              <a:rPr lang="cs-CZ" sz="3200" dirty="0" err="1">
                <a:latin typeface="+mn-lt"/>
              </a:rPr>
              <a:t>bugs</a:t>
            </a:r>
            <a:r>
              <a:rPr lang="cs-CZ" sz="3200" dirty="0">
                <a:latin typeface="+mn-lt"/>
              </a:rPr>
              <a:t> in </a:t>
            </a:r>
            <a:r>
              <a:rPr lang="cs-CZ" sz="3200" b="1" dirty="0">
                <a:latin typeface="+mn-lt"/>
              </a:rPr>
              <a:t>JIRA</a:t>
            </a:r>
            <a:r>
              <a:rPr lang="cs-CZ" sz="3200" dirty="0">
                <a:latin typeface="+mn-lt"/>
              </a:rPr>
              <a:t>,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      </a:t>
            </a:r>
            <a:r>
              <a:rPr lang="cs-CZ" sz="3200" dirty="0" err="1">
                <a:latin typeface="+mn-lt"/>
              </a:rPr>
              <a:t>then</a:t>
            </a:r>
            <a:r>
              <a:rPr lang="cs-CZ" sz="3200" b="1" dirty="0">
                <a:latin typeface="+mn-lt"/>
              </a:rPr>
              <a:t> call </a:t>
            </a:r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 and </a:t>
            </a:r>
            <a:r>
              <a:rPr lang="cs-CZ" sz="3200" dirty="0" err="1">
                <a:latin typeface="+mn-lt"/>
              </a:rPr>
              <a:t>then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even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hipchat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you</a:t>
            </a:r>
            <a:r>
              <a:rPr lang="cs-CZ" sz="3200" dirty="0">
                <a:latin typeface="+mn-lt"/>
              </a:rPr>
              <a:t>?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1238B43-C867-47D2-BAE4-B25FD1CDF2CB}"/>
              </a:ext>
            </a:extLst>
          </p:cNvPr>
          <p:cNvSpPr/>
          <p:nvPr/>
        </p:nvSpPr>
        <p:spPr>
          <a:xfrm>
            <a:off x="191649" y="2835141"/>
            <a:ext cx="93952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testers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afraid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to go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conflict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developers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fight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lions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GB" sz="32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6EF0263-624A-4A80-A997-6D1B5643A1C1}"/>
              </a:ext>
            </a:extLst>
          </p:cNvPr>
          <p:cNvSpPr/>
          <p:nvPr/>
        </p:nvSpPr>
        <p:spPr>
          <a:xfrm>
            <a:off x="191649" y="5224178"/>
            <a:ext cx="9997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testers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reporting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even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minor</a:t>
            </a:r>
            <a:b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bugs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in such 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detail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takes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forever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GB" sz="32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9A5722C-BC40-466B-90FE-A932D1790823}"/>
              </a:ext>
            </a:extLst>
          </p:cNvPr>
          <p:cNvSpPr/>
          <p:nvPr/>
        </p:nvSpPr>
        <p:spPr>
          <a:xfrm>
            <a:off x="191649" y="4065638"/>
            <a:ext cx="80486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becomes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Micromanager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stress</a:t>
            </a:r>
            <a:b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cs-CZ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suffers</a:t>
            </a:r>
            <a:r>
              <a:rPr lang="cs-CZ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burnout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3200" dirty="0"/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AF4D60D2-A6E3-4060-A203-5DC6C2998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24" y="1365968"/>
            <a:ext cx="1020861" cy="1243818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996ADCB3-1F18-4D04-9287-70341EAB7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71" y="1333550"/>
            <a:ext cx="1426322" cy="1426322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8D034B81-6782-4CB9-A4FF-F801F9841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58" y="1488305"/>
            <a:ext cx="1066031" cy="1167238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4532FCD1-C311-4CB1-B3AA-096C0ED06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585" y="1746378"/>
            <a:ext cx="955282" cy="92543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6FB5F68-906D-4D20-94E1-51E986F02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6920ED4-44D7-4466-9674-A1B6BAF01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34169F1-7AC6-4ADF-8B5D-4B2FBEBAEE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1" name="Obrázek 20" descr="Obsah obrázku klipart, text&#10;&#10;Popis byl vytvořen automaticky">
            <a:extLst>
              <a:ext uri="{FF2B5EF4-FFF2-40B4-BE49-F238E27FC236}">
                <a16:creationId xmlns:a16="http://schemas.microsoft.com/office/drawing/2014/main" id="{E1440270-86D7-47E6-BE0D-AC489E911C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878E907A-F338-4606-BF75-4EE9CAE11859}"/>
              </a:ext>
            </a:extLst>
          </p:cNvPr>
          <p:cNvSpPr/>
          <p:nvPr/>
        </p:nvSpPr>
        <p:spPr>
          <a:xfrm>
            <a:off x="0" y="3396616"/>
            <a:ext cx="6096003" cy="346138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596CC2F-D50A-4BD4-B98C-41B1AD7288A1}"/>
              </a:ext>
            </a:extLst>
          </p:cNvPr>
          <p:cNvSpPr/>
          <p:nvPr/>
        </p:nvSpPr>
        <p:spPr>
          <a:xfrm>
            <a:off x="6096000" y="0"/>
            <a:ext cx="6096000" cy="3396904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034BCBC5-815D-4655-9638-8C62AC536880}"/>
              </a:ext>
            </a:extLst>
          </p:cNvPr>
          <p:cNvSpPr/>
          <p:nvPr/>
        </p:nvSpPr>
        <p:spPr>
          <a:xfrm>
            <a:off x="6095996" y="3396616"/>
            <a:ext cx="6096001" cy="3461384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D20DE24-2237-4C3E-9546-DA94A62F794C}"/>
              </a:ext>
            </a:extLst>
          </p:cNvPr>
          <p:cNvSpPr/>
          <p:nvPr/>
        </p:nvSpPr>
        <p:spPr>
          <a:xfrm>
            <a:off x="3" y="-28488"/>
            <a:ext cx="6095996" cy="3425392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67F1304C-55BC-4439-A86A-726117E41896}"/>
              </a:ext>
            </a:extLst>
          </p:cNvPr>
          <p:cNvSpPr/>
          <p:nvPr/>
        </p:nvSpPr>
        <p:spPr>
          <a:xfrm>
            <a:off x="-46356" y="704177"/>
            <a:ext cx="12339462" cy="24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77B55B-0732-4187-8617-EAB97F0AE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98" y="3309589"/>
            <a:ext cx="6096004" cy="3424138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B14EE5F9-7FFD-4F14-B896-C05604B2ACAE}"/>
              </a:ext>
            </a:extLst>
          </p:cNvPr>
          <p:cNvSpPr/>
          <p:nvPr/>
        </p:nvSpPr>
        <p:spPr>
          <a:xfrm>
            <a:off x="1969546" y="935147"/>
            <a:ext cx="12191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 err="1"/>
              <a:t>Get</a:t>
            </a:r>
            <a:r>
              <a:rPr lang="cs-CZ" sz="4400" b="1" dirty="0"/>
              <a:t> to </a:t>
            </a:r>
            <a:r>
              <a:rPr lang="cs-CZ" sz="4400" b="1" dirty="0" err="1"/>
              <a:t>know</a:t>
            </a:r>
            <a:r>
              <a:rPr lang="cs-CZ" sz="4400" b="1" dirty="0"/>
              <a:t> </a:t>
            </a:r>
            <a:r>
              <a:rPr lang="cs-CZ" sz="4400" b="1" dirty="0" err="1"/>
              <a:t>yourself</a:t>
            </a:r>
            <a:endParaRPr lang="cs-CZ" sz="4400" b="1" dirty="0"/>
          </a:p>
          <a:p>
            <a:r>
              <a:rPr lang="cs-CZ" sz="4400" b="1" dirty="0" err="1"/>
              <a:t>Tailor</a:t>
            </a:r>
            <a:r>
              <a:rPr lang="cs-CZ" sz="4400" b="1" dirty="0"/>
              <a:t> </a:t>
            </a:r>
            <a:r>
              <a:rPr lang="cs-CZ" sz="4400" b="1" dirty="0" err="1"/>
              <a:t>your</a:t>
            </a:r>
            <a:r>
              <a:rPr lang="cs-CZ" sz="4400" b="1" dirty="0"/>
              <a:t> </a:t>
            </a:r>
            <a:r>
              <a:rPr lang="cs-CZ" sz="4400" b="1" dirty="0" err="1"/>
              <a:t>communication</a:t>
            </a:r>
            <a:r>
              <a:rPr lang="cs-CZ" sz="4400" b="1" dirty="0"/>
              <a:t> style</a:t>
            </a:r>
          </a:p>
          <a:p>
            <a:r>
              <a:rPr lang="cs-CZ" sz="4400" b="1" dirty="0"/>
              <a:t>Case Study 1</a:t>
            </a:r>
            <a:r>
              <a:rPr lang="en-GB" sz="4400" b="1" dirty="0"/>
              <a:t>+</a:t>
            </a:r>
            <a:r>
              <a:rPr lang="cs-CZ" sz="4400" b="1" dirty="0"/>
              <a:t>2</a:t>
            </a:r>
            <a:endParaRPr lang="cs-CZ" sz="4400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97A7D753-0EBB-4B94-A3D7-6087AA814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12" y="1651213"/>
            <a:ext cx="776348" cy="622579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7FB00BA0-033A-4FDA-9EB9-4EF077E0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38" y="969297"/>
            <a:ext cx="719508" cy="62257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F0BD8148-8BFA-48DC-BCE9-8F2782EAD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12" y="2383877"/>
            <a:ext cx="840107" cy="62258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27B3E82-8BEE-48C9-B859-E18AFA07E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6E4EBA0-29C9-4C4A-993E-AF56E0E0A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8F3DBD9-61CD-45EB-AA6E-B54051C87E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1" name="Obrázek 30" descr="Obsah obrázku klipart, text&#10;&#10;Popis byl vytvořen automaticky">
            <a:extLst>
              <a:ext uri="{FF2B5EF4-FFF2-40B4-BE49-F238E27FC236}">
                <a16:creationId xmlns:a16="http://schemas.microsoft.com/office/drawing/2014/main" id="{A075EBE9-5FB4-418F-9068-ACF3D60A8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04715A4C-6DF4-4E2D-B593-BB57D40F4B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0058">
            <a:off x="4068797" y="3010054"/>
            <a:ext cx="11613976" cy="41294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26060088-7543-414F-A606-65ED9F724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615">
            <a:off x="7469879" y="4646029"/>
            <a:ext cx="1119428" cy="1363911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CDBFA807-B935-4B0D-A0CF-370F9520B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03" y="3872545"/>
            <a:ext cx="1034783" cy="1002447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931E0A49-8ADB-4DDC-8674-70F69F733E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3094">
            <a:off x="9742740" y="2424080"/>
            <a:ext cx="1396226" cy="1396226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87E436C5-D94B-45CE-8DAE-1B5BC53DC5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535">
            <a:off x="10327702" y="5330315"/>
            <a:ext cx="955309" cy="1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délník 45">
            <a:extLst>
              <a:ext uri="{FF2B5EF4-FFF2-40B4-BE49-F238E27FC236}">
                <a16:creationId xmlns:a16="http://schemas.microsoft.com/office/drawing/2014/main" id="{D29283A3-64D7-4DD9-A133-2A8A839094E2}"/>
              </a:ext>
            </a:extLst>
          </p:cNvPr>
          <p:cNvSpPr/>
          <p:nvPr/>
        </p:nvSpPr>
        <p:spPr>
          <a:xfrm>
            <a:off x="-4606" y="3767414"/>
            <a:ext cx="6096003" cy="3209571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703E9B9D-3D6A-4FD2-B9A2-46C681F23A94}"/>
              </a:ext>
            </a:extLst>
          </p:cNvPr>
          <p:cNvSpPr/>
          <p:nvPr/>
        </p:nvSpPr>
        <p:spPr>
          <a:xfrm>
            <a:off x="6091394" y="-1"/>
            <a:ext cx="6100591" cy="37770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7EC2CA29-E922-4974-9B62-C106B15522DC}"/>
              </a:ext>
            </a:extLst>
          </p:cNvPr>
          <p:cNvSpPr/>
          <p:nvPr/>
        </p:nvSpPr>
        <p:spPr>
          <a:xfrm>
            <a:off x="6091395" y="3777064"/>
            <a:ext cx="6096003" cy="3140427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F7F82586-9236-42F9-8EC8-950808F86D6F}"/>
              </a:ext>
            </a:extLst>
          </p:cNvPr>
          <p:cNvSpPr/>
          <p:nvPr/>
        </p:nvSpPr>
        <p:spPr>
          <a:xfrm>
            <a:off x="-11" y="-4"/>
            <a:ext cx="6095997" cy="3767418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E60CD3E-06C8-431D-95CC-C485FE6DB10A}"/>
              </a:ext>
            </a:extLst>
          </p:cNvPr>
          <p:cNvCxnSpPr>
            <a:cxnSpLocks/>
          </p:cNvCxnSpPr>
          <p:nvPr/>
        </p:nvCxnSpPr>
        <p:spPr>
          <a:xfrm>
            <a:off x="3362993" y="3779470"/>
            <a:ext cx="5281386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977E032-E578-45DD-A067-E513093FD5F8}"/>
              </a:ext>
            </a:extLst>
          </p:cNvPr>
          <p:cNvCxnSpPr>
            <a:cxnSpLocks/>
          </p:cNvCxnSpPr>
          <p:nvPr/>
        </p:nvCxnSpPr>
        <p:spPr>
          <a:xfrm flipH="1">
            <a:off x="6060714" y="1323769"/>
            <a:ext cx="21244" cy="502203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12667C8-FF9F-489F-ABD2-A57155EFDAD1}"/>
              </a:ext>
            </a:extLst>
          </p:cNvPr>
          <p:cNvCxnSpPr/>
          <p:nvPr/>
        </p:nvCxnSpPr>
        <p:spPr>
          <a:xfrm>
            <a:off x="6071336" y="3541784"/>
            <a:ext cx="0" cy="49553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316DD11-C64A-4AD1-8D3C-977C3AABE300}"/>
              </a:ext>
            </a:extLst>
          </p:cNvPr>
          <p:cNvCxnSpPr>
            <a:cxnSpLocks/>
          </p:cNvCxnSpPr>
          <p:nvPr/>
        </p:nvCxnSpPr>
        <p:spPr>
          <a:xfrm flipH="1">
            <a:off x="5873406" y="3779470"/>
            <a:ext cx="331954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Nadpis 12">
            <a:extLst>
              <a:ext uri="{FF2B5EF4-FFF2-40B4-BE49-F238E27FC236}">
                <a16:creationId xmlns:a16="http://schemas.microsoft.com/office/drawing/2014/main" id="{01F5C052-1082-4805-AA01-555557BE5935}"/>
              </a:ext>
            </a:extLst>
          </p:cNvPr>
          <p:cNvSpPr txBox="1">
            <a:spLocks/>
          </p:cNvSpPr>
          <p:nvPr/>
        </p:nvSpPr>
        <p:spPr>
          <a:xfrm>
            <a:off x="-1089622" y="3993157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Introversion</a:t>
            </a:r>
            <a:endParaRPr lang="cs-CZ" sz="2800" b="1" dirty="0">
              <a:latin typeface="+mn-lt"/>
            </a:endParaRPr>
          </a:p>
        </p:txBody>
      </p:sp>
      <p:sp>
        <p:nvSpPr>
          <p:cNvPr id="19" name="Nadpis 12">
            <a:extLst>
              <a:ext uri="{FF2B5EF4-FFF2-40B4-BE49-F238E27FC236}">
                <a16:creationId xmlns:a16="http://schemas.microsoft.com/office/drawing/2014/main" id="{A2EEE167-C406-4B45-B4FC-285E5FB2B573}"/>
              </a:ext>
            </a:extLst>
          </p:cNvPr>
          <p:cNvSpPr txBox="1">
            <a:spLocks/>
          </p:cNvSpPr>
          <p:nvPr/>
        </p:nvSpPr>
        <p:spPr>
          <a:xfrm>
            <a:off x="4026570" y="4027239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Extroversion</a:t>
            </a:r>
            <a:endParaRPr lang="cs-CZ" sz="2800" b="1" dirty="0">
              <a:latin typeface="+mn-lt"/>
            </a:endParaRPr>
          </a:p>
        </p:txBody>
      </p:sp>
      <p:sp>
        <p:nvSpPr>
          <p:cNvPr id="20" name="Nadpis 12">
            <a:extLst>
              <a:ext uri="{FF2B5EF4-FFF2-40B4-BE49-F238E27FC236}">
                <a16:creationId xmlns:a16="http://schemas.microsoft.com/office/drawing/2014/main" id="{E6DC9D76-87E4-4568-93AD-889DA49BBF47}"/>
              </a:ext>
            </a:extLst>
          </p:cNvPr>
          <p:cNvSpPr txBox="1">
            <a:spLocks/>
          </p:cNvSpPr>
          <p:nvPr/>
        </p:nvSpPr>
        <p:spPr>
          <a:xfrm>
            <a:off x="8171961" y="3597100"/>
            <a:ext cx="83215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ITC Souvenir Demi" pitchFamily="50" charset="0"/>
              </a:rPr>
              <a:t>20</a:t>
            </a:r>
            <a:endParaRPr lang="cs-CZ" sz="3200" b="1" dirty="0">
              <a:latin typeface="ITC Souvenir Demi" pitchFamily="50" charset="0"/>
            </a:endParaRP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C1E62BB6-E85B-4D60-88F4-0E3675DF8143}"/>
              </a:ext>
            </a:extLst>
          </p:cNvPr>
          <p:cNvSpPr txBox="1">
            <a:spLocks/>
          </p:cNvSpPr>
          <p:nvPr/>
        </p:nvSpPr>
        <p:spPr>
          <a:xfrm>
            <a:off x="3145706" y="3611538"/>
            <a:ext cx="83215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ITC Souvenir Demi" pitchFamily="50" charset="0"/>
              </a:rPr>
              <a:t>20</a:t>
            </a:r>
            <a:endParaRPr lang="cs-CZ" sz="3200" b="1" dirty="0">
              <a:latin typeface="ITC Souvenir Demi" pitchFamily="50" charset="0"/>
            </a:endParaRPr>
          </a:p>
        </p:txBody>
      </p:sp>
      <p:sp>
        <p:nvSpPr>
          <p:cNvPr id="22" name="Nadpis 12">
            <a:extLst>
              <a:ext uri="{FF2B5EF4-FFF2-40B4-BE49-F238E27FC236}">
                <a16:creationId xmlns:a16="http://schemas.microsoft.com/office/drawing/2014/main" id="{94443DE6-977F-47AE-B8CE-B0FD9714CAA4}"/>
              </a:ext>
            </a:extLst>
          </p:cNvPr>
          <p:cNvSpPr txBox="1">
            <a:spLocks/>
          </p:cNvSpPr>
          <p:nvPr/>
        </p:nvSpPr>
        <p:spPr>
          <a:xfrm>
            <a:off x="5346973" y="3403746"/>
            <a:ext cx="83215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ITC Souvenir Demi" pitchFamily="50" charset="0"/>
              </a:rPr>
              <a:t>0</a:t>
            </a:r>
            <a:endParaRPr lang="cs-CZ" sz="3200" b="1" dirty="0">
              <a:latin typeface="ITC Souvenir Demi" pitchFamily="50" charset="0"/>
            </a:endParaRPr>
          </a:p>
        </p:txBody>
      </p:sp>
      <p:sp>
        <p:nvSpPr>
          <p:cNvPr id="23" name="Nadpis 12">
            <a:extLst>
              <a:ext uri="{FF2B5EF4-FFF2-40B4-BE49-F238E27FC236}">
                <a16:creationId xmlns:a16="http://schemas.microsoft.com/office/drawing/2014/main" id="{72BC54FD-FA10-41CB-94D9-5BDBB2982CF5}"/>
              </a:ext>
            </a:extLst>
          </p:cNvPr>
          <p:cNvSpPr txBox="1">
            <a:spLocks/>
          </p:cNvSpPr>
          <p:nvPr/>
        </p:nvSpPr>
        <p:spPr>
          <a:xfrm>
            <a:off x="5138539" y="1191984"/>
            <a:ext cx="83215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ITC Souvenir Demi" pitchFamily="50" charset="0"/>
              </a:rPr>
              <a:t>20</a:t>
            </a:r>
            <a:endParaRPr lang="cs-CZ" sz="3200" b="1" dirty="0">
              <a:latin typeface="ITC Souvenir Demi" pitchFamily="50" charset="0"/>
            </a:endParaRPr>
          </a:p>
        </p:txBody>
      </p:sp>
      <p:sp>
        <p:nvSpPr>
          <p:cNvPr id="24" name="Nadpis 12">
            <a:extLst>
              <a:ext uri="{FF2B5EF4-FFF2-40B4-BE49-F238E27FC236}">
                <a16:creationId xmlns:a16="http://schemas.microsoft.com/office/drawing/2014/main" id="{5DF86137-4C8F-49F3-A54F-270FE208602F}"/>
              </a:ext>
            </a:extLst>
          </p:cNvPr>
          <p:cNvSpPr txBox="1">
            <a:spLocks/>
          </p:cNvSpPr>
          <p:nvPr/>
        </p:nvSpPr>
        <p:spPr>
          <a:xfrm>
            <a:off x="5138539" y="5014715"/>
            <a:ext cx="83215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ITC Souvenir Demi" pitchFamily="50" charset="0"/>
              </a:rPr>
              <a:t>20</a:t>
            </a:r>
            <a:endParaRPr lang="cs-CZ" sz="3200" b="1" dirty="0">
              <a:latin typeface="ITC Souvenir Demi" pitchFamily="50" charset="0"/>
            </a:endParaRPr>
          </a:p>
        </p:txBody>
      </p:sp>
      <p:sp>
        <p:nvSpPr>
          <p:cNvPr id="26" name="Nadpis 12">
            <a:extLst>
              <a:ext uri="{FF2B5EF4-FFF2-40B4-BE49-F238E27FC236}">
                <a16:creationId xmlns:a16="http://schemas.microsoft.com/office/drawing/2014/main" id="{83CB204B-81C0-491A-80ED-EF1E4F40E730}"/>
              </a:ext>
            </a:extLst>
          </p:cNvPr>
          <p:cNvSpPr txBox="1">
            <a:spLocks/>
          </p:cNvSpPr>
          <p:nvPr/>
        </p:nvSpPr>
        <p:spPr>
          <a:xfrm>
            <a:off x="2620724" y="5381924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latin typeface="+mn-lt"/>
              </a:rPr>
              <a:t>Feeling</a:t>
            </a:r>
            <a:endParaRPr lang="cs-CZ" sz="2800" b="1" i="1" dirty="0">
              <a:latin typeface="+mn-lt"/>
            </a:endParaRPr>
          </a:p>
        </p:txBody>
      </p:sp>
      <p:sp>
        <p:nvSpPr>
          <p:cNvPr id="27" name="Nadpis 12">
            <a:extLst>
              <a:ext uri="{FF2B5EF4-FFF2-40B4-BE49-F238E27FC236}">
                <a16:creationId xmlns:a16="http://schemas.microsoft.com/office/drawing/2014/main" id="{05EFB3EA-8B44-433D-9716-F3F9C28D9E35}"/>
              </a:ext>
            </a:extLst>
          </p:cNvPr>
          <p:cNvSpPr txBox="1">
            <a:spLocks/>
          </p:cNvSpPr>
          <p:nvPr/>
        </p:nvSpPr>
        <p:spPr>
          <a:xfrm>
            <a:off x="2693252" y="936644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latin typeface="+mn-lt"/>
              </a:rPr>
              <a:t>Thinking</a:t>
            </a:r>
            <a:endParaRPr lang="cs-CZ" sz="2800" b="1" i="1" dirty="0">
              <a:latin typeface="+mn-lt"/>
            </a:endParaRP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99E4CDE9-3937-4F3C-978E-FD1FAF3A25D7}"/>
              </a:ext>
            </a:extLst>
          </p:cNvPr>
          <p:cNvCxnSpPr/>
          <p:nvPr/>
        </p:nvCxnSpPr>
        <p:spPr>
          <a:xfrm>
            <a:off x="7517993" y="3531701"/>
            <a:ext cx="0" cy="49553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E6664CB-B6A2-40C6-9A58-11D52420B3F1}"/>
              </a:ext>
            </a:extLst>
          </p:cNvPr>
          <p:cNvCxnSpPr/>
          <p:nvPr/>
        </p:nvCxnSpPr>
        <p:spPr>
          <a:xfrm>
            <a:off x="4743456" y="3541784"/>
            <a:ext cx="0" cy="49553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94077F89-0CE6-4C3F-A924-F7250802291A}"/>
              </a:ext>
            </a:extLst>
          </p:cNvPr>
          <p:cNvCxnSpPr>
            <a:cxnSpLocks/>
          </p:cNvCxnSpPr>
          <p:nvPr/>
        </p:nvCxnSpPr>
        <p:spPr>
          <a:xfrm flipH="1">
            <a:off x="5883714" y="2882212"/>
            <a:ext cx="365734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6DE073C-AFE5-4873-8820-EC33A8C6E956}"/>
              </a:ext>
            </a:extLst>
          </p:cNvPr>
          <p:cNvCxnSpPr>
            <a:cxnSpLocks/>
          </p:cNvCxnSpPr>
          <p:nvPr/>
        </p:nvCxnSpPr>
        <p:spPr>
          <a:xfrm flipH="1">
            <a:off x="5857909" y="4878652"/>
            <a:ext cx="417343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98654F01-E790-47A4-9F4C-55C47CD5809B}"/>
              </a:ext>
            </a:extLst>
          </p:cNvPr>
          <p:cNvCxnSpPr>
            <a:cxnSpLocks/>
          </p:cNvCxnSpPr>
          <p:nvPr/>
        </p:nvCxnSpPr>
        <p:spPr>
          <a:xfrm flipV="1">
            <a:off x="6071336" y="3824558"/>
            <a:ext cx="1492556" cy="69477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394218B3-C335-4AA1-88A8-A33BD4A6BED4}"/>
              </a:ext>
            </a:extLst>
          </p:cNvPr>
          <p:cNvSpPr/>
          <p:nvPr/>
        </p:nvSpPr>
        <p:spPr>
          <a:xfrm>
            <a:off x="7422018" y="3543540"/>
            <a:ext cx="454801" cy="457200"/>
          </a:xfrm>
          <a:prstGeom prst="flowChartConnector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Vývojový diagram: spojnice 31">
            <a:extLst>
              <a:ext uri="{FF2B5EF4-FFF2-40B4-BE49-F238E27FC236}">
                <a16:creationId xmlns:a16="http://schemas.microsoft.com/office/drawing/2014/main" id="{458461CB-2C29-4A85-8DF7-0A93CA3544A3}"/>
              </a:ext>
            </a:extLst>
          </p:cNvPr>
          <p:cNvSpPr/>
          <p:nvPr/>
        </p:nvSpPr>
        <p:spPr>
          <a:xfrm>
            <a:off x="5851410" y="4278207"/>
            <a:ext cx="440385" cy="457200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Vývojový diagram: spojnice 44">
            <a:extLst>
              <a:ext uri="{FF2B5EF4-FFF2-40B4-BE49-F238E27FC236}">
                <a16:creationId xmlns:a16="http://schemas.microsoft.com/office/drawing/2014/main" id="{697E1C55-BB49-444F-8AAF-F6EDB9C7504D}"/>
              </a:ext>
            </a:extLst>
          </p:cNvPr>
          <p:cNvSpPr/>
          <p:nvPr/>
        </p:nvSpPr>
        <p:spPr>
          <a:xfrm>
            <a:off x="3405480" y="1323769"/>
            <a:ext cx="5238899" cy="5022025"/>
          </a:xfrm>
          <a:prstGeom prst="flowChartConnector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5A57DF4B-D5BE-44CE-AFCB-80D11D3F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9" y="1541524"/>
            <a:ext cx="1170918" cy="1426647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FF07DD99-DADA-4A1D-A7F7-6416E4E0B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08" y="1850882"/>
            <a:ext cx="1192355" cy="1578118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72177CB3-B40D-42FB-AE27-CD4AAFA1B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9" y="5222566"/>
            <a:ext cx="1409798" cy="1365743"/>
          </a:xfrm>
          <a:prstGeom prst="rect">
            <a:avLst/>
          </a:prstGeom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CD007A74-305D-4DB5-A926-8872CB5BE4DB}"/>
              </a:ext>
            </a:extLst>
          </p:cNvPr>
          <p:cNvSpPr/>
          <p:nvPr/>
        </p:nvSpPr>
        <p:spPr>
          <a:xfrm>
            <a:off x="-109017" y="218450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1773748" y="3322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+mn-lt"/>
              </a:rPr>
              <a:t>Get </a:t>
            </a:r>
            <a:r>
              <a:rPr lang="cs-CZ" sz="4000" b="1" dirty="0">
                <a:latin typeface="+mn-lt"/>
              </a:rPr>
              <a:t>to </a:t>
            </a:r>
            <a:r>
              <a:rPr lang="cs-CZ" sz="4000" b="1" dirty="0" err="1">
                <a:latin typeface="+mn-lt"/>
              </a:rPr>
              <a:t>know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yourself</a:t>
            </a:r>
            <a:r>
              <a:rPr lang="cs-CZ" sz="4000" b="1" dirty="0">
                <a:latin typeface="+mn-lt"/>
              </a:rPr>
              <a:t>!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521C92E8-556D-4A29-8A96-08A42CEC2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4" y="-531338"/>
            <a:ext cx="2325366" cy="232536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6508F20-E64E-4049-BEA9-94FCAE44D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2851" y="-442165"/>
            <a:ext cx="2167773" cy="2167773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C318BA3D-891B-4793-8D7B-3FE8AA91A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" y="6121606"/>
            <a:ext cx="719508" cy="622579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B198494B-5339-4184-B62E-004C831AF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6B6226AC-71A7-402D-B6F3-B78E80C79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2DF2EF4C-4CD7-4A9C-B549-D406DDBE5E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35" y="3721862"/>
            <a:ext cx="1804015" cy="1804015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CE7A9B8D-6B1F-476D-82C9-DDBD3BD3C7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44" name="Obrázek 43" descr="Obsah obrázku klipart, text&#10;&#10;Popis byl vytvořen automaticky">
            <a:extLst>
              <a:ext uri="{FF2B5EF4-FFF2-40B4-BE49-F238E27FC236}">
                <a16:creationId xmlns:a16="http://schemas.microsoft.com/office/drawing/2014/main" id="{C166419A-5730-42AF-81E5-98C435F362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23" grpId="0"/>
      <p:bldP spid="24" grpId="0"/>
      <p:bldP spid="26" grpId="0"/>
      <p:bldP spid="27" grpId="0"/>
      <p:bldP spid="8" grpId="0" animBg="1"/>
      <p:bldP spid="32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46AF9F0D-394B-4E45-AFB7-877F5666E28E}"/>
              </a:ext>
            </a:extLst>
          </p:cNvPr>
          <p:cNvSpPr/>
          <p:nvPr/>
        </p:nvSpPr>
        <p:spPr>
          <a:xfrm>
            <a:off x="-4606" y="3428996"/>
            <a:ext cx="6096003" cy="354799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54EA00A9-3ED2-4743-9FA8-4CB5607D339F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B13E511-B1C6-46EF-8713-82FCD263797D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34FA174-0842-480D-BE4D-F0596ABC936A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0919D1-1135-4021-99E8-AD08CC62F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41" y="2199432"/>
            <a:ext cx="822755" cy="100244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00EB51E-6A6F-494B-940C-9BDAFB0FF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0" y="2288308"/>
            <a:ext cx="757403" cy="100244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EA0D38C-0E8A-4076-8362-63316AA47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8" y="5646672"/>
            <a:ext cx="1047148" cy="1014426"/>
          </a:xfrm>
          <a:prstGeom prst="rect">
            <a:avLst/>
          </a:prstGeom>
        </p:spPr>
      </p:pic>
      <p:sp>
        <p:nvSpPr>
          <p:cNvPr id="19" name="Nadpis 12">
            <a:extLst>
              <a:ext uri="{FF2B5EF4-FFF2-40B4-BE49-F238E27FC236}">
                <a16:creationId xmlns:a16="http://schemas.microsoft.com/office/drawing/2014/main" id="{A19738F0-90E4-444E-B004-F337452A5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1037" y="-147681"/>
            <a:ext cx="4720492" cy="1002446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+mn-lt"/>
              </a:rPr>
              <a:t>Bull‘s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red</a:t>
            </a:r>
            <a:endParaRPr lang="cs-CZ" sz="4000" b="1" dirty="0">
              <a:latin typeface="+mn-lt"/>
            </a:endParaRPr>
          </a:p>
        </p:txBody>
      </p:sp>
      <p:sp>
        <p:nvSpPr>
          <p:cNvPr id="20" name="Nadpis 12">
            <a:extLst>
              <a:ext uri="{FF2B5EF4-FFF2-40B4-BE49-F238E27FC236}">
                <a16:creationId xmlns:a16="http://schemas.microsoft.com/office/drawing/2014/main" id="{B918D19E-2484-42D9-9DDE-16D674A6A51E}"/>
              </a:ext>
            </a:extLst>
          </p:cNvPr>
          <p:cNvSpPr txBox="1">
            <a:spLocks/>
          </p:cNvSpPr>
          <p:nvPr/>
        </p:nvSpPr>
        <p:spPr>
          <a:xfrm>
            <a:off x="6031607" y="3215687"/>
            <a:ext cx="662133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atin typeface="+mn-lt"/>
              </a:rPr>
              <a:t>Enthusiastic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yellow</a:t>
            </a:r>
            <a:endParaRPr lang="cs-CZ" sz="4000" b="1" dirty="0">
              <a:latin typeface="+mn-lt"/>
            </a:endParaRP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A0AA87D6-E44B-472D-8609-9010447C05BC}"/>
              </a:ext>
            </a:extLst>
          </p:cNvPr>
          <p:cNvSpPr txBox="1">
            <a:spLocks/>
          </p:cNvSpPr>
          <p:nvPr/>
        </p:nvSpPr>
        <p:spPr>
          <a:xfrm>
            <a:off x="1223907" y="-211098"/>
            <a:ext cx="472049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atin typeface="+mn-lt"/>
              </a:rPr>
              <a:t>Detailed</a:t>
            </a:r>
            <a:r>
              <a:rPr lang="cs-CZ" sz="4000" b="1" dirty="0">
                <a:latin typeface="+mn-lt"/>
              </a:rPr>
              <a:t> blue</a:t>
            </a:r>
          </a:p>
        </p:txBody>
      </p:sp>
      <p:sp>
        <p:nvSpPr>
          <p:cNvPr id="22" name="Nadpis 12">
            <a:extLst>
              <a:ext uri="{FF2B5EF4-FFF2-40B4-BE49-F238E27FC236}">
                <a16:creationId xmlns:a16="http://schemas.microsoft.com/office/drawing/2014/main" id="{E0AAB21D-857A-43DC-9EF1-722EECD18319}"/>
              </a:ext>
            </a:extLst>
          </p:cNvPr>
          <p:cNvSpPr txBox="1">
            <a:spLocks/>
          </p:cNvSpPr>
          <p:nvPr/>
        </p:nvSpPr>
        <p:spPr>
          <a:xfrm>
            <a:off x="548181" y="3164942"/>
            <a:ext cx="472049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atin typeface="+mn-lt"/>
              </a:rPr>
              <a:t>Harmonic</a:t>
            </a:r>
            <a:r>
              <a:rPr lang="cs-CZ" sz="4000" b="1" dirty="0">
                <a:latin typeface="+mn-lt"/>
              </a:rPr>
              <a:t> green</a:t>
            </a:r>
          </a:p>
        </p:txBody>
      </p:sp>
      <p:sp>
        <p:nvSpPr>
          <p:cNvPr id="34" name="Nadpis 12">
            <a:extLst>
              <a:ext uri="{FF2B5EF4-FFF2-40B4-BE49-F238E27FC236}">
                <a16:creationId xmlns:a16="http://schemas.microsoft.com/office/drawing/2014/main" id="{69F25C29-FABF-421E-837E-02BCF2B5A9DD}"/>
              </a:ext>
            </a:extLst>
          </p:cNvPr>
          <p:cNvSpPr txBox="1">
            <a:spLocks/>
          </p:cNvSpPr>
          <p:nvPr/>
        </p:nvSpPr>
        <p:spPr>
          <a:xfrm>
            <a:off x="2191465" y="1152543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Cautious</a:t>
            </a:r>
            <a:endParaRPr lang="cs-CZ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Deliberate</a:t>
            </a:r>
            <a:endParaRPr lang="cs-CZ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Formal</a:t>
            </a:r>
            <a:endParaRPr lang="cs-CZ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Questioning</a:t>
            </a:r>
            <a:endParaRPr lang="cs-CZ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cs-CZ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Precise</a:t>
            </a:r>
            <a:endParaRPr lang="cs-CZ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Nadpis 12">
            <a:extLst>
              <a:ext uri="{FF2B5EF4-FFF2-40B4-BE49-F238E27FC236}">
                <a16:creationId xmlns:a16="http://schemas.microsoft.com/office/drawing/2014/main" id="{9BEDA232-2E58-453E-ADCD-43E975CBFDC1}"/>
              </a:ext>
            </a:extLst>
          </p:cNvPr>
          <p:cNvSpPr txBox="1">
            <a:spLocks/>
          </p:cNvSpPr>
          <p:nvPr/>
        </p:nvSpPr>
        <p:spPr>
          <a:xfrm>
            <a:off x="7911146" y="113307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Competitive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Strong-willed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Purposeful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Task-focused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Goal-oriented</a:t>
            </a:r>
            <a:endParaRPr lang="cs-CZ" sz="3200" dirty="0">
              <a:latin typeface="+mn-lt"/>
            </a:endParaRPr>
          </a:p>
        </p:txBody>
      </p:sp>
      <p:sp>
        <p:nvSpPr>
          <p:cNvPr id="36" name="Nadpis 12">
            <a:extLst>
              <a:ext uri="{FF2B5EF4-FFF2-40B4-BE49-F238E27FC236}">
                <a16:creationId xmlns:a16="http://schemas.microsoft.com/office/drawing/2014/main" id="{3E25B746-5541-4846-99D5-2796194BE5D2}"/>
              </a:ext>
            </a:extLst>
          </p:cNvPr>
          <p:cNvSpPr txBox="1">
            <a:spLocks/>
          </p:cNvSpPr>
          <p:nvPr/>
        </p:nvSpPr>
        <p:spPr>
          <a:xfrm>
            <a:off x="2191465" y="4552647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Caring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Encouraging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Patient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Sharing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Relaxed</a:t>
            </a:r>
            <a:endParaRPr lang="cs-CZ" sz="3200" dirty="0">
              <a:latin typeface="+mn-lt"/>
            </a:endParaRPr>
          </a:p>
        </p:txBody>
      </p:sp>
      <p:sp>
        <p:nvSpPr>
          <p:cNvPr id="37" name="Nadpis 12">
            <a:extLst>
              <a:ext uri="{FF2B5EF4-FFF2-40B4-BE49-F238E27FC236}">
                <a16:creationId xmlns:a16="http://schemas.microsoft.com/office/drawing/2014/main" id="{5672FFEB-7C60-4AE0-B491-2A40B3D87382}"/>
              </a:ext>
            </a:extLst>
          </p:cNvPr>
          <p:cNvSpPr txBox="1">
            <a:spLocks/>
          </p:cNvSpPr>
          <p:nvPr/>
        </p:nvSpPr>
        <p:spPr>
          <a:xfrm>
            <a:off x="6927456" y="4489294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Sociable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Dynamic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Demonstrative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Enthusiastic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Persuasive</a:t>
            </a:r>
            <a:endParaRPr lang="cs-CZ" sz="3200" dirty="0">
              <a:latin typeface="+mn-lt"/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13745F42-DA38-4C45-BC78-3DA369171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07" y="1961385"/>
            <a:ext cx="2612400" cy="2276053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C70CE11-C2D1-498A-8872-87BDAC44F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" y="6121606"/>
            <a:ext cx="719508" cy="62257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1061B03-5733-4508-952E-3F262D90D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910C0728-CC04-477E-B871-A05756339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4BA4976-044F-4B92-9E21-7155976DA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38" name="Obrázek 37" descr="Obsah obrázku klipart, text&#10;&#10;Popis byl vytvořen automaticky">
            <a:extLst>
              <a:ext uri="{FF2B5EF4-FFF2-40B4-BE49-F238E27FC236}">
                <a16:creationId xmlns:a16="http://schemas.microsoft.com/office/drawing/2014/main" id="{0604EE23-F298-4358-A6BE-904C72403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9E5ED08-ED7B-41F5-BF57-7155AF6839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991" y="4323310"/>
            <a:ext cx="1177533" cy="11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46AF9F0D-394B-4E45-AFB7-877F5666E28E}"/>
              </a:ext>
            </a:extLst>
          </p:cNvPr>
          <p:cNvSpPr/>
          <p:nvPr/>
        </p:nvSpPr>
        <p:spPr>
          <a:xfrm>
            <a:off x="-4606" y="3428996"/>
            <a:ext cx="6096003" cy="354799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54EA00A9-3ED2-4743-9FA8-4CB5607D339F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B13E511-B1C6-46EF-8713-82FCD263797D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34FA174-0842-480D-BE4D-F0596ABC936A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Nadpis 12">
            <a:extLst>
              <a:ext uri="{FF2B5EF4-FFF2-40B4-BE49-F238E27FC236}">
                <a16:creationId xmlns:a16="http://schemas.microsoft.com/office/drawing/2014/main" id="{A1AE8965-73C5-4231-B8A6-6730D427EDAE}"/>
              </a:ext>
            </a:extLst>
          </p:cNvPr>
          <p:cNvSpPr txBox="1">
            <a:spLocks/>
          </p:cNvSpPr>
          <p:nvPr/>
        </p:nvSpPr>
        <p:spPr>
          <a:xfrm>
            <a:off x="2337304" y="895029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Stuffy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Indecisive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Suspicious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Cold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Reserved</a:t>
            </a:r>
            <a:endParaRPr lang="cs-CZ" sz="3200" dirty="0">
              <a:latin typeface="+mn-lt"/>
            </a:endParaRPr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8DBFE031-7CCE-4899-ADA0-9F85891599A1}"/>
              </a:ext>
            </a:extLst>
          </p:cNvPr>
          <p:cNvSpPr txBox="1">
            <a:spLocks/>
          </p:cNvSpPr>
          <p:nvPr/>
        </p:nvSpPr>
        <p:spPr>
          <a:xfrm>
            <a:off x="8174393" y="85570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Aggresive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>
                <a:latin typeface="+mn-lt"/>
              </a:rPr>
              <a:t>Controlling</a:t>
            </a:r>
          </a:p>
          <a:p>
            <a:pPr algn="l"/>
            <a:r>
              <a:rPr lang="cs-CZ" sz="3200" dirty="0" err="1">
                <a:latin typeface="+mn-lt"/>
              </a:rPr>
              <a:t>Driving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Overbearing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Intolerant</a:t>
            </a:r>
            <a:endParaRPr lang="cs-CZ" sz="3200" dirty="0">
              <a:latin typeface="+mn-lt"/>
            </a:endParaRPr>
          </a:p>
        </p:txBody>
      </p:sp>
      <p:sp>
        <p:nvSpPr>
          <p:cNvPr id="31" name="Nadpis 12">
            <a:extLst>
              <a:ext uri="{FF2B5EF4-FFF2-40B4-BE49-F238E27FC236}">
                <a16:creationId xmlns:a16="http://schemas.microsoft.com/office/drawing/2014/main" id="{953E2166-2FBE-4990-B2A5-42F33FFBBCB9}"/>
              </a:ext>
            </a:extLst>
          </p:cNvPr>
          <p:cNvSpPr txBox="1">
            <a:spLocks/>
          </p:cNvSpPr>
          <p:nvPr/>
        </p:nvSpPr>
        <p:spPr>
          <a:xfrm>
            <a:off x="2275848" y="4262576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Docile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Bland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Plodding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Reliant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Stubborn</a:t>
            </a:r>
            <a:endParaRPr lang="cs-CZ" sz="3200" dirty="0">
              <a:latin typeface="+mn-lt"/>
            </a:endParaRP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D30664FA-4A12-4F45-93BD-E1F4F10DF32E}"/>
              </a:ext>
            </a:extLst>
          </p:cNvPr>
          <p:cNvSpPr txBox="1">
            <a:spLocks/>
          </p:cNvSpPr>
          <p:nvPr/>
        </p:nvSpPr>
        <p:spPr>
          <a:xfrm>
            <a:off x="7434034" y="4262576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err="1">
                <a:latin typeface="+mn-lt"/>
              </a:rPr>
              <a:t>Excitable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Frantic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Indiscreet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Flamboyant</a:t>
            </a:r>
            <a:endParaRPr lang="cs-CZ" sz="3200" dirty="0">
              <a:latin typeface="+mn-lt"/>
            </a:endParaRPr>
          </a:p>
          <a:p>
            <a:pPr algn="l"/>
            <a:r>
              <a:rPr lang="cs-CZ" sz="3200" dirty="0" err="1">
                <a:latin typeface="+mn-lt"/>
              </a:rPr>
              <a:t>Hasty</a:t>
            </a:r>
            <a:endParaRPr lang="cs-CZ" sz="3200" dirty="0">
              <a:latin typeface="+mn-lt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432E33CE-C6B8-4689-9F73-9D1BA2353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41" y="2199432"/>
            <a:ext cx="822755" cy="1002446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5765E601-E774-4C8F-874B-0072D5B83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0" y="2288308"/>
            <a:ext cx="757403" cy="100244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7C1F661B-2748-43BF-8561-1D38B8981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8" y="5646672"/>
            <a:ext cx="1047148" cy="101442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FAD55D9-C35A-459C-BB1A-81042E187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30" y="1887272"/>
            <a:ext cx="3365596" cy="296445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216EDB9-14D9-4FB3-B14B-4C19192E2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" y="6121606"/>
            <a:ext cx="719508" cy="62257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689DD26-3241-4561-95F9-9A22FA5E8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0"/>
            <a:ext cx="2048714" cy="3284458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FC99AAA4-9871-469E-9651-5174AED52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9" y="121816"/>
            <a:ext cx="920201" cy="95598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CAAA7FB-F253-4D21-9C75-30A46C0126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10800000">
            <a:off x="8839200" y="2930258"/>
            <a:ext cx="3352800" cy="3927742"/>
          </a:xfrm>
          <a:prstGeom prst="rect">
            <a:avLst/>
          </a:prstGeom>
        </p:spPr>
      </p:pic>
      <p:pic>
        <p:nvPicPr>
          <p:cNvPr id="20" name="Obrázek 19" descr="Obsah obrázku klipart, text&#10;&#10;Popis byl vytvořen automaticky">
            <a:extLst>
              <a:ext uri="{FF2B5EF4-FFF2-40B4-BE49-F238E27FC236}">
                <a16:creationId xmlns:a16="http://schemas.microsoft.com/office/drawing/2014/main" id="{770CE87A-B474-4F34-A5EC-E4478D90C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6" y="5682973"/>
            <a:ext cx="1561557" cy="103693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17ACE2F-F306-4A42-A8D0-90D010249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991" y="4323310"/>
            <a:ext cx="1177533" cy="11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1089</Words>
  <Application>Microsoft Office PowerPoint</Application>
  <PresentationFormat>Širokoúhlá obrazovka</PresentationFormat>
  <Paragraphs>319</Paragraphs>
  <Slides>27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ITC Souvenir</vt:lpstr>
      <vt:lpstr>ITC Souvenir Demi</vt:lpstr>
      <vt:lpstr>Open Sans</vt:lpstr>
      <vt:lpstr>Proxima Nova Black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Bull‘s red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Good morning, I would like to invite you to a meeting focused on …</vt:lpstr>
      <vt:lpstr>1. Describe situation</vt:lpstr>
      <vt:lpstr>Prezentace aplikace PowerPoint</vt:lpstr>
      <vt:lpstr>Prezentace aplikace PowerPoint</vt:lpstr>
      <vt:lpstr>1. Describe situation</vt:lpstr>
      <vt:lpstr>1. Describe situation</vt:lpstr>
      <vt:lpstr>1. Describe situation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Revolutionary  Pizza Feedback</dc:title>
  <dc:creator>Petra Boušková</dc:creator>
  <cp:lastModifiedBy>Petra Boušková | tesena</cp:lastModifiedBy>
  <cp:revision>410</cp:revision>
  <dcterms:created xsi:type="dcterms:W3CDTF">2019-01-20T16:48:02Z</dcterms:created>
  <dcterms:modified xsi:type="dcterms:W3CDTF">2019-05-29T11:59:44Z</dcterms:modified>
</cp:coreProperties>
</file>