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800000"/>
    <a:srgbClr val="006600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77F1D0-36F7-431A-B0B4-8B34E2E4261C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6DBB4A4-9162-4AF5-A8F8-4B9BEACA38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Исследование целесообразности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Введение автоматизации на проекте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2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Oval 115"/>
          <p:cNvSpPr/>
          <p:nvPr/>
        </p:nvSpPr>
        <p:spPr>
          <a:xfrm>
            <a:off x="5420719" y="5214203"/>
            <a:ext cx="1524001" cy="562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актуальности автоматизации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142999" y="1600200"/>
            <a:ext cx="2521169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6" idx="2"/>
            <a:endCxn id="16" idx="0"/>
          </p:cNvCxnSpPr>
          <p:nvPr/>
        </p:nvCxnSpPr>
        <p:spPr>
          <a:xfrm>
            <a:off x="2403584" y="2743200"/>
            <a:ext cx="0" cy="553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92533" y="1808694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121777" y="2448589"/>
            <a:ext cx="2133600" cy="1143000"/>
          </a:xfrm>
          <a:prstGeom prst="round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Автоматизация на проекте не актуальна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738016" y="2835423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1143000" y="3296979"/>
            <a:ext cx="2521168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/>
          <p:cNvCxnSpPr>
            <a:stCxn id="16" idx="2"/>
            <a:endCxn id="32" idx="0"/>
          </p:cNvCxnSpPr>
          <p:nvPr/>
        </p:nvCxnSpPr>
        <p:spPr>
          <a:xfrm>
            <a:off x="2403584" y="4439979"/>
            <a:ext cx="0" cy="493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6" idx="3"/>
          </p:cNvCxnSpPr>
          <p:nvPr/>
        </p:nvCxnSpPr>
        <p:spPr>
          <a:xfrm>
            <a:off x="3664168" y="3868479"/>
            <a:ext cx="2529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4" idx="2"/>
          </p:cNvCxnSpPr>
          <p:nvPr/>
        </p:nvCxnSpPr>
        <p:spPr>
          <a:xfrm flipH="1" flipV="1">
            <a:off x="6188577" y="3591589"/>
            <a:ext cx="5341" cy="276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719501" y="4468465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208090" y="3868479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1143000" y="4483633"/>
            <a:ext cx="5807578" cy="2069567"/>
            <a:chOff x="1143000" y="5036083"/>
            <a:chExt cx="5807578" cy="2069567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4498867" y="6057900"/>
              <a:ext cx="1" cy="6759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>
              <a:off x="1143000" y="5036083"/>
              <a:ext cx="5807578" cy="2069567"/>
              <a:chOff x="1143000" y="5036083"/>
              <a:chExt cx="5807578" cy="2069567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1143000" y="5486400"/>
                <a:ext cx="2521168" cy="1619250"/>
              </a:xfrm>
              <a:prstGeom prst="roundRect">
                <a:avLst/>
              </a:prstGeom>
              <a:solidFill>
                <a:srgbClr val="0066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7" name="Straight Connector 36"/>
              <p:cNvCxnSpPr>
                <a:stCxn id="32" idx="3"/>
              </p:cNvCxnSpPr>
              <p:nvPr/>
            </p:nvCxnSpPr>
            <p:spPr>
              <a:xfrm flipV="1">
                <a:off x="3664168" y="6057901"/>
                <a:ext cx="834700" cy="238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 flipV="1">
                <a:off x="4498867" y="5317345"/>
                <a:ext cx="1" cy="7405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4498867" y="5328470"/>
                <a:ext cx="938392" cy="23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>
                <a:off x="4498867" y="6733802"/>
                <a:ext cx="927711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/>
              <p:cNvSpPr/>
              <p:nvPr/>
            </p:nvSpPr>
            <p:spPr>
              <a:xfrm>
                <a:off x="5420718" y="5036083"/>
                <a:ext cx="1524001" cy="56252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5437259" y="6444734"/>
                <a:ext cx="1513319" cy="57813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cxnSp>
        <p:nvCxnSpPr>
          <p:cNvPr id="50" name="Straight Connector 49"/>
          <p:cNvCxnSpPr>
            <a:stCxn id="6" idx="3"/>
          </p:cNvCxnSpPr>
          <p:nvPr/>
        </p:nvCxnSpPr>
        <p:spPr>
          <a:xfrm>
            <a:off x="3664168" y="2171700"/>
            <a:ext cx="2529750" cy="6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14" idx="0"/>
          </p:cNvCxnSpPr>
          <p:nvPr/>
        </p:nvCxnSpPr>
        <p:spPr>
          <a:xfrm>
            <a:off x="6188577" y="2178026"/>
            <a:ext cx="0" cy="270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TextBox 1042"/>
          <p:cNvSpPr txBox="1"/>
          <p:nvPr/>
        </p:nvSpPr>
        <p:spPr>
          <a:xfrm>
            <a:off x="1142999" y="1784564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1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44" name="TextBox 1043"/>
          <p:cNvSpPr txBox="1"/>
          <p:nvPr/>
        </p:nvSpPr>
        <p:spPr>
          <a:xfrm>
            <a:off x="1528948" y="1645776"/>
            <a:ext cx="2135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Легко ли технически ввести автом</a:t>
            </a:r>
            <a:r>
              <a:rPr lang="ru-RU" dirty="0">
                <a:solidFill>
                  <a:schemeClr val="bg1"/>
                </a:solidFill>
              </a:rPr>
              <a:t>а</a:t>
            </a:r>
            <a:r>
              <a:rPr lang="ru-RU" dirty="0" smtClean="0">
                <a:solidFill>
                  <a:schemeClr val="bg1"/>
                </a:solidFill>
              </a:rPr>
              <a:t>тизацию?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1143000" y="3444463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2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57" name="TextBox 1056"/>
          <p:cNvSpPr txBox="1"/>
          <p:nvPr/>
        </p:nvSpPr>
        <p:spPr>
          <a:xfrm>
            <a:off x="1910499" y="360688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ROI &gt; 0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2000" dirty="0" smtClean="0">
                <a:solidFill>
                  <a:schemeClr val="bg1"/>
                </a:solidFill>
              </a:rPr>
              <a:t>?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058" name="TextBox 1057"/>
          <p:cNvSpPr txBox="1"/>
          <p:nvPr/>
        </p:nvSpPr>
        <p:spPr>
          <a:xfrm>
            <a:off x="1329902" y="5095684"/>
            <a:ext cx="2224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Автоматизация на проекте актуальна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“Additional Automation benefits</a:t>
            </a:r>
            <a:r>
              <a:rPr lang="en-US" dirty="0" smtClean="0">
                <a:solidFill>
                  <a:schemeClr val="bg1"/>
                </a:solidFill>
              </a:rPr>
              <a:t>” </a:t>
            </a:r>
            <a:r>
              <a:rPr lang="ru-RU" dirty="0" smtClean="0">
                <a:solidFill>
                  <a:schemeClr val="bg1"/>
                </a:solidFill>
              </a:rPr>
              <a:t>и </a:t>
            </a:r>
            <a:r>
              <a:rPr lang="en-US" dirty="0" smtClean="0">
                <a:solidFill>
                  <a:schemeClr val="bg1"/>
                </a:solidFill>
              </a:rPr>
              <a:t>“How to organize Automation”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556887" y="4483633"/>
            <a:ext cx="326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3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571477" y="5213062"/>
            <a:ext cx="244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4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061" name="TextBox 1060"/>
          <p:cNvSpPr txBox="1"/>
          <p:nvPr/>
        </p:nvSpPr>
        <p:spPr>
          <a:xfrm>
            <a:off x="5891613" y="4593663"/>
            <a:ext cx="761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ЧТО ?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062" name="TextBox 1061"/>
          <p:cNvSpPr txBox="1"/>
          <p:nvPr/>
        </p:nvSpPr>
        <p:spPr>
          <a:xfrm>
            <a:off x="5860990" y="5306114"/>
            <a:ext cx="1026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КОГДА ?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4498866" y="5505450"/>
            <a:ext cx="92771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5905976" y="5996686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КАК?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597843" y="5944707"/>
            <a:ext cx="244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4" name="Rounded Rectangle 123"/>
          <p:cNvSpPr/>
          <p:nvPr/>
        </p:nvSpPr>
        <p:spPr>
          <a:xfrm>
            <a:off x="5860990" y="302892"/>
            <a:ext cx="3038771" cy="1505801"/>
          </a:xfrm>
          <a:prstGeom prst="roundRect">
            <a:avLst/>
          </a:prstGeom>
          <a:ln cap="sq" cmpd="sng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5883779" y="582356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>0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073" name="TextBox 1072"/>
          <p:cNvSpPr txBox="1"/>
          <p:nvPr/>
        </p:nvSpPr>
        <p:spPr>
          <a:xfrm>
            <a:off x="6270018" y="582356"/>
            <a:ext cx="2629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Опрос. Готов ли проект к автоматизации</a:t>
            </a:r>
            <a:endParaRPr lang="en-US" dirty="0" smtClean="0"/>
          </a:p>
          <a:p>
            <a:r>
              <a:rPr lang="en-US" dirty="0" smtClean="0"/>
              <a:t>“Test Automation survey”</a:t>
            </a:r>
          </a:p>
        </p:txBody>
      </p:sp>
      <p:sp>
        <p:nvSpPr>
          <p:cNvPr id="1074" name="Freeform 1073"/>
          <p:cNvSpPr/>
          <p:nvPr/>
        </p:nvSpPr>
        <p:spPr>
          <a:xfrm>
            <a:off x="2470638" y="879231"/>
            <a:ext cx="3393831" cy="720969"/>
          </a:xfrm>
          <a:custGeom>
            <a:avLst/>
            <a:gdLst>
              <a:gd name="connsiteX0" fmla="*/ 3393831 w 3393831"/>
              <a:gd name="connsiteY0" fmla="*/ 0 h 749213"/>
              <a:gd name="connsiteX1" fmla="*/ 2690447 w 3393831"/>
              <a:gd name="connsiteY1" fmla="*/ 184638 h 749213"/>
              <a:gd name="connsiteX2" fmla="*/ 1529862 w 3393831"/>
              <a:gd name="connsiteY2" fmla="*/ 747346 h 749213"/>
              <a:gd name="connsiteX3" fmla="*/ 492370 w 3393831"/>
              <a:gd name="connsiteY3" fmla="*/ 378069 h 749213"/>
              <a:gd name="connsiteX4" fmla="*/ 0 w 3393831"/>
              <a:gd name="connsiteY4" fmla="*/ 712177 h 749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93831" h="749213">
                <a:moveTo>
                  <a:pt x="3393831" y="0"/>
                </a:moveTo>
                <a:cubicBezTo>
                  <a:pt x="3197469" y="30040"/>
                  <a:pt x="3001108" y="60080"/>
                  <a:pt x="2690447" y="184638"/>
                </a:cubicBezTo>
                <a:cubicBezTo>
                  <a:pt x="2379786" y="309196"/>
                  <a:pt x="1896208" y="715108"/>
                  <a:pt x="1529862" y="747346"/>
                </a:cubicBezTo>
                <a:cubicBezTo>
                  <a:pt x="1163516" y="779584"/>
                  <a:pt x="747347" y="383931"/>
                  <a:pt x="492370" y="378069"/>
                </a:cubicBezTo>
                <a:cubicBezTo>
                  <a:pt x="237393" y="372208"/>
                  <a:pt x="67408" y="653562"/>
                  <a:pt x="0" y="712177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838200" y="1524000"/>
            <a:ext cx="7162800" cy="2667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Техническая сложность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772400" cy="3200400"/>
          </a:xfrm>
        </p:spPr>
        <p:txBody>
          <a:bodyPr/>
          <a:lstStyle/>
          <a:p>
            <a:r>
              <a:rPr lang="ru-RU" dirty="0" smtClean="0"/>
              <a:t>Доступность приложения и его исходников</a:t>
            </a:r>
            <a:endParaRPr lang="en-US" dirty="0" smtClean="0"/>
          </a:p>
          <a:p>
            <a:r>
              <a:rPr lang="ru-RU" dirty="0" smtClean="0"/>
              <a:t>Язык разработки</a:t>
            </a:r>
          </a:p>
          <a:p>
            <a:r>
              <a:rPr lang="ru-RU" dirty="0" smtClean="0"/>
              <a:t>Технологии разработки приложения</a:t>
            </a:r>
          </a:p>
          <a:p>
            <a:r>
              <a:rPr lang="en-US" dirty="0" smtClean="0"/>
              <a:t>Design patterns (MVC)</a:t>
            </a:r>
            <a:endParaRPr lang="ru-RU" dirty="0" smtClean="0"/>
          </a:p>
          <a:p>
            <a:r>
              <a:rPr lang="ru-RU" dirty="0" smtClean="0"/>
              <a:t>Тестовое окружение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990600" y="3505200"/>
            <a:ext cx="7505701" cy="2914650"/>
            <a:chOff x="3581400" y="3390900"/>
            <a:chExt cx="7505701" cy="2914650"/>
          </a:xfrm>
        </p:grpSpPr>
        <p:sp>
          <p:nvSpPr>
            <p:cNvPr id="4" name="Oval 3"/>
            <p:cNvSpPr/>
            <p:nvPr/>
          </p:nvSpPr>
          <p:spPr>
            <a:xfrm>
              <a:off x="4838699" y="4591049"/>
              <a:ext cx="3009901" cy="14097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Заполнить опросник</a:t>
              </a:r>
              <a:endParaRPr lang="en-US" dirty="0" smtClean="0"/>
            </a:p>
            <a:p>
              <a:pPr algn="ctr"/>
              <a:r>
                <a:rPr lang="en-US" dirty="0"/>
                <a:t>“Test Automation Technical audit survey”</a:t>
              </a:r>
            </a:p>
          </p:txBody>
        </p:sp>
        <p:sp>
          <p:nvSpPr>
            <p:cNvPr id="15" name="Arc 14"/>
            <p:cNvSpPr/>
            <p:nvPr/>
          </p:nvSpPr>
          <p:spPr>
            <a:xfrm rot="10800000">
              <a:off x="3581400" y="3390900"/>
              <a:ext cx="2514600" cy="1905000"/>
            </a:xfrm>
            <a:prstGeom prst="arc">
              <a:avLst>
                <a:gd name="adj1" fmla="val 16200000"/>
                <a:gd name="adj2" fmla="val 87375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8077200" y="4895849"/>
              <a:ext cx="3009901" cy="14097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Релизовать микро прототип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48964" y="5867400"/>
            <a:ext cx="4892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solidFill>
                  <a:schemeClr val="accent1"/>
                </a:solidFill>
              </a:rPr>
              <a:t>1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257800" y="5503510"/>
            <a:ext cx="228600" cy="211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962400" y="4211566"/>
            <a:ext cx="2895600" cy="2417833"/>
            <a:chOff x="3581400" y="3390900"/>
            <a:chExt cx="4267200" cy="3139744"/>
          </a:xfrm>
        </p:grpSpPr>
        <p:sp>
          <p:nvSpPr>
            <p:cNvPr id="10" name="Arc 9"/>
            <p:cNvSpPr/>
            <p:nvPr/>
          </p:nvSpPr>
          <p:spPr>
            <a:xfrm rot="8431685">
              <a:off x="3581400" y="3390900"/>
              <a:ext cx="2514600" cy="1905000"/>
            </a:xfrm>
            <a:prstGeom prst="arc">
              <a:avLst>
                <a:gd name="adj1" fmla="val 16200000"/>
                <a:gd name="adj2" fmla="val 87375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838699" y="4056856"/>
              <a:ext cx="3009901" cy="24737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Расчитать  </a:t>
              </a:r>
              <a:r>
                <a:rPr lang="en-US" dirty="0" smtClean="0"/>
                <a:t>ROI</a:t>
              </a:r>
            </a:p>
            <a:p>
              <a:pPr algn="ctr"/>
              <a:r>
                <a:rPr lang="en-US" dirty="0"/>
                <a:t>“Test Automation ROI Calculator”</a:t>
              </a: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914400" y="1567441"/>
            <a:ext cx="7162800" cy="2667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of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1828800"/>
            <a:ext cx="7772400" cy="2971800"/>
          </a:xfrm>
        </p:spPr>
        <p:txBody>
          <a:bodyPr/>
          <a:lstStyle/>
          <a:p>
            <a:r>
              <a:rPr lang="en-US" dirty="0" smtClean="0"/>
              <a:t>ROI </a:t>
            </a:r>
            <a:r>
              <a:rPr lang="ru-RU" dirty="0" smtClean="0"/>
              <a:t>калькулятор</a:t>
            </a:r>
          </a:p>
          <a:p>
            <a:r>
              <a:rPr lang="ru-RU" dirty="0" smtClean="0"/>
              <a:t>Как организовать автоматизацию при недостатке времени и ресурсов</a:t>
            </a:r>
          </a:p>
          <a:p>
            <a:r>
              <a:rPr lang="ru-RU" dirty="0" smtClean="0"/>
              <a:t>Дополнительная польза от автоматизации</a:t>
            </a:r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90600" y="3505200"/>
            <a:ext cx="3124200" cy="2819400"/>
            <a:chOff x="3581400" y="3390900"/>
            <a:chExt cx="4267200" cy="3114982"/>
          </a:xfrm>
        </p:grpSpPr>
        <p:sp>
          <p:nvSpPr>
            <p:cNvPr id="6" name="Oval 5"/>
            <p:cNvSpPr/>
            <p:nvPr/>
          </p:nvSpPr>
          <p:spPr>
            <a:xfrm>
              <a:off x="4838698" y="4591047"/>
              <a:ext cx="3009902" cy="191483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Заполнить опросник</a:t>
              </a:r>
              <a:endParaRPr lang="en-US" dirty="0" smtClean="0"/>
            </a:p>
            <a:p>
              <a:pPr algn="ctr"/>
              <a:r>
                <a:rPr lang="en-US" dirty="0"/>
                <a:t>“Test Automation ROI calculation survey”</a:t>
              </a:r>
            </a:p>
          </p:txBody>
        </p:sp>
        <p:sp>
          <p:nvSpPr>
            <p:cNvPr id="7" name="Arc 6"/>
            <p:cNvSpPr/>
            <p:nvPr/>
          </p:nvSpPr>
          <p:spPr>
            <a:xfrm rot="10800000">
              <a:off x="3581400" y="3390900"/>
              <a:ext cx="2514600" cy="1905000"/>
            </a:xfrm>
            <a:prstGeom prst="arc">
              <a:avLst>
                <a:gd name="adj1" fmla="val 16200000"/>
                <a:gd name="adj2" fmla="val 87375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48964" y="5867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2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3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914400" y="1669279"/>
            <a:ext cx="4419599" cy="17647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143000" y="1751532"/>
            <a:ext cx="3733800" cy="16002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Ядро</a:t>
            </a:r>
          </a:p>
          <a:p>
            <a:r>
              <a:rPr lang="ru-RU" dirty="0" smtClean="0"/>
              <a:t>Графическая оболочка</a:t>
            </a:r>
          </a:p>
          <a:p>
            <a:r>
              <a:rPr lang="ru-RU" dirty="0" smtClean="0"/>
              <a:t>Сервис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8964" y="5867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3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393533"/>
            <a:ext cx="3352800" cy="2460486"/>
            <a:chOff x="3581400" y="3390900"/>
            <a:chExt cx="4579434" cy="2718441"/>
          </a:xfrm>
        </p:grpSpPr>
        <p:sp>
          <p:nvSpPr>
            <p:cNvPr id="15" name="Oval 14"/>
            <p:cNvSpPr/>
            <p:nvPr/>
          </p:nvSpPr>
          <p:spPr>
            <a:xfrm>
              <a:off x="4838698" y="4699640"/>
              <a:ext cx="3322136" cy="14097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Тип тестирования</a:t>
              </a:r>
              <a:endParaRPr lang="en-US" dirty="0"/>
            </a:p>
          </p:txBody>
        </p:sp>
        <p:sp>
          <p:nvSpPr>
            <p:cNvPr id="16" name="Arc 15"/>
            <p:cNvSpPr/>
            <p:nvPr/>
          </p:nvSpPr>
          <p:spPr>
            <a:xfrm rot="10800000">
              <a:off x="3581400" y="3390900"/>
              <a:ext cx="2514599" cy="1905000"/>
            </a:xfrm>
            <a:prstGeom prst="arc">
              <a:avLst>
                <a:gd name="adj1" fmla="val 16200000"/>
                <a:gd name="adj2" fmla="val 2089702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279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8613" y="1676400"/>
            <a:ext cx="6781800" cy="22859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1872240"/>
            <a:ext cx="6096000" cy="209015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Закончена разработка ядра</a:t>
            </a:r>
          </a:p>
          <a:p>
            <a:r>
              <a:rPr lang="ru-RU" dirty="0" smtClean="0"/>
              <a:t>Стабильна часть </a:t>
            </a:r>
            <a:r>
              <a:rPr lang="en-US" dirty="0" smtClean="0"/>
              <a:t>GUI</a:t>
            </a:r>
          </a:p>
          <a:p>
            <a:r>
              <a:rPr lang="ru-RU" dirty="0" smtClean="0"/>
              <a:t>Стабильна часть интерфейса сервиса</a:t>
            </a:r>
          </a:p>
          <a:p>
            <a:r>
              <a:rPr lang="ru-RU" dirty="0"/>
              <a:t>Разработан черновик тестовых сценариев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8964" y="5867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4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19199" y="2887524"/>
            <a:ext cx="3352800" cy="2460486"/>
            <a:chOff x="3581400" y="3390900"/>
            <a:chExt cx="4579434" cy="2718441"/>
          </a:xfrm>
        </p:grpSpPr>
        <p:sp>
          <p:nvSpPr>
            <p:cNvPr id="8" name="Oval 7"/>
            <p:cNvSpPr/>
            <p:nvPr/>
          </p:nvSpPr>
          <p:spPr>
            <a:xfrm>
              <a:off x="4838698" y="4699640"/>
              <a:ext cx="3322136" cy="14097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Разработка тестплана</a:t>
              </a:r>
              <a:endParaRPr lang="en-US" dirty="0"/>
            </a:p>
          </p:txBody>
        </p:sp>
        <p:sp>
          <p:nvSpPr>
            <p:cNvPr id="9" name="Arc 8"/>
            <p:cNvSpPr/>
            <p:nvPr/>
          </p:nvSpPr>
          <p:spPr>
            <a:xfrm rot="10800000">
              <a:off x="3581400" y="3390900"/>
              <a:ext cx="2514599" cy="1905000"/>
            </a:xfrm>
            <a:prstGeom prst="arc">
              <a:avLst>
                <a:gd name="adj1" fmla="val 16200000"/>
                <a:gd name="adj2" fmla="val 2089702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844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Как?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15112" y="1600200"/>
            <a:ext cx="8228888" cy="4800600"/>
            <a:chOff x="304799" y="1262641"/>
            <a:chExt cx="8228888" cy="4800600"/>
          </a:xfrm>
        </p:grpSpPr>
        <p:sp>
          <p:nvSpPr>
            <p:cNvPr id="5" name="Rounded Rectangle 4"/>
            <p:cNvSpPr/>
            <p:nvPr/>
          </p:nvSpPr>
          <p:spPr>
            <a:xfrm>
              <a:off x="304799" y="1262641"/>
              <a:ext cx="6629400" cy="35814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761287" y="1491241"/>
              <a:ext cx="7772400" cy="4572000"/>
            </a:xfrm>
            <a:prstGeom prst="rect">
              <a:avLst/>
            </a:prstGeom>
          </p:spPr>
          <p:txBody>
            <a:bodyPr vert="horz">
              <a:norm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dirty="0" smtClean="0"/>
                <a:t>Интеграционное тестирование</a:t>
              </a:r>
            </a:p>
            <a:p>
              <a:r>
                <a:rPr lang="ru-RU" dirty="0" smtClean="0"/>
                <a:t>Юнит тестирование</a:t>
              </a:r>
            </a:p>
            <a:p>
              <a:r>
                <a:rPr lang="ru-RU" dirty="0" smtClean="0"/>
                <a:t>Функциональное тестирование</a:t>
              </a:r>
            </a:p>
            <a:p>
              <a:r>
                <a:rPr lang="ru-RU" dirty="0" smtClean="0"/>
                <a:t>Тестирование производительности</a:t>
              </a:r>
            </a:p>
            <a:p>
              <a:r>
                <a:rPr lang="ru-RU" dirty="0" smtClean="0"/>
                <a:t>Нагрузочное тестирование</a:t>
              </a:r>
            </a:p>
            <a:p>
              <a:r>
                <a:rPr lang="ru-RU" dirty="0" smtClean="0"/>
                <a:t>Тестирование безопасности</a:t>
              </a: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48964" y="5867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accent1"/>
                </a:solidFill>
              </a:rPr>
              <a:t>5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375873" y="4114800"/>
            <a:ext cx="3124200" cy="2460486"/>
            <a:chOff x="3581400" y="3390900"/>
            <a:chExt cx="4267200" cy="2718440"/>
          </a:xfrm>
        </p:grpSpPr>
        <p:sp>
          <p:nvSpPr>
            <p:cNvPr id="9" name="Oval 8"/>
            <p:cNvSpPr/>
            <p:nvPr/>
          </p:nvSpPr>
          <p:spPr>
            <a:xfrm>
              <a:off x="4838698" y="4699639"/>
              <a:ext cx="3009902" cy="14097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Стек технологий</a:t>
              </a:r>
              <a:endParaRPr lang="en-US" dirty="0"/>
            </a:p>
          </p:txBody>
        </p:sp>
        <p:sp>
          <p:nvSpPr>
            <p:cNvPr id="10" name="Arc 9"/>
            <p:cNvSpPr/>
            <p:nvPr/>
          </p:nvSpPr>
          <p:spPr>
            <a:xfrm rot="10800000">
              <a:off x="3581400" y="3390900"/>
              <a:ext cx="2514599" cy="1905000"/>
            </a:xfrm>
            <a:prstGeom prst="arc">
              <a:avLst>
                <a:gd name="adj1" fmla="val 16200000"/>
                <a:gd name="adj2" fmla="val 2089702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5872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</TotalTime>
  <Words>180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Введение автоматизации на проекте</vt:lpstr>
      <vt:lpstr>Критерии актуальности автоматизации</vt:lpstr>
      <vt:lpstr>Техническая сложность</vt:lpstr>
      <vt:lpstr>Return of Investment</vt:lpstr>
      <vt:lpstr>Что?</vt:lpstr>
      <vt:lpstr>Когда?</vt:lpstr>
      <vt:lpstr>Как?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Andrey Stakhievich</dc:creator>
  <cp:lastModifiedBy>Anton Semenchenko</cp:lastModifiedBy>
  <cp:revision>37</cp:revision>
  <dcterms:created xsi:type="dcterms:W3CDTF">2014-03-25T13:59:34Z</dcterms:created>
  <dcterms:modified xsi:type="dcterms:W3CDTF">2014-09-16T14:24:48Z</dcterms:modified>
</cp:coreProperties>
</file>