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0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A55BF-E6CD-4014-8443-B238E6D9CA5C}" v="7" dt="2019-05-24T12:09:23.564"/>
  </p1510:revLst>
</p1510:revInfo>
</file>

<file path=ppt/tableStyles.xml><?xml version="1.0" encoding="utf-8"?>
<a:tblStyleLst xmlns:a="http://schemas.openxmlformats.org/drawingml/2006/main" def="{B02B96D8-9E6E-49B5-86E1-D8344F337C41}">
  <a:tblStyle styleId="{B02B96D8-9E6E-49B5-86E1-D8344F337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Белковский" userId="5b1f278c4d59a9aa" providerId="LiveId" clId="{6A3A55BF-E6CD-4014-8443-B238E6D9CA5C}"/>
    <pc:docChg chg="undo redo custSel modSld">
      <pc:chgData name="Никита Белковский" userId="5b1f278c4d59a9aa" providerId="LiveId" clId="{6A3A55BF-E6CD-4014-8443-B238E6D9CA5C}" dt="2019-05-24T14:01:26.291" v="45" actId="14100"/>
      <pc:docMkLst>
        <pc:docMk/>
      </pc:docMkLst>
      <pc:sldChg chg="modSp">
        <pc:chgData name="Никита Белковский" userId="5b1f278c4d59a9aa" providerId="LiveId" clId="{6A3A55BF-E6CD-4014-8443-B238E6D9CA5C}" dt="2019-05-24T09:49:01.956" v="11" actId="6549"/>
        <pc:sldMkLst>
          <pc:docMk/>
          <pc:sldMk cId="0" sldId="256"/>
        </pc:sldMkLst>
        <pc:spChg chg="mod">
          <ac:chgData name="Никита Белковский" userId="5b1f278c4d59a9aa" providerId="LiveId" clId="{6A3A55BF-E6CD-4014-8443-B238E6D9CA5C}" dt="2019-05-24T09:49:01.956" v="11" actId="6549"/>
          <ac:spMkLst>
            <pc:docMk/>
            <pc:sldMk cId="0" sldId="256"/>
            <ac:spMk id="78" creationId="{00000000-0000-0000-0000-000000000000}"/>
          </ac:spMkLst>
        </pc:spChg>
      </pc:sldChg>
      <pc:sldChg chg="addSp delSp modSp">
        <pc:chgData name="Никита Белковский" userId="5b1f278c4d59a9aa" providerId="LiveId" clId="{6A3A55BF-E6CD-4014-8443-B238E6D9CA5C}" dt="2019-05-24T12:09:35.331" v="26" actId="1076"/>
        <pc:sldMkLst>
          <pc:docMk/>
          <pc:sldMk cId="0" sldId="257"/>
        </pc:sldMkLst>
        <pc:spChg chg="add del">
          <ac:chgData name="Никита Белковский" userId="5b1f278c4d59a9aa" providerId="LiveId" clId="{6A3A55BF-E6CD-4014-8443-B238E6D9CA5C}" dt="2019-05-24T09:48:59.348" v="9"/>
          <ac:spMkLst>
            <pc:docMk/>
            <pc:sldMk cId="0" sldId="257"/>
            <ac:spMk id="2" creationId="{0C4165F7-DE75-4C58-BA3C-717C0235A490}"/>
          </ac:spMkLst>
        </pc:spChg>
        <pc:spChg chg="add del mod">
          <ac:chgData name="Никита Белковский" userId="5b1f278c4d59a9aa" providerId="LiveId" clId="{6A3A55BF-E6CD-4014-8443-B238E6D9CA5C}" dt="2019-05-24T09:49:39.170" v="18"/>
          <ac:spMkLst>
            <pc:docMk/>
            <pc:sldMk cId="0" sldId="257"/>
            <ac:spMk id="3" creationId="{DDC8A782-75EB-4CC1-B7D5-151923452F7F}"/>
          </ac:spMkLst>
        </pc:spChg>
        <pc:spChg chg="add del">
          <ac:chgData name="Никита Белковский" userId="5b1f278c4d59a9aa" providerId="LiveId" clId="{6A3A55BF-E6CD-4014-8443-B238E6D9CA5C}" dt="2019-05-24T12:08:08.052" v="20"/>
          <ac:spMkLst>
            <pc:docMk/>
            <pc:sldMk cId="0" sldId="257"/>
            <ac:spMk id="4" creationId="{CD23D28C-88EF-47C2-A5AE-49D2A77DC0FE}"/>
          </ac:spMkLst>
        </pc:spChg>
        <pc:picChg chg="add mod">
          <ac:chgData name="Никита Белковский" userId="5b1f278c4d59a9aa" providerId="LiveId" clId="{6A3A55BF-E6CD-4014-8443-B238E6D9CA5C}" dt="2019-05-24T12:09:35.331" v="26" actId="1076"/>
          <ac:picMkLst>
            <pc:docMk/>
            <pc:sldMk cId="0" sldId="257"/>
            <ac:picMk id="5" creationId="{F441A8E4-154E-490C-97A0-266720D28C18}"/>
          </ac:picMkLst>
        </pc:picChg>
        <pc:picChg chg="del">
          <ac:chgData name="Никита Белковский" userId="5b1f278c4d59a9aa" providerId="LiveId" clId="{6A3A55BF-E6CD-4014-8443-B238E6D9CA5C}" dt="2019-05-24T09:49:26.530" v="12" actId="478"/>
          <ac:picMkLst>
            <pc:docMk/>
            <pc:sldMk cId="0" sldId="257"/>
            <ac:picMk id="85" creationId="{00000000-0000-0000-0000-000000000000}"/>
          </ac:picMkLst>
        </pc:picChg>
      </pc:sldChg>
      <pc:sldChg chg="modSp">
        <pc:chgData name="Никита Белковский" userId="5b1f278c4d59a9aa" providerId="LiveId" clId="{6A3A55BF-E6CD-4014-8443-B238E6D9CA5C}" dt="2019-05-24T14:01:26.291" v="45" actId="14100"/>
        <pc:sldMkLst>
          <pc:docMk/>
          <pc:sldMk cId="0" sldId="259"/>
        </pc:sldMkLst>
        <pc:spChg chg="mod">
          <ac:chgData name="Никита Белковский" userId="5b1f278c4d59a9aa" providerId="LiveId" clId="{6A3A55BF-E6CD-4014-8443-B238E6D9CA5C}" dt="2019-05-24T14:01:26.291" v="45" actId="14100"/>
          <ac:spMkLst>
            <pc:docMk/>
            <pc:sldMk cId="0" sldId="259"/>
            <ac:spMk id="115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3:56:50.267" v="27" actId="1076"/>
        <pc:sldMkLst>
          <pc:docMk/>
          <pc:sldMk cId="0" sldId="296"/>
        </pc:sldMkLst>
        <pc:spChg chg="mod">
          <ac:chgData name="Никита Белковский" userId="5b1f278c4d59a9aa" providerId="LiveId" clId="{6A3A55BF-E6CD-4014-8443-B238E6D9CA5C}" dt="2019-05-24T13:56:50.267" v="27" actId="1076"/>
          <ac:spMkLst>
            <pc:docMk/>
            <pc:sldMk cId="0" sldId="296"/>
            <ac:spMk id="375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3:57:05.547" v="28" actId="1076"/>
        <pc:sldMkLst>
          <pc:docMk/>
          <pc:sldMk cId="0" sldId="303"/>
        </pc:sldMkLst>
        <pc:spChg chg="mod">
          <ac:chgData name="Никита Белковский" userId="5b1f278c4d59a9aa" providerId="LiveId" clId="{6A3A55BF-E6CD-4014-8443-B238E6D9CA5C}" dt="2019-05-24T13:57:05.547" v="28" actId="1076"/>
          <ac:spMkLst>
            <pc:docMk/>
            <pc:sldMk cId="0" sldId="303"/>
            <ac:spMk id="421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3:57:19.898" v="29" actId="1076"/>
        <pc:sldMkLst>
          <pc:docMk/>
          <pc:sldMk cId="0" sldId="309"/>
        </pc:sldMkLst>
        <pc:spChg chg="mod">
          <ac:chgData name="Никита Белковский" userId="5b1f278c4d59a9aa" providerId="LiveId" clId="{6A3A55BF-E6CD-4014-8443-B238E6D9CA5C}" dt="2019-05-24T13:57:19.898" v="29" actId="1076"/>
          <ac:spMkLst>
            <pc:docMk/>
            <pc:sldMk cId="0" sldId="309"/>
            <ac:spMk id="468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3:57:25.650" v="30" actId="1076"/>
        <pc:sldMkLst>
          <pc:docMk/>
          <pc:sldMk cId="0" sldId="310"/>
        </pc:sldMkLst>
        <pc:spChg chg="mod">
          <ac:chgData name="Никита Белковский" userId="5b1f278c4d59a9aa" providerId="LiveId" clId="{6A3A55BF-E6CD-4014-8443-B238E6D9CA5C}" dt="2019-05-24T13:57:25.650" v="30" actId="1076"/>
          <ac:spMkLst>
            <pc:docMk/>
            <pc:sldMk cId="0" sldId="310"/>
            <ac:spMk id="478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3:58:27.095" v="36" actId="14100"/>
        <pc:sldMkLst>
          <pc:docMk/>
          <pc:sldMk cId="0" sldId="318"/>
        </pc:sldMkLst>
        <pc:spChg chg="mod">
          <ac:chgData name="Никита Белковский" userId="5b1f278c4d59a9aa" providerId="LiveId" clId="{6A3A55BF-E6CD-4014-8443-B238E6D9CA5C}" dt="2019-05-24T13:58:27.095" v="36" actId="14100"/>
          <ac:spMkLst>
            <pc:docMk/>
            <pc:sldMk cId="0" sldId="318"/>
            <ac:spMk id="545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3:58:38.788" v="37" actId="1076"/>
        <pc:sldMkLst>
          <pc:docMk/>
          <pc:sldMk cId="0" sldId="320"/>
        </pc:sldMkLst>
        <pc:spChg chg="mod">
          <ac:chgData name="Никита Белковский" userId="5b1f278c4d59a9aa" providerId="LiveId" clId="{6A3A55BF-E6CD-4014-8443-B238E6D9CA5C}" dt="2019-05-24T13:58:38.788" v="37" actId="1076"/>
          <ac:spMkLst>
            <pc:docMk/>
            <pc:sldMk cId="0" sldId="320"/>
            <ac:spMk id="559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3:59:57.891" v="41" actId="1076"/>
        <pc:sldMkLst>
          <pc:docMk/>
          <pc:sldMk cId="0" sldId="321"/>
        </pc:sldMkLst>
        <pc:spChg chg="mod">
          <ac:chgData name="Никита Белковский" userId="5b1f278c4d59a9aa" providerId="LiveId" clId="{6A3A55BF-E6CD-4014-8443-B238E6D9CA5C}" dt="2019-05-24T13:59:57.891" v="41" actId="1076"/>
          <ac:spMkLst>
            <pc:docMk/>
            <pc:sldMk cId="0" sldId="321"/>
            <ac:spMk id="566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4:00:05.283" v="42" actId="14100"/>
        <pc:sldMkLst>
          <pc:docMk/>
          <pc:sldMk cId="0" sldId="322"/>
        </pc:sldMkLst>
        <pc:spChg chg="mod">
          <ac:chgData name="Никита Белковский" userId="5b1f278c4d59a9aa" providerId="LiveId" clId="{6A3A55BF-E6CD-4014-8443-B238E6D9CA5C}" dt="2019-05-24T14:00:05.283" v="42" actId="14100"/>
          <ac:spMkLst>
            <pc:docMk/>
            <pc:sldMk cId="0" sldId="322"/>
            <ac:spMk id="573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4:00:13.267" v="43" actId="14100"/>
        <pc:sldMkLst>
          <pc:docMk/>
          <pc:sldMk cId="0" sldId="323"/>
        </pc:sldMkLst>
        <pc:spChg chg="mod">
          <ac:chgData name="Никита Белковский" userId="5b1f278c4d59a9aa" providerId="LiveId" clId="{6A3A55BF-E6CD-4014-8443-B238E6D9CA5C}" dt="2019-05-24T14:00:13.267" v="43" actId="14100"/>
          <ac:spMkLst>
            <pc:docMk/>
            <pc:sldMk cId="0" sldId="323"/>
            <ac:spMk id="580" creationId="{00000000-0000-0000-0000-000000000000}"/>
          </ac:spMkLst>
        </pc:spChg>
      </pc:sldChg>
      <pc:sldChg chg="modSp">
        <pc:chgData name="Никита Белковский" userId="5b1f278c4d59a9aa" providerId="LiveId" clId="{6A3A55BF-E6CD-4014-8443-B238E6D9CA5C}" dt="2019-05-24T14:00:40.683" v="44" actId="14100"/>
        <pc:sldMkLst>
          <pc:docMk/>
          <pc:sldMk cId="0" sldId="337"/>
        </pc:sldMkLst>
        <pc:spChg chg="mod">
          <ac:chgData name="Никита Белковский" userId="5b1f278c4d59a9aa" providerId="LiveId" clId="{6A3A55BF-E6CD-4014-8443-B238E6D9CA5C}" dt="2019-05-24T14:00:40.683" v="44" actId="14100"/>
          <ac:spMkLst>
            <pc:docMk/>
            <pc:sldMk cId="0" sldId="337"/>
            <ac:spMk id="6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qlservercode.blogspot.com/2016/05/how-to-disable-tests-in-tsqlt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2948337/what-are-the-pros-and-cons-of-manual-unit-testing-against-the-automated-unit-tes#294835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ql/t-sql/language-elements/save-transaction-transact-sql?view=sql-server-2017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ackoverflow.com/questions/8973138/how-to-rollback-a-transaction-when-testing-using-tsqlt" TargetMode="External"/></Relationships>
</file>

<file path=ppt/notesSlides/_rels/notes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ql/t-sql/language-elements/save-transaction-transact-sql?view=sql-server-2017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ackoverflow.com/questions/8973138/how-to-rollback-a-transaction-when-testing-using-tsqlt" TargetMode="External"/></Relationships>
</file>

<file path=ppt/notesSlides/_rels/notes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ql/t-sql/language-elements/save-transaction-transact-sql?view=sql-server-2017" TargetMode="External"/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ackoverflow.com/questions/8973138/how-to-rollback-a-transaction-when-testing-using-tsqlt" TargetMode="External"/></Relationships>
</file>

<file path=ppt/notesSlides/_rels/notes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ql/t-sql/language-elements/save-transaction-transact-sql?view=sql-server-2017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ackoverflow.com/questions/8973138/how-to-rollback-a-transaction-when-testing-using-tsqlt" TargetMode="External"/></Relationships>
</file>

<file path=ppt/notesSlides/_rels/notes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ql/t-sql/language-elements/save-transaction-transact-sql?view=sql-server-2017" TargetMode="External"/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ackoverflow.com/questions/8973138/how-to-rollback-a-transaction-when-testing-using-tsqlt" TargetMode="External"/></Relationships>
</file>

<file path=ppt/notesSlides/_rels/notes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ql/t-sql/language-elements/save-transaction-transact-sql?view=sql-server-2017" TargetMode="External"/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ackoverflow.com/questions/8973138/how-to-rollback-a-transaction-when-testing-using-tsqlt" TargetMode="External"/></Relationships>
</file>

<file path=ppt/notesSlides/_rels/notes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sql/t-sql/language-elements/save-transaction-transact-sql?view=sql-server-2017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ackoverflow.com/questions/8973138/how-to-rollback-a-transaction-when-testing-using-tsqlt" TargetMode="Externa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SQLt-org/tSQLt/issues/25" TargetMode="External"/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1567a705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1567a705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57135f76c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57135f76c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9d941c016_1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9d941c016_1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59d941c016_1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59d941c016_1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59d941c016_1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59d941c016_1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57135f76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57135f76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59d941c01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59d941c01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5038000eb9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5038000eb9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tSQLt удобная тула, недостатки мелочны. Стоит хотя бы попробовать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Альтернативы: SSDT, DbFit и всякие там C#/NUnit.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Можно комбинировать tSQLt с SSDT для получения возможности удобно фейкать объекты.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83ff0fc2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83ff0fc2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83ff0fc2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83ff0fc2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7135f76c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7135f76c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9d941c016_1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9d941c016_1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9d941c016_1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9d941c016_1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Кстати, разрабы T.S.T. странноватые. Говорят, что mocking может быть непрактичным в SQL.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T.S.T. ставится в отдельную базу, из которой уже вызываются assertions.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9d941c016_1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9d941c016_1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Кстати, разрабы T.S.T. странноватые. Говорят, что mocking может быть непрактичным в SQL.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T.S.T. ставится в отдельную базу, из которой уже вызываются assertions.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9d941c016_1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9d941c016_1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9d941c016_1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9d941c016_1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9d941c016_1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9d941c016_1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0754f09f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0754f09f1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 себе сказать инфу со слайда + можно ремарку про заказчика. А можно про заказчика и потом, пофигу ваще.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83ff0fc2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83ff0fc2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9d941c016_1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9d941c016_1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7135f76c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7135f76c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1567a705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1567a705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Совместимость с версиями: на дев-серваке стоит 2014, локально у меня 2016. Хардкорное тестирование на старых версиях не проводили. Какая-то связь между поддержкой разных версий SQL Server и версиями фреймворка не заявляется.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1567a705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1567a705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Т.к. Опен сорс, оно бесплатное, не нужно бояться закладок и можно контрибьютить и форкаться.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7135f76c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7135f76c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1567a705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1567a705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Если нужна организация посложнее, чем просто распихивание по схемам, то придется делать свои костыли, переменные там и т.п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https://sqlservercode.blogspot.com/2016/05/how-to-disable-tests-in-tsqlt.html</a:t>
            </a:r>
            <a:r>
              <a:rPr lang="en-GB"/>
              <a:t>)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9d941c016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9d941c016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9d941c016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9d941c016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9d941c016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9d941c016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135f76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135f76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9d941c016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9d941c016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7135f76c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7135f76c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1567a7051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1567a7051_2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7135f76c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7135f76c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9d941c0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9d941c0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9d941c016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9d941c016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9d941c016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9d941c016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9d941c016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9d941c016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9d941c016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9d941c016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9d941c016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9d941c016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1567a70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1567a70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Warehouse API. Данные входят и выходят и обрабатываются по-всякому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9d941c016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9d941c016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9d941c016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9d941c016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Первое, что делаем - фейкаем таблицы. Зачем: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>
                <a:solidFill>
                  <a:schemeClr val="dk1"/>
                </a:solidFill>
              </a:rPr>
              <a:t>В тестовой базе уже могут быть данные, которые нам помешают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У нас есть куча колонок и некоторые из них с constraint’ами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Нам для теста нужно заполнить лишь несколько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Что делает FakeTable: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Переименовывает старую таблицу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Создает со старым именем новую таблицу - те же колонки, но без constraint’ов и триггеров.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Теперь можно тестировать вещи в изоляции и не беспокоиться по поводу ограничений.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Кстати, фейкать можно и вьюхи тоже.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9d941c016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9d941c016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9d941c016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9d941c016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9d941c016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9d941c016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9d941c016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9d941c016_1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9d941c016_1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9d941c016_1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9d941c016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9d941c016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9d941c016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9d941c016_1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Хочу обратить внимание на то, что здесь мы имеем только одну колонку. В дальнейшем вы увидите почему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9d941c016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9d941c016_1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AssertEqualsTable сравнивает таблицы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Последняя строчка - сообщение, которое будет выведено в случае ошибки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7135f76c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7135f76c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9d941c016_1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9d941c016_1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8459d3f9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8459d3f9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9d941c016_1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59d941c016_1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9d941c016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9d941c016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9d941c016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9d941c016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9d941c016_1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9d941c016_1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ExpectException - это обработчик исключений. Он ставится перед тем местом, где мы ожидаем увидеть исключение. Если оно возникает, проверка проходит.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9d941c016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9d941c016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В данном случае чекается три параметра, но вообще данная процедура позволяет проверять кучу параметров исключений.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9d941c016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59d941c016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На этом этапе срабатывает исключение, которое ловится обработчиком. Если исключение такое, каким мы его описали на предыдущем этапе, то все ОК, тест пройден успешно.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9d941c016_1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9d941c016_1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Это далеко не все фичи, которые есть, я взял основные.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72fecf95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72fecf95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Есть множество процессов, которые надо разруливать. Для этого есть семафор.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По сути, семафор - это группа хранимых процедур.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Далее рассмотрим одну из них.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567a705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567a705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Тестировать вообще нужно, потому что ошибки и это такой же код.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В нашем конкретном случае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>
                <a:solidFill>
                  <a:schemeClr val="dk1"/>
                </a:solidFill>
              </a:rPr>
              <a:t>По традиционной градации (если речь идет об обычном web-приложении) - этап юнит-тестирования предшествует этапу независимого тестирования, цена ошибки будет расти на последующих этапах. Boehm утверждает, что для комплексных систем соотношение цены м.б. до 1:50.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>
                <a:solidFill>
                  <a:schemeClr val="dk1"/>
                </a:solidFill>
              </a:rPr>
              <a:t>То, что происходит в warehouse, по определению происходит раньше того, что творится в последующих проектах. Т.о. ошибки в нем будут ошибками на раннем этапе и, соответственно, стоить дороже.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72fecf95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72fecf95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Код не привожу, он будет немного громоздким, объясню на пальцах.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Есть две таблицы: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Process - список имен процессов, допустимых к использованию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ProcStatus - статусы процессов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JobStarter делает следующее: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Проверяет, присутствует ли запрошенный к выполнению процесс в списке процессов ([Process])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Проверяет, разрешен ли к запуску процесс</a:t>
            </a:r>
            <a:r>
              <a:rPr lang="en-GB">
                <a:solidFill>
                  <a:schemeClr val="dk1"/>
                </a:solidFill>
              </a:rPr>
              <a:t> ([Process])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Проверяет, не является ли процесс уже запущенным ([ProcStatus])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Если все ОК - добавляет строчку в [ProcStatus] со статусом “In Progress”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Если не ОК - ничего не добавляет и отсылает письмо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9d941c016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9d941c016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59d941c016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59d941c016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 случае dbo.Process это не то что бы прям обязательно, но так будет надежнее (нет шанса, что вдруг среди готовых данных окажутся такие, которые испортят ход тесткейса) и нагляднее (мы сразу в явном виде указываем, что имеем пустую таблицу).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 случае dbo.ProcStatus это просто облегчит в дальнейшем проверку на отсутствие записей.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9d941c016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59d941c016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59d941c016_1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59d941c016_1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9d941c016_1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9d941c016_1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9d941c016_1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9d941c016_1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59d941c016_1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59d941c016_1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9d941c016_1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59d941c016_1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9d941c016_1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59d941c016_1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Это далеко не все фичи, которые есть, я взял основные.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7afcba82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7afcba82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 ручное unit-тестирование: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https://stackoverflow.com/questions/2948337/what-are-the-pros-and-cons-of-manual-unit-testing-against-the-automated-unit-tes#2948354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Юнит-тестирование - процесс репетативный и по-умолчанию автоматизируется.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a0896f73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a0896f73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Это далеко не все фичи, которые есть, я взял основные.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7135f76c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57135f76c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5a03178c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5a03178c7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Отмена транзакции внутри процедуры ведет к отмене транзакции тесткейса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Все несколько усложняется из-за порчи транзакций. Doomed транзакции не могут быть откачены до savepoint’а и не могут быть закоммичены.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Try/Catch блок нужен для удобной ловли ошибок и работы с doomed-транзакциями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transaction saving: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https://docs.microsoft.com/en-us/sql/t-sql/language-elements/save-transaction-transact-sql?view=sql-server-2017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tSQLt transactions ROLLBACK: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https://stackoverflow.com/questions/8973138/how-to-rollback-a-transaction-when-testing-using-tsqlt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5a03178c7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5a03178c7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transaction saving: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https://docs.microsoft.com/en-us/sql/t-sql/language-elements/save-transaction-transact-sql?view=sql-server-2017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tSQLt transactions ROLLBACK: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https://stackoverflow.com/questions/8973138/how-to-rollback-a-transaction-when-testing-using-tsqlt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5a03178c7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5a03178c73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transaction saving: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https://docs.microsoft.com/en-us/sql/t-sql/language-elements/save-transaction-transact-sql?view=sql-server-2017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tSQLt transactions ROLLBACK: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https://stackoverflow.com/questions/8973138/how-to-rollback-a-transaction-when-testing-using-tsqlt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58459d3f9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58459d3f9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transaction saving: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https://docs.microsoft.com/en-us/sql/t-sql/language-elements/save-transaction-transact-sql?view=sql-server-2017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tSQLt transactions ROLLBACK: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https://stackoverflow.com/questions/8973138/how-to-rollback-a-transaction-when-testing-using-tsqlt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a03178c73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5a03178c73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transaction saving: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https://docs.microsoft.com/en-us/sql/t-sql/language-elements/save-transaction-transact-sql?view=sql-server-2017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tSQLt transactions ROLLBACK: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https://stackoverflow.com/questions/8973138/how-to-rollback-a-transaction-when-testing-using-tsqlt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5a03178c7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5a03178c7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transaction saving: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https://docs.microsoft.com/en-us/sql/t-sql/language-elements/save-transaction-transact-sql?view=sql-server-2017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tSQLt transactions ROLLBACK: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https://stackoverflow.com/questions/8973138/how-to-rollback-a-transaction-when-testing-using-tsqlt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8459d3f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58459d3f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transaction saving: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https://docs.microsoft.com/en-us/sql/t-sql/language-elements/save-transaction-transact-sql?view=sql-server-2017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tSQLt transactions ROLLBACK: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https://stackoverflow.com/questions/8973138/how-to-rollback-a-transaction-when-testing-using-tsqlt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59d941c016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59d941c016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chemeClr val="dk1"/>
                </a:solidFill>
              </a:rPr>
              <a:t>Была проблема если я хотел таблицу не фейкать, а она ссылалась по FK на вторую таблицу, которую зафейкал. То инсерт в первую таблицу не проходил, т.к. FK этот tsqlt не переделывал, т.е. он продолжал быть ключем между table1 и table2, а не фейковой table2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83ff0fc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83ff0fc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(к слову, официальные доки страдают от неточностей)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Тесты как вспомогательная документация актуально лишь до некоторой степени. При росте сложности кода растет и сложность тестов и в некоторый момент эффект нивелируется.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5a03178c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5a03178c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</a:rPr>
              <a:t>Была проблема если я хотел таблицу не фейкать, а она ссылалась по FK на вторую таблицу, которую зафейкал. То инсерт в первую таблицу не проходил, т.к. FK этот tsqlt не переделывал, т.е. он продолжал быть ключем между table1 и table2, а не фейковой table2</a:t>
            </a: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5a03178c7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5a03178c7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Но с вьюхами все ОК. Где-то встречал, что есть проблемы и их нужно пересоздавать. Ниче не знаю, у меня работало ОК.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5a0896f7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5a0896f7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59d941c016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59d941c016_1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5a03178c7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5a03178c7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Функции работают наподобие зубной пасты, нет сайд-эффектов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9d941c016_1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59d941c016_1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5a03178c7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5a03178c7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5a0896f73d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5a0896f73d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9d941c016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59d941c016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5a0896f73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5a0896f73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1567a705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1567a705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Наши зарубежные коллеги не могут делать спонтанные мержи в случае интеграции в CI.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 слову о зарубежных коллегах и CI. Первый же из моих тестов встал на пути такого мержа и выявил вопросы. Вроде, даже, один баг был поднят.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Тесты как вспомогательная документация актуально лишь до некоторой степени. При росте сложности кода растет и сложность тестов и в некоторый момент эффект нивелируется.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59d941c016_1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59d941c016_1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5a03178c7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5a03178c7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 Google Groups есть неофициальное дополнение, которое, правда, ломает обратную совместимость с версиями SQL Server’а до 2016.</a:t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5a03178c7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5a03178c7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59d941c016_1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59d941c016_1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Документация местами устарела: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Некоторые вещи в ней неактуальны (Trustworthy ON, SourceForge, в коде устаревшие куски, которые можно более удачно сделать с помощью фич, доступных в фреймворке)</a:t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5a03178c7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5a03178c7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5a03178c7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5a03178c7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5a03178c7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5a03178c7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5a03178c7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5a03178c7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5a0896f73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5a0896f73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57afcba8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57afcba8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Замечание: SQL Server 2017 требует дополнительных манипуляций (“CLR strict security”). Ишьюк: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https://github.com/tSQLt-org/tSQLt/issues/25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 слову, у меня на рабочей машине поднять 2017 сервер - проблем не наблюдалось.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На dev-серваке стоит 2012, проблем так же не наблюдается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Суть проблемы: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PERMISSION_SET = SAFE нынче интерпретируется как UNSAFE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Можно сбросить флаг, можно поставить TRUSTWORTHY ON.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1250027"/>
            <a:ext cx="77724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843118" y="2885361"/>
            <a:ext cx="61119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2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6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400"/>
              <a:buNone/>
              <a:defRPr sz="14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400"/>
              <a:buNone/>
              <a:defRPr sz="14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2775" y="440259"/>
            <a:ext cx="1497250" cy="40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09688"/>
            <a:ext cx="91440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50" y="264025"/>
            <a:ext cx="1220575" cy="75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4537" y="386138"/>
            <a:ext cx="1713726" cy="5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82794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2807250" y="-1259591"/>
            <a:ext cx="35295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74250" tIns="37125" rIns="74250" bIns="371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74250" tIns="37125" rIns="74250" bIns="37125" anchor="t" anchorCtr="0"/>
          <a:lstStyle>
            <a:lvl1pPr marL="457200" lvl="0" indent="-304800" rtl="0">
              <a:spcBef>
                <a:spcPts val="90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4297658" y="4663217"/>
            <a:ext cx="548700" cy="3936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74250" tIns="37125" rIns="74250" bIns="371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4297658" y="4663217"/>
            <a:ext cx="548700" cy="3936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74250" tIns="37125" rIns="74250" bIns="371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74250" tIns="37125" rIns="74250" bIns="37125" anchor="t" anchorCtr="0"/>
          <a:lstStyle>
            <a:lvl1pPr marL="457200" lvl="0" indent="-393700" rtl="0">
              <a:spcBef>
                <a:spcPts val="9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68300" rtl="0">
              <a:spcBef>
                <a:spcPts val="40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4297658" y="4663217"/>
            <a:ext cx="548700" cy="3936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3600"/>
              <a:buNone/>
              <a:defRPr sz="3600">
                <a:solidFill>
                  <a:srgbClr val="2FAFC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5200"/>
              <a:buFont typeface="Century Gothic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82794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8650" y="1147083"/>
            <a:ext cx="3886200" cy="3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29150" y="1147083"/>
            <a:ext cx="3886200" cy="3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4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b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2100"/>
              <a:buNone/>
              <a:defRPr sz="2100" b="1">
                <a:solidFill>
                  <a:srgbClr val="4A4A4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9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1" y="1260874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b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2100"/>
              <a:buNone/>
              <a:defRPr sz="2100" b="1">
                <a:solidFill>
                  <a:srgbClr val="4A4A4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1" y="1878809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3238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1pPr>
            <a:lvl2pPr marL="914400" lvl="1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82794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2800"/>
              <a:buFont typeface="Century Gothic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2400"/>
              <a:buChar char="•"/>
              <a:defRPr sz="2400"/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2100"/>
              <a:buChar char="•"/>
              <a:defRPr sz="2100"/>
            </a:lvl3pPr>
            <a:lvl4pPr marL="1828800" lvl="3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2800"/>
              <a:buFont typeface="Century Gothic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A4A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A4A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4A4A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4A4A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4A4A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4A4A4A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A4A4A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82794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AFCC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3F3F3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50931" y="4963625"/>
            <a:ext cx="10422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63579" y="4598852"/>
            <a:ext cx="1333672" cy="3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84475" y="4523675"/>
            <a:ext cx="823575" cy="5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3575" y="4579525"/>
            <a:ext cx="1333673" cy="3993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kita.belkovskiy@arcadia.spb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4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>
            <a:off x="685800" y="1250027"/>
            <a:ext cx="7772400" cy="13824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Тестируем SQL Server код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с tSQLt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1843118" y="2885361"/>
            <a:ext cx="6111900" cy="6258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dirty="0"/>
              <a:t>SQA Days #25			</a:t>
            </a:r>
            <a:r>
              <a:rPr lang="en-GB" dirty="0" err="1"/>
              <a:t>Белковский</a:t>
            </a:r>
            <a:r>
              <a:rPr lang="en-GB" dirty="0"/>
              <a:t> </a:t>
            </a:r>
            <a:r>
              <a:rPr lang="en-GB" dirty="0" err="1"/>
              <a:t>Никита</a:t>
            </a:r>
            <a:endParaRPr dirty="0"/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SQL-Powered VS. non-SQL-Powered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457200" lvl="0" indent="-393700" algn="l" rtl="0">
              <a:spcBef>
                <a:spcPts val="900"/>
              </a:spcBef>
              <a:spcAft>
                <a:spcPts val="0"/>
              </a:spcAft>
              <a:buSzPts val="2600"/>
              <a:buChar char="•"/>
            </a:pPr>
            <a:r>
              <a:rPr lang="en-GB"/>
              <a:t>Не требуются</a:t>
            </a:r>
            <a:br>
              <a:rPr lang="en-GB"/>
            </a:br>
            <a:r>
              <a:rPr lang="en-GB"/>
              <a:t>дополнительные тулы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/>
              <a:t>Тесты независимы </a:t>
            </a:r>
            <a:br>
              <a:rPr lang="en-GB"/>
            </a:br>
            <a:r>
              <a:rPr lang="en-GB"/>
              <a:t>от остального </a:t>
            </a:r>
            <a:br>
              <a:rPr lang="en-GB"/>
            </a:br>
            <a:r>
              <a:rPr lang="en-GB"/>
              <a:t>кода приложения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849" y="1306475"/>
            <a:ext cx="3649402" cy="26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15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Аналоги (+/-)</a:t>
            </a:r>
            <a:br>
              <a:rPr lang="en-GB"/>
            </a:br>
            <a:r>
              <a:rPr lang="en-GB"/>
              <a:t>для других СУБД</a:t>
            </a:r>
            <a:endParaRPr/>
          </a:p>
        </p:txBody>
      </p:sp>
      <p:sp>
        <p:nvSpPr>
          <p:cNvPr id="808" name="Google Shape;808;p115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16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PostgreSQL: pgTAP</a:t>
            </a:r>
            <a:endParaRPr/>
          </a:p>
        </p:txBody>
      </p:sp>
      <p:sp>
        <p:nvSpPr>
          <p:cNvPr id="814" name="Google Shape;814;p116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Latest commit: 22-02-2019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In active development: YES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Written on: PL/pgSQL + PL/SQL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Tests on: PL/pgSQL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Nuances: TAP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17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MySQL: MyTAP</a:t>
            </a:r>
            <a:endParaRPr/>
          </a:p>
        </p:txBody>
      </p:sp>
      <p:sp>
        <p:nvSpPr>
          <p:cNvPr id="820" name="Google Shape;820;p117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Latest commit: 20-09-2019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In active development: YES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Written on: MySQL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Tests on: MySQL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Nuances: TAP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18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Oracle: utPLSQL</a:t>
            </a:r>
            <a:endParaRPr/>
          </a:p>
        </p:txBody>
      </p:sp>
      <p:sp>
        <p:nvSpPr>
          <p:cNvPr id="826" name="Google Shape;826;p118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Latest commit: 12-05-2019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In active development: YES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Written on: PL/SQL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Tests on: PL/SQL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9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Заключение</a:t>
            </a:r>
            <a:endParaRPr/>
          </a:p>
        </p:txBody>
      </p:sp>
      <p:sp>
        <p:nvSpPr>
          <p:cNvPr id="832" name="Google Shape;832;p119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20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Заключение</a:t>
            </a:r>
            <a:endParaRPr/>
          </a:p>
        </p:txBody>
      </p:sp>
      <p:sp>
        <p:nvSpPr>
          <p:cNvPr id="838" name="Google Shape;838;p120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457200" lvl="0" indent="-393700" algn="l" rtl="0">
              <a:spcBef>
                <a:spcPts val="900"/>
              </a:spcBef>
              <a:spcAft>
                <a:spcPts val="0"/>
              </a:spcAft>
              <a:buSzPts val="2600"/>
              <a:buAutoNum type="arabicPeriod"/>
            </a:pPr>
            <a:r>
              <a:rPr lang="en-GB"/>
              <a:t>Тестировать код БД нужно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/>
              <a:t>Для SQL Server’а tSQLt остается одним из лучших выборов, даже несмотря на задержку в развитии.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382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  <p:pic>
        <p:nvPicPr>
          <p:cNvPr id="844" name="Google Shape;844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838200"/>
            <a:ext cx="2430650" cy="24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21"/>
          <p:cNvPicPr preferRelativeResize="0"/>
          <p:nvPr/>
        </p:nvPicPr>
        <p:blipFill rotWithShape="1">
          <a:blip r:embed="rId4">
            <a:alphaModFix/>
          </a:blip>
          <a:srcRect l="46741" t="23232" r="10685" b="44700"/>
          <a:stretch/>
        </p:blipFill>
        <p:spPr>
          <a:xfrm>
            <a:off x="4912125" y="2252425"/>
            <a:ext cx="2389800" cy="24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46" name="Google Shape;846;p121"/>
          <p:cNvSpPr txBox="1"/>
          <p:nvPr/>
        </p:nvSpPr>
        <p:spPr>
          <a:xfrm>
            <a:off x="3782625" y="838200"/>
            <a:ext cx="46488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rPr>
              <a:t>Contacts:</a:t>
            </a:r>
            <a:endParaRPr sz="2400">
              <a:solidFill>
                <a:srgbClr val="2FA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rPr>
              <a:t>nikita.belkovskiy@arcadia.spb.ru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SQL-Powered VS. non-SQL-Powered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457200" lvl="0" indent="-393700" algn="l" rtl="0">
              <a:spcBef>
                <a:spcPts val="900"/>
              </a:spcBef>
              <a:spcAft>
                <a:spcPts val="0"/>
              </a:spcAft>
              <a:buSzPts val="2600"/>
              <a:buChar char="•"/>
            </a:pPr>
            <a:r>
              <a:rPr lang="en-GB"/>
              <a:t>Не требуется </a:t>
            </a:r>
            <a:br>
              <a:rPr lang="en-GB"/>
            </a:br>
            <a:r>
              <a:rPr lang="en-GB"/>
              <a:t>привлечение </a:t>
            </a:r>
            <a:br>
              <a:rPr lang="en-GB"/>
            </a:br>
            <a:r>
              <a:rPr lang="en-GB"/>
              <a:t>программистов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/>
              <a:t>Легче применять</a:t>
            </a:r>
            <a:br>
              <a:rPr lang="en-GB"/>
            </a:br>
            <a:r>
              <a:rPr lang="en-GB"/>
              <a:t>fake’и и assertion’ы</a:t>
            </a:r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125" y="1195375"/>
            <a:ext cx="3596923" cy="27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095" y="1647175"/>
            <a:ext cx="4799797" cy="31040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SQL-Powered VS. non-SQL-Powered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НО: требуется установка доп. объектов в базу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Альтернативы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T-SQL Powered: даты</a:t>
            </a:r>
            <a:endParaRPr/>
          </a:p>
        </p:txBody>
      </p:sp>
      <p:graphicFrame>
        <p:nvGraphicFramePr>
          <p:cNvPr id="185" name="Google Shape;185;p29"/>
          <p:cNvGraphicFramePr/>
          <p:nvPr/>
        </p:nvGraphicFramePr>
        <p:xfrm>
          <a:off x="628675" y="960325"/>
          <a:ext cx="8032975" cy="256017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40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Name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Start date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Latest commit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Latest release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tSQLt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27-07-2008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17-03-2019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31-01-2016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TSQLUnit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16-12-2002 (0.9)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21-07-2009 (0.91 rc1)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26-04-2018 (GitHub)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09-04-2011 (SourceForge)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utTSQL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12-03-2008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12-03-2008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12-03-2008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T.S.T.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02-03-2009 (v1.0)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?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30-03-2012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T-SQL Powered: возможности</a:t>
            </a:r>
            <a:endParaRPr/>
          </a:p>
        </p:txBody>
      </p:sp>
      <p:graphicFrame>
        <p:nvGraphicFramePr>
          <p:cNvPr id="191" name="Google Shape;191;p30"/>
          <p:cNvGraphicFramePr/>
          <p:nvPr/>
        </p:nvGraphicFramePr>
        <p:xfrm>
          <a:off x="427450" y="960325"/>
          <a:ext cx="8319750" cy="283449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5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Name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XML output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Tests within transactions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Fakes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Errors handling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Assertions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tSQLt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TSQLUnit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😢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utTSQL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😞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T.S.T.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 (мб отключено)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T-SQL Powered: прочее</a:t>
            </a:r>
            <a:endParaRPr/>
          </a:p>
        </p:txBody>
      </p:sp>
      <p:graphicFrame>
        <p:nvGraphicFramePr>
          <p:cNvPr id="197" name="Google Shape;197;p31"/>
          <p:cNvGraphicFramePr/>
          <p:nvPr/>
        </p:nvGraphicFramePr>
        <p:xfrm>
          <a:off x="1988750" y="950950"/>
          <a:ext cx="5612775" cy="22858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59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Name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xUnit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Guides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Community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tSQLt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😃🤔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TSQLUnit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😞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😞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utTSQL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😞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T.S.T.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😞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T-SQL Powered: Google trends (5 лет)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32"/>
          <p:cNvPicPr preferRelativeResize="0"/>
          <p:nvPr/>
        </p:nvPicPr>
        <p:blipFill rotWithShape="1">
          <a:blip r:embed="rId3">
            <a:alphaModFix/>
          </a:blip>
          <a:srcRect t="28363" b="33182"/>
          <a:stretch/>
        </p:blipFill>
        <p:spPr>
          <a:xfrm>
            <a:off x="171450" y="919000"/>
            <a:ext cx="8801100" cy="4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550" y="1402475"/>
            <a:ext cx="8262900" cy="203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Non-T-SQL-Powered</a:t>
            </a:r>
            <a:endParaRPr/>
          </a:p>
        </p:txBody>
      </p:sp>
      <p:graphicFrame>
        <p:nvGraphicFramePr>
          <p:cNvPr id="211" name="Google Shape;211;p33"/>
          <p:cNvGraphicFramePr/>
          <p:nvPr/>
        </p:nvGraphicFramePr>
        <p:xfrm>
          <a:off x="628675" y="960325"/>
          <a:ext cx="8032975" cy="22858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40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Name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Start date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Latest commit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Latest release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tSQLt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27-07-2008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17-03-2019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31-01-2016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DbFit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12-01-2009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28-10-2018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15-08-2015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Slacker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23-06-2011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09-12-2018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10-12-2018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NUnit и т.п.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N/A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N/A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N/A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Non-T-SQL-Powered</a:t>
            </a:r>
            <a:endParaRPr/>
          </a:p>
        </p:txBody>
      </p:sp>
      <p:graphicFrame>
        <p:nvGraphicFramePr>
          <p:cNvPr id="217" name="Google Shape;217;p34"/>
          <p:cNvGraphicFramePr/>
          <p:nvPr/>
        </p:nvGraphicFramePr>
        <p:xfrm>
          <a:off x="628650" y="904100"/>
          <a:ext cx="7709400" cy="338313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27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Name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xUnit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Written on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Tests on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Guides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Bonuses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tSQLt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T-SQL + CLR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T-SQL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😃🤔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DbFit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 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(FitNesse)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C#/Java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Wiki markdown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Password encryption, autoupdates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Slacker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-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Ruby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Ruby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BDD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NUnit и т.п.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+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N/A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N/A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100850" y="237575"/>
            <a:ext cx="2595900" cy="5727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Обо мне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13075" y="810275"/>
            <a:ext cx="8081700" cy="29937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400" dirty="0" err="1"/>
              <a:t>Никита</a:t>
            </a:r>
            <a:r>
              <a:rPr lang="en-GB" sz="2400" dirty="0"/>
              <a:t> </a:t>
            </a:r>
            <a:r>
              <a:rPr lang="en-GB" sz="2400" dirty="0" err="1"/>
              <a:t>Белковский</a:t>
            </a:r>
            <a:endParaRPr sz="2400" dirty="0"/>
          </a:p>
          <a:p>
            <a:pPr marL="0" lvl="0" indent="0" algn="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400" dirty="0"/>
              <a:t>QA Engineer в JSC Arcadia Inc</a:t>
            </a:r>
            <a:endParaRPr sz="2400" dirty="0"/>
          </a:p>
          <a:p>
            <a:pPr marL="0" lvl="0" indent="0" algn="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400" u="sng" dirty="0">
                <a:solidFill>
                  <a:schemeClr val="hlink"/>
                </a:solidFill>
                <a:hlinkClick r:id="rId3"/>
              </a:rPr>
              <a:t>nikita.belkovskiy@arcadia.spb.ru</a:t>
            </a:r>
            <a:endParaRPr sz="2400" dirty="0"/>
          </a:p>
          <a:p>
            <a:pPr marL="0" lvl="0" indent="0" algn="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400" dirty="0"/>
              <a:t>5 </a:t>
            </a:r>
            <a:r>
              <a:rPr lang="en-GB" sz="2400" dirty="0" err="1"/>
              <a:t>лет</a:t>
            </a:r>
            <a:r>
              <a:rPr lang="en-GB" sz="2400" dirty="0"/>
              <a:t> в QA/Testing</a:t>
            </a:r>
            <a:endParaRPr sz="2400" dirty="0"/>
          </a:p>
          <a:p>
            <a:pPr marL="0" lvl="0" indent="0" algn="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400" dirty="0"/>
              <a:t>3 </a:t>
            </a:r>
            <a:r>
              <a:rPr lang="en-GB" sz="2400" dirty="0" err="1"/>
              <a:t>года</a:t>
            </a:r>
            <a:r>
              <a:rPr lang="en-GB" sz="2400" dirty="0"/>
              <a:t> в </a:t>
            </a:r>
            <a:r>
              <a:rPr lang="en-GB" sz="2400" dirty="0" err="1"/>
              <a:t>Аркадии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1A8E4-154E-490C-97A0-266720D28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136" y="1047093"/>
            <a:ext cx="2475328" cy="25200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Non-T-SQL-Powered</a:t>
            </a:r>
            <a:endParaRPr/>
          </a:p>
        </p:txBody>
      </p:sp>
      <p:graphicFrame>
        <p:nvGraphicFramePr>
          <p:cNvPr id="223" name="Google Shape;223;p35"/>
          <p:cNvGraphicFramePr/>
          <p:nvPr/>
        </p:nvGraphicFramePr>
        <p:xfrm>
          <a:off x="2213375" y="1022525"/>
          <a:ext cx="4717250" cy="22858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9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Name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Guides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Community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tSQLt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😃🤔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DbFit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😐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Slacker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😐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NUnit и т.п.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F3F3F3"/>
                          </a:solidFill>
                        </a:rPr>
                        <a:t>😃</a:t>
                      </a:r>
                      <a:endParaRPr sz="18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Non-T-SQL-Powered: Google trends (5 лет)</a:t>
            </a:r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 t="30134" b="31997"/>
          <a:stretch/>
        </p:blipFill>
        <p:spPr>
          <a:xfrm>
            <a:off x="866775" y="919011"/>
            <a:ext cx="7410450" cy="4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63" y="1405950"/>
            <a:ext cx="8581274" cy="18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Об инструменте</a:t>
            </a:r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tSQLt</a:t>
            </a:r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628650" y="993400"/>
            <a:ext cx="3945000" cy="27087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Unit-testing framework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Семейство xUnit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SQL Server 2005 SP2+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Реализован на T-SQL + CLR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Тесты пишутся на T-SQL</a:t>
            </a:r>
            <a:endParaRPr/>
          </a:p>
        </p:txBody>
      </p:sp>
      <p:pic>
        <p:nvPicPr>
          <p:cNvPr id="244" name="Google Shape;2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9190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/>
          <p:nvPr/>
        </p:nvSpPr>
        <p:spPr>
          <a:xfrm>
            <a:off x="4629150" y="3594082"/>
            <a:ext cx="3886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https://tsqlt.org/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Лицензия</a:t>
            </a:r>
            <a:endParaRPr/>
          </a:p>
        </p:txBody>
      </p:sp>
      <p:sp>
        <p:nvSpPr>
          <p:cNvPr id="251" name="Google Shape;251;p39"/>
          <p:cNvSpPr txBox="1"/>
          <p:nvPr/>
        </p:nvSpPr>
        <p:spPr>
          <a:xfrm>
            <a:off x="3884250" y="3594100"/>
            <a:ext cx="50073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https://github.com/tSQLt-org/tsqlt</a:t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225" y="965623"/>
            <a:ext cx="2481375" cy="24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628650" y="965725"/>
            <a:ext cx="3945000" cy="24813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3600"/>
              <a:t>Open source</a:t>
            </a:r>
            <a:endParaRPr sz="3600"/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3600"/>
              <a:t>Apache 2.0 license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Механика работы</a:t>
            </a:r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50" y="934350"/>
            <a:ext cx="8894301" cy="29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Механика работы</a:t>
            </a:r>
            <a:endParaRPr/>
          </a:p>
        </p:txBody>
      </p:sp>
      <p:sp>
        <p:nvSpPr>
          <p:cNvPr id="266" name="Google Shape;266;p41"/>
          <p:cNvSpPr/>
          <p:nvPr/>
        </p:nvSpPr>
        <p:spPr>
          <a:xfrm rot="10466941">
            <a:off x="2419934" y="886842"/>
            <a:ext cx="1435934" cy="488277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7" name="Google Shape;267;p41"/>
          <p:cNvSpPr/>
          <p:nvPr/>
        </p:nvSpPr>
        <p:spPr>
          <a:xfrm rot="8098476">
            <a:off x="4459598" y="1336320"/>
            <a:ext cx="1435922" cy="48832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68" name="Google Shape;268;p41"/>
          <p:cNvSpPr/>
          <p:nvPr/>
        </p:nvSpPr>
        <p:spPr>
          <a:xfrm rot="-289040">
            <a:off x="5205664" y="3190857"/>
            <a:ext cx="2046931" cy="82823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1"/>
          <p:cNvSpPr/>
          <p:nvPr/>
        </p:nvSpPr>
        <p:spPr>
          <a:xfrm rot="-760961">
            <a:off x="1352653" y="1065741"/>
            <a:ext cx="6542429" cy="2789693"/>
          </a:xfrm>
          <a:prstGeom prst="rect">
            <a:avLst/>
          </a:prstGeom>
          <a:noFill/>
          <a:ln w="38100" cap="flat" cmpd="sng">
            <a:solidFill>
              <a:srgbClr val="2FAFCC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9525" algn="bl" rotWithShape="0">
              <a:srgbClr val="2FAFCC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0">
                <a:solidFill>
                  <a:srgbClr val="FFFFFF"/>
                </a:solidFill>
              </a:rPr>
              <a:t>RunAll</a:t>
            </a:r>
            <a:endParaRPr sz="15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Вывод данных</a:t>
            </a:r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Вывод данных</a:t>
            </a:r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43"/>
          <p:cNvPicPr preferRelativeResize="0"/>
          <p:nvPr/>
        </p:nvPicPr>
        <p:blipFill rotWithShape="1">
          <a:blip r:embed="rId3">
            <a:alphaModFix/>
          </a:blip>
          <a:srcRect t="5428"/>
          <a:stretch/>
        </p:blipFill>
        <p:spPr>
          <a:xfrm>
            <a:off x="720275" y="818525"/>
            <a:ext cx="7766949" cy="343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Вывод данных</a:t>
            </a:r>
            <a:endParaRPr/>
          </a:p>
        </p:txBody>
      </p:sp>
      <p:sp>
        <p:nvSpPr>
          <p:cNvPr id="288" name="Google Shape;288;p44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9011"/>
            <a:ext cx="9144001" cy="746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Контекст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Вывод данных</a:t>
            </a:r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87" y="872900"/>
            <a:ext cx="8023226" cy="362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Установка</a:t>
            </a:r>
            <a:endParaRPr/>
          </a:p>
        </p:txBody>
      </p:sp>
      <p:sp>
        <p:nvSpPr>
          <p:cNvPr id="302" name="Google Shape;302;p46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Установка</a:t>
            </a:r>
            <a:endParaRPr/>
          </a:p>
        </p:txBody>
      </p:sp>
      <p:sp>
        <p:nvSpPr>
          <p:cNvPr id="308" name="Google Shape;308;p47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457200" lvl="0" indent="-393700" algn="l" rtl="0">
              <a:spcBef>
                <a:spcPts val="900"/>
              </a:spcBef>
              <a:spcAft>
                <a:spcPts val="0"/>
              </a:spcAft>
              <a:buSzPts val="2600"/>
              <a:buAutoNum type="arabicPeriod"/>
            </a:pPr>
            <a:r>
              <a:rPr lang="en-GB"/>
              <a:t>Активировать CLRs на сервере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/>
              <a:t>Выполнить скрипт tSQLt.class.sql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Все: создаем тестклассы, пишем тесткейсы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Возможности/примеры</a:t>
            </a:r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Пример #1: CsvSql</a:t>
            </a:r>
            <a:endParaRPr/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675" y="1019336"/>
            <a:ext cx="2422403" cy="253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8746" y="1809109"/>
            <a:ext cx="911554" cy="95302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9"/>
          <p:cNvSpPr txBox="1"/>
          <p:nvPr/>
        </p:nvSpPr>
        <p:spPr>
          <a:xfrm>
            <a:off x="1675138" y="2015325"/>
            <a:ext cx="1939500" cy="54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Warehouse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3" name="Google Shape;323;p49"/>
          <p:cNvSpPr/>
          <p:nvPr/>
        </p:nvSpPr>
        <p:spPr>
          <a:xfrm>
            <a:off x="3856101" y="1848775"/>
            <a:ext cx="911700" cy="873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Query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24" name="Google Shape;32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8963" y="1683768"/>
            <a:ext cx="1151248" cy="120361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9"/>
          <p:cNvSpPr/>
          <p:nvPr/>
        </p:nvSpPr>
        <p:spPr>
          <a:xfrm>
            <a:off x="5900217" y="1848771"/>
            <a:ext cx="760200" cy="873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CSV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0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 set</a:t>
            </a:r>
            <a:endParaRPr/>
          </a:p>
        </p:txBody>
      </p:sp>
      <p:graphicFrame>
        <p:nvGraphicFramePr>
          <p:cNvPr id="331" name="Google Shape;331;p50"/>
          <p:cNvGraphicFramePr/>
          <p:nvPr/>
        </p:nvGraphicFramePr>
        <p:xfrm>
          <a:off x="1281350" y="1101650"/>
          <a:ext cx="6581300" cy="17373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Customer 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Clinics Num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Update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Date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2" name="Google Shape;332;p50"/>
          <p:cNvSpPr/>
          <p:nvPr/>
        </p:nvSpPr>
        <p:spPr>
          <a:xfrm>
            <a:off x="4475975" y="1103175"/>
            <a:ext cx="1317300" cy="1737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Содержимое БД</a:t>
            </a:r>
            <a:endParaRPr/>
          </a:p>
        </p:txBody>
      </p:sp>
      <p:graphicFrame>
        <p:nvGraphicFramePr>
          <p:cNvPr id="338" name="Google Shape;338;p51"/>
          <p:cNvGraphicFramePr/>
          <p:nvPr/>
        </p:nvGraphicFramePr>
        <p:xfrm>
          <a:off x="413188" y="1059475"/>
          <a:ext cx="3610850" cy="30174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0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Valerian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9" name="Google Shape;339;p51"/>
          <p:cNvGraphicFramePr/>
          <p:nvPr/>
        </p:nvGraphicFramePr>
        <p:xfrm>
          <a:off x="4070888" y="1059475"/>
          <a:ext cx="4691575" cy="32002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5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Clinic1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2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Clinic2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40" name="Google Shape;340;p51"/>
          <p:cNvGrpSpPr/>
          <p:nvPr/>
        </p:nvGrpSpPr>
        <p:grpSpPr>
          <a:xfrm>
            <a:off x="1309500" y="2335550"/>
            <a:ext cx="7453100" cy="1284125"/>
            <a:chOff x="1309500" y="2335550"/>
            <a:chExt cx="7453100" cy="1284125"/>
          </a:xfrm>
        </p:grpSpPr>
        <p:sp>
          <p:nvSpPr>
            <p:cNvPr id="341" name="Google Shape;341;p51"/>
            <p:cNvSpPr/>
            <p:nvPr/>
          </p:nvSpPr>
          <p:spPr>
            <a:xfrm>
              <a:off x="4070900" y="2339575"/>
              <a:ext cx="4691700" cy="12801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1"/>
            <p:cNvSpPr txBox="1"/>
            <p:nvPr/>
          </p:nvSpPr>
          <p:spPr>
            <a:xfrm>
              <a:off x="1309500" y="2665075"/>
              <a:ext cx="1813200" cy="629100"/>
            </a:xfrm>
            <a:prstGeom prst="rect">
              <a:avLst/>
            </a:prstGeom>
            <a:solidFill>
              <a:srgbClr val="000000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>
                  <a:solidFill>
                    <a:srgbClr val="F3F3F3"/>
                  </a:solidFill>
                  <a:latin typeface="Calibri"/>
                  <a:ea typeface="Calibri"/>
                  <a:cs typeface="Calibri"/>
                  <a:sym typeface="Calibri"/>
                </a:rPr>
                <a:t>COUNT(*)</a:t>
              </a:r>
              <a:endParaRPr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3" name="Google Shape;343;p51"/>
            <p:cNvCxnSpPr/>
            <p:nvPr/>
          </p:nvCxnSpPr>
          <p:spPr>
            <a:xfrm rot="10800000" flipH="1">
              <a:off x="3108300" y="2335550"/>
              <a:ext cx="954600" cy="3330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51"/>
            <p:cNvCxnSpPr/>
            <p:nvPr/>
          </p:nvCxnSpPr>
          <p:spPr>
            <a:xfrm>
              <a:off x="3115700" y="3297600"/>
              <a:ext cx="954900" cy="3108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Запрос</a:t>
            </a:r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GB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(*), 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FROM dbo.Trial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LEFT JOIN dbo.Clinic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ON Trial.ID = Clinic.TrialID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WHERE Trial.Name = @trialName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GROUP BY ...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Запрос</a:t>
            </a:r>
            <a:endParaRPr/>
          </a:p>
        </p:txBody>
      </p:sp>
      <p:sp>
        <p:nvSpPr>
          <p:cNvPr id="356" name="Google Shape;356;p53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SELECT COUNT(*), ...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dbo.Trial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LEFT JOIN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dbo.Clinic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ON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Trial.ID = Clinic.TrialID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WHERE Trial.Name = @trialName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GROUP BY ...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Запрос</a:t>
            </a:r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SELECT COUNT(*), ...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FROM dbo.Trial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LEFT JOIN dbo.Clinic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ON Trial.ID = Clinic.TrialID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Trial.Name = @trialName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GROUP BY ...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Контекст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713" y="1562395"/>
            <a:ext cx="2031350" cy="20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 rot="652692">
            <a:off x="2068874" y="1482725"/>
            <a:ext cx="1506980" cy="700801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ETL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19"/>
          <p:cNvSpPr/>
          <p:nvPr/>
        </p:nvSpPr>
        <p:spPr>
          <a:xfrm rot="-567510">
            <a:off x="2082097" y="2954751"/>
            <a:ext cx="1480528" cy="700685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ETL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9"/>
          <p:cNvSpPr/>
          <p:nvPr/>
        </p:nvSpPr>
        <p:spPr>
          <a:xfrm rot="-705">
            <a:off x="1863816" y="2231231"/>
            <a:ext cx="1462200" cy="700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ETL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9"/>
          <p:cNvSpPr/>
          <p:nvPr/>
        </p:nvSpPr>
        <p:spPr>
          <a:xfrm rot="-966853">
            <a:off x="5614309" y="1373897"/>
            <a:ext cx="1384600" cy="700707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ETL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2" name="Google Shape;102;p19"/>
          <p:cNvGrpSpPr/>
          <p:nvPr/>
        </p:nvGrpSpPr>
        <p:grpSpPr>
          <a:xfrm>
            <a:off x="7205463" y="1046000"/>
            <a:ext cx="810099" cy="845775"/>
            <a:chOff x="7233425" y="1038025"/>
            <a:chExt cx="810099" cy="845775"/>
          </a:xfrm>
        </p:grpSpPr>
        <p:pic>
          <p:nvPicPr>
            <p:cNvPr id="103" name="Google Shape;10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33425" y="1038025"/>
              <a:ext cx="436884" cy="502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06640" y="1145583"/>
              <a:ext cx="436884" cy="502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09244" y="1381738"/>
              <a:ext cx="436884" cy="502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9"/>
          <p:cNvSpPr/>
          <p:nvPr/>
        </p:nvSpPr>
        <p:spPr>
          <a:xfrm rot="-1068">
            <a:off x="4103686" y="818665"/>
            <a:ext cx="965400" cy="700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    ETL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1202913" y="1257975"/>
            <a:ext cx="764400" cy="764400"/>
          </a:xfrm>
          <a:prstGeom prst="verticalScroll">
            <a:avLst>
              <a:gd name="adj" fmla="val 12500"/>
            </a:avLst>
          </a:prstGeom>
          <a:solidFill>
            <a:srgbClr val="9FC5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Src</a:t>
            </a:r>
            <a:br>
              <a:rPr lang="en-GB"/>
            </a:br>
            <a:r>
              <a:rPr lang="en-GB"/>
              <a:t>#1</a:t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1004988" y="2189550"/>
            <a:ext cx="764400" cy="764400"/>
          </a:xfrm>
          <a:prstGeom prst="verticalScroll">
            <a:avLst>
              <a:gd name="adj" fmla="val 12500"/>
            </a:avLst>
          </a:prstGeom>
          <a:solidFill>
            <a:srgbClr val="9FC5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Src</a:t>
            </a:r>
            <a:br>
              <a:rPr lang="en-GB"/>
            </a:br>
            <a:r>
              <a:rPr lang="en-GB"/>
              <a:t>#...</a:t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1251863" y="3156400"/>
            <a:ext cx="764400" cy="764400"/>
          </a:xfrm>
          <a:prstGeom prst="verticalScroll">
            <a:avLst>
              <a:gd name="adj" fmla="val 12500"/>
            </a:avLst>
          </a:prstGeom>
          <a:solidFill>
            <a:srgbClr val="9FC5E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Src</a:t>
            </a:r>
            <a:br>
              <a:rPr lang="en-GB"/>
            </a:br>
            <a:r>
              <a:rPr lang="en-GB"/>
              <a:t>#N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9947" y="3347975"/>
            <a:ext cx="764400" cy="7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4001225" y="2253000"/>
            <a:ext cx="1170300" cy="764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SQL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Server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5649433" y="2179872"/>
            <a:ext cx="637500" cy="700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930" y="2047567"/>
            <a:ext cx="965400" cy="96538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 rot="5400000">
            <a:off x="7253110" y="2460399"/>
            <a:ext cx="761700" cy="763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7252350" y="2632563"/>
            <a:ext cx="513326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API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Запрос</a:t>
            </a:r>
            <a:endParaRPr/>
          </a:p>
        </p:txBody>
      </p:sp>
      <p:sp>
        <p:nvSpPr>
          <p:cNvPr id="368" name="Google Shape;368;p55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SELECT COUNT(*), ...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FROM dbo.Trial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LEFT JOIN dbo.Clinic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ON Trial.ID = Clinic.TrialID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WHERE Trial.Name = @trialName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GROUP BY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FakeTable</a:t>
            </a:r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EFEFEF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tSQLt.FakeTable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'dbo.Trial';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tSQLt.FakeTable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'dbo.Clinic';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5" name="Google Shape;375;p56"/>
          <p:cNvSpPr/>
          <p:nvPr/>
        </p:nvSpPr>
        <p:spPr>
          <a:xfrm>
            <a:off x="1605300" y="982920"/>
            <a:ext cx="3154800" cy="1011900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76" name="Google Shape;376;p56"/>
          <p:cNvGraphicFramePr/>
          <p:nvPr/>
        </p:nvGraphicFramePr>
        <p:xfrm>
          <a:off x="369238" y="2315375"/>
          <a:ext cx="3610850" cy="79242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0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Trial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TrialID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Name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...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7" name="Google Shape;377;p56"/>
          <p:cNvGraphicFramePr/>
          <p:nvPr/>
        </p:nvGraphicFramePr>
        <p:xfrm>
          <a:off x="4083163" y="2315375"/>
          <a:ext cx="4691575" cy="79242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5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Clinic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ClinicID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TrialID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Name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...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7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“Cannot insert...” problem</a:t>
            </a:r>
            <a:endParaRPr/>
          </a:p>
        </p:txBody>
      </p:sp>
      <p:pic>
        <p:nvPicPr>
          <p:cNvPr id="383" name="Google Shape;383;p57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203074" y="2581782"/>
            <a:ext cx="1872299" cy="186673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7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Msg 515, Level 16, State 2, Line 4</a:t>
            </a:r>
            <a:endParaRPr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Cannot insert</a:t>
            </a: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the value </a:t>
            </a: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into column 'NNNNNNN',</a:t>
            </a:r>
            <a:endParaRPr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table 'DB.dbo.Trial';</a:t>
            </a:r>
            <a:endParaRPr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column does not allow nulls</a:t>
            </a: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. INSERT fails.</a:t>
            </a:r>
            <a:endParaRPr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The statement has been terminated.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8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Inserts</a:t>
            </a:r>
            <a:endParaRPr/>
          </a:p>
        </p:txBody>
      </p:sp>
      <p:sp>
        <p:nvSpPr>
          <p:cNvPr id="390" name="Google Shape;390;p58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dbo.Trial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([ID], [Name])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VALUES</a:t>
            </a:r>
            <a:endParaRPr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(1,    'Valerian');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Inserts</a:t>
            </a:r>
            <a:endParaRPr/>
          </a:p>
        </p:txBody>
      </p:sp>
      <p:sp>
        <p:nvSpPr>
          <p:cNvPr id="396" name="Google Shape;396;p59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dbo.Clinic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([ID], [TrialID], [Name])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VALUES</a:t>
            </a:r>
            <a:endParaRPr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(1,    1,         'Clinic1'),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(2,    1,         'Clinic2');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0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Заполняем Actual</a:t>
            </a:r>
            <a:endParaRPr/>
          </a:p>
        </p:txBody>
      </p:sp>
      <p:sp>
        <p:nvSpPr>
          <p:cNvPr id="402" name="Google Shape;402;p60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DECLARE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@sqlStatement NVARCHAR(MAX)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(SELECT…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actual ([TrialID], ...);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 actual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EXEC sp_executesql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Заполняем Actual</a:t>
            </a:r>
            <a:endParaRPr/>
          </a:p>
        </p:txBody>
      </p:sp>
      <p:sp>
        <p:nvSpPr>
          <p:cNvPr id="408" name="Google Shape;408;p61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DECLARE @sqlStatement NVARCHAR(MAX) = 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(SELECT…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</a:t>
            </a: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actual ([TrialID], ...);</a:t>
            </a:r>
            <a:endParaRPr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</a:t>
            </a: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actual</a:t>
            </a:r>
            <a:endParaRPr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sp_executesql @sqlStatement,</a:t>
            </a:r>
            <a:endParaRPr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2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Заполняем Expected</a:t>
            </a:r>
            <a:endParaRPr/>
          </a:p>
        </p:txBody>
      </p:sp>
      <p:sp>
        <p:nvSpPr>
          <p:cNvPr id="414" name="Google Shape;414;p62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expected (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    ClinicsNum INT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expected SELECT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3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CREATE TABLE expected (</a:t>
            </a:r>
            <a:endParaRPr>
              <a:solidFill>
                <a:srgbClr val="F3F3F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   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ClinicsNum INT</a:t>
            </a:r>
            <a:endParaRPr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);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expected SELECT 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0" name="Google Shape;420;p6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Заполняем Expected</a:t>
            </a:r>
            <a:endParaRPr/>
          </a:p>
        </p:txBody>
      </p:sp>
      <p:sp>
        <p:nvSpPr>
          <p:cNvPr id="421" name="Google Shape;421;p63"/>
          <p:cNvSpPr/>
          <p:nvPr/>
        </p:nvSpPr>
        <p:spPr>
          <a:xfrm>
            <a:off x="2251953" y="1461003"/>
            <a:ext cx="3045000" cy="484200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Assertions</a:t>
            </a:r>
            <a:endParaRPr/>
          </a:p>
        </p:txBody>
      </p:sp>
      <p:sp>
        <p:nvSpPr>
          <p:cNvPr id="427" name="Google Shape;427;p64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tSQLt.AssertEqualsTable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'expected'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'actual'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'incorrect number of clinics'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Выбор подхода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5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AssertEqualsTable</a:t>
            </a:r>
            <a:endParaRPr/>
          </a:p>
        </p:txBody>
      </p:sp>
      <p:graphicFrame>
        <p:nvGraphicFramePr>
          <p:cNvPr id="433" name="Google Shape;433;p65"/>
          <p:cNvGraphicFramePr/>
          <p:nvPr/>
        </p:nvGraphicFramePr>
        <p:xfrm>
          <a:off x="5259750" y="2553825"/>
          <a:ext cx="1322975" cy="10972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2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Clinics Num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4" name="Google Shape;434;p65"/>
          <p:cNvGraphicFramePr/>
          <p:nvPr/>
        </p:nvGraphicFramePr>
        <p:xfrm>
          <a:off x="2070825" y="1254050"/>
          <a:ext cx="6581300" cy="10972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Customer 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Clinics Num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Update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Date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5" name="Google Shape;435;p65"/>
          <p:cNvSpPr txBox="1"/>
          <p:nvPr/>
        </p:nvSpPr>
        <p:spPr>
          <a:xfrm>
            <a:off x="628650" y="1487825"/>
            <a:ext cx="13866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Actual:</a:t>
            </a:r>
            <a:endParaRPr sz="3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5"/>
          <p:cNvSpPr txBox="1"/>
          <p:nvPr/>
        </p:nvSpPr>
        <p:spPr>
          <a:xfrm>
            <a:off x="628650" y="2786825"/>
            <a:ext cx="19017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Expected:</a:t>
            </a:r>
            <a:endParaRPr sz="3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6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Assertions - Table metadata</a:t>
            </a:r>
            <a:endParaRPr/>
          </a:p>
        </p:txBody>
      </p:sp>
      <p:sp>
        <p:nvSpPr>
          <p:cNvPr id="442" name="Google Shape;442;p66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AssertEqualsTable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AssertEqualsTableSchema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AssertResultSetsHaveSameMetaData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" name="Google Shape;447;p67"/>
          <p:cNvGraphicFramePr/>
          <p:nvPr/>
        </p:nvGraphicFramePr>
        <p:xfrm>
          <a:off x="413188" y="1059475"/>
          <a:ext cx="3610850" cy="23773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0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Valerian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8" name="Google Shape;448;p67"/>
          <p:cNvGraphicFramePr/>
          <p:nvPr/>
        </p:nvGraphicFramePr>
        <p:xfrm>
          <a:off x="4070888" y="1059475"/>
          <a:ext cx="4691575" cy="19201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5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1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Clinic1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9" name="Google Shape;449;p67"/>
          <p:cNvSpPr/>
          <p:nvPr/>
        </p:nvSpPr>
        <p:spPr>
          <a:xfrm>
            <a:off x="413200" y="1703100"/>
            <a:ext cx="1308000" cy="1276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7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Пример #2: Constraints</a:t>
            </a:r>
            <a:endParaRPr/>
          </a:p>
        </p:txBody>
      </p:sp>
      <p:sp>
        <p:nvSpPr>
          <p:cNvPr id="451" name="Google Shape;451;p67"/>
          <p:cNvSpPr/>
          <p:nvPr/>
        </p:nvSpPr>
        <p:spPr>
          <a:xfrm>
            <a:off x="5583725" y="1703100"/>
            <a:ext cx="1333200" cy="1276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7"/>
          <p:cNvSpPr txBox="1"/>
          <p:nvPr/>
        </p:nvSpPr>
        <p:spPr>
          <a:xfrm>
            <a:off x="5583725" y="2979625"/>
            <a:ext cx="1333200" cy="6297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FK</a:t>
            </a:r>
            <a:endParaRPr sz="3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Google Shape;453;p67"/>
          <p:cNvCxnSpPr>
            <a:stCxn id="452" idx="1"/>
            <a:endCxn id="449" idx="2"/>
          </p:cNvCxnSpPr>
          <p:nvPr/>
        </p:nvCxnSpPr>
        <p:spPr>
          <a:xfrm rot="10800000">
            <a:off x="1067225" y="2979475"/>
            <a:ext cx="4516500" cy="315000"/>
          </a:xfrm>
          <a:prstGeom prst="bentConnector2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8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FakeTable</a:t>
            </a:r>
            <a:endParaRPr/>
          </a:p>
        </p:txBody>
      </p:sp>
      <p:sp>
        <p:nvSpPr>
          <p:cNvPr id="459" name="Google Shape;459;p68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tSQLt.FakeTable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'[dbo].[Trial]'</a:t>
            </a:r>
            <a:endParaRPr>
              <a:solidFill>
                <a:srgbClr val="EA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tSQLt.FakeTable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'[dbo].[Clinic]'</a:t>
            </a:r>
            <a:endParaRPr>
              <a:solidFill>
                <a:srgbClr val="EA999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460" name="Google Shape;460;p68"/>
          <p:cNvGraphicFramePr/>
          <p:nvPr/>
        </p:nvGraphicFramePr>
        <p:xfrm>
          <a:off x="369238" y="2174850"/>
          <a:ext cx="3610850" cy="79242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0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Trial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TrialID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Name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...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1" name="Google Shape;461;p68"/>
          <p:cNvGraphicFramePr/>
          <p:nvPr/>
        </p:nvGraphicFramePr>
        <p:xfrm>
          <a:off x="4083163" y="2174850"/>
          <a:ext cx="4691575" cy="79242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5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Clinic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ClinicID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TrialID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Name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</a:rPr>
                        <a:t>...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ApplyConstraint</a:t>
            </a:r>
            <a:endParaRPr/>
          </a:p>
        </p:txBody>
      </p:sp>
      <p:sp>
        <p:nvSpPr>
          <p:cNvPr id="467" name="Google Shape;467;p69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EXEC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tSQLt.ApplyConstraint</a:t>
            </a:r>
            <a:endParaRPr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'[dbo].[Clinic]'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'Trial_FK'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8" name="Google Shape;468;p69"/>
          <p:cNvSpPr/>
          <p:nvPr/>
        </p:nvSpPr>
        <p:spPr>
          <a:xfrm>
            <a:off x="1645675" y="1035488"/>
            <a:ext cx="4337700" cy="484200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69" name="Google Shape;469;p69"/>
          <p:cNvGraphicFramePr/>
          <p:nvPr/>
        </p:nvGraphicFramePr>
        <p:xfrm>
          <a:off x="4885963" y="2346625"/>
          <a:ext cx="3403425" cy="137151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0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</a:rPr>
                        <a:t>Clinic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</a:rPr>
                        <a:t>ClinicID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</a:rPr>
                        <a:t>Clinic1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0" name="Google Shape;470;p69"/>
          <p:cNvSpPr/>
          <p:nvPr/>
        </p:nvSpPr>
        <p:spPr>
          <a:xfrm>
            <a:off x="5983375" y="2805700"/>
            <a:ext cx="957300" cy="918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1" name="Google Shape;471;p69"/>
          <p:cNvSpPr txBox="1"/>
          <p:nvPr/>
        </p:nvSpPr>
        <p:spPr>
          <a:xfrm>
            <a:off x="5983375" y="3723850"/>
            <a:ext cx="957300" cy="4842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3F3F3"/>
                </a:solidFill>
              </a:rPr>
              <a:t>FK</a:t>
            </a: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0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ExpectException</a:t>
            </a:r>
            <a:endParaRPr/>
          </a:p>
        </p:txBody>
      </p:sp>
      <p:sp>
        <p:nvSpPr>
          <p:cNvPr id="477" name="Google Shape;477;p70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EXEC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tSQLt.ExpectException</a:t>
            </a:r>
            <a:endParaRPr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@ExpectedMessage = 'The INSERT statement conflicted...',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@ExpectedSeverity = 16,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@ExpectedState = 0;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8" name="Google Shape;478;p70"/>
          <p:cNvSpPr/>
          <p:nvPr/>
        </p:nvSpPr>
        <p:spPr>
          <a:xfrm>
            <a:off x="1603281" y="1003588"/>
            <a:ext cx="4337700" cy="484200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ExpectException</a:t>
            </a:r>
            <a:endParaRPr/>
          </a:p>
        </p:txBody>
      </p:sp>
      <p:sp>
        <p:nvSpPr>
          <p:cNvPr id="484" name="Google Shape;484;p71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EXEC tSQLt.ExpectException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@ExpectedMessage =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'The INSERT statement conflicted...'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@ExpectedSeverity = 16,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@ExpectedState = 0;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2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Пытаемся вставить не вставляемое</a:t>
            </a:r>
            <a:endParaRPr/>
          </a:p>
        </p:txBody>
      </p:sp>
      <p:sp>
        <p:nvSpPr>
          <p:cNvPr id="490" name="Google Shape;490;p72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INSERT INTO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[dbo].[Clinic] ([TrialID])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VALUES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(1)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91" name="Google Shape;49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4550" y="1756800"/>
            <a:ext cx="3289050" cy="25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Applies</a:t>
            </a:r>
            <a:endParaRPr/>
          </a:p>
        </p:txBody>
      </p:sp>
      <p:sp>
        <p:nvSpPr>
          <p:cNvPr id="497" name="Google Shape;497;p73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ApplyConstraint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ApplyTrigger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Пример #3: семафор</a:t>
            </a:r>
            <a:endParaRPr/>
          </a:p>
        </p:txBody>
      </p:sp>
      <p:pic>
        <p:nvPicPr>
          <p:cNvPr id="503" name="Google Shape;50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825" y="1203575"/>
            <a:ext cx="2736349" cy="273634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74"/>
          <p:cNvSpPr/>
          <p:nvPr/>
        </p:nvSpPr>
        <p:spPr>
          <a:xfrm>
            <a:off x="755200" y="1406975"/>
            <a:ext cx="2736300" cy="700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Process #1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5" name="Google Shape;505;p74"/>
          <p:cNvSpPr/>
          <p:nvPr/>
        </p:nvSpPr>
        <p:spPr>
          <a:xfrm>
            <a:off x="755200" y="2221363"/>
            <a:ext cx="2736300" cy="700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Process #2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6" name="Google Shape;506;p74"/>
          <p:cNvSpPr/>
          <p:nvPr/>
        </p:nvSpPr>
        <p:spPr>
          <a:xfrm>
            <a:off x="755200" y="3035775"/>
            <a:ext cx="2736300" cy="700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Process #3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7" name="Google Shape;507;p74"/>
          <p:cNvSpPr/>
          <p:nvPr/>
        </p:nvSpPr>
        <p:spPr>
          <a:xfrm>
            <a:off x="5796875" y="2221350"/>
            <a:ext cx="2401200" cy="700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Process #N Start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Зачем тестировать код БД (вообще)?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250" y="1184850"/>
            <a:ext cx="3911050" cy="27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300" y="1086100"/>
            <a:ext cx="3109375" cy="28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5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Семафор - JobStarter</a:t>
            </a:r>
            <a:endParaRPr/>
          </a:p>
        </p:txBody>
      </p:sp>
      <p:graphicFrame>
        <p:nvGraphicFramePr>
          <p:cNvPr id="513" name="Google Shape;513;p75"/>
          <p:cNvGraphicFramePr/>
          <p:nvPr/>
        </p:nvGraphicFramePr>
        <p:xfrm>
          <a:off x="708300" y="1320675"/>
          <a:ext cx="4032400" cy="19201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67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Process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IsRunable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4" name="Google Shape;514;p75"/>
          <p:cNvGraphicFramePr/>
          <p:nvPr/>
        </p:nvGraphicFramePr>
        <p:xfrm>
          <a:off x="4945900" y="1320675"/>
          <a:ext cx="3493600" cy="19201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68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ProcStatus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ProcID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Status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5" name="Google Shape;515;p75"/>
          <p:cNvSpPr txBox="1"/>
          <p:nvPr/>
        </p:nvSpPr>
        <p:spPr>
          <a:xfrm rot="-1028651">
            <a:off x="1712748" y="2135736"/>
            <a:ext cx="762271" cy="161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75"/>
          <p:cNvSpPr txBox="1"/>
          <p:nvPr/>
        </p:nvSpPr>
        <p:spPr>
          <a:xfrm rot="-1028651">
            <a:off x="3471098" y="2135736"/>
            <a:ext cx="762271" cy="161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75"/>
          <p:cNvSpPr txBox="1"/>
          <p:nvPr/>
        </p:nvSpPr>
        <p:spPr>
          <a:xfrm rot="-1028651">
            <a:off x="6704473" y="2135736"/>
            <a:ext cx="762271" cy="161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8" name="Google Shape;518;p75"/>
          <p:cNvGraphicFramePr/>
          <p:nvPr/>
        </p:nvGraphicFramePr>
        <p:xfrm>
          <a:off x="4945900" y="3240825"/>
          <a:ext cx="3493600" cy="6400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68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M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InProg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9" name="Google Shape;519;p75"/>
          <p:cNvSpPr txBox="1"/>
          <p:nvPr/>
        </p:nvSpPr>
        <p:spPr>
          <a:xfrm rot="1139904">
            <a:off x="4494804" y="2754156"/>
            <a:ext cx="762114" cy="1613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2FAFCC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9600">
              <a:solidFill>
                <a:srgbClr val="2FA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162" y="1469641"/>
            <a:ext cx="3355675" cy="2204218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75"/>
          <p:cNvSpPr txBox="1"/>
          <p:nvPr/>
        </p:nvSpPr>
        <p:spPr>
          <a:xfrm>
            <a:off x="4190250" y="1541400"/>
            <a:ext cx="763500" cy="2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75"/>
          <p:cNvSpPr txBox="1"/>
          <p:nvPr/>
        </p:nvSpPr>
        <p:spPr>
          <a:xfrm>
            <a:off x="3270750" y="2251800"/>
            <a:ext cx="2602500" cy="639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dbo.SendEmail</a:t>
            </a:r>
            <a:endParaRPr sz="3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Если процесса нет в Process, то...</a:t>
            </a:r>
            <a:endParaRPr/>
          </a:p>
        </p:txBody>
      </p:sp>
      <p:sp>
        <p:nvSpPr>
          <p:cNvPr id="528" name="Google Shape;528;p76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457200" lvl="0" indent="-393700" algn="l" rtl="0">
              <a:spcBef>
                <a:spcPts val="900"/>
              </a:spcBef>
              <a:spcAft>
                <a:spcPts val="0"/>
              </a:spcAft>
              <a:buSzPts val="2600"/>
              <a:buAutoNum type="arabicPeriod"/>
            </a:pPr>
            <a:r>
              <a:rPr lang="en-GB"/>
              <a:t>Отправляется письмо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/>
              <a:t>Запись о статусе</a:t>
            </a:r>
            <a:br>
              <a:rPr lang="en-GB"/>
            </a:br>
            <a:r>
              <a:rPr lang="en-GB"/>
              <a:t>не добавляется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/>
              <a:t>Возвращается</a:t>
            </a:r>
            <a:br>
              <a:rPr lang="en-GB"/>
            </a:br>
            <a:r>
              <a:rPr lang="en-GB"/>
              <a:t>ProcStatusId = -1</a:t>
            </a:r>
            <a:endParaRPr/>
          </a:p>
        </p:txBody>
      </p:sp>
      <p:graphicFrame>
        <p:nvGraphicFramePr>
          <p:cNvPr id="529" name="Google Shape;529;p76"/>
          <p:cNvGraphicFramePr/>
          <p:nvPr/>
        </p:nvGraphicFramePr>
        <p:xfrm>
          <a:off x="4718175" y="1066338"/>
          <a:ext cx="4032400" cy="192015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67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Process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IsRunable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0" name="Google Shape;530;p76"/>
          <p:cNvSpPr txBox="1"/>
          <p:nvPr/>
        </p:nvSpPr>
        <p:spPr>
          <a:xfrm rot="-1028651">
            <a:off x="5722623" y="1881398"/>
            <a:ext cx="762271" cy="161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7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FakeTable</a:t>
            </a:r>
            <a:endParaRPr/>
          </a:p>
        </p:txBody>
      </p:sp>
      <p:sp>
        <p:nvSpPr>
          <p:cNvPr id="536" name="Google Shape;536;p77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tSQLt.FakeTable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'dbo.Process'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tSQLt.FakeTable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'dbo.ProcStatus'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537" name="Google Shape;537;p77"/>
          <p:cNvGraphicFramePr/>
          <p:nvPr/>
        </p:nvGraphicFramePr>
        <p:xfrm>
          <a:off x="628650" y="2266900"/>
          <a:ext cx="4032400" cy="12801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67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Process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IsRunable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8" name="Google Shape;538;p77"/>
          <p:cNvGraphicFramePr/>
          <p:nvPr/>
        </p:nvGraphicFramePr>
        <p:xfrm>
          <a:off x="4866250" y="2266900"/>
          <a:ext cx="3493600" cy="12801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68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ProcStatus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ProcID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Status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8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SpyProcedure</a:t>
            </a:r>
            <a:endParaRPr/>
          </a:p>
        </p:txBody>
      </p:sp>
      <p:sp>
        <p:nvSpPr>
          <p:cNvPr id="544" name="Google Shape;544;p78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EXEC </a:t>
            </a:r>
            <a:r>
              <a:rPr lang="en-GB" dirty="0" err="1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tSQLt.SpyProcedure</a:t>
            </a:r>
            <a:r>
              <a:rPr lang="en-GB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dbo.SendEmail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'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5" name="Google Shape;545;p78"/>
          <p:cNvSpPr/>
          <p:nvPr/>
        </p:nvSpPr>
        <p:spPr>
          <a:xfrm>
            <a:off x="1663793" y="1001806"/>
            <a:ext cx="3719400" cy="423582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46" name="Google Shape;546;p78"/>
          <p:cNvGraphicFramePr/>
          <p:nvPr/>
        </p:nvGraphicFramePr>
        <p:xfrm>
          <a:off x="896300" y="1865675"/>
          <a:ext cx="7239000" cy="12801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3F3F3"/>
                          </a:solidFill>
                        </a:rPr>
                        <a:t>dbo.SendEmail_SpyProcedureLog</a:t>
                      </a:r>
                      <a:endParaRPr sz="30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3F3F3"/>
                          </a:solidFill>
                        </a:rPr>
                        <a:t>_ID_</a:t>
                      </a:r>
                      <a:endParaRPr sz="30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3F3F3"/>
                          </a:solidFill>
                        </a:rPr>
                        <a:t>Alias</a:t>
                      </a:r>
                      <a:endParaRPr sz="30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3F3F3"/>
                          </a:solidFill>
                        </a:rPr>
                        <a:t>Subject</a:t>
                      </a:r>
                      <a:endParaRPr sz="30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3F3F3"/>
                          </a:solidFill>
                        </a:rPr>
                        <a:t>Message</a:t>
                      </a:r>
                      <a:endParaRPr sz="30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Выполняем процедуру</a:t>
            </a:r>
            <a:endParaRPr/>
          </a:p>
        </p:txBody>
      </p:sp>
      <p:sp>
        <p:nvSpPr>
          <p:cNvPr id="552" name="Google Shape;552;p79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DECLARE @ProcStatusId BIGINT;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EXEC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dbo.[Semaphore_JobStarter]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GB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'SomeProcess'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@ProcStatusId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0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Проверка #1: отправка письма</a:t>
            </a:r>
            <a:endParaRPr/>
          </a:p>
        </p:txBody>
      </p:sp>
      <p:sp>
        <p:nvSpPr>
          <p:cNvPr id="558" name="Google Shape;558;p80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IF NOT EXISTS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SELECT *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FROM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dbo.SendEmail_SpyProcedureLog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EXEC tSQLt.Fail 'SendEmail has not been run.';</a:t>
            </a:r>
            <a:endParaRPr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9" name="Google Shape;559;p80"/>
          <p:cNvSpPr/>
          <p:nvPr/>
        </p:nvSpPr>
        <p:spPr>
          <a:xfrm>
            <a:off x="2021023" y="1921452"/>
            <a:ext cx="6005400" cy="524700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Проверка #1: отправка письма</a:t>
            </a:r>
            <a:endParaRPr/>
          </a:p>
        </p:txBody>
      </p:sp>
      <p:sp>
        <p:nvSpPr>
          <p:cNvPr id="565" name="Google Shape;565;p81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IF NOT EXISTS (</a:t>
            </a:r>
            <a:endParaRPr dirty="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SELECT *</a:t>
            </a:r>
            <a:endParaRPr dirty="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FROM </a:t>
            </a:r>
            <a:r>
              <a:rPr lang="en-GB" dirty="0" err="1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dbo.SendEmail_SpyProcedureLog</a:t>
            </a:r>
            <a:r>
              <a:rPr lang="en-GB" dirty="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dirty="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EXEC </a:t>
            </a:r>
            <a:r>
              <a:rPr lang="en-GB" dirty="0" err="1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tSQLt.Fail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dirty="0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GB" dirty="0" err="1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SendEmail</a:t>
            </a:r>
            <a:r>
              <a:rPr lang="en-GB" dirty="0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 has not been run.'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6" name="Google Shape;566;p81"/>
          <p:cNvSpPr/>
          <p:nvPr/>
        </p:nvSpPr>
        <p:spPr>
          <a:xfrm>
            <a:off x="1608773" y="2407023"/>
            <a:ext cx="2192400" cy="430306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2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Проверка #2: нет записи о статусе</a:t>
            </a:r>
            <a:endParaRPr/>
          </a:p>
        </p:txBody>
      </p:sp>
      <p:sp>
        <p:nvSpPr>
          <p:cNvPr id="572" name="Google Shape;572;p82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EXEC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tSQLt.AssertEmptyTable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'dbo.ProcStatus';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82"/>
          <p:cNvSpPr/>
          <p:nvPr/>
        </p:nvSpPr>
        <p:spPr>
          <a:xfrm>
            <a:off x="1630150" y="1011925"/>
            <a:ext cx="4534500" cy="426910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Проверка #3: ProcStatusId = -1</a:t>
            </a:r>
            <a:endParaRPr/>
          </a:p>
        </p:txBody>
      </p:sp>
      <p:sp>
        <p:nvSpPr>
          <p:cNvPr id="579" name="Google Shape;579;p83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EXEC </a:t>
            </a:r>
            <a:r>
              <a:rPr lang="en-GB" dirty="0" err="1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tSQLt.AssertEquals</a:t>
            </a:r>
            <a:endParaRPr dirty="0"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  -1,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  @</a:t>
            </a:r>
            <a:r>
              <a:rPr lang="en-GB" dirty="0" err="1">
                <a:latin typeface="Courier New"/>
                <a:ea typeface="Courier New"/>
                <a:cs typeface="Courier New"/>
                <a:sym typeface="Courier New"/>
              </a:rPr>
              <a:t>ProcStatusId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	  </a:t>
            </a:r>
            <a:r>
              <a:rPr lang="en-GB" dirty="0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'Wrong </a:t>
            </a:r>
            <a:r>
              <a:rPr lang="en-GB" dirty="0" err="1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ProcStatusId</a:t>
            </a:r>
            <a:r>
              <a:rPr lang="en-GB" dirty="0">
                <a:solidFill>
                  <a:srgbClr val="EA9999"/>
                </a:solidFill>
                <a:latin typeface="Courier New"/>
                <a:ea typeface="Courier New"/>
                <a:cs typeface="Courier New"/>
                <a:sym typeface="Courier New"/>
              </a:rPr>
              <a:t>.'</a:t>
            </a:r>
            <a:r>
              <a:rPr lang="en-GB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0" name="Google Shape;580;p83"/>
          <p:cNvSpPr/>
          <p:nvPr/>
        </p:nvSpPr>
        <p:spPr>
          <a:xfrm>
            <a:off x="1630150" y="1011925"/>
            <a:ext cx="3719400" cy="447081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AssertEquals</a:t>
            </a:r>
            <a:endParaRPr/>
          </a:p>
        </p:txBody>
      </p:sp>
      <p:sp>
        <p:nvSpPr>
          <p:cNvPr id="586" name="Google Shape;586;p84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AssertEquals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AssertNotEquals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AssertEqualsString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AssertLike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Автотесты VS. ручные тесты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Облегченный регресс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Кто вообще делает </a:t>
            </a:r>
            <a:br>
              <a:rPr lang="en-GB"/>
            </a:br>
            <a:r>
              <a:rPr lang="en-GB"/>
              <a:t>ручное unit-тестирование?</a:t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550" y="875826"/>
            <a:ext cx="3686423" cy="368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5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Procedure/Function fakes</a:t>
            </a:r>
            <a:endParaRPr/>
          </a:p>
        </p:txBody>
      </p:sp>
      <p:sp>
        <p:nvSpPr>
          <p:cNvPr id="592" name="Google Shape;592;p85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SpyProcedure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FakeFunction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6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Подводные камни</a:t>
            </a:r>
            <a:endParaRPr/>
          </a:p>
        </p:txBody>
      </p:sp>
      <p:sp>
        <p:nvSpPr>
          <p:cNvPr id="598" name="Google Shape;598;p86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7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Отмена/порча транзакций</a:t>
            </a:r>
            <a:endParaRPr/>
          </a:p>
        </p:txBody>
      </p:sp>
      <p:sp>
        <p:nvSpPr>
          <p:cNvPr id="604" name="Google Shape;604;p87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5" name="Google Shape;60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962" y="1018588"/>
            <a:ext cx="5122076" cy="33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8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Отмена/порча транзакций</a:t>
            </a:r>
            <a:endParaRPr/>
          </a:p>
        </p:txBody>
      </p:sp>
      <p:sp>
        <p:nvSpPr>
          <p:cNvPr id="611" name="Google Shape;611;p88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8"/>
          <p:cNvSpPr/>
          <p:nvPr/>
        </p:nvSpPr>
        <p:spPr>
          <a:xfrm>
            <a:off x="836275" y="1198925"/>
            <a:ext cx="1857600" cy="4662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</a:rPr>
              <a:t>tSQLt tran start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613" name="Google Shape;613;p88"/>
          <p:cNvSpPr/>
          <p:nvPr/>
        </p:nvSpPr>
        <p:spPr>
          <a:xfrm rot="10800000">
            <a:off x="2767750" y="1354325"/>
            <a:ext cx="747600" cy="177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8"/>
          <p:cNvSpPr/>
          <p:nvPr/>
        </p:nvSpPr>
        <p:spPr>
          <a:xfrm>
            <a:off x="3589225" y="1198925"/>
            <a:ext cx="1857600" cy="4662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</a:rPr>
              <a:t>Set savepoint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615" name="Google Shape;615;p88"/>
          <p:cNvSpPr/>
          <p:nvPr/>
        </p:nvSpPr>
        <p:spPr>
          <a:xfrm>
            <a:off x="6342175" y="1210025"/>
            <a:ext cx="1976100" cy="4662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</a:rPr>
              <a:t>Rollback (если надо)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616" name="Google Shape;616;p88"/>
          <p:cNvSpPr/>
          <p:nvPr/>
        </p:nvSpPr>
        <p:spPr>
          <a:xfrm rot="10800000">
            <a:off x="5520700" y="1343225"/>
            <a:ext cx="747600" cy="177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8"/>
          <p:cNvSpPr/>
          <p:nvPr/>
        </p:nvSpPr>
        <p:spPr>
          <a:xfrm>
            <a:off x="831000" y="2045525"/>
            <a:ext cx="1857600" cy="4662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</a:rPr>
              <a:t>Generic tran start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618" name="Google Shape;618;p88"/>
          <p:cNvSpPr/>
          <p:nvPr/>
        </p:nvSpPr>
        <p:spPr>
          <a:xfrm rot="10800000">
            <a:off x="2762600" y="2200925"/>
            <a:ext cx="3505800" cy="177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8"/>
          <p:cNvSpPr/>
          <p:nvPr/>
        </p:nvSpPr>
        <p:spPr>
          <a:xfrm>
            <a:off x="6336900" y="2056625"/>
            <a:ext cx="1976100" cy="4662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</a:rPr>
              <a:t>Rollback (если надо)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Отмена/порча транзакций</a:t>
            </a:r>
            <a:endParaRPr/>
          </a:p>
        </p:txBody>
      </p:sp>
      <p:sp>
        <p:nvSpPr>
          <p:cNvPr id="625" name="Google Shape;625;p89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DECLARE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@isNestedTransaction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BIT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CASE WHEN @@trancount &gt; 0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THEN 'true'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ELSE 'false'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END;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0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Отмена/порча транзакций</a:t>
            </a:r>
            <a:endParaRPr/>
          </a:p>
        </p:txBody>
      </p:sp>
      <p:sp>
        <p:nvSpPr>
          <p:cNvPr id="631" name="Google Shape;631;p90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BEGIN TRY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IF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@isNestedTransaction = 'false'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BEGIN TRANSACTION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ELSE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SAVE TRANSACTION SavepointName;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-- something useful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9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Отмена/порча транзакций</a:t>
            </a:r>
            <a:endParaRPr/>
          </a:p>
        </p:txBody>
      </p:sp>
      <p:sp>
        <p:nvSpPr>
          <p:cNvPr id="637" name="Google Shape;637;p91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-- something useful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IF @isNestedTransaction = 'false'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COMMIT TRANSACTION;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END TRY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2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Отмена/порча транзакций</a:t>
            </a:r>
            <a:endParaRPr/>
          </a:p>
        </p:txBody>
      </p:sp>
      <p:sp>
        <p:nvSpPr>
          <p:cNvPr id="643" name="Google Shape;643;p92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BEGIN CATCH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DECLARE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@isCommitable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BIT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CASE WHEN XACT_STATE() = 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    THEN 'true'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    ELSE 'false'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END;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Отмена/порча транзакций</a:t>
            </a:r>
            <a:endParaRPr/>
          </a:p>
        </p:txBody>
      </p:sp>
      <p:sp>
        <p:nvSpPr>
          <p:cNvPr id="649" name="Google Shape;649;p93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IF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@isCommitable = 'true'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AND 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@isNestedTransaction = 'true'</a:t>
            </a:r>
            <a:endParaRPr>
              <a:solidFill>
                <a:srgbClr val="4A86E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ROLLBACK TRANSACTION SavepointName;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ROLLBACK;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THROW;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END CATCH;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4" name="Google Shape;654;p94"/>
          <p:cNvGraphicFramePr/>
          <p:nvPr/>
        </p:nvGraphicFramePr>
        <p:xfrm>
          <a:off x="413188" y="1059475"/>
          <a:ext cx="3610850" cy="12801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0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5" name="Google Shape;655;p94"/>
          <p:cNvSpPr/>
          <p:nvPr/>
        </p:nvSpPr>
        <p:spPr>
          <a:xfrm>
            <a:off x="413200" y="1703100"/>
            <a:ext cx="1308000" cy="629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9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FakeTable - FK проблема</a:t>
            </a:r>
            <a:endParaRPr/>
          </a:p>
        </p:txBody>
      </p:sp>
      <p:graphicFrame>
        <p:nvGraphicFramePr>
          <p:cNvPr id="657" name="Google Shape;657;p94"/>
          <p:cNvGraphicFramePr/>
          <p:nvPr/>
        </p:nvGraphicFramePr>
        <p:xfrm>
          <a:off x="4070888" y="1059475"/>
          <a:ext cx="4691575" cy="12801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5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8" name="Google Shape;658;p94"/>
          <p:cNvSpPr/>
          <p:nvPr/>
        </p:nvSpPr>
        <p:spPr>
          <a:xfrm>
            <a:off x="5583725" y="1703100"/>
            <a:ext cx="1333200" cy="629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94"/>
          <p:cNvSpPr txBox="1"/>
          <p:nvPr/>
        </p:nvSpPr>
        <p:spPr>
          <a:xfrm>
            <a:off x="5583725" y="2339575"/>
            <a:ext cx="1333200" cy="6297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FK</a:t>
            </a:r>
            <a:endParaRPr sz="3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94"/>
          <p:cNvCxnSpPr>
            <a:stCxn id="659" idx="1"/>
            <a:endCxn id="655" idx="2"/>
          </p:cNvCxnSpPr>
          <p:nvPr/>
        </p:nvCxnSpPr>
        <p:spPr>
          <a:xfrm rot="10800000">
            <a:off x="1067225" y="2332825"/>
            <a:ext cx="4516500" cy="321600"/>
          </a:xfrm>
          <a:prstGeom prst="bentConnector2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Автотесты VS. ручные тесты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Тесты как вспомогательная документация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88" y="1682201"/>
            <a:ext cx="8124626" cy="26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4">
            <a:alphaModFix/>
          </a:blip>
          <a:srcRect t="25749" r="1536"/>
          <a:stretch/>
        </p:blipFill>
        <p:spPr>
          <a:xfrm>
            <a:off x="515800" y="4092150"/>
            <a:ext cx="2688701" cy="2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0900" y="4092150"/>
            <a:ext cx="3012100" cy="3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4">
            <a:alphaModFix/>
          </a:blip>
          <a:srcRect t="25749" r="1536"/>
          <a:stretch/>
        </p:blipFill>
        <p:spPr>
          <a:xfrm>
            <a:off x="6068600" y="4092150"/>
            <a:ext cx="2559599" cy="2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" name="Google Shape;665;p95"/>
          <p:cNvGraphicFramePr/>
          <p:nvPr/>
        </p:nvGraphicFramePr>
        <p:xfrm>
          <a:off x="400838" y="2376775"/>
          <a:ext cx="3610850" cy="12801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0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 </a:t>
                      </a:r>
                      <a:r>
                        <a:rPr lang="en-GB" sz="3000">
                          <a:solidFill>
                            <a:srgbClr val="4A86E8"/>
                          </a:solidFill>
                        </a:rPr>
                        <a:t>(original)</a:t>
                      </a:r>
                      <a:endParaRPr sz="3000">
                        <a:solidFill>
                          <a:srgbClr val="4A86E8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6" name="Google Shape;666;p95"/>
          <p:cNvSpPr/>
          <p:nvPr/>
        </p:nvSpPr>
        <p:spPr>
          <a:xfrm>
            <a:off x="400850" y="3016825"/>
            <a:ext cx="1308000" cy="639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95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FakeTable - FK проблема</a:t>
            </a:r>
            <a:endParaRPr/>
          </a:p>
        </p:txBody>
      </p:sp>
      <p:graphicFrame>
        <p:nvGraphicFramePr>
          <p:cNvPr id="668" name="Google Shape;668;p95"/>
          <p:cNvGraphicFramePr/>
          <p:nvPr/>
        </p:nvGraphicFramePr>
        <p:xfrm>
          <a:off x="4070888" y="1059475"/>
          <a:ext cx="4691575" cy="12801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5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ClinicID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9" name="Google Shape;669;p95"/>
          <p:cNvSpPr/>
          <p:nvPr/>
        </p:nvSpPr>
        <p:spPr>
          <a:xfrm>
            <a:off x="5583725" y="1703100"/>
            <a:ext cx="1333200" cy="629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95"/>
          <p:cNvSpPr txBox="1"/>
          <p:nvPr/>
        </p:nvSpPr>
        <p:spPr>
          <a:xfrm>
            <a:off x="5583725" y="2332800"/>
            <a:ext cx="1333200" cy="629700"/>
          </a:xfrm>
          <a:prstGeom prst="rect">
            <a:avLst/>
          </a:prstGeom>
          <a:solidFill>
            <a:srgbClr val="000000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FK</a:t>
            </a:r>
            <a:endParaRPr sz="300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1" name="Google Shape;671;p95"/>
          <p:cNvCxnSpPr>
            <a:stCxn id="670" idx="1"/>
            <a:endCxn id="666" idx="2"/>
          </p:cNvCxnSpPr>
          <p:nvPr/>
        </p:nvCxnSpPr>
        <p:spPr>
          <a:xfrm flipH="1">
            <a:off x="1054925" y="2647650"/>
            <a:ext cx="4528800" cy="1009200"/>
          </a:xfrm>
          <a:prstGeom prst="bentConnector4">
            <a:avLst>
              <a:gd name="adj1" fmla="val 23447"/>
              <a:gd name="adj2" fmla="val 123583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672" name="Google Shape;672;p95"/>
          <p:cNvGraphicFramePr/>
          <p:nvPr/>
        </p:nvGraphicFramePr>
        <p:xfrm>
          <a:off x="400838" y="1059475"/>
          <a:ext cx="3610850" cy="12801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130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 </a:t>
                      </a:r>
                      <a:r>
                        <a:rPr lang="en-GB" sz="3000">
                          <a:solidFill>
                            <a:srgbClr val="4A86E8"/>
                          </a:solidFill>
                        </a:rPr>
                        <a:t>(fake)</a:t>
                      </a:r>
                      <a:endParaRPr sz="3000">
                        <a:solidFill>
                          <a:srgbClr val="4A86E8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TrialID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Name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</a:rPr>
                        <a:t>...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6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FakeTable - FK проблема</a:t>
            </a:r>
            <a:endParaRPr/>
          </a:p>
        </p:txBody>
      </p:sp>
      <p:sp>
        <p:nvSpPr>
          <p:cNvPr id="678" name="Google Shape;678;p96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[dbo].[Test_FK_Problem] failed: (Error) The </a:t>
            </a: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statement </a:t>
            </a: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conflicted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with the </a:t>
            </a: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FOREIGN KEY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constraint "Trial_Fk". The conflict occurred in database "SQADaysDemo", table "dbo.tSQLt_tempobject_ba8f36353f7a44f6a9176a7d1db02493", column 'TrialID'.[16,0]{Test_FK_Problem,14}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7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SpyProcedure на системных процедурах</a:t>
            </a:r>
            <a:endParaRPr/>
          </a:p>
        </p:txBody>
      </p:sp>
      <p:sp>
        <p:nvSpPr>
          <p:cNvPr id="684" name="Google Shape;684;p97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EXEC </a:t>
            </a:r>
            <a:r>
              <a:rPr lang="en-GB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tSQLt.SpyProcedure</a:t>
            </a:r>
            <a:r>
              <a:rPr lang="en-GB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'sys.sp_help'</a:t>
            </a:r>
            <a:endParaRPr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5" name="Google Shape;685;p97"/>
          <p:cNvSpPr/>
          <p:nvPr/>
        </p:nvSpPr>
        <p:spPr>
          <a:xfrm>
            <a:off x="5441550" y="1032150"/>
            <a:ext cx="2625300" cy="44702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graphicFrame>
        <p:nvGraphicFramePr>
          <p:cNvPr id="686" name="Google Shape;686;p97"/>
          <p:cNvGraphicFramePr/>
          <p:nvPr/>
        </p:nvGraphicFramePr>
        <p:xfrm>
          <a:off x="896300" y="1865675"/>
          <a:ext cx="7441950" cy="1280100"/>
        </p:xfrm>
        <a:graphic>
          <a:graphicData uri="http://schemas.openxmlformats.org/drawingml/2006/table">
            <a:tbl>
              <a:tblPr>
                <a:noFill/>
                <a:tableStyleId>{B02B96D8-9E6E-49B5-86E1-D8344F337C41}</a:tableStyleId>
              </a:tblPr>
              <a:tblGrid>
                <a:gridCol w="372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3F3F3"/>
                          </a:solidFill>
                        </a:rPr>
                        <a:t>sp_help_SpyProcedureLog</a:t>
                      </a:r>
                      <a:endParaRPr sz="30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3F3F3"/>
                          </a:solidFill>
                        </a:rPr>
                        <a:t>_ID_</a:t>
                      </a:r>
                      <a:endParaRPr sz="30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3F3F3"/>
                          </a:solidFill>
                        </a:rPr>
                        <a:t>objname</a:t>
                      </a:r>
                      <a:endParaRPr sz="3000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8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SpyProcedure на системных процедурах</a:t>
            </a:r>
            <a:endParaRPr/>
          </a:p>
        </p:txBody>
      </p:sp>
      <p:sp>
        <p:nvSpPr>
          <p:cNvPr id="692" name="Google Shape;692;p98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[SQADaysDemo].[test_test] failed: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(Error) </a:t>
            </a: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Cannot use SpyProcedure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on sys.sp_help because the </a:t>
            </a:r>
            <a:r>
              <a:rPr lang="en-GB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procedure does not exist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[16,10]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{tSQLt.Private_ValidateProcedureCanBeUsedWithSpyProcedure,7}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Нет SpyFunction</a:t>
            </a:r>
            <a:endParaRPr/>
          </a:p>
        </p:txBody>
      </p:sp>
      <p:pic>
        <p:nvPicPr>
          <p:cNvPr id="698" name="Google Shape;698;p99"/>
          <p:cNvPicPr preferRelativeResize="0"/>
          <p:nvPr/>
        </p:nvPicPr>
        <p:blipFill rotWithShape="1">
          <a:blip r:embed="rId3">
            <a:alphaModFix/>
          </a:blip>
          <a:srcRect t="14072" b="16809"/>
          <a:stretch/>
        </p:blipFill>
        <p:spPr>
          <a:xfrm>
            <a:off x="1660925" y="1122625"/>
            <a:ext cx="5822150" cy="277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00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Достоинства</a:t>
            </a:r>
            <a:endParaRPr/>
          </a:p>
        </p:txBody>
      </p:sp>
      <p:sp>
        <p:nvSpPr>
          <p:cNvPr id="704" name="Google Shape;704;p100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Быстрый старт</a:t>
            </a:r>
            <a:endParaRPr/>
          </a:p>
        </p:txBody>
      </p:sp>
      <p:sp>
        <p:nvSpPr>
          <p:cNvPr id="710" name="Google Shape;710;p101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Быстрая установка (~5 минут)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Быстрое освоение (~1 день)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Быстрое внедрение в CI (~2 часа)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2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Богатый функционал</a:t>
            </a:r>
            <a:endParaRPr/>
          </a:p>
        </p:txBody>
      </p:sp>
      <p:sp>
        <p:nvSpPr>
          <p:cNvPr id="716" name="Google Shape;716;p102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Приличное количество fake’ов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Приличное количество assertion-процедур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Документация</a:t>
            </a:r>
            <a:endParaRPr/>
          </a:p>
        </p:txBody>
      </p:sp>
      <p:sp>
        <p:nvSpPr>
          <p:cNvPr id="722" name="Google Shape;722;p103"/>
          <p:cNvSpPr txBox="1">
            <a:spLocks noGrp="1"/>
          </p:cNvSpPr>
          <p:nvPr>
            <p:ph type="body" idx="1"/>
          </p:nvPr>
        </p:nvSpPr>
        <p:spPr>
          <a:xfrm>
            <a:off x="613314" y="919008"/>
            <a:ext cx="7309500" cy="3381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3" name="Google Shape;723;p103"/>
          <p:cNvPicPr preferRelativeResize="0"/>
          <p:nvPr/>
        </p:nvPicPr>
        <p:blipFill rotWithShape="1">
          <a:blip r:embed="rId3">
            <a:alphaModFix/>
          </a:blip>
          <a:srcRect b="48519"/>
          <a:stretch/>
        </p:blipFill>
        <p:spPr>
          <a:xfrm>
            <a:off x="419100" y="919000"/>
            <a:ext cx="4131450" cy="3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03"/>
          <p:cNvPicPr preferRelativeResize="0"/>
          <p:nvPr/>
        </p:nvPicPr>
        <p:blipFill rotWithShape="1">
          <a:blip r:embed="rId3">
            <a:alphaModFix/>
          </a:blip>
          <a:srcRect t="51479"/>
          <a:stretch/>
        </p:blipFill>
        <p:spPr>
          <a:xfrm>
            <a:off x="4550550" y="919000"/>
            <a:ext cx="4131450" cy="31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Поддержка RedGate</a:t>
            </a:r>
            <a:endParaRPr/>
          </a:p>
        </p:txBody>
      </p:sp>
      <p:sp>
        <p:nvSpPr>
          <p:cNvPr id="730" name="Google Shape;730;p104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457200" lvl="0" indent="-393700" algn="l" rtl="0">
              <a:spcBef>
                <a:spcPts val="900"/>
              </a:spcBef>
              <a:spcAft>
                <a:spcPts val="0"/>
              </a:spcAft>
              <a:buSzPts val="2600"/>
              <a:buChar char="•"/>
            </a:pPr>
            <a:r>
              <a:rPr lang="en-GB"/>
              <a:t>Redgate’s SQL Test - </a:t>
            </a:r>
            <a:br>
              <a:rPr lang="en-GB"/>
            </a:br>
            <a:r>
              <a:rPr lang="en-GB"/>
              <a:t>это официальный </a:t>
            </a:r>
            <a:br>
              <a:rPr lang="en-GB"/>
            </a:br>
            <a:r>
              <a:rPr lang="en-GB"/>
              <a:t>SSMS плагин для tSQLt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GB"/>
              <a:t>Redgate осуществляет</a:t>
            </a:r>
            <a:br>
              <a:rPr lang="en-GB"/>
            </a:br>
            <a:r>
              <a:rPr lang="en-GB"/>
              <a:t>помощь с dev-окружением</a:t>
            </a:r>
            <a:br>
              <a:rPr lang="en-GB"/>
            </a:br>
            <a:r>
              <a:rPr lang="en-GB"/>
              <a:t>для главного разработчика</a:t>
            </a:r>
            <a:endParaRPr/>
          </a:p>
        </p:txBody>
      </p:sp>
      <p:pic>
        <p:nvPicPr>
          <p:cNvPr id="731" name="Google Shape;731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875" y="969475"/>
            <a:ext cx="2209901" cy="20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Автотесты VS. ручные тесты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628650" y="919000"/>
            <a:ext cx="3959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Никаких спонтанных мержей (CI)</a:t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052" y="1084200"/>
            <a:ext cx="3390024" cy="297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5"/>
          <p:cNvSpPr txBox="1">
            <a:spLocks noGrp="1"/>
          </p:cNvSpPr>
          <p:nvPr>
            <p:ph type="title"/>
          </p:nvPr>
        </p:nvSpPr>
        <p:spPr>
          <a:xfrm>
            <a:off x="623888" y="1282307"/>
            <a:ext cx="7886700" cy="2139600"/>
          </a:xfrm>
          <a:prstGeom prst="rect">
            <a:avLst/>
          </a:prstGeom>
        </p:spPr>
        <p:txBody>
          <a:bodyPr spcFirstLastPara="1" wrap="square" lIns="74250" tIns="37125" rIns="74250" bIns="371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Недостатки</a:t>
            </a:r>
            <a:endParaRPr/>
          </a:p>
        </p:txBody>
      </p:sp>
      <p:sp>
        <p:nvSpPr>
          <p:cNvPr id="737" name="Google Shape;737;p105"/>
          <p:cNvSpPr txBox="1">
            <a:spLocks noGrp="1"/>
          </p:cNvSpPr>
          <p:nvPr>
            <p:ph type="body" idx="1"/>
          </p:nvPr>
        </p:nvSpPr>
        <p:spPr>
          <a:xfrm>
            <a:off x="623888" y="3442105"/>
            <a:ext cx="7886700" cy="11250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06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Fake’и временных таблиц</a:t>
            </a:r>
            <a:endParaRPr/>
          </a:p>
        </p:txBody>
      </p:sp>
      <p:sp>
        <p:nvSpPr>
          <p:cNvPr id="743" name="Google Shape;743;p106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Невозможность фейкать временные таблицы (есть неофициальное дополнение)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7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Нет доступа ко внешним базам</a:t>
            </a:r>
            <a:endParaRPr/>
          </a:p>
        </p:txBody>
      </p:sp>
      <p:sp>
        <p:nvSpPr>
          <p:cNvPr id="749" name="Google Shape;749;p107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Невозможно обращаться ко внешним базам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08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Документация</a:t>
            </a:r>
            <a:endParaRPr/>
          </a:p>
        </p:txBody>
      </p:sp>
      <p:sp>
        <p:nvSpPr>
          <p:cNvPr id="755" name="Google Shape;755;p108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6" name="Google Shape;756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47" y="918997"/>
            <a:ext cx="4581050" cy="147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500" y="-895500"/>
            <a:ext cx="3762051" cy="524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075" y="2844762"/>
            <a:ext cx="57531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09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Частичная заброшенность</a:t>
            </a:r>
            <a:endParaRPr/>
          </a:p>
        </p:txBody>
      </p:sp>
      <p:sp>
        <p:nvSpPr>
          <p:cNvPr id="764" name="Google Shape;764;p109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5" name="Google Shape;765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000" y="919000"/>
            <a:ext cx="6572600" cy="35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0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Частичная заброшенность</a:t>
            </a:r>
            <a:endParaRPr/>
          </a:p>
        </p:txBody>
      </p:sp>
      <p:sp>
        <p:nvSpPr>
          <p:cNvPr id="771" name="Google Shape;771;p110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2" name="Google Shape;77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50" y="935900"/>
            <a:ext cx="661987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1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Частичная заброшенность</a:t>
            </a:r>
            <a:endParaRPr/>
          </a:p>
        </p:txBody>
      </p:sp>
      <p:sp>
        <p:nvSpPr>
          <p:cNvPr id="778" name="Google Shape;778;p111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9" name="Google Shape;779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" y="919000"/>
            <a:ext cx="83439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12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Частичная заброшенность</a:t>
            </a:r>
            <a:endParaRPr/>
          </a:p>
        </p:txBody>
      </p:sp>
      <p:sp>
        <p:nvSpPr>
          <p:cNvPr id="785" name="Google Shape;785;p112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6" name="Google Shape;786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025" y="919001"/>
            <a:ext cx="7630149" cy="26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13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Частичная заброшенность</a:t>
            </a:r>
            <a:endParaRPr/>
          </a:p>
        </p:txBody>
      </p:sp>
      <p:sp>
        <p:nvSpPr>
          <p:cNvPr id="792" name="Google Shape;792;p113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3" name="Google Shape;793;p113"/>
          <p:cNvPicPr preferRelativeResize="0"/>
          <p:nvPr/>
        </p:nvPicPr>
        <p:blipFill rotWithShape="1">
          <a:blip r:embed="rId3">
            <a:alphaModFix/>
          </a:blip>
          <a:srcRect t="25749" r="1536"/>
          <a:stretch/>
        </p:blipFill>
        <p:spPr>
          <a:xfrm>
            <a:off x="515800" y="4158775"/>
            <a:ext cx="2688701" cy="2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13"/>
          <p:cNvPicPr preferRelativeResize="0"/>
          <p:nvPr/>
        </p:nvPicPr>
        <p:blipFill rotWithShape="1">
          <a:blip r:embed="rId4">
            <a:alphaModFix/>
          </a:blip>
          <a:srcRect b="35995"/>
          <a:stretch/>
        </p:blipFill>
        <p:spPr>
          <a:xfrm>
            <a:off x="515800" y="919000"/>
            <a:ext cx="8112401" cy="32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0900" y="4158775"/>
            <a:ext cx="3012100" cy="3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113"/>
          <p:cNvPicPr preferRelativeResize="0"/>
          <p:nvPr/>
        </p:nvPicPr>
        <p:blipFill rotWithShape="1">
          <a:blip r:embed="rId3">
            <a:alphaModFix/>
          </a:blip>
          <a:srcRect t="25749" r="1536"/>
          <a:stretch/>
        </p:blipFill>
        <p:spPr>
          <a:xfrm>
            <a:off x="6068600" y="4158775"/>
            <a:ext cx="2559599" cy="2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14"/>
          <p:cNvSpPr txBox="1">
            <a:spLocks noGrp="1"/>
          </p:cNvSpPr>
          <p:nvPr>
            <p:ph type="title"/>
          </p:nvPr>
        </p:nvSpPr>
        <p:spPr>
          <a:xfrm>
            <a:off x="628650" y="247013"/>
            <a:ext cx="8262900" cy="571500"/>
          </a:xfrm>
          <a:prstGeom prst="rect">
            <a:avLst/>
          </a:prstGeom>
        </p:spPr>
        <p:txBody>
          <a:bodyPr spcFirstLastPara="1" wrap="square" lIns="74250" tIns="37125" rIns="74250" bIns="37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Проблема с SQL Server 2017</a:t>
            </a:r>
            <a:endParaRPr/>
          </a:p>
        </p:txBody>
      </p:sp>
      <p:sp>
        <p:nvSpPr>
          <p:cNvPr id="802" name="Google Shape;802;p114"/>
          <p:cNvSpPr txBox="1">
            <a:spLocks noGrp="1"/>
          </p:cNvSpPr>
          <p:nvPr>
            <p:ph type="body" idx="1"/>
          </p:nvPr>
        </p:nvSpPr>
        <p:spPr>
          <a:xfrm>
            <a:off x="628650" y="919009"/>
            <a:ext cx="7886700" cy="3529500"/>
          </a:xfrm>
          <a:prstGeom prst="rect">
            <a:avLst/>
          </a:prstGeom>
        </p:spPr>
        <p:txBody>
          <a:bodyPr spcFirstLastPara="1" wrap="square" lIns="74250" tIns="37125" rIns="74250" bIns="3712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/>
              <a:t>Server-level flag “CLR strict security”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61 Arcadia">
  <a:themeElements>
    <a:clrScheme name="Office Theme">
      <a:dk1>
        <a:srgbClr val="000000"/>
      </a:dk1>
      <a:lt1>
        <a:srgbClr val="FFFFFF"/>
      </a:lt1>
      <a:dk2>
        <a:srgbClr val="98BCEF"/>
      </a:dk2>
      <a:lt2>
        <a:srgbClr val="FFFCFC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3295</Words>
  <Application>Microsoft Office PowerPoint</Application>
  <PresentationFormat>On-screen Show (16:9)</PresentationFormat>
  <Paragraphs>716</Paragraphs>
  <Slides>106</Slides>
  <Notes>106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1" baseType="lpstr">
      <vt:lpstr>Arial</vt:lpstr>
      <vt:lpstr>Calibri</vt:lpstr>
      <vt:lpstr>Century Gothic</vt:lpstr>
      <vt:lpstr>Courier New</vt:lpstr>
      <vt:lpstr>i61 Arcadia</vt:lpstr>
      <vt:lpstr>Тестируем SQL Server код с tSQLt</vt:lpstr>
      <vt:lpstr>Обо мне</vt:lpstr>
      <vt:lpstr>Контекст</vt:lpstr>
      <vt:lpstr>Контекст</vt:lpstr>
      <vt:lpstr>Выбор подхода</vt:lpstr>
      <vt:lpstr>Зачем тестировать код БД (вообще)?</vt:lpstr>
      <vt:lpstr>Автотесты VS. ручные тесты</vt:lpstr>
      <vt:lpstr>Автотесты VS. ручные тесты</vt:lpstr>
      <vt:lpstr>Автотесты VS. ручные тесты</vt:lpstr>
      <vt:lpstr>SQL-Powered VS. non-SQL-Powered</vt:lpstr>
      <vt:lpstr>SQL-Powered VS. non-SQL-Powered</vt:lpstr>
      <vt:lpstr>SQL-Powered VS. non-SQL-Powered</vt:lpstr>
      <vt:lpstr>Альтернативы</vt:lpstr>
      <vt:lpstr>T-SQL Powered: даты</vt:lpstr>
      <vt:lpstr>T-SQL Powered: возможности</vt:lpstr>
      <vt:lpstr>T-SQL Powered: прочее</vt:lpstr>
      <vt:lpstr>T-SQL Powered: Google trends (5 лет)</vt:lpstr>
      <vt:lpstr>Non-T-SQL-Powered</vt:lpstr>
      <vt:lpstr>Non-T-SQL-Powered</vt:lpstr>
      <vt:lpstr>Non-T-SQL-Powered</vt:lpstr>
      <vt:lpstr>Non-T-SQL-Powered: Google trends (5 лет)</vt:lpstr>
      <vt:lpstr>Об инструменте</vt:lpstr>
      <vt:lpstr>tSQLt</vt:lpstr>
      <vt:lpstr>Лицензия</vt:lpstr>
      <vt:lpstr>Механика работы</vt:lpstr>
      <vt:lpstr>Механика работы</vt:lpstr>
      <vt:lpstr>Вывод данных</vt:lpstr>
      <vt:lpstr>Вывод данных</vt:lpstr>
      <vt:lpstr>Вывод данных</vt:lpstr>
      <vt:lpstr>Вывод данных</vt:lpstr>
      <vt:lpstr>Установка</vt:lpstr>
      <vt:lpstr>Установка</vt:lpstr>
      <vt:lpstr>Возможности/примеры</vt:lpstr>
      <vt:lpstr>Пример #1: CsvSql</vt:lpstr>
      <vt:lpstr>Result set</vt:lpstr>
      <vt:lpstr>Содержимое БД</vt:lpstr>
      <vt:lpstr>Запрос</vt:lpstr>
      <vt:lpstr>Запрос</vt:lpstr>
      <vt:lpstr>Запрос</vt:lpstr>
      <vt:lpstr>Запрос</vt:lpstr>
      <vt:lpstr>FakeTable</vt:lpstr>
      <vt:lpstr>“Cannot insert...” problem</vt:lpstr>
      <vt:lpstr>Inserts</vt:lpstr>
      <vt:lpstr>Inserts</vt:lpstr>
      <vt:lpstr>Заполняем Actual</vt:lpstr>
      <vt:lpstr>Заполняем Actual</vt:lpstr>
      <vt:lpstr>Заполняем Expected</vt:lpstr>
      <vt:lpstr>Заполняем Expected</vt:lpstr>
      <vt:lpstr>Assertions</vt:lpstr>
      <vt:lpstr>AssertEqualsTable</vt:lpstr>
      <vt:lpstr>Assertions - Table metadata</vt:lpstr>
      <vt:lpstr>Пример #2: Constraints</vt:lpstr>
      <vt:lpstr>FakeTable</vt:lpstr>
      <vt:lpstr>ApplyConstraint</vt:lpstr>
      <vt:lpstr>ExpectException</vt:lpstr>
      <vt:lpstr>ExpectException</vt:lpstr>
      <vt:lpstr>Пытаемся вставить не вставляемое</vt:lpstr>
      <vt:lpstr>Applies</vt:lpstr>
      <vt:lpstr>Пример #3: семафор</vt:lpstr>
      <vt:lpstr>Семафор - JobStarter</vt:lpstr>
      <vt:lpstr>Если процесса нет в Process, то...</vt:lpstr>
      <vt:lpstr>FakeTable</vt:lpstr>
      <vt:lpstr>SpyProcedure</vt:lpstr>
      <vt:lpstr>Выполняем процедуру</vt:lpstr>
      <vt:lpstr>Проверка #1: отправка письма</vt:lpstr>
      <vt:lpstr>Проверка #1: отправка письма</vt:lpstr>
      <vt:lpstr>Проверка #2: нет записи о статусе</vt:lpstr>
      <vt:lpstr>Проверка #3: ProcStatusId = -1</vt:lpstr>
      <vt:lpstr>AssertEquals</vt:lpstr>
      <vt:lpstr>Procedure/Function fakes</vt:lpstr>
      <vt:lpstr>Подводные камни</vt:lpstr>
      <vt:lpstr>Отмена/порча транзакций</vt:lpstr>
      <vt:lpstr>Отмена/порча транзакций</vt:lpstr>
      <vt:lpstr>Отмена/порча транзакций</vt:lpstr>
      <vt:lpstr>Отмена/порча транзакций</vt:lpstr>
      <vt:lpstr>Отмена/порча транзакций</vt:lpstr>
      <vt:lpstr>Отмена/порча транзакций</vt:lpstr>
      <vt:lpstr>Отмена/порча транзакций</vt:lpstr>
      <vt:lpstr>FakeTable - FK проблема</vt:lpstr>
      <vt:lpstr>FakeTable - FK проблема</vt:lpstr>
      <vt:lpstr>FakeTable - FK проблема</vt:lpstr>
      <vt:lpstr>SpyProcedure на системных процедурах</vt:lpstr>
      <vt:lpstr>SpyProcedure на системных процедурах</vt:lpstr>
      <vt:lpstr>Нет SpyFunction</vt:lpstr>
      <vt:lpstr>Достоинства</vt:lpstr>
      <vt:lpstr>Быстрый старт</vt:lpstr>
      <vt:lpstr>Богатый функционал</vt:lpstr>
      <vt:lpstr>Документация</vt:lpstr>
      <vt:lpstr>Поддержка RedGate</vt:lpstr>
      <vt:lpstr>Недостатки</vt:lpstr>
      <vt:lpstr>Fake’и временных таблиц</vt:lpstr>
      <vt:lpstr>Нет доступа ко внешним базам</vt:lpstr>
      <vt:lpstr>Документация</vt:lpstr>
      <vt:lpstr>Частичная заброшенность</vt:lpstr>
      <vt:lpstr>Частичная заброшенность</vt:lpstr>
      <vt:lpstr>Частичная заброшенность</vt:lpstr>
      <vt:lpstr>Частичная заброшенность</vt:lpstr>
      <vt:lpstr>Частичная заброшенность</vt:lpstr>
      <vt:lpstr>Проблема с SQL Server 2017</vt:lpstr>
      <vt:lpstr>Аналоги (+/-) для других СУБД</vt:lpstr>
      <vt:lpstr>PostgreSQL: pgTAP</vt:lpstr>
      <vt:lpstr>MySQL: MyTAP</vt:lpstr>
      <vt:lpstr>Oracle: utPLSQL</vt:lpstr>
      <vt:lpstr>Заключение</vt:lpstr>
      <vt:lpstr>Заключение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Тестируем SQL Server код с tSQLt</dc:title>
  <cp:lastModifiedBy>Belkovskiy, Nikita</cp:lastModifiedBy>
  <cp:revision>1</cp:revision>
  <dcterms:modified xsi:type="dcterms:W3CDTF">2019-05-24T14:01:28Z</dcterms:modified>
</cp:coreProperties>
</file>