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6"/>
  </p:notesMasterIdLst>
  <p:sldIdLst>
    <p:sldId id="294" r:id="rId2"/>
    <p:sldId id="313" r:id="rId3"/>
    <p:sldId id="258" r:id="rId4"/>
    <p:sldId id="338" r:id="rId5"/>
    <p:sldId id="339" r:id="rId6"/>
    <p:sldId id="340" r:id="rId7"/>
    <p:sldId id="277" r:id="rId8"/>
    <p:sldId id="325" r:id="rId9"/>
    <p:sldId id="291" r:id="rId10"/>
    <p:sldId id="257" r:id="rId11"/>
    <p:sldId id="308" r:id="rId12"/>
    <p:sldId id="309" r:id="rId13"/>
    <p:sldId id="311" r:id="rId14"/>
    <p:sldId id="312" r:id="rId15"/>
    <p:sldId id="314" r:id="rId16"/>
    <p:sldId id="326" r:id="rId17"/>
    <p:sldId id="315" r:id="rId18"/>
    <p:sldId id="327" r:id="rId19"/>
    <p:sldId id="281" r:id="rId20"/>
    <p:sldId id="286" r:id="rId21"/>
    <p:sldId id="278" r:id="rId22"/>
    <p:sldId id="329" r:id="rId23"/>
    <p:sldId id="328" r:id="rId24"/>
    <p:sldId id="272" r:id="rId25"/>
    <p:sldId id="306" r:id="rId26"/>
    <p:sldId id="318" r:id="rId27"/>
    <p:sldId id="319" r:id="rId28"/>
    <p:sldId id="293" r:id="rId29"/>
    <p:sldId id="320" r:id="rId30"/>
    <p:sldId id="321" r:id="rId31"/>
    <p:sldId id="280" r:id="rId32"/>
    <p:sldId id="279" r:id="rId33"/>
    <p:sldId id="283" r:id="rId34"/>
    <p:sldId id="330" r:id="rId35"/>
    <p:sldId id="275" r:id="rId36"/>
    <p:sldId id="273" r:id="rId37"/>
    <p:sldId id="274" r:id="rId38"/>
    <p:sldId id="307" r:id="rId39"/>
    <p:sldId id="337" r:id="rId40"/>
    <p:sldId id="331" r:id="rId41"/>
    <p:sldId id="332" r:id="rId42"/>
    <p:sldId id="268" r:id="rId43"/>
    <p:sldId id="335" r:id="rId44"/>
    <p:sldId id="336" r:id="rId45"/>
    <p:sldId id="333" r:id="rId46"/>
    <p:sldId id="287" r:id="rId47"/>
    <p:sldId id="282" r:id="rId48"/>
    <p:sldId id="297" r:id="rId49"/>
    <p:sldId id="322" r:id="rId50"/>
    <p:sldId id="341" r:id="rId51"/>
    <p:sldId id="334" r:id="rId52"/>
    <p:sldId id="276" r:id="rId53"/>
    <p:sldId id="292" r:id="rId54"/>
    <p:sldId id="30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63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1189" autoAdjust="0"/>
  </p:normalViewPr>
  <p:slideViewPr>
    <p:cSldViewPr snapToGrid="0">
      <p:cViewPr varScale="1">
        <p:scale>
          <a:sx n="79" d="100"/>
          <a:sy n="79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212275948559184"/>
          <c:y val="8.0757331748307543E-2"/>
          <c:w val="0.41756341504027694"/>
          <c:h val="0.8241551772377444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E1-4E31-A6C4-16265C0AF200}"/>
              </c:ext>
            </c:extLst>
          </c:dPt>
          <c:dPt>
            <c:idx val="1"/>
            <c:bubble3D val="0"/>
            <c:explosion val="11"/>
            <c:spPr>
              <a:solidFill>
                <a:srgbClr val="D63636">
                  <a:alpha val="98039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E1-4E31-A6C4-16265C0AF20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E1-4E31-A6C4-16265C0AF200}"/>
              </c:ext>
            </c:extLst>
          </c:dPt>
          <c:dLbls>
            <c:dLbl>
              <c:idx val="0"/>
              <c:layout>
                <c:manualLayout>
                  <c:x val="-5.1513363266196099E-2"/>
                  <c:y val="8.64790961991872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E1-4E31-A6C4-16265C0AF200}"/>
                </c:ext>
              </c:extLst>
            </c:dLbl>
            <c:dLbl>
              <c:idx val="1"/>
              <c:layout>
                <c:manualLayout>
                  <c:x val="3.9835645978717596E-2"/>
                  <c:y val="-0.154368665670072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B67D44-1270-4A57-88C4-8071C062123D}" type="VALUE">
                      <a:rPr lang="en-US" sz="2400"/>
                      <a:pPr>
                        <a:defRPr sz="2400" b="1">
                          <a:solidFill>
                            <a:schemeClr val="bg2"/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E1-4E31-A6C4-16265C0AF200}"/>
                </c:ext>
              </c:extLst>
            </c:dLbl>
            <c:dLbl>
              <c:idx val="2"/>
              <c:layout>
                <c:manualLayout>
                  <c:x val="3.6024857145429107E-2"/>
                  <c:y val="7.98722798062576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E1-4E31-A6C4-16265C0AF2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Создание тестов и прототипа диагностики</c:v>
                </c:pt>
                <c:pt idx="1">
                  <c:v>Минимизация ложных срабатываний</c:v>
                </c:pt>
                <c:pt idx="2">
                  <c:v>Оптимизация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</c:v>
                </c:pt>
                <c:pt idx="1">
                  <c:v>0.7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E1-4E31-A6C4-16265C0AF2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780294359328101E-2"/>
          <c:y val="0.11051003291873664"/>
          <c:w val="0.3343931191582486"/>
          <c:h val="0.73569169184911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212275948559184"/>
          <c:y val="8.0757331748307543E-2"/>
          <c:w val="0.41756341504027694"/>
          <c:h val="0.8241551772377444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03-44BC-A3CA-C3AEDBF3F759}"/>
              </c:ext>
            </c:extLst>
          </c:dPt>
          <c:dPt>
            <c:idx val="1"/>
            <c:bubble3D val="0"/>
            <c:explosion val="11"/>
            <c:spPr>
              <a:solidFill>
                <a:srgbClr val="D63636">
                  <a:alpha val="98039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03-44BC-A3CA-C3AEDBF3F759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03-44BC-A3CA-C3AEDBF3F759}"/>
              </c:ext>
            </c:extLst>
          </c:dPt>
          <c:dLbls>
            <c:dLbl>
              <c:idx val="0"/>
              <c:layout>
                <c:manualLayout>
                  <c:x val="-5.1513363266196099E-2"/>
                  <c:y val="8.64790961991872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03-44BC-A3CA-C3AEDBF3F759}"/>
                </c:ext>
              </c:extLst>
            </c:dLbl>
            <c:dLbl>
              <c:idx val="1"/>
              <c:layout>
                <c:manualLayout>
                  <c:x val="3.9835645978717596E-2"/>
                  <c:y val="-0.154368665670072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B67D44-1270-4A57-88C4-8071C062123D}" type="VALUE">
                      <a:rPr lang="en-US" sz="2400"/>
                      <a:pPr>
                        <a:defRPr sz="2400" b="1">
                          <a:solidFill>
                            <a:schemeClr val="bg2"/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03-44BC-A3CA-C3AEDBF3F759}"/>
                </c:ext>
              </c:extLst>
            </c:dLbl>
            <c:dLbl>
              <c:idx val="2"/>
              <c:layout>
                <c:manualLayout>
                  <c:x val="3.6024857145429107E-2"/>
                  <c:y val="7.98722798062576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03-44BC-A3CA-C3AEDBF3F7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Создание тестов и прототипа диагностики</c:v>
                </c:pt>
                <c:pt idx="1">
                  <c:v>Минимизация ложных срабатываний</c:v>
                </c:pt>
                <c:pt idx="2">
                  <c:v>Оптимизация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</c:v>
                </c:pt>
                <c:pt idx="1">
                  <c:v>0.7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03-44BC-A3CA-C3AEDBF3F7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756710923387257E-3"/>
          <c:y val="9.0175914913724411E-2"/>
          <c:w val="0.3343931191582486"/>
          <c:h val="0.73569169184911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4844E-560D-4179-A331-C390C135CFA7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4DC5B-7390-4005-969A-7408FDC19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8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DC5B-7390-4005-969A-7408FDC195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83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DC5B-7390-4005-969A-7408FDC195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20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DC5B-7390-4005-969A-7408FDC195E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6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DC5B-7390-4005-969A-7408FDC195E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3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DC5B-7390-4005-969A-7408FDC195E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DC5B-7390-4005-969A-7408FDC195E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015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DC5B-7390-4005-969A-7408FDC195E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00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>
            <a:extLst>
              <a:ext uri="{FF2B5EF4-FFF2-40B4-BE49-F238E27FC236}">
                <a16:creationId xmlns:a16="http://schemas.microsoft.com/office/drawing/2014/main" id="{E4B8D247-6050-4715-BE2A-BB5F82412682}"/>
              </a:ext>
            </a:extLst>
          </p:cNvPr>
          <p:cNvSpPr/>
          <p:nvPr/>
        </p:nvSpPr>
        <p:spPr>
          <a:xfrm>
            <a:off x="640583" y="1583505"/>
            <a:ext cx="10916417" cy="192362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4192E5D-7AE1-4CBD-B677-A68182FDFDBF}"/>
              </a:ext>
            </a:extLst>
          </p:cNvPr>
          <p:cNvSpPr/>
          <p:nvPr/>
        </p:nvSpPr>
        <p:spPr>
          <a:xfrm>
            <a:off x="7090913" y="4883519"/>
            <a:ext cx="4262887" cy="1422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15FA2A0B-AA91-4CA1-A5B0-0E1AA21CAAF8}"/>
              </a:ext>
            </a:extLst>
          </p:cNvPr>
          <p:cNvSpPr/>
          <p:nvPr/>
        </p:nvSpPr>
        <p:spPr>
          <a:xfrm>
            <a:off x="11461750" y="4883519"/>
            <a:ext cx="95250" cy="1422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15551B9-383D-47C0-8F81-46BFB494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035"/>
            <a:ext cx="10515600" cy="713982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943DB1FB-D18C-4DF8-968F-404B5F46A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304895"/>
            <a:ext cx="10515600" cy="4066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6C338A15-4AEF-4E0F-8BD9-D642A63A4DC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90911" y="4997821"/>
            <a:ext cx="4262890" cy="83431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A387A0D3-9714-49C1-AF3C-31AEBE07E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F4258A66-BA44-4318-A9D6-7129748AB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8109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BF5A4B1-9646-4B05-AE8E-2B5AC620973E}"/>
              </a:ext>
            </a:extLst>
          </p:cNvPr>
          <p:cNvGrpSpPr/>
          <p:nvPr/>
        </p:nvGrpSpPr>
        <p:grpSpPr>
          <a:xfrm>
            <a:off x="-1" y="160220"/>
            <a:ext cx="11481109" cy="6697780"/>
            <a:chOff x="-1" y="160220"/>
            <a:chExt cx="11481109" cy="66977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0B42EC-A20A-40B0-8DCD-3B4904AA4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37" r="49048"/>
            <a:stretch/>
          </p:blipFill>
          <p:spPr>
            <a:xfrm>
              <a:off x="-1" y="4151608"/>
              <a:ext cx="6212115" cy="2706392"/>
            </a:xfrm>
            <a:prstGeom prst="rect">
              <a:avLst/>
            </a:prstGeom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FAED4053-2BAE-4A31-A9A5-91888EF329A6}"/>
                </a:ext>
              </a:extLst>
            </p:cNvPr>
            <p:cNvGrpSpPr/>
            <p:nvPr/>
          </p:nvGrpSpPr>
          <p:grpSpPr>
            <a:xfrm>
              <a:off x="615836" y="1277257"/>
              <a:ext cx="5596278" cy="2151743"/>
              <a:chOff x="615836" y="1277257"/>
              <a:chExt cx="5596278" cy="2151743"/>
            </a:xfrm>
          </p:grpSpPr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81C016F7-DC98-4339-A2E3-C1D1FBCE3D60}"/>
                  </a:ext>
                </a:extLst>
              </p:cNvPr>
              <p:cNvSpPr/>
              <p:nvPr/>
            </p:nvSpPr>
            <p:spPr>
              <a:xfrm>
                <a:off x="1320800" y="1277257"/>
                <a:ext cx="4891314" cy="21517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160B6C04-B12F-4272-B5F5-553C321FE412}"/>
                  </a:ext>
                </a:extLst>
              </p:cNvPr>
              <p:cNvSpPr/>
              <p:nvPr/>
            </p:nvSpPr>
            <p:spPr>
              <a:xfrm>
                <a:off x="615836" y="1277257"/>
                <a:ext cx="470014" cy="215174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6D0EE3-05E5-4EC0-A086-781C234923D4}"/>
                </a:ext>
              </a:extLst>
            </p:cNvPr>
            <p:cNvSpPr txBox="1"/>
            <p:nvPr/>
          </p:nvSpPr>
          <p:spPr>
            <a:xfrm>
              <a:off x="1154967" y="160220"/>
              <a:ext cx="4599336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3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60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ru-RU" sz="23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7006D-B7ED-4763-BCA1-FA071DD10499}"/>
                </a:ext>
              </a:extLst>
            </p:cNvPr>
            <p:cNvSpPr txBox="1"/>
            <p:nvPr/>
          </p:nvSpPr>
          <p:spPr>
            <a:xfrm>
              <a:off x="7428395" y="3930483"/>
              <a:ext cx="4052713" cy="2492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Q&amp;A</a:t>
              </a:r>
              <a:endParaRPr lang="ru-RU" sz="15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64747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FD9BA-3142-4B7A-A508-8200B1148F5F}" type="datetime1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9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окладчи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ый треугольник 13">
            <a:extLst>
              <a:ext uri="{FF2B5EF4-FFF2-40B4-BE49-F238E27FC236}">
                <a16:creationId xmlns:a16="http://schemas.microsoft.com/office/drawing/2014/main" id="{F6AC732A-3303-47D6-B31D-160957E5F4E3}"/>
              </a:ext>
            </a:extLst>
          </p:cNvPr>
          <p:cNvSpPr/>
          <p:nvPr/>
        </p:nvSpPr>
        <p:spPr>
          <a:xfrm flipH="1">
            <a:off x="2133600" y="0"/>
            <a:ext cx="10058400" cy="6857999"/>
          </a:xfrm>
          <a:prstGeom prst="rtTriangle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C5BED98-88B3-46A8-BEAF-942F83B6DD2C}"/>
              </a:ext>
            </a:extLst>
          </p:cNvPr>
          <p:cNvSpPr/>
          <p:nvPr/>
        </p:nvSpPr>
        <p:spPr>
          <a:xfrm>
            <a:off x="7564988" y="508000"/>
            <a:ext cx="3875540" cy="58356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5B93D5F4-5C0B-498A-BB75-CB839F1A8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518" y="1307191"/>
            <a:ext cx="5944799" cy="8058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D636B459-5AA7-4BFE-82B9-06D22B4A13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9519" y="2452204"/>
            <a:ext cx="6869982" cy="37247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522B7F-E49E-450C-86BF-7188043ECC2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64988" y="514350"/>
            <a:ext cx="3875540" cy="58293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88141E9-D59E-48B0-A992-4ACD5E1E7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368" y="6255839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F4258A66-BA44-4318-A9D6-7129748AB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E82D5B9D-72CA-4736-BE5F-3FB6A70063CE}"/>
              </a:ext>
            </a:extLst>
          </p:cNvPr>
          <p:cNvSpPr/>
          <p:nvPr/>
        </p:nvSpPr>
        <p:spPr>
          <a:xfrm>
            <a:off x="559518" y="196397"/>
            <a:ext cx="2865169" cy="771678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8C8FD44B-F425-4573-8CD8-2AAC78D99408}"/>
              </a:ext>
            </a:extLst>
          </p:cNvPr>
          <p:cNvSpPr/>
          <p:nvPr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E8C58-6701-4180-B071-8761D6FB64DF}"/>
              </a:ext>
            </a:extLst>
          </p:cNvPr>
          <p:cNvSpPr txBox="1"/>
          <p:nvPr/>
        </p:nvSpPr>
        <p:spPr>
          <a:xfrm>
            <a:off x="664593" y="261527"/>
            <a:ext cx="265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198965466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кода длинный">
    <p:bg>
      <p:bgPr>
        <a:solidFill>
          <a:srgbClr val="00B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D2E4BF05-28A8-48D7-9AF6-7154BA0F1006}"/>
              </a:ext>
            </a:extLst>
          </p:cNvPr>
          <p:cNvSpPr/>
          <p:nvPr/>
        </p:nvSpPr>
        <p:spPr>
          <a:xfrm>
            <a:off x="943242" y="955522"/>
            <a:ext cx="10220058" cy="847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F6CA252-41C6-4922-A6B4-F1DA5E11606C}"/>
              </a:ext>
            </a:extLst>
          </p:cNvPr>
          <p:cNvSpPr/>
          <p:nvPr/>
        </p:nvSpPr>
        <p:spPr>
          <a:xfrm>
            <a:off x="639763" y="955522"/>
            <a:ext cx="189179" cy="8476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76D103D-5997-4676-A81E-83094A1BB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1043797"/>
            <a:ext cx="9884279" cy="5008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35D2AB-C278-4D87-A2F7-66FD20747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F4258A66-BA44-4318-A9D6-7129748AB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7949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кода длинный и широкий">
    <p:bg>
      <p:bgPr>
        <a:solidFill>
          <a:srgbClr val="00B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>
            <a:extLst>
              <a:ext uri="{FF2B5EF4-FFF2-40B4-BE49-F238E27FC236}">
                <a16:creationId xmlns:a16="http://schemas.microsoft.com/office/drawing/2014/main" id="{3F91F2A2-2672-4870-A279-19E0F8AA382A}"/>
              </a:ext>
            </a:extLst>
          </p:cNvPr>
          <p:cNvSpPr/>
          <p:nvPr/>
        </p:nvSpPr>
        <p:spPr>
          <a:xfrm>
            <a:off x="943242" y="955521"/>
            <a:ext cx="10220058" cy="148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EB9E2E92-93D0-4644-A8B6-DB6F94125E53}"/>
              </a:ext>
            </a:extLst>
          </p:cNvPr>
          <p:cNvSpPr/>
          <p:nvPr/>
        </p:nvSpPr>
        <p:spPr>
          <a:xfrm>
            <a:off x="639763" y="955522"/>
            <a:ext cx="189179" cy="14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878F3185-17FD-49FE-91E5-E44CF46183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8699" y="1061049"/>
            <a:ext cx="9884279" cy="4836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CC88B11-CAD9-42D5-8A5B-5B7D82270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F4258A66-BA44-4318-A9D6-7129748AB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2094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заголов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771678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1276709"/>
            <a:ext cx="10630617" cy="385409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F3269BE-3EE2-46C8-B63B-EE348818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66" y="258143"/>
            <a:ext cx="11074206" cy="406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4F85423-5AEE-4E44-973B-2ED694A2A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600">
                <a:solidFill>
                  <a:srgbClr val="00B0F0"/>
                </a:solidFill>
              </a:defRPr>
            </a:lvl1pPr>
          </a:lstStyle>
          <a:p>
            <a:fld id="{F4258A66-BA44-4318-A9D6-7129748AB20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86" y="253417"/>
            <a:ext cx="1058386" cy="6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7208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заголовком длин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1238704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1238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1638299"/>
            <a:ext cx="10989184" cy="349250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F3269BE-3EE2-46C8-B63B-EE34881837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466" y="258143"/>
            <a:ext cx="11074206" cy="10185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30A3970-375A-4A8A-8819-53E8EE3A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F4258A66-BA44-4318-A9D6-7129748AB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4575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940279"/>
            <a:ext cx="10630617" cy="419052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BF68760-85A5-4C22-B84B-A9615DF8B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F4258A66-BA44-4318-A9D6-7129748AB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95417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д с заголов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771678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F3269BE-3EE2-46C8-B63B-EE348818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66" y="258143"/>
            <a:ext cx="11074206" cy="406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4F85423-5AEE-4E44-973B-2ED694A2A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600">
                <a:solidFill>
                  <a:srgbClr val="00B0F0"/>
                </a:solidFill>
              </a:defRPr>
            </a:lvl1pPr>
          </a:lstStyle>
          <a:p>
            <a:fld id="{F4258A66-BA44-4318-A9D6-7129748AB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F5BDE9A-7632-48B8-AA00-6D3D23A202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9518" y="1138686"/>
            <a:ext cx="11270532" cy="50573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2pPr>
            <a:lvl3pPr marL="11430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3pPr>
            <a:lvl4pPr marL="16002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4pPr>
            <a:lvl5pPr marL="20574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35" y="232017"/>
            <a:ext cx="1127267" cy="7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988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C9943FE6-1442-4A5D-8C00-EBBFD0470E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0504" y="165100"/>
            <a:ext cx="10989545" cy="6330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2pPr>
            <a:lvl3pPr marL="11430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3pPr>
            <a:lvl4pPr marL="16002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4pPr>
            <a:lvl5pPr marL="20574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7ADB7CF1-3576-436B-8B10-C28C17D8F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F4258A66-BA44-4318-A9D6-7129748AB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145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DCCAFFBD-4C21-40E3-9ACA-61F59EEA3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821" y="6075045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F4258A66-BA44-4318-A9D6-7129748AB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77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hf hdr="0" ftr="0" dt="0"/>
  <p:txStyles>
    <p:titleStyle>
      <a:lvl1pPr marL="0" marR="0" indent="0" algn="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khanieva@viva64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viva64.com/ru/w/v609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viva64.com/ru/w/v609/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en/w/v751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6734"/>
            <a:ext cx="10515600" cy="713982"/>
          </a:xfrm>
        </p:spPr>
        <p:txBody>
          <a:bodyPr/>
          <a:lstStyle/>
          <a:p>
            <a:r>
              <a:rPr lang="ru-RU" dirty="0"/>
              <a:t>Как мы сумели выстроить разработку анализатора без </a:t>
            </a:r>
            <a:r>
              <a:rPr lang="ru-RU" dirty="0" err="1"/>
              <a:t>тестировщиков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090910" y="5347761"/>
            <a:ext cx="4262890" cy="834313"/>
          </a:xfrm>
        </p:spPr>
        <p:txBody>
          <a:bodyPr/>
          <a:lstStyle/>
          <a:p>
            <a:r>
              <a:rPr lang="ru-RU" altLang="ru-RU" dirty="0">
                <a:latin typeface="Open Sans" pitchFamily="32" charset="0"/>
              </a:rPr>
              <a:t>Виктория </a:t>
            </a:r>
            <a:r>
              <a:rPr lang="ru-RU" altLang="ru-RU" dirty="0" err="1">
                <a:latin typeface="Open Sans" pitchFamily="32" charset="0"/>
              </a:rPr>
              <a:t>Ханиева</a:t>
            </a:r>
            <a:endParaRPr lang="ru-RU" altLang="ru-RU" dirty="0">
              <a:latin typeface="Open Sans" pitchFamily="32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47" y="5239905"/>
            <a:ext cx="1906235" cy="1184457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327726" y="5764918"/>
            <a:ext cx="2091847" cy="3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latin typeface="Open Sans" pitchFamily="32" charset="0"/>
              </a:rPr>
              <a:t>PVS-Studio, </a:t>
            </a:r>
            <a:r>
              <a:rPr lang="ru-RU" altLang="ru-RU" sz="1800" dirty="0" smtClean="0">
                <a:latin typeface="Open Sans" pitchFamily="32" charset="0"/>
              </a:rPr>
              <a:t>Тула</a:t>
            </a:r>
            <a:endParaRPr lang="ru-RU" altLang="ru-RU" sz="1800" dirty="0"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 smtClean="0"/>
              <a:t>Статический анализ проектов на С</a:t>
            </a:r>
            <a:r>
              <a:rPr lang="en-GB" sz="3600" dirty="0" smtClean="0"/>
              <a:t>/C++, C# </a:t>
            </a:r>
            <a:r>
              <a:rPr lang="ru-RU" sz="3600" dirty="0" smtClean="0"/>
              <a:t>и </a:t>
            </a:r>
            <a:r>
              <a:rPr lang="en-GB" sz="3600" dirty="0" smtClean="0"/>
              <a:t>Java</a:t>
            </a:r>
            <a:endParaRPr lang="ru-RU" sz="3600" dirty="0" smtClean="0"/>
          </a:p>
          <a:p>
            <a:endParaRPr lang="ru-RU" dirty="0" smtClean="0"/>
          </a:p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Из чего состоит </a:t>
            </a:r>
            <a:r>
              <a:rPr lang="ru-RU" dirty="0" smtClean="0"/>
              <a:t>анализатор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8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/>
              <a:t>Статический анализ проектов на С</a:t>
            </a:r>
            <a:r>
              <a:rPr lang="en-GB" sz="3600" dirty="0"/>
              <a:t>/C++, C# </a:t>
            </a:r>
            <a:r>
              <a:rPr lang="ru-RU" sz="3600" dirty="0"/>
              <a:t>и </a:t>
            </a:r>
            <a:r>
              <a:rPr lang="en-GB" sz="3600" dirty="0"/>
              <a:t>Java</a:t>
            </a:r>
            <a:endParaRPr lang="ru-RU" sz="3600" dirty="0"/>
          </a:p>
          <a:p>
            <a:r>
              <a:rPr lang="ru-RU" sz="3600" dirty="0" smtClean="0"/>
              <a:t>Поддержка для </a:t>
            </a:r>
            <a:r>
              <a:rPr lang="en-GB" sz="3600" dirty="0"/>
              <a:t>W</a:t>
            </a:r>
            <a:r>
              <a:rPr lang="en-GB" sz="3600" dirty="0" smtClean="0"/>
              <a:t>indows, Linux, Mac OS</a:t>
            </a:r>
          </a:p>
          <a:p>
            <a:endParaRPr lang="ru-RU" dirty="0" smtClean="0"/>
          </a:p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Из чего состоит </a:t>
            </a:r>
            <a:r>
              <a:rPr lang="ru-RU" dirty="0" smtClean="0"/>
              <a:t>анализатор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9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/>
              <a:t>Статический анализ проектов на С</a:t>
            </a:r>
            <a:r>
              <a:rPr lang="en-GB" sz="3600" dirty="0"/>
              <a:t>/C++, C# </a:t>
            </a:r>
            <a:r>
              <a:rPr lang="ru-RU" sz="3600" dirty="0"/>
              <a:t>и </a:t>
            </a:r>
            <a:r>
              <a:rPr lang="en-GB" sz="3600" dirty="0"/>
              <a:t>Java</a:t>
            </a:r>
            <a:endParaRPr lang="ru-RU" sz="3600" dirty="0"/>
          </a:p>
          <a:p>
            <a:r>
              <a:rPr lang="ru-RU" sz="3600" dirty="0" smtClean="0"/>
              <a:t>Поддержка для </a:t>
            </a:r>
            <a:r>
              <a:rPr lang="en-GB" sz="3600" dirty="0"/>
              <a:t>W</a:t>
            </a:r>
            <a:r>
              <a:rPr lang="en-GB" sz="3600" dirty="0" smtClean="0"/>
              <a:t>indows, Linux, Mac OS</a:t>
            </a:r>
          </a:p>
          <a:p>
            <a:r>
              <a:rPr lang="ru-RU" sz="3600" dirty="0" smtClean="0"/>
              <a:t>Плагины для </a:t>
            </a:r>
            <a:r>
              <a:rPr lang="en-GB" sz="3600" dirty="0" smtClean="0"/>
              <a:t>Visual Studio, IntelliJ IDEA </a:t>
            </a:r>
          </a:p>
          <a:p>
            <a:endParaRPr lang="ru-RU" dirty="0" smtClean="0"/>
          </a:p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Из чего </a:t>
            </a:r>
            <a:r>
              <a:rPr lang="ru-RU" dirty="0" smtClean="0"/>
              <a:t>состоит анализатор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6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 smtClean="0"/>
              <a:t>Утилиты мониторинга компиляции</a:t>
            </a:r>
          </a:p>
          <a:p>
            <a:endParaRPr lang="ru-RU" dirty="0" smtClean="0"/>
          </a:p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Из чего состоит </a:t>
            </a:r>
            <a:r>
              <a:rPr lang="ru-RU" dirty="0" smtClean="0"/>
              <a:t>анализатор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2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 smtClean="0"/>
              <a:t>Утилиты мониторинга компиляции</a:t>
            </a:r>
          </a:p>
          <a:p>
            <a:r>
              <a:rPr lang="ru-RU" sz="3600" dirty="0" smtClean="0"/>
              <a:t>Интеграция в различные сервисы</a:t>
            </a:r>
          </a:p>
          <a:p>
            <a:endParaRPr lang="ru-RU" dirty="0" smtClean="0"/>
          </a:p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Из чего состоит </a:t>
            </a:r>
            <a:r>
              <a:rPr lang="ru-RU" dirty="0" smtClean="0"/>
              <a:t>анализатор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9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 smtClean="0"/>
              <a:t>Утилиты мониторинга компиляции</a:t>
            </a:r>
          </a:p>
          <a:p>
            <a:r>
              <a:rPr lang="ru-RU" sz="3600" dirty="0" smtClean="0"/>
              <a:t>Интеграция в различные сервисы</a:t>
            </a:r>
            <a:endParaRPr lang="en-GB" sz="3600" dirty="0" smtClean="0"/>
          </a:p>
          <a:p>
            <a:r>
              <a:rPr lang="ru-RU" sz="3600" dirty="0" smtClean="0"/>
              <a:t>Утилиты командной строки</a:t>
            </a:r>
          </a:p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Из чего состоит </a:t>
            </a:r>
            <a:r>
              <a:rPr lang="ru-RU" dirty="0" smtClean="0"/>
              <a:t>анализатор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9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Этап первый: </a:t>
            </a:r>
            <a:r>
              <a:rPr lang="en-GB" dirty="0"/>
              <a:t>Unit-</a:t>
            </a:r>
            <a:r>
              <a:rPr lang="ru-RU" dirty="0"/>
              <a:t>тесты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6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640466" y="1101344"/>
            <a:ext cx="10630617" cy="385409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TEST_CASE("V2531.8</a:t>
            </a:r>
            <a:r>
              <a:rPr lang="en-GB" sz="2000" dirty="0" smtClean="0">
                <a:latin typeface="Consolas" panose="020B0609020204030204" pitchFamily="49" charset="0"/>
              </a:rPr>
              <a:t>"){</a:t>
            </a:r>
            <a:endParaRPr lang="en-GB" sz="20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  </a:t>
            </a:r>
            <a:r>
              <a:rPr lang="en-GB" sz="2000" dirty="0" err="1">
                <a:latin typeface="Consolas" panose="020B0609020204030204" pitchFamily="49" charset="0"/>
              </a:rPr>
              <a:t>SetPureC</a:t>
            </a:r>
            <a:r>
              <a:rPr lang="en-GB" sz="2000" dirty="0">
                <a:latin typeface="Consolas" panose="020B0609020204030204" pitchFamily="49" charset="0"/>
              </a:rPr>
              <a:t> c;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  </a:t>
            </a:r>
            <a:r>
              <a:rPr lang="en-GB" sz="2000" dirty="0" err="1">
                <a:latin typeface="Consolas" panose="020B0609020204030204" pitchFamily="49" charset="0"/>
              </a:rPr>
              <a:t>std</a:t>
            </a:r>
            <a:r>
              <a:rPr lang="en-GB" sz="2000" dirty="0">
                <a:latin typeface="Consolas" panose="020B0609020204030204" pitchFamily="49" charset="0"/>
              </a:rPr>
              <a:t>::string source = R"(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 smtClean="0">
                <a:latin typeface="Consolas" panose="020B0609020204030204" pitchFamily="49" charset="0"/>
              </a:rPr>
              <a:t>    </a:t>
            </a:r>
            <a:r>
              <a:rPr lang="en-GB" sz="2000" dirty="0" err="1" smtClean="0">
                <a:latin typeface="Consolas" panose="020B0609020204030204" pitchFamily="49" charset="0"/>
              </a:rPr>
              <a:t>typedef</a:t>
            </a:r>
            <a:r>
              <a:rPr lang="en-GB" sz="2000" dirty="0" smtClean="0">
                <a:latin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</a:rPr>
              <a:t>enum</a:t>
            </a:r>
            <a:r>
              <a:rPr lang="en-GB" sz="2000" dirty="0">
                <a:latin typeface="Consolas" panose="020B0609020204030204" pitchFamily="49" charset="0"/>
              </a:rPr>
              <a:t> A{ ONE, TWO, THREE, MUCH = 0xFFFFFFF-1 } ENUM1;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 smtClean="0">
                <a:latin typeface="Consolas" panose="020B0609020204030204" pitchFamily="49" charset="0"/>
              </a:rPr>
              <a:t>    </a:t>
            </a:r>
            <a:r>
              <a:rPr lang="en-GB" sz="2000" dirty="0" err="1" smtClean="0">
                <a:latin typeface="Consolas" panose="020B0609020204030204" pitchFamily="49" charset="0"/>
              </a:rPr>
              <a:t>typedef</a:t>
            </a:r>
            <a:r>
              <a:rPr lang="en-GB" sz="2000" dirty="0" smtClean="0">
                <a:latin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</a:rPr>
              <a:t>enum</a:t>
            </a:r>
            <a:r>
              <a:rPr lang="en-GB" sz="2000" dirty="0">
                <a:latin typeface="Consolas" panose="020B0609020204030204" pitchFamily="49" charset="0"/>
              </a:rPr>
              <a:t> B{ FOUR, FIVE, SIX, MORE = 0xFFFFFFF } ENUM2</a:t>
            </a:r>
            <a:r>
              <a:rPr lang="en-GB" sz="2000" dirty="0" smtClean="0">
                <a:latin typeface="Consolas" panose="020B0609020204030204" pitchFamily="49" charset="0"/>
              </a:rPr>
              <a:t>;</a:t>
            </a:r>
            <a:endParaRPr lang="en-GB" sz="20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    </a:t>
            </a:r>
            <a:r>
              <a:rPr lang="en-GB" sz="2000" dirty="0" smtClean="0">
                <a:latin typeface="Consolas" panose="020B0609020204030204" pitchFamily="49" charset="0"/>
              </a:rPr>
              <a:t>void </a:t>
            </a:r>
            <a:r>
              <a:rPr lang="en-GB" sz="2000" dirty="0">
                <a:latin typeface="Consolas" panose="020B0609020204030204" pitchFamily="49" charset="0"/>
              </a:rPr>
              <a:t>foo</a:t>
            </a:r>
            <a:r>
              <a:rPr lang="en-GB" sz="2000" dirty="0" smtClean="0">
                <a:latin typeface="Consolas" panose="020B0609020204030204" pitchFamily="49" charset="0"/>
              </a:rPr>
              <a:t>(){</a:t>
            </a:r>
            <a:endParaRPr lang="en-GB" sz="20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    </a:t>
            </a:r>
            <a:r>
              <a:rPr lang="ru-RU" sz="2000" dirty="0" smtClean="0">
                <a:latin typeface="Consolas" panose="020B0609020204030204" pitchFamily="49" charset="0"/>
              </a:rPr>
              <a:t>  </a:t>
            </a:r>
            <a:r>
              <a:rPr lang="en-GB" sz="2000" dirty="0" smtClean="0">
                <a:latin typeface="Consolas" panose="020B0609020204030204" pitchFamily="49" charset="0"/>
              </a:rPr>
              <a:t>ENUM1 </a:t>
            </a:r>
            <a:r>
              <a:rPr lang="en-GB" sz="2000" dirty="0">
                <a:latin typeface="Consolas" panose="020B0609020204030204" pitchFamily="49" charset="0"/>
              </a:rPr>
              <a:t>e1 = ONE;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      ENUM2 e2 = FOUR;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      e1 = (</a:t>
            </a:r>
            <a:r>
              <a:rPr lang="en-GB" sz="2000" dirty="0" err="1">
                <a:latin typeface="Consolas" panose="020B0609020204030204" pitchFamily="49" charset="0"/>
              </a:rPr>
              <a:t>enum</a:t>
            </a:r>
            <a:r>
              <a:rPr lang="en-GB" sz="2000" dirty="0">
                <a:latin typeface="Consolas" panose="020B0609020204030204" pitchFamily="49" charset="0"/>
              </a:rPr>
              <a:t> A)e2;    //+V2531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      e2 = (ENUM2)e1;     //+</a:t>
            </a:r>
            <a:r>
              <a:rPr lang="en-GB" sz="2000" dirty="0" smtClean="0">
                <a:latin typeface="Consolas" panose="020B0609020204030204" pitchFamily="49" charset="0"/>
              </a:rPr>
              <a:t>V2531</a:t>
            </a:r>
            <a:endParaRPr lang="en-GB" sz="20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 smtClean="0">
                <a:latin typeface="Consolas" panose="020B0609020204030204" pitchFamily="49" charset="0"/>
              </a:rPr>
              <a:t>    </a:t>
            </a:r>
            <a:r>
              <a:rPr lang="en-GB" sz="2000" dirty="0" smtClean="0">
                <a:latin typeface="Consolas" panose="020B0609020204030204" pitchFamily="49" charset="0"/>
              </a:rPr>
              <a:t>}</a:t>
            </a:r>
            <a:endParaRPr lang="en-GB" sz="20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  )";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  </a:t>
            </a:r>
            <a:r>
              <a:rPr lang="en-GB" sz="2000" dirty="0" err="1">
                <a:latin typeface="Consolas" panose="020B0609020204030204" pitchFamily="49" charset="0"/>
              </a:rPr>
              <a:t>UtilsMISRA</a:t>
            </a:r>
            <a:r>
              <a:rPr lang="en-GB" sz="2000" dirty="0">
                <a:latin typeface="Consolas" panose="020B0609020204030204" pitchFamily="49" charset="0"/>
              </a:rPr>
              <a:t>::</a:t>
            </a:r>
            <a:r>
              <a:rPr lang="en-GB" sz="2000" dirty="0" err="1">
                <a:latin typeface="Consolas" panose="020B0609020204030204" pitchFamily="49" charset="0"/>
              </a:rPr>
              <a:t>ExecuteTest</a:t>
            </a:r>
            <a:r>
              <a:rPr lang="en-GB" sz="2000" dirty="0">
                <a:latin typeface="Consolas" panose="020B0609020204030204" pitchFamily="49" charset="0"/>
              </a:rPr>
              <a:t>(source, 2531, 2);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466" y="277730"/>
            <a:ext cx="11074206" cy="406651"/>
          </a:xfrm>
        </p:spPr>
        <p:txBody>
          <a:bodyPr/>
          <a:lstStyle/>
          <a:p>
            <a:r>
              <a:rPr lang="ru-RU" dirty="0"/>
              <a:t>Этап первый: </a:t>
            </a:r>
            <a:r>
              <a:rPr lang="en-GB" dirty="0"/>
              <a:t>Unit-</a:t>
            </a:r>
            <a:r>
              <a:rPr lang="ru-RU" dirty="0"/>
              <a:t>тесты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17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40466" y="2179186"/>
            <a:ext cx="9090130" cy="30656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1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Локальные прогоны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9" t="647" r="162" b="1"/>
          <a:stretch/>
        </p:blipFill>
        <p:spPr>
          <a:xfrm>
            <a:off x="1108175" y="1139687"/>
            <a:ext cx="9321286" cy="51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1770 тестов, которые запускаются на 3 платформах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Этап первый: </a:t>
            </a:r>
            <a:r>
              <a:rPr lang="en-GB" dirty="0"/>
              <a:t>Unit-</a:t>
            </a:r>
            <a:r>
              <a:rPr lang="ru-RU" dirty="0"/>
              <a:t>тесты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19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75" y="2295113"/>
            <a:ext cx="9581242" cy="336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Ханиева</a:t>
            </a:r>
            <a:r>
              <a:rPr lang="ru-RU" dirty="0" smtClean="0"/>
              <a:t> Виктория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Разработчик С++</a:t>
            </a:r>
            <a:r>
              <a:rPr lang="en-GB" dirty="0" smtClean="0"/>
              <a:t> </a:t>
            </a:r>
            <a:r>
              <a:rPr lang="ru-RU" dirty="0" smtClean="0"/>
              <a:t>в </a:t>
            </a:r>
            <a:r>
              <a:rPr lang="en-GB" dirty="0" smtClean="0"/>
              <a:t>PVS-Studio</a:t>
            </a:r>
            <a:endParaRPr lang="ru-RU" dirty="0"/>
          </a:p>
          <a:p>
            <a:r>
              <a:rPr lang="ru-RU" dirty="0" smtClean="0"/>
              <a:t>Участие в поддержке стандарта </a:t>
            </a:r>
            <a:r>
              <a:rPr lang="en-GB" dirty="0" smtClean="0"/>
              <a:t>MISRA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en-US" dirty="0" smtClean="0">
                <a:hlinkClick r:id="rId2"/>
              </a:rPr>
              <a:t>khanieva@viva64.com</a:t>
            </a:r>
            <a:endParaRPr lang="en-US" dirty="0" smtClean="0"/>
          </a:p>
          <a:p>
            <a:r>
              <a:rPr lang="en-GB" dirty="0"/>
              <a:t>www.viva64.com</a:t>
            </a:r>
            <a:endParaRPr lang="ru-R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2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0" t="-148" r="13535" b="148"/>
          <a:stretch/>
        </p:blipFill>
        <p:spPr>
          <a:xfrm>
            <a:off x="7520450" y="516681"/>
            <a:ext cx="3909550" cy="582373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45" y="5463270"/>
            <a:ext cx="1411655" cy="8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Так ли все просто?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20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2600" y="2637886"/>
            <a:ext cx="6367548" cy="4220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 dirty="0" err="1" smtClean="0">
                <a:latin typeface="Consolas" panose="020B0609020204030204" pitchFamily="49" charset="0"/>
              </a:rPr>
              <a:t>int</a:t>
            </a:r>
            <a:r>
              <a:rPr lang="en-GB" sz="4000" dirty="0" smtClean="0">
                <a:latin typeface="Consolas" panose="020B0609020204030204" pitchFamily="49" charset="0"/>
              </a:rPr>
              <a:t> x = 123;</a:t>
            </a:r>
            <a:endParaRPr lang="ru-RU" sz="4000" dirty="0" smtClean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000" dirty="0" err="1" smtClean="0">
                <a:latin typeface="Consolas" panose="020B0609020204030204" pitchFamily="49" charset="0"/>
              </a:rPr>
              <a:t>int</a:t>
            </a:r>
            <a:r>
              <a:rPr lang="en-GB" sz="4000" dirty="0" smtClean="0">
                <a:latin typeface="Consolas" panose="020B0609020204030204" pitchFamily="49" charset="0"/>
              </a:rPr>
              <a:t> div = 3;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000" dirty="0" err="1" smtClean="0">
                <a:latin typeface="Consolas" panose="020B0609020204030204" pitchFamily="49" charset="0"/>
              </a:rPr>
              <a:t>int</a:t>
            </a:r>
            <a:r>
              <a:rPr lang="en-GB" sz="4000" dirty="0" smtClean="0">
                <a:latin typeface="Consolas" panose="020B0609020204030204" pitchFamily="49" charset="0"/>
              </a:rPr>
              <a:t> y = x / (3 - div);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1612" y="1041241"/>
            <a:ext cx="5029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hlinkClick r:id="rId2"/>
              </a:rPr>
              <a:t>V609</a:t>
            </a:r>
            <a:r>
              <a:rPr lang="en-GB" sz="2800" b="1" dirty="0"/>
              <a:t>. </a:t>
            </a:r>
            <a:r>
              <a:rPr lang="en-GB" sz="2800" dirty="0"/>
              <a:t>Divide or mod by zero.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605" y="1480998"/>
            <a:ext cx="3449877" cy="3898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81739" y="3933173"/>
            <a:ext cx="3008409" cy="7230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0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635" y="1910242"/>
            <a:ext cx="94696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nsolas" panose="020B0609020204030204" pitchFamily="49" charset="0"/>
              </a:rPr>
              <a:t>template </a:t>
            </a:r>
            <a:r>
              <a:rPr lang="en-GB" sz="2400" dirty="0">
                <a:latin typeface="Consolas" panose="020B0609020204030204" pitchFamily="49" charset="0"/>
              </a:rPr>
              <a:t>&lt;class T&gt; class </a:t>
            </a:r>
            <a:r>
              <a:rPr lang="en-GB" sz="2400" dirty="0" err="1">
                <a:latin typeface="Consolas" panose="020B0609020204030204" pitchFamily="49" charset="0"/>
              </a:rPr>
              <a:t>numeric_limits</a:t>
            </a:r>
            <a:r>
              <a:rPr lang="en-GB" sz="2400" dirty="0">
                <a:latin typeface="Consolas" panose="020B0609020204030204" pitchFamily="49" charset="0"/>
              </a:rPr>
              <a:t> {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</a:t>
            </a:r>
            <a:r>
              <a:rPr lang="ru-RU" sz="2400" dirty="0" smtClean="0">
                <a:latin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</a:rPr>
              <a:t>....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en-GB" sz="2400" dirty="0" smtClean="0">
                <a:latin typeface="Consolas" panose="020B0609020204030204" pitchFamily="49" charset="0"/>
              </a:rPr>
              <a:t>}</a:t>
            </a:r>
            <a:endParaRPr lang="en-GB" sz="2400" dirty="0">
              <a:latin typeface="Consolas" panose="020B0609020204030204" pitchFamily="49" charset="0"/>
            </a:endParaRPr>
          </a:p>
          <a:p>
            <a:r>
              <a:rPr lang="en-GB" sz="2400" dirty="0" smtClean="0">
                <a:latin typeface="Consolas" panose="020B0609020204030204" pitchFamily="49" charset="0"/>
              </a:rPr>
              <a:t>namespace boost </a:t>
            </a:r>
            <a:r>
              <a:rPr lang="en-GB" sz="2400" dirty="0">
                <a:latin typeface="Consolas" panose="020B0609020204030204" pitchFamily="49" charset="0"/>
              </a:rPr>
              <a:t>{</a:t>
            </a:r>
          </a:p>
          <a:p>
            <a:r>
              <a:rPr lang="ru-RU" sz="2400" dirty="0" smtClean="0">
                <a:latin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</a:rPr>
              <a:t> ...</a:t>
            </a:r>
            <a:r>
              <a:rPr lang="ru-RU" sz="2400" dirty="0" smtClean="0">
                <a:latin typeface="Consolas" panose="020B0609020204030204" pitchFamily="49" charset="0"/>
              </a:rPr>
              <a:t>.</a:t>
            </a:r>
            <a:endParaRPr lang="en-GB" sz="2400" dirty="0">
              <a:latin typeface="Consolas" panose="020B0609020204030204" pitchFamily="49" charset="0"/>
            </a:endParaRPr>
          </a:p>
          <a:p>
            <a:r>
              <a:rPr lang="en-GB" sz="2400" dirty="0" smtClean="0">
                <a:latin typeface="Consolas" panose="020B0609020204030204" pitchFamily="49" charset="0"/>
              </a:rPr>
              <a:t>}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en-GB" sz="2400" dirty="0" smtClean="0">
                <a:latin typeface="Consolas" panose="020B0609020204030204" pitchFamily="49" charset="0"/>
              </a:rPr>
              <a:t>namespace boost {</a:t>
            </a:r>
            <a:endParaRPr lang="en-GB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 </a:t>
            </a:r>
            <a:r>
              <a:rPr lang="ru-RU" sz="2400" dirty="0" smtClean="0">
                <a:latin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</a:rPr>
              <a:t>namespace </a:t>
            </a:r>
            <a:r>
              <a:rPr lang="en-GB" sz="2400" dirty="0" err="1" smtClean="0">
                <a:latin typeface="Consolas" panose="020B0609020204030204" pitchFamily="49" charset="0"/>
              </a:rPr>
              <a:t>hash_detail</a:t>
            </a:r>
            <a:r>
              <a:rPr lang="en-GB" sz="2400" dirty="0" smtClean="0">
                <a:latin typeface="Consolas" panose="020B0609020204030204" pitchFamily="49" charset="0"/>
              </a:rPr>
              <a:t>  </a:t>
            </a:r>
            <a:r>
              <a:rPr lang="en-GB" sz="2400" dirty="0">
                <a:latin typeface="Consolas" panose="020B0609020204030204" pitchFamily="49" charset="0"/>
              </a:rPr>
              <a:t>{</a:t>
            </a:r>
          </a:p>
          <a:p>
            <a:r>
              <a:rPr lang="en-GB" sz="2400" dirty="0" smtClean="0">
                <a:latin typeface="Consolas" panose="020B0609020204030204" pitchFamily="49" charset="0"/>
              </a:rPr>
              <a:t>  </a:t>
            </a:r>
            <a:r>
              <a:rPr lang="ru-RU" sz="2400" dirty="0" smtClean="0">
                <a:latin typeface="Consolas" panose="020B0609020204030204" pitchFamily="49" charset="0"/>
              </a:rPr>
              <a:t>  </a:t>
            </a:r>
            <a:r>
              <a:rPr lang="en-GB" sz="2400" dirty="0" smtClean="0">
                <a:latin typeface="Consolas" panose="020B0609020204030204" pitchFamily="49" charset="0"/>
              </a:rPr>
              <a:t>template </a:t>
            </a:r>
            <a:r>
              <a:rPr lang="en-GB" sz="2400" dirty="0">
                <a:latin typeface="Consolas" panose="020B0609020204030204" pitchFamily="49" charset="0"/>
              </a:rPr>
              <a:t>&lt;class T</a:t>
            </a:r>
            <a:r>
              <a:rPr lang="en-GB" sz="2400" dirty="0" smtClean="0">
                <a:latin typeface="Consolas" panose="020B0609020204030204" pitchFamily="49" charset="0"/>
              </a:rPr>
              <a:t>&gt; </a:t>
            </a:r>
            <a:r>
              <a:rPr lang="en-GB" sz="2400" dirty="0">
                <a:latin typeface="Consolas" panose="020B0609020204030204" pitchFamily="49" charset="0"/>
              </a:rPr>
              <a:t>void </a:t>
            </a:r>
            <a:r>
              <a:rPr lang="en-GB" sz="2400" dirty="0" err="1">
                <a:latin typeface="Consolas" panose="020B0609020204030204" pitchFamily="49" charset="0"/>
              </a:rPr>
              <a:t>dsizet</a:t>
            </a:r>
            <a:r>
              <a:rPr lang="en-GB" sz="2400" dirty="0">
                <a:latin typeface="Consolas" panose="020B0609020204030204" pitchFamily="49" charset="0"/>
              </a:rPr>
              <a:t>(</a:t>
            </a:r>
            <a:r>
              <a:rPr lang="en-GB" sz="2400" dirty="0" err="1">
                <a:latin typeface="Consolas" panose="020B0609020204030204" pitchFamily="49" charset="0"/>
              </a:rPr>
              <a:t>size_t</a:t>
            </a:r>
            <a:r>
              <a:rPr lang="en-GB" sz="2400" dirty="0">
                <a:latin typeface="Consolas" panose="020B0609020204030204" pitchFamily="49" charset="0"/>
              </a:rPr>
              <a:t> x</a:t>
            </a:r>
            <a:r>
              <a:rPr lang="en-GB" sz="2400" dirty="0" smtClean="0">
                <a:latin typeface="Consolas" panose="020B0609020204030204" pitchFamily="49" charset="0"/>
              </a:rPr>
              <a:t>) </a:t>
            </a:r>
            <a:r>
              <a:rPr lang="en-GB" sz="2400" dirty="0">
                <a:latin typeface="Consolas" panose="020B0609020204030204" pitchFamily="49" charset="0"/>
              </a:rPr>
              <a:t>{</a:t>
            </a:r>
          </a:p>
          <a:p>
            <a:r>
              <a:rPr lang="en-GB" sz="2400" dirty="0" smtClean="0">
                <a:latin typeface="Consolas" panose="020B0609020204030204" pitchFamily="49" charset="0"/>
              </a:rPr>
              <a:t>    </a:t>
            </a:r>
            <a:r>
              <a:rPr lang="ru-RU" sz="2400" dirty="0" smtClean="0">
                <a:latin typeface="Consolas" panose="020B0609020204030204" pitchFamily="49" charset="0"/>
              </a:rPr>
              <a:t>  </a:t>
            </a:r>
            <a:r>
              <a:rPr lang="en-GB" sz="2400" dirty="0" err="1" smtClean="0">
                <a:latin typeface="Consolas" panose="020B0609020204030204" pitchFamily="49" charset="0"/>
              </a:rPr>
              <a:t>size_t</a:t>
            </a:r>
            <a:r>
              <a:rPr lang="en-GB" sz="2400" dirty="0" smtClean="0">
                <a:latin typeface="Consolas" panose="020B0609020204030204" pitchFamily="49" charset="0"/>
              </a:rPr>
              <a:t> </a:t>
            </a:r>
            <a:r>
              <a:rPr lang="en-GB" sz="2400" dirty="0">
                <a:latin typeface="Consolas" panose="020B0609020204030204" pitchFamily="49" charset="0"/>
              </a:rPr>
              <a:t>length = x / (limits&lt;</a:t>
            </a:r>
            <a:r>
              <a:rPr lang="en-GB" sz="2400" dirty="0" err="1">
                <a:latin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</a:rPr>
              <a:t>&gt;::digits - 31)</a:t>
            </a:r>
            <a:r>
              <a:rPr lang="en-GB" sz="2400" dirty="0" smtClean="0">
                <a:latin typeface="Consolas" panose="020B0609020204030204" pitchFamily="49" charset="0"/>
              </a:rPr>
              <a:t>; </a:t>
            </a:r>
          </a:p>
          <a:p>
            <a:r>
              <a:rPr lang="en-GB" sz="2400" dirty="0" smtClean="0">
                <a:latin typeface="Consolas" panose="020B0609020204030204" pitchFamily="49" charset="0"/>
              </a:rPr>
              <a:t>    }</a:t>
            </a:r>
            <a:endParaRPr lang="en-GB" sz="2400" dirty="0">
              <a:latin typeface="Consolas" panose="020B0609020204030204" pitchFamily="49" charset="0"/>
            </a:endParaRPr>
          </a:p>
          <a:p>
            <a:r>
              <a:rPr lang="en-GB" sz="2400" dirty="0" smtClean="0">
                <a:latin typeface="Consolas" panose="020B0609020204030204" pitchFamily="49" charset="0"/>
              </a:rPr>
              <a:t> </a:t>
            </a:r>
            <a:r>
              <a:rPr lang="ru-RU" sz="2400" dirty="0" smtClean="0">
                <a:latin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</a:rPr>
              <a:t>}</a:t>
            </a:r>
            <a:endParaRPr lang="en-GB" sz="2400" dirty="0">
              <a:latin typeface="Consolas" panose="020B0609020204030204" pitchFamily="49" charset="0"/>
            </a:endParaRPr>
          </a:p>
          <a:p>
            <a:r>
              <a:rPr lang="en-GB" sz="2400" dirty="0" smtClean="0">
                <a:latin typeface="Consolas" panose="020B0609020204030204" pitchFamily="49" charset="0"/>
              </a:rPr>
              <a:t>}</a:t>
            </a:r>
            <a:endParaRPr lang="en-GB" sz="2400" dirty="0">
              <a:latin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937" y="1025908"/>
            <a:ext cx="546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hlinkClick r:id="rId2"/>
              </a:rPr>
              <a:t>V609</a:t>
            </a:r>
            <a:r>
              <a:rPr lang="en-GB" sz="2800" b="1" dirty="0"/>
              <a:t>. </a:t>
            </a:r>
            <a:r>
              <a:rPr lang="en-GB" sz="2800" dirty="0"/>
              <a:t>Divide or mod by zero.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Так ли все просто?</a:t>
            </a:r>
            <a:endParaRPr lang="en-GB" dirty="0"/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21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81" y="258143"/>
            <a:ext cx="3614808" cy="45864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34838" y="5157254"/>
            <a:ext cx="4446740" cy="538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9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Соотношение временных затрат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22</a:t>
            </a:fld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36897345"/>
              </p:ext>
            </p:extLst>
          </p:nvPr>
        </p:nvGraphicFramePr>
        <p:xfrm>
          <a:off x="1422400" y="794327"/>
          <a:ext cx="11794836" cy="597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68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SelfTester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0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63255" y="1276709"/>
            <a:ext cx="4045908" cy="38540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</a:pPr>
            <a:r>
              <a:rPr lang="ru-RU" sz="3200" dirty="0"/>
              <a:t>Используется локальный </a:t>
            </a:r>
            <a:r>
              <a:rPr lang="ru-RU" sz="3200" dirty="0" smtClean="0"/>
              <a:t>пул из </a:t>
            </a:r>
            <a:r>
              <a:rPr lang="ru-RU" sz="3200" dirty="0"/>
              <a:t>140 </a:t>
            </a:r>
            <a:r>
              <a:rPr lang="ru-RU" sz="3200" dirty="0" smtClean="0"/>
              <a:t>проектов</a:t>
            </a:r>
            <a:endParaRPr lang="ru-RU" sz="3200" dirty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</a:pPr>
            <a:r>
              <a:rPr lang="ru-RU" sz="3200" dirty="0"/>
              <a:t>Более 21</a:t>
            </a:r>
            <a:r>
              <a:rPr lang="en-GB" sz="3200" dirty="0"/>
              <a:t> </a:t>
            </a:r>
            <a:r>
              <a:rPr lang="ru-RU" sz="3200" dirty="0"/>
              <a:t>млн строк </a:t>
            </a:r>
            <a:r>
              <a:rPr lang="ru-RU" sz="3200" dirty="0" smtClean="0"/>
              <a:t>кода и </a:t>
            </a:r>
            <a:r>
              <a:rPr lang="ru-RU" sz="3200" dirty="0"/>
              <a:t>70 тысяч </a:t>
            </a:r>
            <a:r>
              <a:rPr lang="ru-RU" sz="3200" dirty="0" smtClean="0"/>
              <a:t>файлов</a:t>
            </a:r>
            <a:endParaRPr lang="ru-RU" sz="3200" dirty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</a:pPr>
            <a:r>
              <a:rPr lang="ru-RU" sz="3200" dirty="0" smtClean="0"/>
              <a:t>Время полного прогона 2 часа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SelfTester</a:t>
            </a:r>
            <a:r>
              <a:rPr lang="ru-RU" dirty="0" smtClean="0"/>
              <a:t> на примере С</a:t>
            </a:r>
            <a:r>
              <a:rPr lang="en-US" dirty="0" smtClean="0"/>
              <a:t>/</a:t>
            </a:r>
            <a:r>
              <a:rPr lang="ru-RU" dirty="0" smtClean="0"/>
              <a:t>С++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24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1" t="376" r="291" b="1221"/>
          <a:stretch/>
        </p:blipFill>
        <p:spPr>
          <a:xfrm>
            <a:off x="4433977" y="1293962"/>
            <a:ext cx="7470476" cy="450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Алгоритм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25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62642" y="2346374"/>
            <a:ext cx="1819459" cy="1216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Доработка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4856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Алгоритм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26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62642" y="2346374"/>
            <a:ext cx="1819459" cy="1216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Доработка</a:t>
            </a:r>
            <a:endParaRPr lang="en-GB" sz="2100" dirty="0"/>
          </a:p>
        </p:txBody>
      </p:sp>
      <p:sp>
        <p:nvSpPr>
          <p:cNvPr id="8" name="Rectangle 7"/>
          <p:cNvSpPr/>
          <p:nvPr/>
        </p:nvSpPr>
        <p:spPr>
          <a:xfrm>
            <a:off x="2967487" y="2346375"/>
            <a:ext cx="1802312" cy="1216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Анализ тестового проекта</a:t>
            </a:r>
            <a:endParaRPr lang="en-GB" sz="2100" dirty="0"/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682101" y="2954376"/>
            <a:ext cx="28538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Алгоритм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27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62642" y="2346374"/>
            <a:ext cx="1819459" cy="1216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Доработка</a:t>
            </a:r>
            <a:endParaRPr lang="en-GB" sz="2100" dirty="0"/>
          </a:p>
        </p:txBody>
      </p:sp>
      <p:sp>
        <p:nvSpPr>
          <p:cNvPr id="10" name="Rectangle 9"/>
          <p:cNvSpPr/>
          <p:nvPr/>
        </p:nvSpPr>
        <p:spPr>
          <a:xfrm>
            <a:off x="2967487" y="2346375"/>
            <a:ext cx="1802312" cy="1216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Анализ тестового проекта</a:t>
            </a:r>
            <a:endParaRPr lang="en-GB" sz="2100" dirty="0"/>
          </a:p>
        </p:txBody>
      </p:sp>
      <p:sp>
        <p:nvSpPr>
          <p:cNvPr id="11" name="Rectangle 10"/>
          <p:cNvSpPr/>
          <p:nvPr/>
        </p:nvSpPr>
        <p:spPr>
          <a:xfrm>
            <a:off x="5051855" y="2346375"/>
            <a:ext cx="2056948" cy="1216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Текущий лог</a:t>
            </a:r>
            <a:endParaRPr lang="en-GB" sz="2100" dirty="0"/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2682101" y="2954376"/>
            <a:ext cx="28538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1" idx="1"/>
          </p:cNvCxnSpPr>
          <p:nvPr/>
        </p:nvCxnSpPr>
        <p:spPr>
          <a:xfrm>
            <a:off x="4769799" y="2954378"/>
            <a:ext cx="2820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6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313150" y="913454"/>
            <a:ext cx="12425819" cy="578797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PVS-</a:t>
            </a:r>
            <a:r>
              <a:rPr lang="en-GB" sz="31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Studio_Analysis_Log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100" dirty="0" smtClean="0">
                <a:latin typeface="Consolas" panose="020B0609020204030204" pitchFamily="49" charset="0"/>
              </a:rPr>
              <a:t>  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31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FavIcon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</a:t>
            </a:r>
            <a:r>
              <a:rPr lang="en-GB" sz="3100" dirty="0">
                <a:latin typeface="Consolas" panose="020B0609020204030204" pitchFamily="49" charset="0"/>
              </a:rPr>
              <a:t>false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&lt;/</a:t>
            </a:r>
            <a:r>
              <a:rPr lang="en-GB" sz="31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FavIcon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100" dirty="0" smtClean="0">
                <a:latin typeface="Consolas" panose="020B0609020204030204" pitchFamily="49" charset="0"/>
              </a:rPr>
              <a:t>  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Level&gt;</a:t>
            </a:r>
            <a:r>
              <a:rPr lang="en-GB" sz="3100" dirty="0">
                <a:latin typeface="Consolas" panose="020B0609020204030204" pitchFamily="49" charset="0"/>
              </a:rPr>
              <a:t>2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&lt;/Level&gt;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100" dirty="0" smtClean="0">
                <a:latin typeface="Consolas" panose="020B0609020204030204" pitchFamily="49" charset="0"/>
              </a:rPr>
              <a:t>  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31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DefaultOrder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</a:t>
            </a:r>
            <a:r>
              <a:rPr lang="en-GB" sz="3100" dirty="0">
                <a:latin typeface="Consolas" panose="020B0609020204030204" pitchFamily="49" charset="0"/>
              </a:rPr>
              <a:t>34814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&lt;/</a:t>
            </a:r>
            <a:r>
              <a:rPr lang="en-GB" sz="31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DefaultOrder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100" dirty="0" smtClean="0">
                <a:latin typeface="Consolas" panose="020B0609020204030204" pitchFamily="49" charset="0"/>
              </a:rPr>
              <a:t>  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31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ErrorCode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</a:t>
            </a:r>
            <a:r>
              <a:rPr lang="en-GB" sz="3100" dirty="0">
                <a:latin typeface="Consolas" panose="020B0609020204030204" pitchFamily="49" charset="0"/>
              </a:rPr>
              <a:t>V1016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&lt;/</a:t>
            </a:r>
            <a:r>
              <a:rPr lang="en-GB" sz="31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ErrorCode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100" dirty="0" smtClean="0">
                <a:latin typeface="Consolas" panose="020B0609020204030204" pitchFamily="49" charset="0"/>
              </a:rPr>
              <a:t>  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Message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100" dirty="0">
                <a:latin typeface="Consolas" panose="020B0609020204030204" pitchFamily="49" charset="0"/>
              </a:rPr>
              <a:t> </a:t>
            </a:r>
            <a:r>
              <a:rPr lang="en-GB" sz="3100" dirty="0" smtClean="0">
                <a:latin typeface="Consolas" panose="020B0609020204030204" pitchFamily="49" charset="0"/>
              </a:rPr>
              <a:t>   Expression </a:t>
            </a:r>
            <a:r>
              <a:rPr lang="en-GB" sz="3100" dirty="0">
                <a:latin typeface="Consolas" panose="020B0609020204030204" pitchFamily="49" charset="0"/>
              </a:rPr>
              <a:t>'</a:t>
            </a:r>
            <a:r>
              <a:rPr lang="en-GB" sz="3100" dirty="0" smtClean="0">
                <a:latin typeface="Consolas" panose="020B0609020204030204" pitchFamily="49" charset="0"/>
              </a:rPr>
              <a:t>....' </a:t>
            </a:r>
            <a:r>
              <a:rPr lang="en-GB" sz="3100" dirty="0">
                <a:latin typeface="Consolas" panose="020B0609020204030204" pitchFamily="49" charset="0"/>
              </a:rPr>
              <a:t>is </a:t>
            </a:r>
            <a:r>
              <a:rPr lang="en-GB" sz="3100" dirty="0" smtClean="0">
                <a:latin typeface="Consolas" panose="020B0609020204030204" pitchFamily="49" charset="0"/>
              </a:rPr>
              <a:t>always false.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 &lt;/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Message&gt;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100" dirty="0" smtClean="0">
                <a:latin typeface="Consolas" panose="020B0609020204030204" pitchFamily="49" charset="0"/>
              </a:rPr>
              <a:t>  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Project 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100" dirty="0" smtClean="0">
                <a:latin typeface="Consolas" panose="020B0609020204030204" pitchFamily="49" charset="0"/>
              </a:rPr>
              <a:t>  ....</a:t>
            </a:r>
            <a:endParaRPr lang="en-GB" sz="31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3100" dirty="0" smtClean="0">
                <a:latin typeface="Consolas" panose="020B0609020204030204" pitchFamily="49" charset="0"/>
              </a:rPr>
              <a:t>  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31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CWECode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</a:t>
            </a:r>
            <a:r>
              <a:rPr lang="en-GB" sz="3100" dirty="0">
                <a:latin typeface="Consolas" panose="020B0609020204030204" pitchFamily="49" charset="0"/>
              </a:rPr>
              <a:t>CWE-681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&lt;/</a:t>
            </a:r>
            <a:r>
              <a:rPr lang="en-GB" sz="31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CWECode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&lt;/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PVS-</a:t>
            </a:r>
            <a:r>
              <a:rPr lang="en-GB" sz="31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Studio_Analysis_Log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Отчёт о найденных ошибках (*</a:t>
            </a:r>
            <a:r>
              <a:rPr lang="en-US" dirty="0"/>
              <a:t>.</a:t>
            </a:r>
            <a:r>
              <a:rPr lang="en-US" dirty="0" err="1"/>
              <a:t>plog</a:t>
            </a:r>
            <a:r>
              <a:rPr lang="ru-RU" dirty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1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Алгоритм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29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62642" y="2346374"/>
            <a:ext cx="1819459" cy="1216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Доработка</a:t>
            </a:r>
            <a:endParaRPr lang="en-GB" sz="2100" dirty="0"/>
          </a:p>
        </p:txBody>
      </p:sp>
      <p:sp>
        <p:nvSpPr>
          <p:cNvPr id="16" name="Rectangle 15"/>
          <p:cNvSpPr/>
          <p:nvPr/>
        </p:nvSpPr>
        <p:spPr>
          <a:xfrm>
            <a:off x="2967487" y="2346375"/>
            <a:ext cx="1802312" cy="1216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Анализ тестового проекта</a:t>
            </a:r>
            <a:endParaRPr lang="en-GB" sz="2100" dirty="0"/>
          </a:p>
        </p:txBody>
      </p:sp>
      <p:sp>
        <p:nvSpPr>
          <p:cNvPr id="18" name="Rectangle 17"/>
          <p:cNvSpPr/>
          <p:nvPr/>
        </p:nvSpPr>
        <p:spPr>
          <a:xfrm>
            <a:off x="5051855" y="2346375"/>
            <a:ext cx="2056948" cy="1216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Текущий лог</a:t>
            </a:r>
            <a:endParaRPr lang="en-GB" sz="2100" dirty="0"/>
          </a:p>
        </p:txBody>
      </p:sp>
      <p:sp>
        <p:nvSpPr>
          <p:cNvPr id="21" name="Rectangle 20"/>
          <p:cNvSpPr/>
          <p:nvPr/>
        </p:nvSpPr>
        <p:spPr>
          <a:xfrm>
            <a:off x="7390859" y="2346374"/>
            <a:ext cx="1980881" cy="1216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Сравнение логов</a:t>
            </a:r>
            <a:endParaRPr lang="en-GB" sz="2100" dirty="0"/>
          </a:p>
        </p:txBody>
      </p:sp>
      <p:sp>
        <p:nvSpPr>
          <p:cNvPr id="22" name="Rectangle 21"/>
          <p:cNvSpPr/>
          <p:nvPr/>
        </p:nvSpPr>
        <p:spPr>
          <a:xfrm>
            <a:off x="7390858" y="3983595"/>
            <a:ext cx="1980881" cy="116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Эталонный лог</a:t>
            </a:r>
            <a:endParaRPr lang="en-GB" sz="2100" dirty="0"/>
          </a:p>
        </p:txBody>
      </p:sp>
      <p:cxnSp>
        <p:nvCxnSpPr>
          <p:cNvPr id="23" name="Straight Arrow Connector 22"/>
          <p:cNvCxnSpPr>
            <a:stCxn id="14" idx="3"/>
            <a:endCxn id="16" idx="1"/>
          </p:cNvCxnSpPr>
          <p:nvPr/>
        </p:nvCxnSpPr>
        <p:spPr>
          <a:xfrm>
            <a:off x="2682101" y="2954376"/>
            <a:ext cx="28538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3"/>
            <a:endCxn id="18" idx="1"/>
          </p:cNvCxnSpPr>
          <p:nvPr/>
        </p:nvCxnSpPr>
        <p:spPr>
          <a:xfrm>
            <a:off x="4769799" y="2954378"/>
            <a:ext cx="2820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3"/>
            <a:endCxn id="21" idx="1"/>
          </p:cNvCxnSpPr>
          <p:nvPr/>
        </p:nvCxnSpPr>
        <p:spPr>
          <a:xfrm flipV="1">
            <a:off x="7108803" y="2954378"/>
            <a:ext cx="2820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0"/>
            <a:endCxn id="21" idx="2"/>
          </p:cNvCxnSpPr>
          <p:nvPr/>
        </p:nvCxnSpPr>
        <p:spPr>
          <a:xfrm flipV="1">
            <a:off x="8381299" y="3562382"/>
            <a:ext cx="1" cy="421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6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 smtClean="0"/>
              <a:t>Наш опыт автоматизации тестирования</a:t>
            </a:r>
          </a:p>
          <a:p>
            <a:r>
              <a:rPr lang="ru-RU" sz="3600" dirty="0" smtClean="0"/>
              <a:t>О наших внутренних инструментах</a:t>
            </a:r>
          </a:p>
          <a:p>
            <a:r>
              <a:rPr lang="ru-RU" sz="3600" dirty="0" smtClean="0"/>
              <a:t>Выводы</a:t>
            </a:r>
            <a:endParaRPr lang="en-GB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 чем мой доклад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3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29" y="2626029"/>
            <a:ext cx="4644611" cy="40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Алгоритм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30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62642" y="2346374"/>
            <a:ext cx="1819459" cy="1216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Доработка</a:t>
            </a:r>
            <a:endParaRPr lang="en-GB" sz="2100" dirty="0"/>
          </a:p>
        </p:txBody>
      </p:sp>
      <p:sp>
        <p:nvSpPr>
          <p:cNvPr id="6" name="Rectangle 5"/>
          <p:cNvSpPr/>
          <p:nvPr/>
        </p:nvSpPr>
        <p:spPr>
          <a:xfrm>
            <a:off x="2967487" y="2346375"/>
            <a:ext cx="1802312" cy="1216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Анализ тестового проекта</a:t>
            </a:r>
            <a:endParaRPr lang="en-GB" sz="2100" dirty="0"/>
          </a:p>
        </p:txBody>
      </p:sp>
      <p:sp>
        <p:nvSpPr>
          <p:cNvPr id="7" name="Rectangle 6"/>
          <p:cNvSpPr/>
          <p:nvPr/>
        </p:nvSpPr>
        <p:spPr>
          <a:xfrm>
            <a:off x="5051855" y="2346375"/>
            <a:ext cx="2056948" cy="1216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Текущий лог</a:t>
            </a:r>
            <a:endParaRPr lang="en-GB" sz="2100" dirty="0"/>
          </a:p>
        </p:txBody>
      </p:sp>
      <p:sp>
        <p:nvSpPr>
          <p:cNvPr id="11" name="Rectangle 10"/>
          <p:cNvSpPr/>
          <p:nvPr/>
        </p:nvSpPr>
        <p:spPr>
          <a:xfrm>
            <a:off x="9653797" y="2346374"/>
            <a:ext cx="1853842" cy="1216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Создание отчета об изменениях</a:t>
            </a:r>
            <a:endParaRPr lang="en-GB" sz="2100" dirty="0"/>
          </a:p>
        </p:txBody>
      </p:sp>
      <p:sp>
        <p:nvSpPr>
          <p:cNvPr id="12" name="Rectangle 11"/>
          <p:cNvSpPr/>
          <p:nvPr/>
        </p:nvSpPr>
        <p:spPr>
          <a:xfrm>
            <a:off x="7390859" y="2346374"/>
            <a:ext cx="1980881" cy="1216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Сравнение логов</a:t>
            </a:r>
            <a:endParaRPr lang="en-GB" sz="2100" dirty="0"/>
          </a:p>
        </p:txBody>
      </p:sp>
      <p:sp>
        <p:nvSpPr>
          <p:cNvPr id="13" name="Rectangle 12"/>
          <p:cNvSpPr/>
          <p:nvPr/>
        </p:nvSpPr>
        <p:spPr>
          <a:xfrm>
            <a:off x="7390858" y="3983595"/>
            <a:ext cx="1980881" cy="116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Эталонный лог</a:t>
            </a:r>
            <a:endParaRPr lang="en-GB" sz="2100" dirty="0"/>
          </a:p>
        </p:txBody>
      </p:sp>
      <p:cxnSp>
        <p:nvCxnSpPr>
          <p:cNvPr id="15" name="Straight Arrow Connector 14"/>
          <p:cNvCxnSpPr>
            <a:stCxn id="5" idx="3"/>
            <a:endCxn id="6" idx="1"/>
          </p:cNvCxnSpPr>
          <p:nvPr/>
        </p:nvCxnSpPr>
        <p:spPr>
          <a:xfrm>
            <a:off x="2682101" y="2954376"/>
            <a:ext cx="28538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7" idx="1"/>
          </p:cNvCxnSpPr>
          <p:nvPr/>
        </p:nvCxnSpPr>
        <p:spPr>
          <a:xfrm>
            <a:off x="4769799" y="2954378"/>
            <a:ext cx="2820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12" idx="1"/>
          </p:cNvCxnSpPr>
          <p:nvPr/>
        </p:nvCxnSpPr>
        <p:spPr>
          <a:xfrm flipV="1">
            <a:off x="7108803" y="2954378"/>
            <a:ext cx="2820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1" idx="1"/>
          </p:cNvCxnSpPr>
          <p:nvPr/>
        </p:nvCxnSpPr>
        <p:spPr>
          <a:xfrm>
            <a:off x="9371740" y="2954378"/>
            <a:ext cx="2820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0"/>
            <a:endCxn id="12" idx="2"/>
          </p:cNvCxnSpPr>
          <p:nvPr/>
        </p:nvCxnSpPr>
        <p:spPr>
          <a:xfrm flipV="1">
            <a:off x="8381299" y="3562382"/>
            <a:ext cx="1" cy="421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750425" y="1152473"/>
            <a:ext cx="10630617" cy="385409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HTML </a:t>
            </a:r>
            <a:r>
              <a:rPr lang="ru-RU" dirty="0" smtClean="0"/>
              <a:t>содержащий отличия в логах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Результат сравнения логов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31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66" y="1678555"/>
            <a:ext cx="10580659" cy="420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Просмотр отличий в логах в </a:t>
            </a:r>
            <a:r>
              <a:rPr lang="en-GB" dirty="0"/>
              <a:t>Visual Studio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32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72" y="2220685"/>
            <a:ext cx="10402047" cy="26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Соотношение временных затрат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33</a:t>
            </a:fld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20762140"/>
              </p:ext>
            </p:extLst>
          </p:nvPr>
        </p:nvGraphicFramePr>
        <p:xfrm>
          <a:off x="1422400" y="794327"/>
          <a:ext cx="11794836" cy="597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8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Jenkins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862259" y="3048676"/>
            <a:ext cx="10630617" cy="3854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…</a:t>
            </a:r>
            <a:endParaRPr lang="en-GB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Jenkins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35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5866"/>
          <a:stretch/>
        </p:blipFill>
        <p:spPr>
          <a:xfrm>
            <a:off x="1489922" y="1039486"/>
            <a:ext cx="9375289" cy="2390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822" y="3961912"/>
            <a:ext cx="9380389" cy="24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Сборка разными компиляторами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36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819"/>
          <a:stretch/>
        </p:blipFill>
        <p:spPr>
          <a:xfrm>
            <a:off x="258448" y="1266776"/>
            <a:ext cx="6130338" cy="409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9995" y="5172962"/>
            <a:ext cx="404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-Wall –pedantic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Wextra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364" y="1266776"/>
            <a:ext cx="5352986" cy="39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725488" y="1276709"/>
            <a:ext cx="10630617" cy="6118702"/>
          </a:xfrm>
        </p:spPr>
        <p:txBody>
          <a:bodyPr/>
          <a:lstStyle/>
          <a:p>
            <a:pPr lvl="1"/>
            <a:endParaRPr lang="en-GB" sz="2800" dirty="0"/>
          </a:p>
          <a:p>
            <a:pPr lvl="1"/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lvl="1"/>
            <a:endParaRPr lang="en-GB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Динамический </a:t>
            </a:r>
            <a:r>
              <a:rPr lang="ru-RU" dirty="0" smtClean="0"/>
              <a:t>анализ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37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0972"/>
          <a:stretch/>
        </p:blipFill>
        <p:spPr>
          <a:xfrm>
            <a:off x="949534" y="2136370"/>
            <a:ext cx="10406571" cy="300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640466" y="1151449"/>
            <a:ext cx="10630617" cy="6118702"/>
          </a:xfrm>
        </p:spPr>
        <p:txBody>
          <a:bodyPr/>
          <a:lstStyle/>
          <a:p>
            <a:pPr lvl="1"/>
            <a:r>
              <a:rPr lang="en-GB" sz="2800" dirty="0" smtClean="0"/>
              <a:t>Clang-Tidy</a:t>
            </a:r>
            <a:endParaRPr lang="en-GB" sz="2800" dirty="0"/>
          </a:p>
          <a:p>
            <a:pPr lvl="1"/>
            <a:r>
              <a:rPr lang="en-GB" sz="2800" dirty="0"/>
              <a:t>PVS-Studio</a:t>
            </a:r>
          </a:p>
          <a:p>
            <a:pPr lvl="1"/>
            <a:endParaRPr lang="en-GB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Статический анализ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38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523" y="2400578"/>
            <a:ext cx="10620450" cy="342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BlameNotifier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39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04" y="1389881"/>
            <a:ext cx="10557343" cy="4220811"/>
          </a:xfrm>
          <a:prstGeom prst="rect">
            <a:avLst/>
          </a:prstGeom>
        </p:spPr>
      </p:pic>
      <p:graphicFrame>
        <p:nvGraphicFramePr>
          <p:cNvPr id="6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015389"/>
              </p:ext>
            </p:extLst>
          </p:nvPr>
        </p:nvGraphicFramePr>
        <p:xfrm>
          <a:off x="851604" y="1389881"/>
          <a:ext cx="10557342" cy="4104334"/>
        </p:xfrm>
        <a:graphic>
          <a:graphicData uri="http://schemas.openxmlformats.org/drawingml/2006/table">
            <a:tbl>
              <a:tblPr/>
              <a:tblGrid>
                <a:gridCol w="10557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43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98278" marR="19827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2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/>
              <a:t>Результат работы программы ориентирован на </a:t>
            </a:r>
            <a:r>
              <a:rPr lang="ru-RU" sz="3600" dirty="0" smtClean="0"/>
              <a:t>программиста</a:t>
            </a:r>
            <a:endParaRPr lang="en-GB" sz="3600" dirty="0" smtClean="0"/>
          </a:p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Почему у нас нет отдела тестирования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9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981342" y="1459204"/>
            <a:ext cx="5046950" cy="42435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CLMonitoring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40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66" y="3580960"/>
            <a:ext cx="6179164" cy="22102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6" y="1328839"/>
            <a:ext cx="6179164" cy="19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UI-</a:t>
            </a:r>
            <a:r>
              <a:rPr lang="ru-RU" dirty="0" smtClean="0"/>
              <a:t>тесты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725489" y="1276709"/>
            <a:ext cx="4472980" cy="3854092"/>
          </a:xfrm>
        </p:spPr>
        <p:txBody>
          <a:bodyPr>
            <a:noAutofit/>
          </a:bodyPr>
          <a:lstStyle/>
          <a:p>
            <a:r>
              <a:rPr lang="en-US" sz="3200" dirty="0" smtClean="0"/>
              <a:t>Visual </a:t>
            </a:r>
            <a:r>
              <a:rPr lang="en-US" sz="3200" dirty="0"/>
              <a:t>Studio Coded UI Test</a:t>
            </a:r>
          </a:p>
          <a:p>
            <a:r>
              <a:rPr lang="en-US" sz="3200" dirty="0"/>
              <a:t>45 </a:t>
            </a:r>
            <a:r>
              <a:rPr lang="ru-RU" sz="3200" dirty="0"/>
              <a:t>сценариев</a:t>
            </a:r>
          </a:p>
          <a:p>
            <a:r>
              <a:rPr lang="ru-RU" sz="3200" dirty="0"/>
              <a:t>4 095 строк кода</a:t>
            </a:r>
          </a:p>
          <a:p>
            <a:r>
              <a:rPr lang="ru-RU" sz="3200" dirty="0"/>
              <a:t>19 889 строк </a:t>
            </a:r>
            <a:r>
              <a:rPr lang="en-US" sz="3200" dirty="0"/>
              <a:t>auto-generated </a:t>
            </a:r>
            <a:r>
              <a:rPr lang="ru-RU" sz="3200" dirty="0"/>
              <a:t>кода</a:t>
            </a:r>
            <a:endParaRPr lang="en-US" sz="3200" dirty="0"/>
          </a:p>
          <a:p>
            <a:r>
              <a:rPr lang="en-US" sz="3200" dirty="0" smtClean="0"/>
              <a:t>1 </a:t>
            </a:r>
            <a:r>
              <a:rPr lang="ru-RU" sz="3200" dirty="0" smtClean="0"/>
              <a:t>час 19 минут выполнения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56508" y="258143"/>
            <a:ext cx="11074206" cy="406651"/>
          </a:xfrm>
        </p:spPr>
        <p:txBody>
          <a:bodyPr/>
          <a:lstStyle/>
          <a:p>
            <a:r>
              <a:rPr lang="en-GB" dirty="0"/>
              <a:t>UI-</a:t>
            </a:r>
            <a:r>
              <a:rPr lang="ru-RU" dirty="0"/>
              <a:t>тесты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42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1234"/>
          <a:stretch/>
        </p:blipFill>
        <p:spPr>
          <a:xfrm>
            <a:off x="5198468" y="1638299"/>
            <a:ext cx="3781953" cy="3841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90019" y="5135473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…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235" y="1612373"/>
            <a:ext cx="2915057" cy="3867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4714" y="5135473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9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проблемы	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43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850" y="2117969"/>
            <a:ext cx="4872495" cy="2997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859" y="2114612"/>
            <a:ext cx="3699587" cy="30010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47308" y="1462856"/>
            <a:ext cx="2782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Запуск анализа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94710" y="1462856"/>
            <a:ext cx="2494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Окно анализа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835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Пример решения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44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00" y="1883508"/>
            <a:ext cx="6330664" cy="3876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814" y="2768988"/>
            <a:ext cx="2360770" cy="9570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5300" y="1217941"/>
            <a:ext cx="9595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Проверка свойства </a:t>
            </a:r>
            <a:r>
              <a:rPr lang="ru-RU" sz="2400" dirty="0"/>
              <a:t>«</a:t>
            </a:r>
            <a:r>
              <a:rPr lang="ru-RU" sz="2400" dirty="0" err="1"/>
              <a:t>Enabled</a:t>
            </a:r>
            <a:r>
              <a:rPr lang="ru-RU" sz="2400" dirty="0"/>
              <a:t>» </a:t>
            </a:r>
            <a:r>
              <a:rPr lang="ru-RU" sz="2400" dirty="0" smtClean="0"/>
              <a:t>пункта меню </a:t>
            </a:r>
            <a:r>
              <a:rPr lang="en-GB" sz="2400" dirty="0"/>
              <a:t>«Check» -&gt; «Solution»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7311260" y="3011337"/>
            <a:ext cx="879264" cy="472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Тестирование документации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7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/>
          <a:stretch/>
        </p:blipFill>
        <p:spPr>
          <a:xfrm>
            <a:off x="1215025" y="1401610"/>
            <a:ext cx="9529699" cy="4889086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Publisher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46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6" y="2876302"/>
            <a:ext cx="4874465" cy="35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119276162"/>
              </p:ext>
            </p:extLst>
          </p:nvPr>
        </p:nvGraphicFramePr>
        <p:xfrm>
          <a:off x="309192" y="2434333"/>
          <a:ext cx="5160724" cy="3251200"/>
        </p:xfrm>
        <a:graphic>
          <a:graphicData uri="http://schemas.openxmlformats.org/drawingml/2006/table">
            <a:tbl>
              <a:tblPr/>
              <a:tblGrid>
                <a:gridCol w="5160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12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98278" marR="19827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чего он нужен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47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87" y="2637995"/>
            <a:ext cx="4715533" cy="2791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511" y="2513341"/>
            <a:ext cx="6068272" cy="286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815" y="1063735"/>
            <a:ext cx="5075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Форматирование документации в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0486" y="1063735"/>
            <a:ext cx="5236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Отображение документации на сайте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27749"/>
              </p:ext>
            </p:extLst>
          </p:nvPr>
        </p:nvGraphicFramePr>
        <p:xfrm>
          <a:off x="5692511" y="2434333"/>
          <a:ext cx="6108700" cy="3251200"/>
        </p:xfrm>
        <a:graphic>
          <a:graphicData uri="http://schemas.openxmlformats.org/drawingml/2006/table">
            <a:tbl>
              <a:tblPr/>
              <a:tblGrid>
                <a:gridCol w="610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12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6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это работает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48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79" y="1129713"/>
            <a:ext cx="4530132" cy="1991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443" y="1129713"/>
            <a:ext cx="1777164" cy="204446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981905" y="1679571"/>
            <a:ext cx="1550141" cy="472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372" y="3877614"/>
            <a:ext cx="4723341" cy="20659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067"/>
          <a:stretch/>
        </p:blipFill>
        <p:spPr>
          <a:xfrm>
            <a:off x="1011907" y="4217629"/>
            <a:ext cx="4071980" cy="158164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441100" y="4674406"/>
            <a:ext cx="585679" cy="472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237915" y="6059671"/>
            <a:ext cx="251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Документ в виде </a:t>
            </a:r>
            <a:r>
              <a:rPr lang="en-GB" dirty="0" smtClean="0"/>
              <a:t>XML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973022" y="5822310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Документ в </a:t>
            </a:r>
            <a:r>
              <a:rPr lang="en-GB" dirty="0" smtClean="0"/>
              <a:t>Word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4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640466" y="1284525"/>
            <a:ext cx="10989184" cy="385409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3200" dirty="0" smtClean="0"/>
              <a:t>Тест </a:t>
            </a:r>
            <a:r>
              <a:rPr lang="ru-RU" sz="3200" dirty="0"/>
              <a:t>на неправильный порядок имён и фамилий </a:t>
            </a:r>
            <a:r>
              <a:rPr lang="ru-RU" sz="3200" dirty="0" smtClean="0"/>
              <a:t>авторов</a:t>
            </a:r>
            <a:endParaRPr lang="en-GB" sz="3200" dirty="0" smtClean="0"/>
          </a:p>
          <a:p>
            <a:pPr>
              <a:spcBef>
                <a:spcPts val="1200"/>
              </a:spcBef>
            </a:pPr>
            <a:r>
              <a:rPr lang="ru-RU" sz="3200" dirty="0" smtClean="0"/>
              <a:t>Тест </a:t>
            </a:r>
            <a:r>
              <a:rPr lang="ru-RU" sz="3200" dirty="0"/>
              <a:t>на то, что заголовки </a:t>
            </a:r>
            <a:r>
              <a:rPr lang="ru-RU" sz="3200" dirty="0" smtClean="0"/>
              <a:t>не </a:t>
            </a:r>
            <a:r>
              <a:rPr lang="ru-RU" sz="3200" dirty="0"/>
              <a:t>содержат стилей </a:t>
            </a:r>
            <a:endParaRPr lang="en-GB" sz="3200" dirty="0" smtClean="0"/>
          </a:p>
          <a:p>
            <a:pPr>
              <a:spcBef>
                <a:spcPts val="1200"/>
              </a:spcBef>
            </a:pPr>
            <a:r>
              <a:rPr lang="ru-RU" sz="3200" dirty="0" smtClean="0"/>
              <a:t>Тест </a:t>
            </a:r>
            <a:r>
              <a:rPr lang="ru-RU" sz="3200" dirty="0"/>
              <a:t>на поиск слов с некорректным </a:t>
            </a:r>
            <a:r>
              <a:rPr lang="ru-RU" sz="3200" dirty="0" smtClean="0"/>
              <a:t>написанием (</a:t>
            </a:r>
            <a:r>
              <a:rPr lang="en-US" sz="3200" dirty="0" smtClean="0"/>
              <a:t>PSV-Studio</a:t>
            </a:r>
            <a:r>
              <a:rPr lang="ru-RU" sz="3200" dirty="0" smtClean="0"/>
              <a:t>)</a:t>
            </a:r>
            <a:endParaRPr lang="en-GB" sz="3200" dirty="0" smtClean="0"/>
          </a:p>
          <a:p>
            <a:pPr>
              <a:spcBef>
                <a:spcPts val="1200"/>
              </a:spcBef>
            </a:pPr>
            <a:r>
              <a:rPr lang="ru-RU" sz="3200" dirty="0" smtClean="0"/>
              <a:t>Тест </a:t>
            </a:r>
            <a:r>
              <a:rPr lang="ru-RU" sz="3200" dirty="0"/>
              <a:t>на наличие английских букв 'c' в русских </a:t>
            </a:r>
            <a:r>
              <a:rPr lang="ru-RU" sz="3200" dirty="0" smtClean="0"/>
              <a:t>статьях</a:t>
            </a:r>
            <a:endParaRPr lang="en-GB" sz="3200" dirty="0" smtClean="0"/>
          </a:p>
          <a:p>
            <a:pPr>
              <a:spcBef>
                <a:spcPts val="1200"/>
              </a:spcBef>
            </a:pPr>
            <a:r>
              <a:rPr lang="ru-RU" sz="3200" dirty="0" smtClean="0"/>
              <a:t>Тест </a:t>
            </a:r>
            <a:r>
              <a:rPr lang="ru-RU" sz="3200" dirty="0"/>
              <a:t>на попадание изображений в </a:t>
            </a:r>
            <a:r>
              <a:rPr lang="ru-RU" sz="3200" dirty="0" smtClean="0"/>
              <a:t>заголовок</a:t>
            </a:r>
            <a:endParaRPr lang="en-GB" sz="3200" dirty="0" smtClean="0"/>
          </a:p>
          <a:p>
            <a:pPr>
              <a:spcBef>
                <a:spcPts val="1200"/>
              </a:spcBef>
            </a:pPr>
            <a:r>
              <a:rPr lang="ru-RU" sz="3200" dirty="0" smtClean="0"/>
              <a:t>Тест </a:t>
            </a:r>
            <a:r>
              <a:rPr lang="ru-RU" sz="3200" dirty="0"/>
              <a:t>на некорректно добавленные </a:t>
            </a:r>
            <a:r>
              <a:rPr lang="ru-RU" sz="3200" dirty="0" smtClean="0"/>
              <a:t>изображения</a:t>
            </a:r>
            <a:endParaRPr lang="en-GB" sz="3200" dirty="0" smtClean="0"/>
          </a:p>
          <a:p>
            <a:pPr>
              <a:spcBef>
                <a:spcPts val="1200"/>
              </a:spcBef>
            </a:pPr>
            <a:r>
              <a:rPr lang="en-GB" sz="3200" dirty="0" smtClean="0"/>
              <a:t>…</a:t>
            </a: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Диагностики </a:t>
            </a:r>
            <a:r>
              <a:rPr lang="en-GB" dirty="0" smtClean="0"/>
              <a:t>Publisher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1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/>
              <a:t>Результат работы программы ориентирован на </a:t>
            </a:r>
            <a:r>
              <a:rPr lang="ru-RU" sz="3600" dirty="0" smtClean="0"/>
              <a:t>программиста</a:t>
            </a:r>
            <a:endParaRPr lang="en-GB" sz="3600" dirty="0" smtClean="0"/>
          </a:p>
          <a:p>
            <a:r>
              <a:rPr lang="ru-RU" sz="3600" dirty="0" smtClean="0"/>
              <a:t>Малая </a:t>
            </a:r>
            <a:r>
              <a:rPr lang="ru-RU" sz="3600" dirty="0"/>
              <a:t>команда в небольшом городе</a:t>
            </a:r>
          </a:p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Почему у нас нет отдела тестирования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5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Некорректные изображения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50</a:t>
            </a:fld>
            <a:endParaRPr lang="en-GB" dirty="0"/>
          </a:p>
        </p:txBody>
      </p:sp>
      <p:pic>
        <p:nvPicPr>
          <p:cNvPr id="5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21" y="1756150"/>
            <a:ext cx="3478137" cy="3771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42" y="1756150"/>
            <a:ext cx="3500686" cy="37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47532" y="5576798"/>
            <a:ext cx="2418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Ожидание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304670" y="5696670"/>
            <a:ext cx="1907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Реальность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29968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Поддержка анализатора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9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/>
              <a:t>Доработки по </a:t>
            </a:r>
            <a:r>
              <a:rPr lang="ru-RU" sz="3200" dirty="0" err="1" smtClean="0"/>
              <a:t>фидбеку</a:t>
            </a:r>
            <a:r>
              <a:rPr lang="ru-RU" sz="3200" dirty="0" smtClean="0"/>
              <a:t> пользователей</a:t>
            </a:r>
            <a:endParaRPr lang="ru-RU" sz="3200" dirty="0"/>
          </a:p>
          <a:p>
            <a:r>
              <a:rPr lang="ru-RU" sz="3200" dirty="0"/>
              <a:t>Доработки, связанные с изменением поведения ядра (доработка механизмов, поддержка новых стандартов языка и т.п.)</a:t>
            </a:r>
          </a:p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После релиза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52</a:t>
            </a:fld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/>
        </p:blipFill>
        <p:spPr>
          <a:xfrm>
            <a:off x="913275" y="3513602"/>
            <a:ext cx="6026788" cy="3035788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6474" r="5800" b="6110"/>
          <a:stretch/>
        </p:blipFill>
        <p:spPr>
          <a:xfrm>
            <a:off x="7268309" y="3282629"/>
            <a:ext cx="3376246" cy="33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 smtClean="0"/>
              <a:t>Не бойтесь автоматизации</a:t>
            </a:r>
          </a:p>
          <a:p>
            <a:r>
              <a:rPr lang="ru-RU" sz="3600" dirty="0" smtClean="0"/>
              <a:t>Ищите в процессе разработки(и не только) повторяющиеся этапы</a:t>
            </a:r>
          </a:p>
          <a:p>
            <a:r>
              <a:rPr lang="ru-RU" sz="3600" dirty="0" smtClean="0"/>
              <a:t>Малая команда может создать полноценную систему тестирования </a:t>
            </a:r>
            <a:endParaRPr lang="en-GB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6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2" y="4354909"/>
            <a:ext cx="2595169" cy="16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/>
              <a:t>Результат работы программы ориентирован на </a:t>
            </a:r>
            <a:r>
              <a:rPr lang="ru-RU" sz="3600" dirty="0" smtClean="0"/>
              <a:t>программиста</a:t>
            </a:r>
            <a:endParaRPr lang="en-GB" sz="3600" dirty="0" smtClean="0"/>
          </a:p>
          <a:p>
            <a:r>
              <a:rPr lang="ru-RU" sz="3600" dirty="0" smtClean="0"/>
              <a:t>Малая </a:t>
            </a:r>
            <a:r>
              <a:rPr lang="ru-RU" sz="3600" dirty="0"/>
              <a:t>команда в небольшом городе</a:t>
            </a:r>
          </a:p>
          <a:p>
            <a:r>
              <a:rPr lang="ru-RU" sz="3600" dirty="0" smtClean="0"/>
              <a:t>Непрерывный </a:t>
            </a:r>
            <a:r>
              <a:rPr lang="ru-RU" sz="3600" dirty="0"/>
              <a:t>процесс введения правок и доработок</a:t>
            </a:r>
          </a:p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Почему у нас нет отдела тестирования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733303" y="1182925"/>
            <a:ext cx="10630617" cy="38540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GB" sz="2800" dirty="0">
                <a:latin typeface="Consolas" panose="020B0609020204030204" pitchFamily="49" charset="0"/>
              </a:rPr>
              <a:t> </a:t>
            </a:r>
            <a:r>
              <a:rPr lang="en-GB" sz="2800" dirty="0" err="1">
                <a:latin typeface="Consolas" panose="020B0609020204030204" pitchFamily="49" charset="0"/>
              </a:rPr>
              <a:t>createCube</a:t>
            </a:r>
            <a:r>
              <a:rPr lang="en-GB" sz="2800" dirty="0">
                <a:latin typeface="Consolas" panose="020B0609020204030204" pitchFamily="49" charset="0"/>
              </a:rPr>
              <a:t>(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float</a:t>
            </a:r>
            <a:r>
              <a:rPr lang="en-GB" sz="2800" dirty="0">
                <a:latin typeface="Consolas" panose="020B0609020204030204" pitchFamily="49" charset="0"/>
              </a:rPr>
              <a:t> </a:t>
            </a:r>
            <a:r>
              <a:rPr lang="en-GB" sz="2800" dirty="0" err="1">
                <a:latin typeface="Consolas" panose="020B0609020204030204" pitchFamily="49" charset="0"/>
              </a:rPr>
              <a:t>halfExtentsX</a:t>
            </a:r>
            <a:r>
              <a:rPr lang="en-GB" sz="28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Consolas" panose="020B0609020204030204" pitchFamily="49" charset="0"/>
              </a:rPr>
              <a:t>           </a:t>
            </a:r>
            <a:r>
              <a:rPr lang="ru-RU" sz="2800" dirty="0">
                <a:latin typeface="Consolas" panose="020B0609020204030204" pitchFamily="49" charset="0"/>
              </a:rPr>
              <a:t>    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float</a:t>
            </a:r>
            <a:r>
              <a:rPr lang="en-GB" sz="2800" dirty="0">
                <a:latin typeface="Consolas" panose="020B0609020204030204" pitchFamily="49" charset="0"/>
              </a:rPr>
              <a:t> </a:t>
            </a:r>
            <a:r>
              <a:rPr lang="en-GB" sz="2800" dirty="0" err="1">
                <a:latin typeface="Consolas" panose="020B0609020204030204" pitchFamily="49" charset="0"/>
              </a:rPr>
              <a:t>halfExtentsY</a:t>
            </a:r>
            <a:r>
              <a:rPr lang="en-GB" sz="28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Consolas" panose="020B0609020204030204" pitchFamily="49" charset="0"/>
              </a:rPr>
              <a:t>           </a:t>
            </a:r>
            <a:r>
              <a:rPr lang="ru-RU" sz="2800" dirty="0">
                <a:latin typeface="Consolas" panose="020B0609020204030204" pitchFamily="49" charset="0"/>
              </a:rPr>
              <a:t>    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float</a:t>
            </a:r>
            <a:r>
              <a:rPr lang="en-GB" sz="2800" dirty="0">
                <a:latin typeface="Consolas" panose="020B0609020204030204" pitchFamily="49" charset="0"/>
              </a:rPr>
              <a:t> </a:t>
            </a:r>
            <a:r>
              <a:rPr lang="en-GB" sz="2800" dirty="0" err="1">
                <a:latin typeface="Consolas" panose="020B0609020204030204" pitchFamily="49" charset="0"/>
              </a:rPr>
              <a:t>halfExtentsZ</a:t>
            </a:r>
            <a:r>
              <a:rPr lang="en-GB" sz="28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Consolas" panose="020B0609020204030204" pitchFamily="49" charset="0"/>
              </a:rPr>
              <a:t>             </a:t>
            </a:r>
            <a:r>
              <a:rPr lang="ru-RU" sz="2800" dirty="0">
                <a:latin typeface="Consolas" panose="020B0609020204030204" pitchFamily="49" charset="0"/>
              </a:rPr>
              <a:t>   </a:t>
            </a:r>
            <a:r>
              <a:rPr lang="en-GB" sz="2800" dirty="0">
                <a:latin typeface="Consolas" panose="020B0609020204030204" pitchFamily="49" charset="0"/>
              </a:rPr>
              <a:t>....){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Consolas" panose="020B0609020204030204" pitchFamily="49" charset="0"/>
              </a:rPr>
              <a:t>  </a:t>
            </a:r>
            <a:r>
              <a:rPr lang="en-GB" sz="2800" dirty="0" err="1">
                <a:latin typeface="Consolas" panose="020B0609020204030204" pitchFamily="49" charset="0"/>
              </a:rPr>
              <a:t>m_model</a:t>
            </a:r>
            <a:r>
              <a:rPr lang="en-GB" sz="2800" dirty="0">
                <a:latin typeface="Consolas" panose="020B0609020204030204" pitchFamily="49" charset="0"/>
              </a:rPr>
              <a:t>-&gt;</a:t>
            </a:r>
            <a:r>
              <a:rPr lang="en-GB" sz="2800" dirty="0" err="1">
                <a:latin typeface="Consolas" panose="020B0609020204030204" pitchFamily="49" charset="0"/>
              </a:rPr>
              <a:t>addVertex</a:t>
            </a:r>
            <a:r>
              <a:rPr lang="en-GB" sz="2800" dirty="0">
                <a:latin typeface="Consolas" panose="020B0609020204030204" pitchFamily="49" charset="0"/>
              </a:rPr>
              <a:t>(</a:t>
            </a:r>
            <a:r>
              <a:rPr lang="en-GB" sz="2800" dirty="0" err="1">
                <a:latin typeface="Consolas" panose="020B0609020204030204" pitchFamily="49" charset="0"/>
              </a:rPr>
              <a:t>halfExtentsX</a:t>
            </a:r>
            <a:r>
              <a:rPr lang="en-GB" sz="28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Consolas" panose="020B0609020204030204" pitchFamily="49" charset="0"/>
              </a:rPr>
              <a:t>                     </a:t>
            </a:r>
            <a:r>
              <a:rPr lang="en-GB" sz="2800" dirty="0" err="1">
                <a:latin typeface="Consolas" panose="020B0609020204030204" pitchFamily="49" charset="0"/>
              </a:rPr>
              <a:t>halfExtentsY</a:t>
            </a:r>
            <a:r>
              <a:rPr lang="en-GB" sz="28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Consolas" panose="020B0609020204030204" pitchFamily="49" charset="0"/>
              </a:rPr>
              <a:t>                     </a:t>
            </a:r>
            <a:r>
              <a:rPr lang="en-GB" sz="2800" dirty="0" err="1">
                <a:latin typeface="Consolas" panose="020B0609020204030204" pitchFamily="49" charset="0"/>
              </a:rPr>
              <a:t>halfExtentsY</a:t>
            </a:r>
            <a:r>
              <a:rPr lang="en-GB" sz="28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Consolas" panose="020B0609020204030204" pitchFamily="49" charset="0"/>
              </a:rPr>
              <a:t>                     .</a:t>
            </a:r>
            <a:r>
              <a:rPr lang="en-GB" sz="2800" dirty="0">
                <a:latin typeface="Consolas" panose="020B0609020204030204" pitchFamily="49" charset="0"/>
              </a:rPr>
              <a:t>...);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Consolas" panose="020B0609020204030204" pitchFamily="49" charset="0"/>
              </a:rPr>
              <a:t>  </a:t>
            </a:r>
            <a:r>
              <a:rPr lang="en-GB" sz="2800" dirty="0">
                <a:latin typeface="Consolas" panose="020B0609020204030204" pitchFamily="49" charset="0"/>
              </a:rPr>
              <a:t>....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Диагностики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3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734518" y="1182925"/>
            <a:ext cx="10630617" cy="38540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GB" sz="2800" dirty="0">
                <a:latin typeface="Consolas" panose="020B0609020204030204" pitchFamily="49" charset="0"/>
              </a:rPr>
              <a:t> </a:t>
            </a:r>
            <a:r>
              <a:rPr lang="en-GB" sz="2800" dirty="0" err="1">
                <a:latin typeface="Consolas" panose="020B0609020204030204" pitchFamily="49" charset="0"/>
              </a:rPr>
              <a:t>createCube</a:t>
            </a:r>
            <a:r>
              <a:rPr lang="en-GB" sz="2800" dirty="0">
                <a:latin typeface="Consolas" panose="020B0609020204030204" pitchFamily="49" charset="0"/>
              </a:rPr>
              <a:t>(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float</a:t>
            </a:r>
            <a:r>
              <a:rPr lang="en-GB" sz="2800" dirty="0">
                <a:latin typeface="Consolas" panose="020B0609020204030204" pitchFamily="49" charset="0"/>
              </a:rPr>
              <a:t> </a:t>
            </a:r>
            <a:r>
              <a:rPr lang="en-GB" sz="2800" dirty="0" err="1">
                <a:latin typeface="Consolas" panose="020B0609020204030204" pitchFamily="49" charset="0"/>
              </a:rPr>
              <a:t>halfExtentsX</a:t>
            </a:r>
            <a:r>
              <a:rPr lang="en-GB" sz="28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Consolas" panose="020B0609020204030204" pitchFamily="49" charset="0"/>
              </a:rPr>
              <a:t>           </a:t>
            </a:r>
            <a:r>
              <a:rPr lang="ru-RU" sz="2800" dirty="0">
                <a:latin typeface="Consolas" panose="020B0609020204030204" pitchFamily="49" charset="0"/>
              </a:rPr>
              <a:t>    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float</a:t>
            </a:r>
            <a:r>
              <a:rPr lang="en-GB" sz="2800" dirty="0">
                <a:latin typeface="Consolas" panose="020B0609020204030204" pitchFamily="49" charset="0"/>
              </a:rPr>
              <a:t> </a:t>
            </a:r>
            <a:r>
              <a:rPr lang="en-GB" sz="2800" dirty="0" err="1">
                <a:latin typeface="Consolas" panose="020B0609020204030204" pitchFamily="49" charset="0"/>
              </a:rPr>
              <a:t>halfExtentsY</a:t>
            </a:r>
            <a:r>
              <a:rPr lang="en-GB" sz="28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Consolas" panose="020B0609020204030204" pitchFamily="49" charset="0"/>
              </a:rPr>
              <a:t>           </a:t>
            </a:r>
            <a:r>
              <a:rPr lang="ru-RU" sz="2800" dirty="0">
                <a:latin typeface="Consolas" panose="020B0609020204030204" pitchFamily="49" charset="0"/>
              </a:rPr>
              <a:t>    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float</a:t>
            </a:r>
            <a:r>
              <a:rPr lang="en-GB" sz="2800" dirty="0">
                <a:latin typeface="Consolas" panose="020B0609020204030204" pitchFamily="49" charset="0"/>
              </a:rPr>
              <a:t> </a:t>
            </a:r>
            <a:r>
              <a:rPr lang="en-GB" sz="2800" dirty="0" err="1">
                <a:latin typeface="Consolas" panose="020B0609020204030204" pitchFamily="49" charset="0"/>
              </a:rPr>
              <a:t>halfExtentsZ</a:t>
            </a:r>
            <a:r>
              <a:rPr lang="en-GB" sz="28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Consolas" panose="020B0609020204030204" pitchFamily="49" charset="0"/>
              </a:rPr>
              <a:t>             </a:t>
            </a:r>
            <a:r>
              <a:rPr lang="ru-RU" sz="2800" dirty="0">
                <a:latin typeface="Consolas" panose="020B0609020204030204" pitchFamily="49" charset="0"/>
              </a:rPr>
              <a:t>   </a:t>
            </a:r>
            <a:r>
              <a:rPr lang="en-GB" sz="2800" dirty="0">
                <a:latin typeface="Consolas" panose="020B0609020204030204" pitchFamily="49" charset="0"/>
              </a:rPr>
              <a:t>....){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Consolas" panose="020B0609020204030204" pitchFamily="49" charset="0"/>
              </a:rPr>
              <a:t>  </a:t>
            </a:r>
            <a:r>
              <a:rPr lang="en-GB" sz="2800" dirty="0" err="1">
                <a:latin typeface="Consolas" panose="020B0609020204030204" pitchFamily="49" charset="0"/>
              </a:rPr>
              <a:t>m_model</a:t>
            </a:r>
            <a:r>
              <a:rPr lang="en-GB" sz="2800" dirty="0">
                <a:latin typeface="Consolas" panose="020B0609020204030204" pitchFamily="49" charset="0"/>
              </a:rPr>
              <a:t>-&gt;</a:t>
            </a:r>
            <a:r>
              <a:rPr lang="en-GB" sz="2800" dirty="0" err="1">
                <a:latin typeface="Consolas" panose="020B0609020204030204" pitchFamily="49" charset="0"/>
              </a:rPr>
              <a:t>addVertex</a:t>
            </a:r>
            <a:r>
              <a:rPr lang="en-GB" sz="2800" dirty="0">
                <a:latin typeface="Consolas" panose="020B0609020204030204" pitchFamily="49" charset="0"/>
              </a:rPr>
              <a:t>(</a:t>
            </a:r>
            <a:r>
              <a:rPr lang="en-GB" sz="2800" dirty="0" err="1">
                <a:latin typeface="Consolas" panose="020B0609020204030204" pitchFamily="49" charset="0"/>
              </a:rPr>
              <a:t>halfExtentsX</a:t>
            </a:r>
            <a:r>
              <a:rPr lang="en-GB" sz="28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Consolas" panose="020B0609020204030204" pitchFamily="49" charset="0"/>
              </a:rPr>
              <a:t>                     </a:t>
            </a:r>
            <a:r>
              <a:rPr lang="en-GB" sz="2800" dirty="0" err="1">
                <a:latin typeface="Consolas" panose="020B0609020204030204" pitchFamily="49" charset="0"/>
              </a:rPr>
              <a:t>halfExtentsY</a:t>
            </a:r>
            <a:r>
              <a:rPr lang="en-GB" sz="28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Consolas" panose="020B0609020204030204" pitchFamily="49" charset="0"/>
              </a:rPr>
              <a:t>                     </a:t>
            </a:r>
            <a:r>
              <a:rPr lang="en-GB" sz="2800" dirty="0" err="1">
                <a:latin typeface="Consolas" panose="020B0609020204030204" pitchFamily="49" charset="0"/>
              </a:rPr>
              <a:t>halfExtentsY</a:t>
            </a:r>
            <a:r>
              <a:rPr lang="en-GB" sz="28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Consolas" panose="020B0609020204030204" pitchFamily="49" charset="0"/>
              </a:rPr>
              <a:t>                     .</a:t>
            </a:r>
            <a:r>
              <a:rPr lang="en-GB" sz="2800" dirty="0">
                <a:latin typeface="Consolas" panose="020B0609020204030204" pitchFamily="49" charset="0"/>
              </a:rPr>
              <a:t>...);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Consolas" panose="020B0609020204030204" pitchFamily="49" charset="0"/>
              </a:rPr>
              <a:t>  </a:t>
            </a:r>
            <a:r>
              <a:rPr lang="en-GB" sz="2800" dirty="0">
                <a:latin typeface="Consolas" panose="020B0609020204030204" pitchFamily="49" charset="0"/>
              </a:rPr>
              <a:t>....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Диагностики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8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59518" y="5939901"/>
            <a:ext cx="10902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2"/>
              </a:rPr>
              <a:t>V751</a:t>
            </a:r>
            <a:r>
              <a:rPr lang="en-GB" sz="2400" dirty="0"/>
              <a:t> Parameter '</a:t>
            </a:r>
            <a:r>
              <a:rPr lang="en-GB" sz="2400" dirty="0" err="1"/>
              <a:t>halfExtentsZ</a:t>
            </a:r>
            <a:r>
              <a:rPr lang="en-GB" sz="2400" dirty="0"/>
              <a:t>' is not used inside function body. TinyRenderer.cpp 375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4122" y="3778245"/>
            <a:ext cx="2586893" cy="883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15508" y="1689524"/>
            <a:ext cx="3727938" cy="8518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7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Выявление ошибок в </a:t>
            </a:r>
            <a:r>
              <a:rPr lang="ru-RU" sz="3600" dirty="0" smtClean="0"/>
              <a:t>программах</a:t>
            </a:r>
          </a:p>
          <a:p>
            <a:r>
              <a:rPr lang="ru-RU" sz="3600" dirty="0"/>
              <a:t>Рекомендации по оформлению </a:t>
            </a:r>
            <a:r>
              <a:rPr lang="ru-RU" sz="3600" dirty="0" smtClean="0"/>
              <a:t>кода</a:t>
            </a:r>
          </a:p>
          <a:p>
            <a:r>
              <a:rPr lang="ru-RU" sz="3600" dirty="0"/>
              <a:t>Подсчет </a:t>
            </a:r>
            <a:r>
              <a:rPr lang="ru-RU" sz="3600" dirty="0" smtClean="0"/>
              <a:t>метрик</a:t>
            </a:r>
          </a:p>
          <a:p>
            <a:r>
              <a:rPr lang="ru-RU" sz="3600" dirty="0" smtClean="0"/>
              <a:t>….</a:t>
            </a:r>
            <a:endParaRPr lang="en-GB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Что такое статический анализ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4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PVS-Studio">
  <a:themeElements>
    <a:clrScheme name="PVS-Studio">
      <a:dk1>
        <a:srgbClr val="000000"/>
      </a:dk1>
      <a:lt1>
        <a:sysClr val="window" lastClr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D8D8D8"/>
      </a:accent3>
      <a:accent4>
        <a:srgbClr val="FFC000"/>
      </a:accent4>
      <a:accent5>
        <a:srgbClr val="00B0F0"/>
      </a:accent5>
      <a:accent6>
        <a:srgbClr val="92D050"/>
      </a:accent6>
      <a:hlink>
        <a:srgbClr val="00B0F0"/>
      </a:hlink>
      <a:folHlink>
        <a:srgbClr val="954F72"/>
      </a:folHlink>
    </a:clrScheme>
    <a:fontScheme name="PVS-Studio">
      <a:majorFont>
        <a:latin typeface="Manrope"/>
        <a:ea typeface=""/>
        <a:cs typeface=""/>
      </a:majorFont>
      <a:minorFont>
        <a:latin typeface="Manrope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VS-Studio" id="{895838DC-2FBC-4AF2-B70A-B7814D2CDE02}" vid="{68F22EF6-6690-4450-9DF6-BDEA5D7486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14990</TotalTime>
  <Words>920</Words>
  <Application>Microsoft Office PowerPoint</Application>
  <PresentationFormat>Widescreen</PresentationFormat>
  <Paragraphs>270</Paragraphs>
  <Slides>54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Microsoft YaHei</vt:lpstr>
      <vt:lpstr>Arial</vt:lpstr>
      <vt:lpstr>Calibri</vt:lpstr>
      <vt:lpstr>Consolas</vt:lpstr>
      <vt:lpstr>Manrope</vt:lpstr>
      <vt:lpstr>Manrope Medium</vt:lpstr>
      <vt:lpstr>Open Sans</vt:lpstr>
      <vt:lpstr>Times New Roman</vt:lpstr>
      <vt:lpstr>Wingdings</vt:lpstr>
      <vt:lpstr>Theme PVS-Studio</vt:lpstr>
      <vt:lpstr>Как мы сумели выстроить разработку анализатора без тестировщиков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Viktoria Khanieva</dc:creator>
  <cp:lastModifiedBy>Виктория Ханиева</cp:lastModifiedBy>
  <cp:revision>218</cp:revision>
  <dcterms:created xsi:type="dcterms:W3CDTF">2019-08-21T09:19:30Z</dcterms:created>
  <dcterms:modified xsi:type="dcterms:W3CDTF">2019-11-13T18:06:11Z</dcterms:modified>
</cp:coreProperties>
</file>