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7" r:id="rId4"/>
    <p:sldId id="259" r:id="rId5"/>
    <p:sldId id="260" r:id="rId6"/>
    <p:sldId id="262" r:id="rId7"/>
    <p:sldId id="288" r:id="rId8"/>
    <p:sldId id="264" r:id="rId9"/>
    <p:sldId id="289" r:id="rId10"/>
    <p:sldId id="266" r:id="rId11"/>
    <p:sldId id="286" r:id="rId12"/>
    <p:sldId id="287" r:id="rId13"/>
    <p:sldId id="290" r:id="rId14"/>
    <p:sldId id="268" r:id="rId15"/>
    <p:sldId id="291" r:id="rId16"/>
    <p:sldId id="270" r:id="rId17"/>
    <p:sldId id="292" r:id="rId18"/>
    <p:sldId id="272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24"/>
      <p:bold r:id="rId25"/>
      <p:italic r:id="rId26"/>
      <p:boldItalic r:id="rId27"/>
    </p:embeddedFont>
    <p:embeddedFont>
      <p:font typeface="Montserrat Light" panose="00000400000000000000" pitchFamily="2" charset="-52"/>
      <p:regular r:id="rId28"/>
      <p:italic r:id="rId29"/>
    </p:embeddedFont>
    <p:embeddedFont>
      <p:font typeface="Montserrat Regular" panose="00000500000000000000" pitchFamily="2" charset="-52"/>
      <p:regular r:id="rId30"/>
    </p:embeddedFont>
    <p:embeddedFont>
      <p:font typeface="Roboto Light" panose="020B0604020202020204" charset="0"/>
      <p:regular r:id="rId31"/>
      <p: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12C61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096" userDrawn="1">
          <p15:clr>
            <a:srgbClr val="A4A3A4"/>
          </p15:clr>
        </p15:guide>
        <p15:guide id="4" orient="horz" pos="1461" userDrawn="1">
          <p15:clr>
            <a:srgbClr val="A4A3A4"/>
          </p15:clr>
        </p15:guide>
        <p15:guide id="5" pos="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C61"/>
    <a:srgbClr val="FF0000"/>
    <a:srgbClr val="2070FD"/>
    <a:srgbClr val="29ABE2"/>
    <a:srgbClr val="FF3275"/>
    <a:srgbClr val="00FFA1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1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>
              <a:lumOff val="19878"/>
            </a:schemeClr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>
              <a:lumOff val="19878"/>
            </a:schemeClr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>
              <a:lumOff val="19878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1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1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12C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19878"/>
            </a:schemeClr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12C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12C61"/>
              </a:solidFill>
              <a:prstDash val="solid"/>
              <a:round/>
            </a:ln>
          </a:top>
          <a:bottom>
            <a:ln w="25400" cap="flat">
              <a:solidFill>
                <a:srgbClr val="012C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12C61"/>
              </a:solidFill>
              <a:prstDash val="solid"/>
              <a:round/>
            </a:ln>
          </a:top>
          <a:bottom>
            <a:ln w="25400" cap="flat">
              <a:solidFill>
                <a:srgbClr val="012C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1987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12C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1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12C6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12C61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12C6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12C61"/>
      </a:tcTxStyle>
      <a:tcStyle>
        <a:tcBdr>
          <a:left>
            <a:ln w="12700" cap="flat">
              <a:solidFill>
                <a:srgbClr val="012C61"/>
              </a:solidFill>
              <a:prstDash val="solid"/>
              <a:round/>
            </a:ln>
          </a:left>
          <a:right>
            <a:ln w="12700" cap="flat">
              <a:solidFill>
                <a:srgbClr val="012C61"/>
              </a:solidFill>
              <a:prstDash val="solid"/>
              <a:round/>
            </a:ln>
          </a:right>
          <a:top>
            <a:ln w="12700" cap="flat">
              <a:solidFill>
                <a:srgbClr val="012C61"/>
              </a:solidFill>
              <a:prstDash val="solid"/>
              <a:round/>
            </a:ln>
          </a:top>
          <a:bottom>
            <a:ln w="12700" cap="flat">
              <a:solidFill>
                <a:srgbClr val="012C61"/>
              </a:solidFill>
              <a:prstDash val="solid"/>
              <a:round/>
            </a:ln>
          </a:bottom>
          <a:insideH>
            <a:ln w="12700" cap="flat">
              <a:solidFill>
                <a:srgbClr val="012C61"/>
              </a:solidFill>
              <a:prstDash val="solid"/>
              <a:round/>
            </a:ln>
          </a:insideH>
          <a:insideV>
            <a:ln w="12700" cap="flat">
              <a:solidFill>
                <a:srgbClr val="012C61"/>
              </a:solidFill>
              <a:prstDash val="solid"/>
              <a:round/>
            </a:ln>
          </a:insideV>
        </a:tcBdr>
        <a:fill>
          <a:solidFill>
            <a:srgbClr val="012C6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012C61"/>
      </a:tcTxStyle>
      <a:tcStyle>
        <a:tcBdr>
          <a:left>
            <a:ln w="12700" cap="flat">
              <a:solidFill>
                <a:srgbClr val="012C61"/>
              </a:solidFill>
              <a:prstDash val="solid"/>
              <a:round/>
            </a:ln>
          </a:left>
          <a:right>
            <a:ln w="12700" cap="flat">
              <a:solidFill>
                <a:srgbClr val="012C61"/>
              </a:solidFill>
              <a:prstDash val="solid"/>
              <a:round/>
            </a:ln>
          </a:right>
          <a:top>
            <a:ln w="12700" cap="flat">
              <a:solidFill>
                <a:srgbClr val="012C61"/>
              </a:solidFill>
              <a:prstDash val="solid"/>
              <a:round/>
            </a:ln>
          </a:top>
          <a:bottom>
            <a:ln w="12700" cap="flat">
              <a:solidFill>
                <a:srgbClr val="012C61"/>
              </a:solidFill>
              <a:prstDash val="solid"/>
              <a:round/>
            </a:ln>
          </a:bottom>
          <a:insideH>
            <a:ln w="12700" cap="flat">
              <a:solidFill>
                <a:srgbClr val="012C61"/>
              </a:solidFill>
              <a:prstDash val="solid"/>
              <a:round/>
            </a:ln>
          </a:insideH>
          <a:insideV>
            <a:ln w="12700" cap="flat">
              <a:solidFill>
                <a:srgbClr val="012C61"/>
              </a:solidFill>
              <a:prstDash val="solid"/>
              <a:round/>
            </a:ln>
          </a:insideV>
        </a:tcBdr>
        <a:fill>
          <a:solidFill>
            <a:srgbClr val="012C61">
              <a:alpha val="20000"/>
            </a:srgbClr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12C61"/>
      </a:tcTxStyle>
      <a:tcStyle>
        <a:tcBdr>
          <a:left>
            <a:ln w="12700" cap="flat">
              <a:solidFill>
                <a:srgbClr val="012C61"/>
              </a:solidFill>
              <a:prstDash val="solid"/>
              <a:round/>
            </a:ln>
          </a:left>
          <a:right>
            <a:ln w="12700" cap="flat">
              <a:solidFill>
                <a:srgbClr val="012C61"/>
              </a:solidFill>
              <a:prstDash val="solid"/>
              <a:round/>
            </a:ln>
          </a:right>
          <a:top>
            <a:ln w="50800" cap="flat">
              <a:solidFill>
                <a:srgbClr val="012C61"/>
              </a:solidFill>
              <a:prstDash val="solid"/>
              <a:round/>
            </a:ln>
          </a:top>
          <a:bottom>
            <a:ln w="12700" cap="flat">
              <a:solidFill>
                <a:srgbClr val="012C61"/>
              </a:solidFill>
              <a:prstDash val="solid"/>
              <a:round/>
            </a:ln>
          </a:bottom>
          <a:insideH>
            <a:ln w="12700" cap="flat">
              <a:solidFill>
                <a:srgbClr val="012C61"/>
              </a:solidFill>
              <a:prstDash val="solid"/>
              <a:round/>
            </a:ln>
          </a:insideH>
          <a:insideV>
            <a:ln w="12700" cap="flat">
              <a:solidFill>
                <a:srgbClr val="012C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012C61"/>
      </a:tcTxStyle>
      <a:tcStyle>
        <a:tcBdr>
          <a:left>
            <a:ln w="12700" cap="flat">
              <a:solidFill>
                <a:srgbClr val="012C61"/>
              </a:solidFill>
              <a:prstDash val="solid"/>
              <a:round/>
            </a:ln>
          </a:left>
          <a:right>
            <a:ln w="12700" cap="flat">
              <a:solidFill>
                <a:srgbClr val="012C61"/>
              </a:solidFill>
              <a:prstDash val="solid"/>
              <a:round/>
            </a:ln>
          </a:right>
          <a:top>
            <a:ln w="12700" cap="flat">
              <a:solidFill>
                <a:srgbClr val="012C61"/>
              </a:solidFill>
              <a:prstDash val="solid"/>
              <a:round/>
            </a:ln>
          </a:top>
          <a:bottom>
            <a:ln w="25400" cap="flat">
              <a:solidFill>
                <a:srgbClr val="012C61"/>
              </a:solidFill>
              <a:prstDash val="solid"/>
              <a:round/>
            </a:ln>
          </a:bottom>
          <a:insideH>
            <a:ln w="12700" cap="flat">
              <a:solidFill>
                <a:srgbClr val="012C61"/>
              </a:solidFill>
              <a:prstDash val="solid"/>
              <a:round/>
            </a:ln>
          </a:insideH>
          <a:insideV>
            <a:ln w="12700" cap="flat">
              <a:solidFill>
                <a:srgbClr val="012C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63963" autoAdjust="0"/>
  </p:normalViewPr>
  <p:slideViewPr>
    <p:cSldViewPr snapToGrid="0">
      <p:cViewPr varScale="1">
        <p:scale>
          <a:sx n="57" d="100"/>
          <a:sy n="57" d="100"/>
        </p:scale>
        <p:origin x="1764" y="40"/>
      </p:cViewPr>
      <p:guideLst>
        <p:guide orient="horz" pos="577"/>
        <p:guide pos="2880"/>
        <p:guide orient="horz" pos="2096"/>
        <p:guide orient="horz" pos="1461"/>
        <p:guide pos="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 err="1"/>
              <a:t>Здравсвуйте</a:t>
            </a:r>
            <a:r>
              <a:rPr lang="ru-RU" dirty="0"/>
              <a:t>! Меня зовут Максим Плавченок</a:t>
            </a:r>
            <a:r>
              <a:rPr lang="en-US" dirty="0"/>
              <a:t>, </a:t>
            </a:r>
            <a:r>
              <a:rPr lang="ru-RU" dirty="0"/>
              <a:t>работаю в компании </a:t>
            </a:r>
            <a:r>
              <a:rPr lang="en-US" dirty="0" err="1"/>
              <a:t>Bercut</a:t>
            </a:r>
            <a:r>
              <a:rPr lang="en-US" dirty="0"/>
              <a:t>, </a:t>
            </a:r>
            <a:r>
              <a:rPr lang="ru-RU" dirty="0"/>
              <a:t>занимаюсь интеграционным тестированием.</a:t>
            </a:r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В отрасли </a:t>
            </a:r>
            <a:r>
              <a:rPr lang="en-US" dirty="0"/>
              <a:t>IT/Telecom </a:t>
            </a:r>
            <a:r>
              <a:rPr lang="ru-RU" dirty="0"/>
              <a:t>я с 2002 года. Начинал инженером отдела технической поддержки и сейчас являюсь руководителем отдела интеграционного тестирования.</a:t>
            </a:r>
            <a:endParaRPr lang="en-US" dirty="0"/>
          </a:p>
          <a:p>
            <a:pPr marL="158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прошел путь от инженера дежурной смены до руководителя направления</a:t>
            </a:r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Выяснилось что с одним стендом мы не можем </a:t>
            </a:r>
            <a:r>
              <a:rPr lang="ru-RU" dirty="0" err="1"/>
              <a:t>параллелить</a:t>
            </a:r>
            <a:r>
              <a:rPr lang="ru-RU" dirty="0"/>
              <a:t> работу наших тестировщиков.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Команда состоит из </a:t>
            </a:r>
            <a:r>
              <a:rPr lang="en-US" dirty="0"/>
              <a:t>~</a:t>
            </a:r>
            <a:r>
              <a:rPr lang="ru-RU" dirty="0"/>
              <a:t>10 человек между которыми распределены тесты. Планируется что за счет параллельной работы мы уложимся в тайминг.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Но на деле мы стоим в очереди друг за другом. Почему?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endParaRPr lang="ru-RU" dirty="0"/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Практически каждый абонентский кейс в нашем случае выглядит так: заплатили денег на счет (например 5-го числа) </a:t>
            </a:r>
            <a:r>
              <a:rPr lang="ru-RU" b="0" dirty="0"/>
              <a:t>→ пришло уведомление о том что через 2 дня будет списана </a:t>
            </a:r>
            <a:r>
              <a:rPr lang="ru-RU" b="0" dirty="0" err="1"/>
              <a:t>абонплата</a:t>
            </a:r>
            <a:r>
              <a:rPr lang="ru-RU" b="0" dirty="0"/>
              <a:t> (например 28-го числа) → через 2 дня списана </a:t>
            </a:r>
            <a:r>
              <a:rPr lang="ru-RU" b="0" dirty="0" err="1"/>
              <a:t>абонплата</a:t>
            </a:r>
            <a:r>
              <a:rPr lang="ru-RU" b="0" dirty="0"/>
              <a:t>. 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b="0" dirty="0"/>
              <a:t>Времени мало</a:t>
            </a:r>
            <a:r>
              <a:rPr lang="en-US" b="0" dirty="0"/>
              <a:t>, </a:t>
            </a:r>
            <a:r>
              <a:rPr lang="ru-RU" b="0" dirty="0"/>
              <a:t>каждый тест надо прогнать многократно</a:t>
            </a:r>
            <a:r>
              <a:rPr lang="en-US" b="0" dirty="0"/>
              <a:t>,</a:t>
            </a:r>
            <a:r>
              <a:rPr lang="ru-RU" b="0" dirty="0"/>
              <a:t> и чтобы быстро пройти этот цикл мы переводим время на БД</a:t>
            </a:r>
            <a:r>
              <a:rPr lang="en-US" b="0" dirty="0"/>
              <a:t> (</a:t>
            </a:r>
            <a:r>
              <a:rPr lang="ru-RU" b="0" dirty="0"/>
              <a:t>используем СУБД </a:t>
            </a:r>
            <a:r>
              <a:rPr lang="en-US" b="0" dirty="0"/>
              <a:t>Oracle)</a:t>
            </a:r>
            <a:r>
              <a:rPr lang="ru-RU" b="0" dirty="0"/>
              <a:t>. Если я перевожу время Тесты коллег ломаются что приводит к образованию живой очереди.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b="0" dirty="0"/>
              <a:t>Конечно мы быстро решили делать столько копий стенда</a:t>
            </a:r>
            <a:r>
              <a:rPr lang="en-US" b="0" dirty="0"/>
              <a:t>, </a:t>
            </a:r>
            <a:r>
              <a:rPr lang="ru-RU" b="0" dirty="0"/>
              <a:t>сколько у нас людей. И это привело к тому что 10 копий нашего стенда мы готовили к настройкам несколько недель.</a:t>
            </a:r>
          </a:p>
        </p:txBody>
      </p:sp>
    </p:spTree>
    <p:extLst>
      <p:ext uri="{BB962C8B-B14F-4D97-AF65-F5344CB8AC3E}">
        <p14:creationId xmlns:p14="http://schemas.microsoft.com/office/powerpoint/2010/main" val="279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rgbClr val="000000"/>
              </a:buClr>
              <a:buSzPts val="1400"/>
              <a:buNone/>
            </a:pPr>
            <a:r>
              <a:rPr lang="ru-RU" dirty="0"/>
              <a:t>2 мин</a:t>
            </a:r>
          </a:p>
          <a:p>
            <a:pPr marL="0" indent="0">
              <a:buClr>
                <a:srgbClr val="000000"/>
              </a:buClr>
              <a:buSzPts val="1400"/>
              <a:buNone/>
            </a:pPr>
            <a:r>
              <a:rPr lang="ru-RU" dirty="0"/>
              <a:t>Тут настало время автоматизации подготовки стендов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«</a:t>
            </a:r>
            <a:r>
              <a:rPr lang="ru-RU" dirty="0" err="1"/>
              <a:t>распареллелили</a:t>
            </a:r>
            <a:r>
              <a:rPr lang="ru-RU" dirty="0"/>
              <a:t> создание : БД через </a:t>
            </a:r>
            <a:r>
              <a:rPr lang="ru-RU" dirty="0" err="1"/>
              <a:t>снапшоты</a:t>
            </a:r>
            <a:r>
              <a:rPr lang="ru-RU" dirty="0"/>
              <a:t>, окружение через копирование </a:t>
            </a:r>
            <a:r>
              <a:rPr lang="en-US" dirty="0"/>
              <a:t>VM, </a:t>
            </a:r>
            <a:r>
              <a:rPr lang="ru-RU" dirty="0"/>
              <a:t>обновляем софт через </a:t>
            </a:r>
            <a:r>
              <a:rPr lang="ru-RU" dirty="0" err="1"/>
              <a:t>Jenkins</a:t>
            </a:r>
            <a:r>
              <a:rPr lang="ru-RU" dirty="0"/>
              <a:t>. Раньше тратили на это примерно 2 недели, сейчас день. 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Такая работа позволила нам концентрироваться на этапе настройки ПО – на полезной работе</a:t>
            </a:r>
            <a:r>
              <a:rPr lang="en-US" dirty="0"/>
              <a:t>, </a:t>
            </a:r>
            <a:r>
              <a:rPr lang="ru-RU" dirty="0"/>
              <a:t>а не сборке самого стенда. 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endParaRPr lang="ru-RU" dirty="0"/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=прошло 12 минут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33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1 мин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Я расскажу о том какой путь мы с командой прошли за 2.5 года работы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Какие проблемы испытывали на старте работ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 начали с проблемами бороться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Про стенды </a:t>
            </a:r>
            <a:r>
              <a:rPr lang="en-US" dirty="0"/>
              <a:t>, </a:t>
            </a:r>
            <a:r>
              <a:rPr lang="ru-RU" dirty="0"/>
              <a:t>накопление экспертизы </a:t>
            </a:r>
            <a:r>
              <a:rPr lang="en-US" dirty="0"/>
              <a:t>, </a:t>
            </a:r>
            <a:r>
              <a:rPr lang="ru-RU" dirty="0"/>
              <a:t>работу с документацией и командой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=прошло 1 минута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825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внутренние эксперты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dirty="0" err="1"/>
              <a:t>Экспертиза</a:t>
            </a:r>
            <a:r>
              <a:rPr dirty="0"/>
              <a:t> </a:t>
            </a:r>
            <a:r>
              <a:rPr dirty="0" err="1"/>
              <a:t>растет</a:t>
            </a:r>
            <a:r>
              <a:rPr dirty="0"/>
              <a:t> </a:t>
            </a:r>
            <a:r>
              <a:rPr dirty="0" err="1"/>
              <a:t>естественным</a:t>
            </a:r>
            <a:r>
              <a:rPr dirty="0"/>
              <a:t> </a:t>
            </a:r>
            <a:r>
              <a:rPr dirty="0" err="1"/>
              <a:t>образом</a:t>
            </a:r>
            <a:r>
              <a:rPr lang="ru-RU" dirty="0"/>
              <a:t> если избегать текучки </a:t>
            </a:r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В условиях ограниченного времени часто бегаем к разработчикам и аналитикам. Можем задавать одни и те же вопросы разными людьми и не распространять полученные знания внутри команды. Расстраиваются те</a:t>
            </a:r>
            <a:r>
              <a:rPr lang="en-US" dirty="0"/>
              <a:t>, </a:t>
            </a:r>
            <a:r>
              <a:rPr lang="ru-RU" dirty="0"/>
              <a:t>к кому мы бегаем.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dirty="0" err="1"/>
              <a:t>Вводим</a:t>
            </a:r>
            <a:r>
              <a:rPr dirty="0"/>
              <a:t> </a:t>
            </a:r>
            <a:r>
              <a:rPr dirty="0" err="1"/>
              <a:t>роли</a:t>
            </a:r>
            <a:r>
              <a:rPr dirty="0"/>
              <a:t> </a:t>
            </a:r>
            <a:r>
              <a:rPr dirty="0" err="1"/>
              <a:t>внутренних</a:t>
            </a:r>
            <a:r>
              <a:rPr dirty="0"/>
              <a:t> </a:t>
            </a:r>
            <a:r>
              <a:rPr dirty="0" err="1"/>
              <a:t>экспертов</a:t>
            </a:r>
            <a:r>
              <a:rPr dirty="0"/>
              <a:t> </a:t>
            </a:r>
            <a:r>
              <a:rPr dirty="0" err="1"/>
              <a:t>чтобы</a:t>
            </a:r>
            <a:r>
              <a:rPr lang="ru-RU" dirty="0"/>
              <a:t> этого избежать . Просто проголосовали и сказали – эти люди в нашей команде разбираются в системе лучше всех. Ввели правила</a:t>
            </a:r>
            <a:endParaRPr dirty="0"/>
          </a:p>
          <a:p>
            <a:pPr marL="914400" lvl="1" indent="-298450">
              <a:buClr>
                <a:srgbClr val="000000"/>
              </a:buClr>
              <a:buSzPts val="1400"/>
              <a:buFont typeface="Arial"/>
              <a:buChar char="○"/>
            </a:pPr>
            <a:r>
              <a:rPr lang="ru-RU" dirty="0"/>
              <a:t>Есть вопрос – сначала иди к внутреннему эксперту</a:t>
            </a:r>
            <a:endParaRPr dirty="0"/>
          </a:p>
          <a:p>
            <a:pPr marL="914400" lvl="1" indent="-298450">
              <a:buClr>
                <a:srgbClr val="000000"/>
              </a:buClr>
              <a:buSzPts val="1400"/>
              <a:buFont typeface="Arial"/>
              <a:buChar char="○"/>
            </a:pPr>
            <a:r>
              <a:rPr lang="ru-RU" dirty="0"/>
              <a:t>Если внутренний эксперт не знает – вместе идем к внешним экспертам</a:t>
            </a:r>
            <a:endParaRPr dirty="0"/>
          </a:p>
          <a:p>
            <a:pPr marL="615950" lvl="1" indent="0">
              <a:buClr>
                <a:srgbClr val="000000"/>
              </a:buClr>
              <a:buSzPts val="1400"/>
              <a:buFont typeface="Arial"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1 мин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Я расскажу о том какой путь мы с командой прошли за 2.5 года работы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Какие проблемы испытывали на старте работ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 начали с проблемами бороться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Про стенды </a:t>
            </a:r>
            <a:r>
              <a:rPr lang="en-US" dirty="0"/>
              <a:t>, </a:t>
            </a:r>
            <a:r>
              <a:rPr lang="ru-RU" dirty="0"/>
              <a:t>накопление экспертизы </a:t>
            </a:r>
            <a:r>
              <a:rPr lang="en-US" dirty="0"/>
              <a:t>, </a:t>
            </a:r>
            <a:r>
              <a:rPr lang="ru-RU" dirty="0"/>
              <a:t>работу с документацией и командой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=прошло 1 минута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511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dirty="0" err="1"/>
              <a:t>Проблема</a:t>
            </a:r>
            <a:r>
              <a:rPr dirty="0"/>
              <a:t>:</a:t>
            </a:r>
            <a:endParaRPr lang="ru-RU" dirty="0"/>
          </a:p>
          <a:p>
            <a:pPr marL="44450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ru-RU" dirty="0"/>
              <a:t>К софту предъявляются </a:t>
            </a:r>
            <a:r>
              <a:rPr lang="ru-RU" dirty="0" err="1"/>
              <a:t>треблвания</a:t>
            </a:r>
            <a:r>
              <a:rPr lang="ru-RU" dirty="0"/>
              <a:t> по скорости разработки и гибкости настройки – в итоге софт сложный</a:t>
            </a:r>
            <a:r>
              <a:rPr lang="en-US" dirty="0"/>
              <a:t>, </a:t>
            </a:r>
            <a:r>
              <a:rPr lang="ru-RU" dirty="0"/>
              <a:t>его сложно настраивать. Плюс система с длительной историей.</a:t>
            </a:r>
            <a:br>
              <a:rPr dirty="0"/>
            </a:br>
            <a:r>
              <a:rPr dirty="0"/>
              <a:t>— 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документации</a:t>
            </a:r>
            <a:r>
              <a:rPr dirty="0"/>
              <a:t> </a:t>
            </a:r>
            <a:r>
              <a:rPr dirty="0" err="1"/>
              <a:t>много</a:t>
            </a:r>
            <a:r>
              <a:rPr dirty="0"/>
              <a:t>,</a:t>
            </a:r>
            <a:r>
              <a:rPr lang="ru-RU" dirty="0"/>
              <a:t> а времени мало</a:t>
            </a:r>
            <a:r>
              <a:rPr lang="en-US" dirty="0"/>
              <a:t>, </a:t>
            </a:r>
            <a:r>
              <a:rPr lang="ru-RU" dirty="0"/>
              <a:t>документацию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читают</a:t>
            </a:r>
            <a:r>
              <a:rPr dirty="0"/>
              <a:t> (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читают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lang="ru-RU" dirty="0"/>
              <a:t>один самый важный документ </a:t>
            </a:r>
            <a:r>
              <a:rPr dirty="0"/>
              <a:t>Setup Guide)</a:t>
            </a:r>
            <a:endParaRPr lang="ru-RU" dirty="0"/>
          </a:p>
          <a:p>
            <a:pPr marL="44450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endParaRPr lang="ru-RU" dirty="0"/>
          </a:p>
          <a:p>
            <a:pPr marL="158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делаем</a:t>
            </a:r>
            <a:r>
              <a:rPr dirty="0"/>
              <a:t>: </a:t>
            </a:r>
            <a:endParaRPr lang="ru-RU" dirty="0"/>
          </a:p>
          <a:p>
            <a:pPr marL="44450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ru-RU" dirty="0"/>
              <a:t>— у нас есть специализация : специалисты по обучению, писатели, </a:t>
            </a:r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dirty="0"/>
              <a:t>— 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пишем</a:t>
            </a:r>
            <a:r>
              <a:rPr dirty="0"/>
              <a:t> </a:t>
            </a:r>
            <a:r>
              <a:rPr dirty="0" err="1"/>
              <a:t>доку</a:t>
            </a:r>
            <a:r>
              <a:rPr lang="ru-RU" dirty="0"/>
              <a:t>менты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и </a:t>
            </a:r>
            <a:r>
              <a:rPr dirty="0" err="1"/>
              <a:t>обучаем</a:t>
            </a:r>
            <a:r>
              <a:rPr dirty="0"/>
              <a:t> </a:t>
            </a:r>
            <a:r>
              <a:rPr dirty="0" err="1"/>
              <a:t>пользователей</a:t>
            </a:r>
            <a:r>
              <a:rPr lang="ru-RU" dirty="0"/>
              <a:t> (</a:t>
            </a:r>
            <a:r>
              <a:rPr lang="en-US" dirty="0"/>
              <a:t>WS</a:t>
            </a:r>
            <a:r>
              <a:rPr lang="ru-RU" dirty="0"/>
              <a:t>)</a:t>
            </a:r>
            <a:br>
              <a:rPr dirty="0"/>
            </a:br>
            <a:r>
              <a:rPr dirty="0"/>
              <a:t>— </a:t>
            </a:r>
            <a:r>
              <a:rPr dirty="0" err="1"/>
              <a:t>собираем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дело</a:t>
            </a:r>
            <a:r>
              <a:rPr dirty="0"/>
              <a:t> </a:t>
            </a:r>
            <a:r>
              <a:rPr dirty="0" err="1"/>
              <a:t>сборную</a:t>
            </a:r>
            <a:r>
              <a:rPr dirty="0"/>
              <a:t> </a:t>
            </a:r>
            <a:r>
              <a:rPr dirty="0" err="1"/>
              <a:t>команду</a:t>
            </a:r>
            <a:r>
              <a:rPr dirty="0"/>
              <a:t> </a:t>
            </a:r>
            <a:r>
              <a:rPr dirty="0" err="1"/>
              <a:t>оперативного</a:t>
            </a:r>
            <a:r>
              <a:rPr dirty="0"/>
              <a:t> </a:t>
            </a:r>
            <a:r>
              <a:rPr dirty="0" err="1"/>
              <a:t>реагирования</a:t>
            </a:r>
            <a:br>
              <a:rPr dirty="0"/>
            </a:br>
            <a:r>
              <a:rPr dirty="0" err="1"/>
              <a:t>Вывод</a:t>
            </a:r>
            <a:r>
              <a:rPr dirty="0"/>
              <a:t>: </a:t>
            </a:r>
            <a:r>
              <a:rPr lang="ru-RU" dirty="0"/>
              <a:t>вместе комбинированный подход </a:t>
            </a:r>
            <a:r>
              <a:rPr dirty="0" err="1"/>
              <a:t>работает</a:t>
            </a:r>
            <a:r>
              <a:rPr dirty="0"/>
              <a:t> </a:t>
            </a:r>
            <a:r>
              <a:rPr lang="ru-RU" dirty="0"/>
              <a:t>лучше</a:t>
            </a:r>
            <a:r>
              <a:rPr dirty="0"/>
              <a:t> </a:t>
            </a:r>
            <a:r>
              <a:rPr dirty="0" err="1"/>
              <a:t>документы</a:t>
            </a:r>
            <a:r>
              <a:rPr dirty="0"/>
              <a:t> + </a:t>
            </a:r>
            <a:r>
              <a:rPr dirty="0" err="1"/>
              <a:t>обучение</a:t>
            </a:r>
            <a:r>
              <a:rPr dirty="0"/>
              <a:t> + </a:t>
            </a:r>
            <a:r>
              <a:rPr dirty="0" err="1"/>
              <a:t>оперативный</a:t>
            </a:r>
            <a:r>
              <a:rPr dirty="0"/>
              <a:t> </a:t>
            </a:r>
            <a:r>
              <a:rPr dirty="0" err="1"/>
              <a:t>диалог</a:t>
            </a: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 прошло 18 мин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1 мин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Я расскажу о том какой путь мы с командой прошли за 2.5 года работы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Какие проблемы испытывали на старте работ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 начали с проблемами бороться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Про стенды </a:t>
            </a:r>
            <a:r>
              <a:rPr lang="en-US" dirty="0"/>
              <a:t>, </a:t>
            </a:r>
            <a:r>
              <a:rPr lang="ru-RU" dirty="0"/>
              <a:t>накопление экспертизы </a:t>
            </a:r>
            <a:r>
              <a:rPr lang="en-US" dirty="0"/>
              <a:t>, </a:t>
            </a:r>
            <a:r>
              <a:rPr lang="ru-RU" dirty="0"/>
              <a:t>работу с документацией и командой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=прошло 1 минута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49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Ключевой элемент – подведение итогов. </a:t>
            </a:r>
            <a:r>
              <a:rPr dirty="0" err="1"/>
              <a:t>Хороший</a:t>
            </a:r>
            <a:r>
              <a:rPr dirty="0"/>
              <a:t> </a:t>
            </a:r>
            <a:r>
              <a:rPr dirty="0" err="1"/>
              <a:t>постмортем</a:t>
            </a:r>
            <a:r>
              <a:rPr dirty="0"/>
              <a:t> </a:t>
            </a:r>
            <a:r>
              <a:rPr lang="ru-RU" dirty="0"/>
              <a:t>(или ретроспектива) </a:t>
            </a:r>
            <a:r>
              <a:rPr dirty="0" err="1"/>
              <a:t>это</a:t>
            </a:r>
            <a:r>
              <a:rPr dirty="0"/>
              <a:t>:</a:t>
            </a:r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dirty="0"/>
              <a:t>— </a:t>
            </a:r>
            <a:r>
              <a:rPr dirty="0" err="1"/>
              <a:t>обязательное</a:t>
            </a:r>
            <a:r>
              <a:rPr dirty="0"/>
              <a:t> </a:t>
            </a:r>
            <a:r>
              <a:rPr dirty="0" err="1"/>
              <a:t>мероприятие</a:t>
            </a:r>
            <a:r>
              <a:rPr dirty="0"/>
              <a:t>, </a:t>
            </a: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всё</a:t>
            </a:r>
            <a:r>
              <a:rPr dirty="0"/>
              <a:t> </a:t>
            </a:r>
            <a:r>
              <a:rPr dirty="0" err="1"/>
              <a:t>хорошо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dirty="0"/>
              <a:t>— </a:t>
            </a:r>
            <a:r>
              <a:rPr dirty="0" err="1"/>
              <a:t>простой</a:t>
            </a:r>
            <a:r>
              <a:rPr dirty="0"/>
              <a:t> </a:t>
            </a:r>
            <a:r>
              <a:rPr dirty="0" err="1"/>
              <a:t>формат</a:t>
            </a:r>
            <a:r>
              <a:rPr dirty="0"/>
              <a:t>,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лишних</a:t>
            </a:r>
            <a:r>
              <a:rPr dirty="0"/>
              <a:t> </a:t>
            </a:r>
            <a:r>
              <a:rPr dirty="0" err="1"/>
              <a:t>формальностей</a:t>
            </a:r>
            <a:r>
              <a:rPr lang="ru-RU" dirty="0"/>
              <a:t> – собрали мнения и сгруппировали 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dirty="0"/>
              <a:t>—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результату</a:t>
            </a:r>
            <a:r>
              <a:rPr dirty="0"/>
              <a:t> </a:t>
            </a:r>
            <a:r>
              <a:rPr dirty="0" err="1"/>
              <a:t>берём</a:t>
            </a:r>
            <a:r>
              <a:rPr dirty="0"/>
              <a:t> в </a:t>
            </a:r>
            <a:r>
              <a:rPr dirty="0" err="1"/>
              <a:t>работу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самое</a:t>
            </a:r>
            <a:r>
              <a:rPr dirty="0"/>
              <a:t> </a:t>
            </a:r>
            <a:r>
              <a:rPr dirty="0" err="1"/>
              <a:t>важное</a:t>
            </a:r>
            <a:r>
              <a:rPr lang="ru-RU" dirty="0"/>
              <a:t> </a:t>
            </a:r>
            <a:r>
              <a:rPr lang="en-US" dirty="0"/>
              <a:t>, </a:t>
            </a:r>
            <a:r>
              <a:rPr lang="ru-RU" dirty="0"/>
              <a:t>не распыляемся на все пункты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dirty="0"/>
              <a:t>— </a:t>
            </a:r>
            <a:r>
              <a:rPr dirty="0" err="1"/>
              <a:t>главное</a:t>
            </a:r>
            <a:r>
              <a:rPr dirty="0"/>
              <a:t>: </a:t>
            </a:r>
            <a:r>
              <a:rPr dirty="0" err="1"/>
              <a:t>создать</a:t>
            </a:r>
            <a:r>
              <a:rPr dirty="0"/>
              <a:t> </a:t>
            </a: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высказывания</a:t>
            </a:r>
            <a:r>
              <a:rPr dirty="0"/>
              <a:t> </a:t>
            </a:r>
            <a:r>
              <a:rPr dirty="0" err="1"/>
              <a:t>мнений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dirty="0"/>
              <a:t>— </a:t>
            </a:r>
            <a:r>
              <a:rPr dirty="0" err="1"/>
              <a:t>обязательно</a:t>
            </a:r>
            <a:r>
              <a:rPr dirty="0"/>
              <a:t>: </a:t>
            </a:r>
            <a:r>
              <a:rPr dirty="0" err="1"/>
              <a:t>нельзя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реагировать</a:t>
            </a:r>
            <a:r>
              <a:rPr dirty="0"/>
              <a:t>, </a:t>
            </a:r>
            <a:r>
              <a:rPr dirty="0" err="1"/>
              <a:t>падает</a:t>
            </a:r>
            <a:r>
              <a:rPr dirty="0"/>
              <a:t> </a:t>
            </a:r>
            <a:r>
              <a:rPr dirty="0" err="1"/>
              <a:t>вовлеченность</a:t>
            </a:r>
            <a:r>
              <a:rPr dirty="0"/>
              <a:t> </a:t>
            </a:r>
            <a:r>
              <a:rPr dirty="0" err="1"/>
              <a:t>команды</a:t>
            </a:r>
            <a:endParaRPr lang="ru-RU"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Все изменения о которых я рассказал выше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Вахтовый метод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Улучшения стенда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Внутренние эксперты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Работа с заказчиком</a:t>
            </a:r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Мы придумали на подведении итогов . Не отказывайтесь от подведения итогов!</a:t>
            </a:r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 прошла 21 мин</a:t>
            </a:r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100"/>
              <a:buFont typeface="Arial"/>
              <a:buNone/>
              <a:defRPr sz="1100"/>
            </a:pPr>
            <a:r>
              <a:rPr lang="ru-RU" dirty="0"/>
              <a:t>В завершении хочется сказать: </a:t>
            </a:r>
          </a:p>
          <a:p>
            <a:pPr marL="158750" indent="0">
              <a:buClr>
                <a:srgbClr val="000000"/>
              </a:buClr>
              <a:buSzPts val="1100"/>
              <a:buFont typeface="Arial"/>
              <a:buNone/>
              <a:defRPr sz="1100"/>
            </a:pPr>
            <a:r>
              <a:rPr lang="ru-RU" dirty="0"/>
              <a:t>Мы придерживаемся мысли что </a:t>
            </a:r>
            <a:r>
              <a:rPr dirty="0" err="1"/>
              <a:t>Вовлеченная</a:t>
            </a:r>
            <a:r>
              <a:rPr dirty="0"/>
              <a:t> </a:t>
            </a:r>
            <a:r>
              <a:rPr dirty="0" err="1"/>
              <a:t>команда</a:t>
            </a:r>
            <a:r>
              <a:rPr dirty="0"/>
              <a:t>, </a:t>
            </a:r>
            <a:r>
              <a:rPr dirty="0" err="1"/>
              <a:t>люди</a:t>
            </a:r>
            <a:r>
              <a:rPr dirty="0"/>
              <a:t> – </a:t>
            </a:r>
            <a:r>
              <a:rPr dirty="0" err="1"/>
              <a:t>самое</a:t>
            </a:r>
            <a:r>
              <a:rPr dirty="0"/>
              <a:t> </a:t>
            </a:r>
            <a:r>
              <a:rPr dirty="0" err="1"/>
              <a:t>главное</a:t>
            </a:r>
            <a:endParaRPr dirty="0"/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rPr lang="ru-RU" dirty="0"/>
              <a:t>Чтобы длительное время команда не теряла вовлеченности </a:t>
            </a:r>
            <a:r>
              <a:rPr dirty="0" err="1"/>
              <a:t>Должно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2 </a:t>
            </a:r>
            <a:r>
              <a:rPr dirty="0" err="1"/>
              <a:t>составляющие</a:t>
            </a:r>
            <a:endParaRPr dirty="0"/>
          </a:p>
          <a:p>
            <a:pPr marL="914400" lvl="1" indent="-298450">
              <a:buClr>
                <a:srgbClr val="000000"/>
              </a:buClr>
              <a:buSzPts val="1100"/>
              <a:buFont typeface="Arial"/>
              <a:buChar char="○"/>
              <a:defRPr sz="1100"/>
            </a:pPr>
            <a:r>
              <a:rPr dirty="0" err="1"/>
              <a:t>Вера</a:t>
            </a:r>
            <a:r>
              <a:rPr dirty="0"/>
              <a:t> в </a:t>
            </a:r>
            <a:r>
              <a:rPr dirty="0" err="1"/>
              <a:t>успех</a:t>
            </a:r>
            <a:r>
              <a:rPr lang="ru-RU" dirty="0"/>
              <a:t> </a:t>
            </a:r>
            <a:r>
              <a:rPr lang="en-US" dirty="0"/>
              <a:t>, </a:t>
            </a:r>
            <a:r>
              <a:rPr lang="ru-RU" dirty="0"/>
              <a:t>чтобы не опустились руки. Нужно чтобы </a:t>
            </a:r>
            <a:r>
              <a:rPr lang="ru-RU" dirty="0" err="1"/>
              <a:t>хотябы</a:t>
            </a:r>
            <a:r>
              <a:rPr lang="ru-RU" dirty="0"/>
              <a:t> малая часть участников верила в возможность достижение результата. </a:t>
            </a:r>
            <a:endParaRPr dirty="0"/>
          </a:p>
          <a:p>
            <a:pPr marL="914400" lvl="1" indent="-298450">
              <a:buClr>
                <a:srgbClr val="000000"/>
              </a:buClr>
              <a:buSzPts val="1100"/>
              <a:buFont typeface="Arial"/>
              <a:buChar char="○"/>
              <a:defRPr sz="1100"/>
            </a:pPr>
            <a:r>
              <a:rPr dirty="0" err="1"/>
              <a:t>Показатели</a:t>
            </a:r>
            <a:r>
              <a:rPr dirty="0"/>
              <a:t> 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подпитывают</a:t>
            </a:r>
            <a:r>
              <a:rPr dirty="0"/>
              <a:t> </a:t>
            </a:r>
            <a:r>
              <a:rPr dirty="0" err="1"/>
              <a:t>веру</a:t>
            </a:r>
            <a:r>
              <a:rPr dirty="0"/>
              <a:t> в </a:t>
            </a:r>
            <a:r>
              <a:rPr dirty="0" err="1"/>
              <a:t>успех</a:t>
            </a:r>
            <a:r>
              <a:rPr dirty="0"/>
              <a:t> </a:t>
            </a:r>
            <a:r>
              <a:rPr lang="ru-RU" dirty="0"/>
              <a:t>– для наглядности и осязаемости</a:t>
            </a:r>
            <a:endParaRPr dirty="0"/>
          </a:p>
          <a:p>
            <a:pPr>
              <a:defRPr sz="1100"/>
            </a:pPr>
            <a:br>
              <a:rPr dirty="0"/>
            </a:b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rPr lang="ru-RU" dirty="0"/>
              <a:t>Такой показатель в нашем случае был очень простым – мы считали количество найденных после нас ошибок. </a:t>
            </a:r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rPr lang="ru-RU" dirty="0"/>
              <a:t>Каждый раз подводя итоги мы смотрели на него и видели тенденцию к уменьшению количества. Несмотря на то</a:t>
            </a:r>
            <a:r>
              <a:rPr lang="en-US" dirty="0"/>
              <a:t>, </a:t>
            </a:r>
            <a:r>
              <a:rPr lang="ru-RU" dirty="0"/>
              <a:t>что график конечно колебался. </a:t>
            </a:r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lang="ru-RU" dirty="0"/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rPr lang="ru-RU" dirty="0"/>
              <a:t>На данный момент нам удалось достигнуть результата в 0 ошибок единожды. Еще многое предстоит сделать</a:t>
            </a:r>
            <a:r>
              <a:rPr lang="en-US" dirty="0"/>
              <a:t>, </a:t>
            </a:r>
            <a:r>
              <a:rPr lang="ru-RU" dirty="0"/>
              <a:t>но мы верим в успех и планируем быстро повторить достигнутое на ближайших релизах. </a:t>
            </a:r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lang="ru-RU" dirty="0"/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r>
              <a:rPr lang="ru-RU" dirty="0"/>
              <a:t>Спасибо за внимание </a:t>
            </a:r>
            <a:r>
              <a:rPr lang="en-US" dirty="0"/>
              <a:t>, </a:t>
            </a:r>
            <a:r>
              <a:rPr lang="ru-RU" dirty="0"/>
              <a:t>надеюсь что какие-то из перечисленных приемов помогут вам в вашей работе!</a:t>
            </a:r>
          </a:p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lang="ru-RU" dirty="0"/>
          </a:p>
          <a:p>
            <a:pPr marL="158750" indent="0">
              <a:buClr>
                <a:srgbClr val="000000"/>
              </a:buClr>
              <a:buSzPts val="1100"/>
              <a:buFont typeface="Arial"/>
              <a:buNone/>
              <a:defRPr sz="1100"/>
            </a:pPr>
            <a:r>
              <a:rPr lang="ru-RU" dirty="0"/>
              <a:t>= 23 мин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6acb93c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6acb93c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en-US" dirty="0" err="1"/>
              <a:t>Bercut</a:t>
            </a:r>
            <a:r>
              <a:rPr lang="en-US" dirty="0"/>
              <a:t> – </a:t>
            </a:r>
            <a:r>
              <a:rPr lang="ru-RU" dirty="0"/>
              <a:t>компания 25 работает на рынке </a:t>
            </a:r>
            <a:r>
              <a:rPr lang="en-US" dirty="0"/>
              <a:t>IT/</a:t>
            </a:r>
            <a:r>
              <a:rPr lang="ru-RU" dirty="0"/>
              <a:t>телеком . Расположена в СПб.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Решения Беркут – высокопроизводительные системы которые стоят под многомиллионной абонентской нагрузкой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/>
              <a:t>Основной продукт это </a:t>
            </a:r>
            <a:r>
              <a:rPr lang="ru-RU" dirty="0" err="1"/>
              <a:t>биллинговая</a:t>
            </a:r>
            <a:r>
              <a:rPr lang="ru-RU" dirty="0"/>
              <a:t> система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1 мин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Я расскажу о том какой путь мы с командой прошли за 2.5 года работы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Какие проблемы испытывали на старте работ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 начали с проблемами бороться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Про стенды </a:t>
            </a:r>
            <a:r>
              <a:rPr lang="en-US" dirty="0"/>
              <a:t>, </a:t>
            </a:r>
            <a:r>
              <a:rPr lang="ru-RU" dirty="0"/>
              <a:t>накопление экспертизы </a:t>
            </a:r>
            <a:r>
              <a:rPr lang="en-US" dirty="0"/>
              <a:t>, </a:t>
            </a:r>
            <a:r>
              <a:rPr lang="ru-RU" dirty="0"/>
              <a:t>работу с документацией и командой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=прошло 1 минута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 b="1"/>
            </a:pPr>
            <a:r>
              <a:rPr lang="ru-RU" b="0" dirty="0"/>
              <a:t>2 мин</a:t>
            </a:r>
          </a:p>
          <a:p>
            <a:pPr marL="158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 b="1"/>
            </a:pPr>
            <a:r>
              <a:rPr lang="ru-RU" b="0" dirty="0"/>
              <a:t>Несколько слов о процессе нашей работы</a:t>
            </a:r>
            <a:r>
              <a:rPr lang="en-US" b="0" dirty="0"/>
              <a:t>, </a:t>
            </a:r>
            <a:r>
              <a:rPr lang="ru-RU" b="0" dirty="0"/>
              <a:t>чтобы быть в контексте</a:t>
            </a:r>
            <a:br>
              <a:rPr b="0" dirty="0"/>
            </a:br>
            <a:r>
              <a:rPr b="0" dirty="0"/>
              <a:t>+ </a:t>
            </a:r>
            <a:r>
              <a:rPr b="0" dirty="0" err="1"/>
              <a:t>работаем</a:t>
            </a:r>
            <a:r>
              <a:rPr b="0" dirty="0"/>
              <a:t> </a:t>
            </a:r>
            <a:r>
              <a:rPr b="0" dirty="0" err="1"/>
              <a:t>по</a:t>
            </a:r>
            <a:r>
              <a:rPr b="0" dirty="0"/>
              <a:t> Waterfall</a:t>
            </a:r>
            <a:r>
              <a:rPr lang="ru-RU" b="0" dirty="0"/>
              <a:t> – водопадная модель производства.</a:t>
            </a:r>
            <a:br>
              <a:rPr b="0" dirty="0"/>
            </a:br>
            <a:r>
              <a:rPr lang="ru-RU" b="0" dirty="0"/>
              <a:t>+ Все классические Этапы присутствуют: аналитика → </a:t>
            </a:r>
            <a:r>
              <a:rPr lang="ru-RU" b="0" dirty="0" err="1"/>
              <a:t>разработка+функциональное</a:t>
            </a:r>
            <a:r>
              <a:rPr lang="ru-RU" b="0" dirty="0"/>
              <a:t> тестирование → интеграционное </a:t>
            </a:r>
            <a:r>
              <a:rPr lang="ru-RU" b="0" dirty="0" err="1"/>
              <a:t>тестирование+описание</a:t>
            </a:r>
            <a:r>
              <a:rPr lang="ru-RU" b="0" dirty="0"/>
              <a:t> → приёмка у заказчика → релиз на </a:t>
            </a:r>
            <a:r>
              <a:rPr lang="ru-RU" b="0" dirty="0" err="1"/>
              <a:t>прод</a:t>
            </a:r>
            <a:r>
              <a:rPr lang="ru-RU" b="0" dirty="0"/>
              <a:t>. Доклад посвящен именно этапу интеграционного тестирования</a:t>
            </a:r>
            <a:r>
              <a:rPr lang="en-US" b="0" dirty="0"/>
              <a:t>, </a:t>
            </a:r>
            <a:r>
              <a:rPr lang="ru-RU" b="0" dirty="0"/>
              <a:t>изначально его не было в процессе </a:t>
            </a:r>
            <a:r>
              <a:rPr lang="en-US" b="0" dirty="0"/>
              <a:t>, </a:t>
            </a:r>
            <a:r>
              <a:rPr lang="ru-RU" b="0" dirty="0"/>
              <a:t>введен 2.5 года назад.</a:t>
            </a:r>
          </a:p>
          <a:p>
            <a:pPr marL="158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 b="1"/>
            </a:pPr>
            <a:r>
              <a:rPr lang="ru-RU" b="0" dirty="0"/>
              <a:t>На каждый этап время нормировано</a:t>
            </a:r>
            <a:r>
              <a:rPr lang="en-US" b="0" dirty="0"/>
              <a:t>,</a:t>
            </a:r>
            <a:r>
              <a:rPr lang="ru-RU" b="0" dirty="0"/>
              <a:t> исчисляется неделями 2-3</a:t>
            </a:r>
            <a:r>
              <a:rPr lang="en-US" b="0" dirty="0"/>
              <a:t>, </a:t>
            </a:r>
            <a:r>
              <a:rPr lang="ru-RU" b="0" dirty="0"/>
              <a:t>чтобы уложиться в общий срок передачи софта</a:t>
            </a:r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  <a:defRPr b="1"/>
            </a:pPr>
            <a:r>
              <a:rPr b="0" dirty="0"/>
              <a:t>+ </a:t>
            </a:r>
            <a:r>
              <a:rPr b="0" dirty="0" err="1"/>
              <a:t>даты</a:t>
            </a:r>
            <a:r>
              <a:rPr b="0" dirty="0"/>
              <a:t> </a:t>
            </a:r>
            <a:r>
              <a:rPr lang="ru-RU" b="0" dirty="0"/>
              <a:t>передачи </a:t>
            </a:r>
            <a:r>
              <a:rPr b="0" dirty="0" err="1"/>
              <a:t>релизов</a:t>
            </a:r>
            <a:r>
              <a:rPr lang="ru-RU" b="0" dirty="0"/>
              <a:t> заказчику известны заранее</a:t>
            </a:r>
            <a:r>
              <a:rPr lang="en-US" b="0" dirty="0"/>
              <a:t>, </a:t>
            </a:r>
            <a:r>
              <a:rPr lang="ru-RU" b="0" dirty="0"/>
              <a:t>т.к. на стороне заказчика есть приемка как часть общего сквозного процесса выпуска ПО</a:t>
            </a:r>
            <a:br>
              <a:rPr b="0" dirty="0"/>
            </a:br>
            <a:r>
              <a:rPr lang="ru-RU" b="0" dirty="0"/>
              <a:t>у нас 6 релизов в год </a:t>
            </a:r>
            <a:br>
              <a:rPr b="0" dirty="0"/>
            </a:br>
            <a:endParaRPr lang="ru-RU" b="0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  <a:defRPr b="1"/>
            </a:pPr>
            <a:r>
              <a:rPr lang="ru-RU" b="0" dirty="0"/>
              <a:t>=Прошло 3 минут</a:t>
            </a:r>
            <a:endParaRPr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3 минуты</a:t>
            </a:r>
          </a:p>
          <a:p>
            <a:br>
              <a:rPr dirty="0"/>
            </a:br>
            <a:r>
              <a:rPr dirty="0"/>
              <a:t>«</a:t>
            </a:r>
            <a:r>
              <a:rPr lang="ru-RU" dirty="0"/>
              <a:t>основной наш продукт </a:t>
            </a:r>
            <a:r>
              <a:rPr dirty="0" err="1"/>
              <a:t>биллинг</a:t>
            </a:r>
            <a:r>
              <a:rPr dirty="0"/>
              <a:t>, и </a:t>
            </a:r>
            <a:r>
              <a:rPr dirty="0" err="1"/>
              <a:t>нашим</a:t>
            </a:r>
            <a:r>
              <a:rPr dirty="0"/>
              <a:t> </a:t>
            </a:r>
            <a:r>
              <a:rPr dirty="0" err="1"/>
              <a:t>конечным</a:t>
            </a:r>
            <a:r>
              <a:rPr dirty="0"/>
              <a:t> </a:t>
            </a:r>
            <a:r>
              <a:rPr dirty="0" err="1"/>
              <a:t>пользователям</a:t>
            </a:r>
            <a:r>
              <a:rPr dirty="0"/>
              <a:t> (</a:t>
            </a:r>
            <a:r>
              <a:rPr dirty="0" err="1"/>
              <a:t>абонентам</a:t>
            </a:r>
            <a:r>
              <a:rPr dirty="0"/>
              <a:t> Теле2)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важно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фичи</a:t>
            </a:r>
            <a:r>
              <a:rPr dirty="0"/>
              <a:t> </a:t>
            </a:r>
            <a:r>
              <a:rPr dirty="0" err="1"/>
              <a:t>доезжали</a:t>
            </a:r>
            <a:r>
              <a:rPr dirty="0"/>
              <a:t> </a:t>
            </a:r>
            <a:r>
              <a:rPr dirty="0" err="1"/>
              <a:t>вовремя</a:t>
            </a:r>
            <a:r>
              <a:rPr dirty="0"/>
              <a:t> и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багов</a:t>
            </a:r>
            <a:r>
              <a:rPr dirty="0"/>
              <a:t>, </a:t>
            </a:r>
            <a:r>
              <a:rPr dirty="0" err="1"/>
              <a:t>иначе</a:t>
            </a:r>
            <a:r>
              <a:rPr dirty="0"/>
              <a:t> </a:t>
            </a:r>
            <a:r>
              <a:rPr lang="ru-RU" dirty="0"/>
              <a:t>для нас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риск</a:t>
            </a:r>
            <a:r>
              <a:rPr dirty="0"/>
              <a:t> </a:t>
            </a:r>
            <a:r>
              <a:rPr dirty="0" err="1"/>
              <a:t>потерь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финансовых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и </a:t>
            </a:r>
            <a:r>
              <a:rPr dirty="0" err="1"/>
              <a:t>репутационных</a:t>
            </a:r>
            <a:r>
              <a:rPr dirty="0"/>
              <a:t>».</a:t>
            </a:r>
            <a:br>
              <a:rPr dirty="0"/>
            </a:br>
            <a:r>
              <a:rPr lang="ru-RU" dirty="0"/>
              <a:t>«У нас была проблема: мы доставляли новую </a:t>
            </a:r>
            <a:r>
              <a:rPr lang="ru-RU" dirty="0" err="1"/>
              <a:t>функциоанльность</a:t>
            </a:r>
            <a:r>
              <a:rPr lang="ru-RU" dirty="0"/>
              <a:t> медленнее, чем хотелось; в том числе из-за ошибок в нашем софте»</a:t>
            </a:r>
            <a:br>
              <a:rPr dirty="0"/>
            </a:br>
            <a:r>
              <a:rPr lang="en-US" dirty="0"/>
              <a:t>T2M – </a:t>
            </a:r>
            <a:r>
              <a:rPr lang="ru-RU" dirty="0"/>
              <a:t>основной показатель который интересует заказчика. Он считается от момента формирования бизнес-требований до запуска системы в </a:t>
            </a:r>
            <a:r>
              <a:rPr lang="ru-RU" dirty="0" err="1"/>
              <a:t>продуктив</a:t>
            </a:r>
            <a:r>
              <a:rPr lang="ru-RU" dirty="0"/>
              <a:t>.</a:t>
            </a:r>
          </a:p>
          <a:p>
            <a:r>
              <a:rPr lang="ru-RU" dirty="0"/>
              <a:t>Мы понимали что </a:t>
            </a:r>
            <a:r>
              <a:rPr dirty="0" err="1"/>
              <a:t>долгий</a:t>
            </a:r>
            <a:r>
              <a:rPr dirty="0"/>
              <a:t> T2M</a:t>
            </a:r>
            <a:r>
              <a:rPr lang="ru-RU" dirty="0"/>
              <a:t> находится  в прямой зависимости от качества - </a:t>
            </a:r>
            <a:r>
              <a:rPr dirty="0" err="1"/>
              <a:t>ошибки</a:t>
            </a:r>
            <a:r>
              <a:rPr dirty="0"/>
              <a:t> </a:t>
            </a:r>
            <a:r>
              <a:rPr dirty="0" err="1"/>
              <a:t>мешают</a:t>
            </a:r>
            <a:r>
              <a:rPr dirty="0"/>
              <a:t> </a:t>
            </a:r>
            <a:r>
              <a:rPr lang="ru-RU" dirty="0"/>
              <a:t>нам </a:t>
            </a:r>
            <a:r>
              <a:rPr dirty="0" err="1"/>
              <a:t>быстро</a:t>
            </a:r>
            <a:r>
              <a:rPr dirty="0"/>
              <a:t> </a:t>
            </a:r>
            <a:r>
              <a:rPr dirty="0" err="1"/>
              <a:t>запускаться</a:t>
            </a:r>
            <a:endParaRPr dirty="0"/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endParaRPr lang="ru-RU" dirty="0"/>
          </a:p>
          <a:p>
            <a:pPr marL="0" indent="0">
              <a:buClr>
                <a:srgbClr val="000000"/>
              </a:buClr>
              <a:buSzPts val="1400"/>
              <a:buNone/>
            </a:pP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стартовали</a:t>
            </a:r>
            <a:r>
              <a:rPr dirty="0"/>
              <a:t> </a:t>
            </a:r>
            <a:r>
              <a:rPr lang="ru-RU" dirty="0"/>
              <a:t>деятельность когда</a:t>
            </a:r>
            <a:r>
              <a:rPr dirty="0"/>
              <a:t> </a:t>
            </a:r>
            <a:r>
              <a:rPr dirty="0" err="1"/>
              <a:t>бизнес-приемка</a:t>
            </a:r>
            <a:r>
              <a:rPr lang="ru-RU" dirty="0"/>
              <a:t> на стороне заказчика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была</a:t>
            </a:r>
            <a:r>
              <a:rPr dirty="0"/>
              <a:t> </a:t>
            </a:r>
            <a:r>
              <a:rPr dirty="0" err="1"/>
              <a:t>организована</a:t>
            </a:r>
            <a:r>
              <a:rPr dirty="0"/>
              <a:t> и </a:t>
            </a:r>
            <a:r>
              <a:rPr dirty="0" err="1"/>
              <a:t>находила</a:t>
            </a:r>
            <a:r>
              <a:rPr dirty="0"/>
              <a:t> </a:t>
            </a:r>
            <a:r>
              <a:rPr dirty="0" err="1"/>
              <a:t>ошибки</a:t>
            </a:r>
            <a:endParaRPr lang="ru-RU" dirty="0"/>
          </a:p>
          <a:p>
            <a:pPr marL="0" indent="0">
              <a:buClr>
                <a:srgbClr val="000000"/>
              </a:buClr>
              <a:buSzPts val="1400"/>
              <a:buNone/>
            </a:pPr>
            <a:r>
              <a:rPr lang="ru-RU" dirty="0"/>
              <a:t>Тайминг на наш этап работ ограничен 3-мя неделями.</a:t>
            </a:r>
          </a:p>
          <a:p>
            <a:pPr marL="0" indent="0">
              <a:buClr>
                <a:srgbClr val="000000"/>
              </a:buClr>
              <a:buSzPts val="1400"/>
              <a:buNone/>
            </a:pPr>
            <a:r>
              <a:rPr lang="ru-RU" dirty="0"/>
              <a:t>= прошло 5 мин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1 мин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Я расскажу о том какой путь мы с командой прошли за 2.5 года работы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Какие проблемы испытывали на старте работ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 начали с проблемами бороться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Про стенды </a:t>
            </a:r>
            <a:r>
              <a:rPr lang="en-US" dirty="0"/>
              <a:t>, </a:t>
            </a:r>
            <a:r>
              <a:rPr lang="ru-RU" dirty="0"/>
              <a:t>накопление экспертизы </a:t>
            </a:r>
            <a:r>
              <a:rPr lang="en-US" dirty="0"/>
              <a:t>, </a:t>
            </a:r>
            <a:r>
              <a:rPr lang="ru-RU" dirty="0"/>
              <a:t>работу с документацией и командой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=прошло 1 минута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61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ru-RU" dirty="0"/>
              <a:t>Начали , сформировали команду. Получили кейсы и попробовали их пройти в запланированный срок. 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В начале пути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регулярно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успевали</a:t>
            </a:r>
            <a:r>
              <a:rPr dirty="0"/>
              <a:t> </a:t>
            </a:r>
            <a:r>
              <a:rPr dirty="0" err="1"/>
              <a:t>протестировать</a:t>
            </a:r>
            <a:r>
              <a:rPr lang="ru-RU" dirty="0"/>
              <a:t> ПО в срок.</a:t>
            </a:r>
            <a:r>
              <a:rPr dirty="0"/>
              <a:t> </a:t>
            </a:r>
            <a:r>
              <a:rPr dirty="0" err="1"/>
              <a:t>Проблема</a:t>
            </a:r>
            <a:r>
              <a:rPr dirty="0"/>
              <a:t> – </a:t>
            </a:r>
            <a:r>
              <a:rPr dirty="0" err="1"/>
              <a:t>парализованы</a:t>
            </a:r>
            <a:r>
              <a:rPr dirty="0"/>
              <a:t> </a:t>
            </a:r>
            <a:r>
              <a:rPr dirty="0" err="1"/>
              <a:t>поддержкой</a:t>
            </a:r>
            <a:r>
              <a:rPr dirty="0"/>
              <a:t> </a:t>
            </a:r>
            <a:r>
              <a:rPr dirty="0" err="1"/>
              <a:t>следующего</a:t>
            </a:r>
            <a:r>
              <a:rPr lang="ru-RU" dirty="0"/>
              <a:t> за нами</a:t>
            </a:r>
            <a:r>
              <a:rPr dirty="0"/>
              <a:t> </a:t>
            </a:r>
            <a:r>
              <a:rPr dirty="0" err="1"/>
              <a:t>этапа</a:t>
            </a:r>
            <a:r>
              <a:rPr dirty="0"/>
              <a:t> – </a:t>
            </a:r>
            <a:r>
              <a:rPr dirty="0" err="1"/>
              <a:t>т.е</a:t>
            </a:r>
            <a:r>
              <a:rPr dirty="0"/>
              <a:t>. </a:t>
            </a:r>
            <a:r>
              <a:rPr dirty="0" err="1"/>
              <a:t>бизнес-приемки</a:t>
            </a:r>
            <a:r>
              <a:rPr dirty="0"/>
              <a:t> </a:t>
            </a:r>
            <a:endParaRPr lang="ru-RU" dirty="0"/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Мы были в замкнутом кругу: отдали ПО - отвлекались на поддержку – не успевали начать тестирование следующего релиза по плану – отдавали следующий релиз с задержкой - снова отвлекались на поддержку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Начать тестировать вовремя не могли. Работали на выходных и по ночам. 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endParaRPr dirty="0"/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Чтобы выйти из замкнутого круга </a:t>
            </a:r>
            <a:r>
              <a:rPr dirty="0" err="1"/>
              <a:t>Придумали</a:t>
            </a:r>
            <a:r>
              <a:rPr dirty="0"/>
              <a:t> «</a:t>
            </a:r>
            <a:r>
              <a:rPr dirty="0" err="1"/>
              <a:t>вахтовый</a:t>
            </a:r>
            <a:r>
              <a:rPr dirty="0"/>
              <a:t> </a:t>
            </a:r>
            <a:r>
              <a:rPr dirty="0" err="1"/>
              <a:t>метод</a:t>
            </a:r>
            <a:r>
              <a:rPr dirty="0"/>
              <a:t>»</a:t>
            </a:r>
            <a:r>
              <a:rPr lang="ru-RU" dirty="0"/>
              <a:t> : мы поделились на 2 группы. Назвали их четными и нечетными релизами. Теперь наш цикл стал таким: тестирование-поддержка-тестирование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Т.е. каждая команда тестировала релиз и его же и поддерживала</a:t>
            </a:r>
            <a:r>
              <a:rPr lang="en-US" dirty="0"/>
              <a:t>, </a:t>
            </a:r>
            <a:r>
              <a:rPr lang="ru-RU" dirty="0"/>
              <a:t>давая возможность второй команде начать вовремя работу над следующим релизом.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Нам такой подход помог начать работать над плановыми задачами вместо доделывания хвостов.</a:t>
            </a:r>
            <a:endParaRPr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Очень рекомендуем. В нашем случае сработало и мы действительно начали тестировать тот релиз</a:t>
            </a:r>
            <a:r>
              <a:rPr lang="en-US" dirty="0"/>
              <a:t>, </a:t>
            </a:r>
            <a:r>
              <a:rPr lang="ru-RU" dirty="0"/>
              <a:t>что планировали</a:t>
            </a:r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457200" indent="-298450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= прошло 7 минут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1 мин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Я расскажу о том какой путь мы с командой прошли за 2.5 года работы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Какие проблемы испытывали на старте работ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Как начали с проблемами бороться 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r>
              <a:rPr lang="ru-RU" dirty="0"/>
              <a:t>Про стенды </a:t>
            </a:r>
            <a:r>
              <a:rPr lang="en-US" dirty="0"/>
              <a:t>, </a:t>
            </a:r>
            <a:r>
              <a:rPr lang="ru-RU" dirty="0"/>
              <a:t>накопление экспертизы </a:t>
            </a:r>
            <a:r>
              <a:rPr lang="en-US" dirty="0"/>
              <a:t>, </a:t>
            </a:r>
            <a:r>
              <a:rPr lang="ru-RU" dirty="0"/>
              <a:t>работу с документацией и командой</a:t>
            </a:r>
          </a:p>
          <a:p>
            <a:pPr marL="538595" indent="-379845">
              <a:buClr>
                <a:srgbClr val="000000"/>
              </a:buClr>
              <a:buSzPts val="1400"/>
              <a:buFont typeface="Arial"/>
              <a:buChar char="●"/>
            </a:pPr>
            <a:endParaRPr lang="ru-RU" dirty="0"/>
          </a:p>
          <a:p>
            <a:pPr marL="158750" indent="0"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=прошло 1 минута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854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rgbClr val="000000"/>
              </a:buClr>
              <a:buSzPts val="1400"/>
              <a:buNone/>
            </a:pPr>
            <a:endParaRPr lang="ru-RU" dirty="0"/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Основной инструмент работы – стенд. На слайде его схема. 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Наш стенд </a:t>
            </a:r>
            <a:r>
              <a:rPr lang="en-US" dirty="0"/>
              <a:t>, </a:t>
            </a:r>
            <a:r>
              <a:rPr lang="ru-RU" dirty="0"/>
              <a:t>в телеком отрасли </a:t>
            </a:r>
            <a:r>
              <a:rPr lang="en-US" dirty="0"/>
              <a:t>, </a:t>
            </a:r>
            <a:r>
              <a:rPr lang="ru-RU" dirty="0"/>
              <a:t>имеет особенности - Он состоит из множества систем</a:t>
            </a:r>
            <a:r>
              <a:rPr lang="en-US" dirty="0"/>
              <a:t>, </a:t>
            </a:r>
            <a:r>
              <a:rPr lang="ru-RU" dirty="0"/>
              <a:t>многие из которых не нашего производства. На слайде каждая строчка в квадратике – отдельная система.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endParaRPr lang="ru-RU" dirty="0"/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dirty="0"/>
              <a:t>Основные этапы создания стенда: развернуть необходимые системы </a:t>
            </a:r>
            <a:r>
              <a:rPr lang="ru-RU" b="0" dirty="0"/>
              <a:t>→ обеспечить их правильную связность и </a:t>
            </a:r>
            <a:r>
              <a:rPr lang="ru-RU" b="0" dirty="0" err="1"/>
              <a:t>роутинг</a:t>
            </a:r>
            <a:r>
              <a:rPr lang="ru-RU" b="0" dirty="0"/>
              <a:t> (это отдельный скилл</a:t>
            </a:r>
            <a:r>
              <a:rPr lang="en-US" b="0" dirty="0"/>
              <a:t>, </a:t>
            </a:r>
            <a:r>
              <a:rPr lang="ru-RU" b="0" dirty="0"/>
              <a:t>как сделать так чтобы настоящие звонки поступали на тест) → настроить функциональность (это самая востребованная и ценная часть)</a:t>
            </a:r>
          </a:p>
          <a:p>
            <a:pPr marL="342900" indent="-342900">
              <a:buClr>
                <a:srgbClr val="000000"/>
              </a:buClr>
              <a:buSzPts val="1400"/>
              <a:buChar char="-"/>
            </a:pPr>
            <a:r>
              <a:rPr lang="ru-RU" b="0" dirty="0"/>
              <a:t>Мы радостно выдохнули когда первый наш стенд заработал</a:t>
            </a:r>
            <a:r>
              <a:rPr lang="en-US" b="0" dirty="0"/>
              <a:t>, </a:t>
            </a:r>
            <a:r>
              <a:rPr lang="ru-RU" b="0" dirty="0"/>
              <a:t>но… это было только начало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6DD964-5F92-4D8F-9E9B-EF4714B7E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12" y="288388"/>
            <a:ext cx="573833" cy="273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560A8B-B040-4B37-AB82-4E617FD43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06" y="273780"/>
            <a:ext cx="478631" cy="30246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DCABBE-A875-4C61-BF57-3830B027F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DF5892-2C42-4326-8B29-30C57A35DD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6" y="288388"/>
            <a:ext cx="576566" cy="273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C9999-9839-4273-8F1A-E373E89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06" y="273780"/>
            <a:ext cx="478631" cy="3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291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81600" y="210783"/>
            <a:ext cx="8595001" cy="7626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500">
                <a:solidFill>
                  <a:srgbClr val="012C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pic>
        <p:nvPicPr>
          <p:cNvPr id="5" name="Рисунок 4" descr="Рисунок 4">
            <a:extLst>
              <a:ext uri="{FF2B5EF4-FFF2-40B4-BE49-F238E27FC236}">
                <a16:creationId xmlns:a16="http://schemas.microsoft.com/office/drawing/2014/main" id="{60576424-B4E1-49DD-ADD5-EE0EB3AEB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757103" y="412213"/>
            <a:ext cx="661853" cy="49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13E3CB-4568-434E-A292-8CB05A2C6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6" y="288388"/>
            <a:ext cx="576566" cy="273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C4D538-4CCC-4D5A-B643-8DC973C348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06" y="273780"/>
            <a:ext cx="478631" cy="30246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81600" y="210602"/>
            <a:ext cx="8595001" cy="7626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500">
                <a:solidFill>
                  <a:srgbClr val="29AB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pic>
        <p:nvPicPr>
          <p:cNvPr id="5" name="Рисунок 4" descr="Рисунок 4">
            <a:extLst>
              <a:ext uri="{FF2B5EF4-FFF2-40B4-BE49-F238E27FC236}">
                <a16:creationId xmlns:a16="http://schemas.microsoft.com/office/drawing/2014/main" id="{20108C09-5BF9-4210-BF0F-98DA358E3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757103" y="412213"/>
            <a:ext cx="661853" cy="49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31C774-EC73-4857-A894-54048FC01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6" y="288388"/>
            <a:ext cx="576566" cy="273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FC71F6-0689-460E-85CD-BD15BDE4B0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06" y="273780"/>
            <a:ext cx="478631" cy="302469"/>
          </a:xfrm>
          <a:prstGeom prst="rect">
            <a:avLst/>
          </a:prstGeom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D7851D-2689-4CD4-AA2C-8A1BE66CF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DE9F9D3F-4811-4B7A-A6B1-3753AFB46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" y="1004"/>
            <a:ext cx="9136546" cy="5141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C3D35B98-FDAF-4EB7-87C5-6B27BAEDC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0" y="416912"/>
            <a:ext cx="1432427" cy="6821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заголовокслайда">
            <a:extLst>
              <a:ext uri="{FF2B5EF4-FFF2-40B4-BE49-F238E27FC236}">
                <a16:creationId xmlns:a16="http://schemas.microsoft.com/office/drawing/2014/main" id="{BDAA76F3-64E8-4088-BB4E-DE2E59FE4D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78400" y="1236676"/>
            <a:ext cx="6255800" cy="165218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5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1pPr>
          </a:lstStyle>
          <a:p>
            <a:r>
              <a:rPr dirty="0" err="1"/>
              <a:t>заголовок</a:t>
            </a:r>
            <a:r>
              <a:rPr lang="en-US" dirty="0"/>
              <a:t> </a:t>
            </a:r>
            <a:r>
              <a:rPr dirty="0" err="1"/>
              <a:t>слайда</a:t>
            </a:r>
            <a:endParaRPr dirty="0"/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42648FE7-6A7F-41D2-9D53-A94B587D054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1600" y="3054466"/>
            <a:ext cx="5619189" cy="6815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1pPr>
            <a:lvl2pPr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2pPr>
            <a:lvl3pPr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3pPr>
            <a:lvl4pPr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4pPr>
            <a:lvl5pPr>
              <a:defRPr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5pPr>
          </a:lstStyle>
          <a:p>
            <a:r>
              <a:rPr dirty="0" err="1"/>
              <a:t>подзаголовок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703ECF-3C84-4AD0-B503-57F09A9072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26" y="416948"/>
            <a:ext cx="1079321" cy="682071"/>
          </a:xfrm>
          <a:prstGeom prst="rect">
            <a:avLst/>
          </a:prstGeom>
        </p:spPr>
      </p:pic>
      <p:sp>
        <p:nvSpPr>
          <p:cNvPr id="9" name="Уровень текста 1…">
            <a:extLst>
              <a:ext uri="{FF2B5EF4-FFF2-40B4-BE49-F238E27FC236}">
                <a16:creationId xmlns:a16="http://schemas.microsoft.com/office/drawing/2014/main" id="{E26156A3-0D2F-41AF-94A6-171A1F85E139}"/>
              </a:ext>
            </a:extLst>
          </p:cNvPr>
          <p:cNvSpPr txBox="1">
            <a:spLocks noGrp="1"/>
          </p:cNvSpPr>
          <p:nvPr>
            <p:ph type="body" sz="quarter" idx="11" hasCustomPrompt="1"/>
          </p:nvPr>
        </p:nvSpPr>
        <p:spPr>
          <a:xfrm>
            <a:off x="681600" y="3735977"/>
            <a:ext cx="5619189" cy="6815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1pPr>
            <a:lvl2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2pPr>
            <a:lvl3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3pPr>
            <a:lvl4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4pPr>
            <a:lvl5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5pPr>
          </a:lstStyle>
          <a:p>
            <a:r>
              <a:rPr lang="en-US" dirty="0"/>
              <a:t>bercut.com    </a:t>
            </a:r>
          </a:p>
          <a:p>
            <a:r>
              <a:rPr lang="en-US" dirty="0"/>
              <a:t>info@bercut.com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905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 граф.элементом">
  <p:cSld name="с граф.элементом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681600" y="121680"/>
            <a:ext cx="8595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заголовок слайда</a:t>
            </a:r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 hasCustomPrompt="1"/>
          </p:nvPr>
        </p:nvSpPr>
        <p:spPr>
          <a:xfrm>
            <a:off x="3420000" y="1251361"/>
            <a:ext cx="2160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Montserrat"/>
              <a:buNone/>
              <a:defRPr sz="1000">
                <a:solidFill>
                  <a:schemeClr val="l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rPr lang="ru-RU" dirty="0"/>
              <a:t>текст</a:t>
            </a:r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2" hasCustomPrompt="1"/>
          </p:nvPr>
        </p:nvSpPr>
        <p:spPr>
          <a:xfrm>
            <a:off x="3420000" y="2429023"/>
            <a:ext cx="2160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Montserrat"/>
              <a:buNone/>
              <a:tabLst/>
              <a:defRPr sz="1000">
                <a:solidFill>
                  <a:schemeClr val="l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Montserrat"/>
              <a:buNone/>
              <a:tabLst/>
              <a:defRPr/>
            </a:pPr>
            <a:r>
              <a:rPr lang="ru-RU" dirty="0"/>
              <a:t>текст</a:t>
            </a:r>
          </a:p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3" hasCustomPrompt="1"/>
          </p:nvPr>
        </p:nvSpPr>
        <p:spPr>
          <a:xfrm>
            <a:off x="3420000" y="3556248"/>
            <a:ext cx="2160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Montserrat"/>
              <a:buNone/>
              <a:tabLst/>
              <a:defRPr sz="1000">
                <a:solidFill>
                  <a:schemeClr val="l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Montserrat"/>
              <a:buNone/>
              <a:tabLst/>
              <a:defRPr/>
            </a:pPr>
            <a:r>
              <a:rPr lang="ru-RU" dirty="0"/>
              <a:t>текст</a:t>
            </a:r>
          </a:p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4" hasCustomPrompt="1"/>
          </p:nvPr>
        </p:nvSpPr>
        <p:spPr>
          <a:xfrm>
            <a:off x="6300000" y="1251361"/>
            <a:ext cx="2160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rPr lang="ru-RU" dirty="0"/>
              <a:t>текст</a:t>
            </a:r>
            <a:endParaRPr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5" hasCustomPrompt="1"/>
          </p:nvPr>
        </p:nvSpPr>
        <p:spPr>
          <a:xfrm>
            <a:off x="6300000" y="2429023"/>
            <a:ext cx="2160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tabLst/>
              <a:defRPr sz="10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tabLst/>
              <a:defRPr/>
            </a:pPr>
            <a:r>
              <a:rPr lang="ru-RU" dirty="0"/>
              <a:t>текст</a:t>
            </a:r>
          </a:p>
          <a:p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6" hasCustomPrompt="1"/>
          </p:nvPr>
        </p:nvSpPr>
        <p:spPr>
          <a:xfrm>
            <a:off x="6300000" y="3556248"/>
            <a:ext cx="21600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tabLst/>
              <a:defRPr sz="10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tabLst/>
              <a:defRPr/>
            </a:pPr>
            <a:r>
              <a:rPr lang="ru-RU" dirty="0"/>
              <a:t>текст</a:t>
            </a:r>
          </a:p>
          <a:p>
            <a:endParaRPr dirty="0"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7" hasCustomPrompt="1"/>
          </p:nvPr>
        </p:nvSpPr>
        <p:spPr>
          <a:xfrm>
            <a:off x="1075050" y="1406623"/>
            <a:ext cx="1182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  <a:defRPr sz="10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текст</a:t>
            </a:r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8" hasCustomPrompt="1"/>
          </p:nvPr>
        </p:nvSpPr>
        <p:spPr>
          <a:xfrm>
            <a:off x="1075050" y="2557712"/>
            <a:ext cx="1182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  <a:defRPr sz="10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текст</a:t>
            </a:r>
            <a:endParaRPr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9" hasCustomPrompt="1"/>
          </p:nvPr>
        </p:nvSpPr>
        <p:spPr>
          <a:xfrm>
            <a:off x="1075050" y="3616493"/>
            <a:ext cx="11823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  <a:tabLst/>
              <a:defRPr sz="10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None/>
              <a:tabLst/>
              <a:defRPr/>
            </a:pPr>
            <a:r>
              <a:rPr lang="ru-RU" dirty="0"/>
              <a:t>текст</a:t>
            </a:r>
          </a:p>
          <a:p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2B8BA9-FEE4-444B-86CF-00F2C913767C}"/>
              </a:ext>
            </a:extLst>
          </p:cNvPr>
          <p:cNvSpPr txBox="1"/>
          <p:nvPr userDrawn="1"/>
        </p:nvSpPr>
        <p:spPr>
          <a:xfrm>
            <a:off x="538672" y="4750097"/>
            <a:ext cx="360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EAB00D-CC3F-4C2B-95A5-5EA3291CBA30}" type="slidenum">
              <a:rPr lang="en-US" sz="700" smtClean="0">
                <a:solidFill>
                  <a:srgbClr val="012C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‹#›</a:t>
            </a:fld>
            <a:endParaRPr lang="ru-RU" sz="600" dirty="0">
              <a:solidFill>
                <a:srgbClr val="012C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 descr="Рисунок 4">
            <a:extLst>
              <a:ext uri="{FF2B5EF4-FFF2-40B4-BE49-F238E27FC236}">
                <a16:creationId xmlns:a16="http://schemas.microsoft.com/office/drawing/2014/main" id="{6BF1BD07-3B7B-42E3-93A0-6B2B2BE1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757103" y="412213"/>
            <a:ext cx="661853" cy="49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00493B-D764-41D5-B565-0FEF4C4EA3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6" y="288388"/>
            <a:ext cx="576566" cy="2732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948732-D0CF-433D-B931-90B3F24854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06" y="273780"/>
            <a:ext cx="478631" cy="3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1;p13">
            <a:extLst>
              <a:ext uri="{FF2B5EF4-FFF2-40B4-BE49-F238E27FC236}">
                <a16:creationId xmlns:a16="http://schemas.microsoft.com/office/drawing/2014/main" id="{8CC187D2-7B66-5047-89F4-F7A9E89CDE1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725" y="681600"/>
            <a:ext cx="1462401" cy="69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7BAFD8-5696-DA43-8ABA-6BD19C9432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" y="0"/>
            <a:ext cx="9140114" cy="5143500"/>
          </a:xfrm>
          <a:prstGeom prst="rect">
            <a:avLst/>
          </a:prstGeom>
        </p:spPr>
      </p:pic>
      <p:sp>
        <p:nvSpPr>
          <p:cNvPr id="12" name="Google Shape;52;p9">
            <a:extLst>
              <a:ext uri="{FF2B5EF4-FFF2-40B4-BE49-F238E27FC236}">
                <a16:creationId xmlns:a16="http://schemas.microsoft.com/office/drawing/2014/main" id="{AC5926DB-E76A-EE47-BB46-968FE05A619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78400" y="1216681"/>
            <a:ext cx="5622388" cy="110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5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спасибо</a:t>
            </a:r>
            <a:endParaRPr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E9DCBE9-A302-41FD-9469-93AB383489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3" y="416911"/>
            <a:ext cx="1432427" cy="682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19996B-2B75-446D-9252-86D0ACB6D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26" y="416948"/>
            <a:ext cx="1079321" cy="6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6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31" userDrawn="1">
          <p15:clr>
            <a:srgbClr val="FBAE40"/>
          </p15:clr>
        </p15:guide>
        <p15:guide id="4" orient="horz" pos="418" userDrawn="1">
          <p15:clr>
            <a:srgbClr val="FBAE40"/>
          </p15:clr>
        </p15:guide>
        <p15:guide id="5" orient="horz" pos="8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700">
                <a:solidFill>
                  <a:srgbClr val="012C6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 descr="Рисунок 4">
            <a:extLst>
              <a:ext uri="{FF2B5EF4-FFF2-40B4-BE49-F238E27FC236}">
                <a16:creationId xmlns:a16="http://schemas.microsoft.com/office/drawing/2014/main" id="{57DAB349-AD2D-458B-8CA0-5E473CCC12B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/>
          </a:blip>
          <a:stretch>
            <a:fillRect/>
          </a:stretch>
        </p:blipFill>
        <p:spPr>
          <a:xfrm>
            <a:off x="-757103" y="412213"/>
            <a:ext cx="661853" cy="4971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0" r:id="rId3"/>
    <p:sldLayoutId id="2147483651" r:id="rId4"/>
    <p:sldLayoutId id="2147483686" r:id="rId5"/>
    <p:sldLayoutId id="2147483684" r:id="rId6"/>
    <p:sldLayoutId id="214748368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441" userDrawn="1">
          <p15:clr>
            <a:srgbClr val="F26B43"/>
          </p15:clr>
        </p15:guide>
        <p15:guide id="3" orient="horz" pos="1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Заголовок 3"/>
          <p:cNvSpPr txBox="1">
            <a:spLocks noGrp="1"/>
          </p:cNvSpPr>
          <p:nvPr>
            <p:ph type="title"/>
          </p:nvPr>
        </p:nvSpPr>
        <p:spPr>
          <a:xfrm>
            <a:off x="678400" y="1339143"/>
            <a:ext cx="6255800" cy="1652181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rPr dirty="0" err="1">
                <a:latin typeface="Verdana" panose="020B0604030504040204" pitchFamily="34" charset="0"/>
              </a:rPr>
              <a:t>как</a:t>
            </a:r>
            <a:r>
              <a:rPr dirty="0">
                <a:latin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</a:rPr>
              <a:t>мы</a:t>
            </a:r>
            <a:r>
              <a:rPr dirty="0">
                <a:latin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</a:rPr>
              <a:t>добились</a:t>
            </a:r>
            <a:r>
              <a:rPr dirty="0">
                <a:latin typeface="Verdana" panose="020B0604030504040204" pitchFamily="34" charset="0"/>
              </a:rPr>
              <a:t> </a:t>
            </a:r>
            <a:br>
              <a:rPr dirty="0">
                <a:latin typeface="Verdana" panose="020B0604030504040204" pitchFamily="34" charset="0"/>
              </a:rPr>
            </a:br>
            <a:r>
              <a:rPr dirty="0" err="1">
                <a:latin typeface="Verdana" panose="020B0604030504040204" pitchFamily="34" charset="0"/>
              </a:rPr>
              <a:t>нуля</a:t>
            </a:r>
            <a:r>
              <a:rPr dirty="0">
                <a:latin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</a:rPr>
              <a:t>ошибок</a:t>
            </a:r>
            <a:r>
              <a:rPr dirty="0">
                <a:latin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</a:rPr>
              <a:t>по</a:t>
            </a:r>
            <a:r>
              <a:rPr dirty="0">
                <a:latin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</a:rPr>
              <a:t>итогам</a:t>
            </a:r>
            <a:r>
              <a:rPr dirty="0">
                <a:latin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</a:rPr>
              <a:t>интеграционных</a:t>
            </a:r>
            <a:r>
              <a:rPr dirty="0">
                <a:latin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</a:rPr>
              <a:t>тестов</a:t>
            </a:r>
            <a:endParaRPr dirty="0">
              <a:latin typeface="Verdana" panose="020B0604030504040204" pitchFamily="34" charset="0"/>
            </a:endParaRPr>
          </a:p>
        </p:txBody>
      </p:sp>
      <p:sp>
        <p:nvSpPr>
          <p:cNvPr id="228" name="Подзаголовок 4"/>
          <p:cNvSpPr txBox="1">
            <a:spLocks noGrp="1"/>
          </p:cNvSpPr>
          <p:nvPr>
            <p:ph type="body" sz="quarter" idx="1"/>
          </p:nvPr>
        </p:nvSpPr>
        <p:spPr>
          <a:xfrm>
            <a:off x="681600" y="2972748"/>
            <a:ext cx="5619189" cy="681511"/>
          </a:xfrm>
          <a:prstGeom prst="rect">
            <a:avLst/>
          </a:prstGeom>
        </p:spPr>
        <p:txBody>
          <a:bodyPr/>
          <a:lstStyle/>
          <a:p>
            <a:r>
              <a:rPr dirty="0"/>
              <a:t>Максим</a:t>
            </a:r>
            <a:r>
              <a:rPr lang="ru-RU" dirty="0"/>
              <a:t> Плавченок </a:t>
            </a:r>
          </a:p>
          <a:p>
            <a:r>
              <a:rPr lang="en-US" dirty="0"/>
              <a:t>Maxim.Plavchenok@bercut.com</a:t>
            </a:r>
            <a:endParaRPr dirty="0"/>
          </a:p>
        </p:txBody>
      </p:sp>
      <p:sp>
        <p:nvSpPr>
          <p:cNvPr id="4" name="Уровень текста 1…">
            <a:extLst>
              <a:ext uri="{FF2B5EF4-FFF2-40B4-BE49-F238E27FC236}">
                <a16:creationId xmlns:a16="http://schemas.microsoft.com/office/drawing/2014/main" id="{4AAF3358-59F4-42E3-A333-2B44788B1832}"/>
              </a:ext>
            </a:extLst>
          </p:cNvPr>
          <p:cNvSpPr txBox="1">
            <a:spLocks noGrp="1"/>
          </p:cNvSpPr>
          <p:nvPr>
            <p:ph type="body" sz="quarter" idx="11" hasCustomPrompt="1"/>
          </p:nvPr>
        </p:nvSpPr>
        <p:spPr>
          <a:xfrm>
            <a:off x="681600" y="3981518"/>
            <a:ext cx="5619189" cy="6815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1pPr>
            <a:lvl2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2pPr>
            <a:lvl3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3pPr>
            <a:lvl4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4pPr>
            <a:lvl5pPr>
              <a:defRPr sz="1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 Regular"/>
              </a:defRPr>
            </a:lvl5pPr>
          </a:lstStyle>
          <a:p>
            <a:r>
              <a:rPr lang="en-US" dirty="0"/>
              <a:t>bercut.com    </a:t>
            </a:r>
          </a:p>
          <a:p>
            <a:r>
              <a:rPr lang="en-US" dirty="0"/>
              <a:t>info@bercut.com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Заголовок 1"/>
          <p:cNvSpPr txBox="1">
            <a:spLocks noGrp="1"/>
          </p:cNvSpPr>
          <p:nvPr>
            <p:ph type="title"/>
          </p:nvPr>
        </p:nvSpPr>
        <p:spPr>
          <a:xfrm>
            <a:off x="681600" y="273067"/>
            <a:ext cx="8595001" cy="762601"/>
          </a:xfrm>
          <a:prstGeom prst="rect">
            <a:avLst/>
          </a:prstGeom>
        </p:spPr>
        <p:txBody>
          <a:bodyPr>
            <a:noAutofit/>
          </a:bodyPr>
          <a:lstStyle>
            <a:lvl1pPr defTabSz="822959">
              <a:defRPr sz="2880"/>
            </a:lvl1pPr>
          </a:lstStyle>
          <a:p>
            <a:r>
              <a:rPr lang="ru-RU" sz="2000" dirty="0"/>
              <a:t>о</a:t>
            </a:r>
            <a:r>
              <a:rPr sz="2000" dirty="0" err="1"/>
              <a:t>собенности</a:t>
            </a:r>
            <a:r>
              <a:rPr sz="2000" dirty="0"/>
              <a:t> </a:t>
            </a:r>
            <a:r>
              <a:rPr sz="2000" dirty="0" err="1"/>
              <a:t>тестовых</a:t>
            </a:r>
            <a:r>
              <a:rPr sz="2000" dirty="0"/>
              <a:t> </a:t>
            </a:r>
            <a:r>
              <a:rPr sz="2000" dirty="0" err="1"/>
              <a:t>стендов</a:t>
            </a:r>
            <a:r>
              <a:rPr sz="2000" dirty="0"/>
              <a:t> в </a:t>
            </a:r>
            <a:r>
              <a:rPr sz="2000" dirty="0" err="1"/>
              <a:t>телекоме</a:t>
            </a:r>
            <a:endParaRPr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7D80A4-8E18-42B2-8732-6954F2FBA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0" y="583903"/>
            <a:ext cx="6980326" cy="45413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Заголовок 1"/>
          <p:cNvSpPr txBox="1">
            <a:spLocks noGrp="1"/>
          </p:cNvSpPr>
          <p:nvPr>
            <p:ph type="title"/>
          </p:nvPr>
        </p:nvSpPr>
        <p:spPr>
          <a:xfrm>
            <a:off x="681600" y="245635"/>
            <a:ext cx="8595001" cy="762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2880"/>
            </a:lvl1pPr>
          </a:lstStyle>
          <a:p>
            <a:r>
              <a:rPr lang="ru-RU" b="1" dirty="0"/>
              <a:t>о</a:t>
            </a:r>
            <a:r>
              <a:rPr b="1" dirty="0" err="1"/>
              <a:t>собенности</a:t>
            </a:r>
            <a:r>
              <a:rPr b="1" dirty="0"/>
              <a:t> </a:t>
            </a:r>
            <a:r>
              <a:rPr b="1" dirty="0" err="1"/>
              <a:t>тестовых</a:t>
            </a:r>
            <a:r>
              <a:rPr b="1" dirty="0"/>
              <a:t> </a:t>
            </a:r>
            <a:r>
              <a:rPr b="1" dirty="0" err="1"/>
              <a:t>стендов</a:t>
            </a:r>
            <a:r>
              <a:rPr b="1" dirty="0"/>
              <a:t> </a:t>
            </a:r>
            <a:br>
              <a:rPr lang="ru-RU" b="1" dirty="0"/>
            </a:br>
            <a:r>
              <a:rPr b="1" dirty="0"/>
              <a:t>в </a:t>
            </a:r>
            <a:r>
              <a:rPr b="1" dirty="0" err="1"/>
              <a:t>телекоме</a:t>
            </a:r>
            <a:endParaRPr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C7ADE-E4A7-4AAD-8B77-5C445A0ADDC2}"/>
              </a:ext>
            </a:extLst>
          </p:cNvPr>
          <p:cNvSpPr txBox="1"/>
          <p:nvPr/>
        </p:nvSpPr>
        <p:spPr>
          <a:xfrm>
            <a:off x="602088" y="1486789"/>
            <a:ext cx="3524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стояли в очереди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за одним стендом</a:t>
            </a:r>
          </a:p>
          <a:p>
            <a:pPr marL="361950" indent="-361950">
              <a:buClr>
                <a:srgbClr val="000000"/>
              </a:buClr>
              <a:buSzPct val="55000"/>
              <a:buBlip>
                <a:blip r:embed="rId3"/>
              </a:buBlip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10 стендов делать долго…</a:t>
            </a:r>
          </a:p>
          <a:p>
            <a:pPr>
              <a:buSzPct val="55000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404351-DB97-40F2-9360-B1DE18830F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/>
          <a:stretch/>
        </p:blipFill>
        <p:spPr>
          <a:xfrm>
            <a:off x="0" y="3389910"/>
            <a:ext cx="9144000" cy="10441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CF7FD5-0B7D-4520-8651-08070B7AD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44" y="984441"/>
            <a:ext cx="4408639" cy="3174618"/>
          </a:xfrm>
          <a:prstGeom prst="rect">
            <a:avLst/>
          </a:prstGeom>
        </p:spPr>
      </p:pic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6DFA5063-A998-465F-B376-84F7A53FBAE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5898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Заголовок 1"/>
          <p:cNvSpPr txBox="1">
            <a:spLocks noGrp="1"/>
          </p:cNvSpPr>
          <p:nvPr>
            <p:ph type="title"/>
          </p:nvPr>
        </p:nvSpPr>
        <p:spPr>
          <a:xfrm>
            <a:off x="668900" y="215022"/>
            <a:ext cx="4055500" cy="1964234"/>
          </a:xfrm>
          <a:prstGeom prst="rect">
            <a:avLst/>
          </a:prstGeom>
        </p:spPr>
        <p:txBody>
          <a:bodyPr>
            <a:noAutofit/>
          </a:bodyPr>
          <a:lstStyle>
            <a:lvl1pPr defTabSz="822959">
              <a:defRPr sz="2880"/>
            </a:lvl1pPr>
          </a:lstStyle>
          <a:p>
            <a:r>
              <a:rPr lang="ru-RU" sz="3200" dirty="0"/>
              <a:t>о</a:t>
            </a:r>
            <a:r>
              <a:rPr sz="3200" dirty="0" err="1"/>
              <a:t>собенности</a:t>
            </a:r>
            <a:r>
              <a:rPr sz="3200" dirty="0"/>
              <a:t> </a:t>
            </a:r>
            <a:r>
              <a:rPr sz="3200" dirty="0" err="1"/>
              <a:t>тестовых</a:t>
            </a:r>
            <a:r>
              <a:rPr sz="3200" dirty="0"/>
              <a:t> </a:t>
            </a:r>
            <a:r>
              <a:rPr sz="3200" dirty="0" err="1"/>
              <a:t>стендов</a:t>
            </a:r>
            <a:r>
              <a:rPr sz="3200" dirty="0"/>
              <a:t> в </a:t>
            </a:r>
            <a:r>
              <a:rPr sz="3200" dirty="0" err="1"/>
              <a:t>телекоме</a:t>
            </a:r>
            <a:endParaRPr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C7ADE-E4A7-4AAD-8B77-5C445A0ADDC2}"/>
              </a:ext>
            </a:extLst>
          </p:cNvPr>
          <p:cNvSpPr txBox="1"/>
          <p:nvPr/>
        </p:nvSpPr>
        <p:spPr>
          <a:xfrm>
            <a:off x="602087" y="2365983"/>
            <a:ext cx="5076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…сократить время подготовки поможет автоматизация</a:t>
            </a:r>
          </a:p>
          <a:p>
            <a:pPr marL="361950" indent="-361950">
              <a:buClr>
                <a:srgbClr val="000000"/>
              </a:buClr>
              <a:buSzPct val="55000"/>
              <a:buBlip>
                <a:blip r:embed="rId3"/>
              </a:buBlip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indent="-3619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тратим время на настройку ПО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 не сбор стенда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A39CC88F-C7B5-4A73-A78B-05E2AE53476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4A039-5C19-4D27-BFB5-E856077B5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4"/>
          <a:stretch/>
        </p:blipFill>
        <p:spPr>
          <a:xfrm>
            <a:off x="-73151" y="763835"/>
            <a:ext cx="9217152" cy="30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9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c</a:t>
            </a:r>
            <a:r>
              <a:rPr dirty="0" err="1"/>
              <a:t>труктура</a:t>
            </a:r>
            <a:r>
              <a:rPr dirty="0"/>
              <a:t> </a:t>
            </a:r>
            <a:r>
              <a:rPr dirty="0" err="1"/>
              <a:t>доклада</a:t>
            </a:r>
            <a:endParaRPr dirty="0"/>
          </a:p>
        </p:txBody>
      </p:sp>
      <p:sp>
        <p:nvSpPr>
          <p:cNvPr id="245" name="Google Shape;38;p6"/>
          <p:cNvSpPr txBox="1"/>
          <p:nvPr/>
        </p:nvSpPr>
        <p:spPr>
          <a:xfrm>
            <a:off x="681038" y="1022856"/>
            <a:ext cx="847477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релизы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Первый шаг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Главный инструмент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Экспертиза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окументируем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обучаем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аботаем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командой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E3506F8D-D409-4450-811E-91847BB931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0278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896111">
              <a:defRPr sz="3136"/>
            </a:lvl1pPr>
          </a:lstStyle>
          <a:p>
            <a:r>
              <a:rPr lang="ru-RU" sz="3200" dirty="0"/>
              <a:t>р</a:t>
            </a:r>
            <a:r>
              <a:rPr sz="3200" dirty="0" err="1"/>
              <a:t>ешаем</a:t>
            </a:r>
            <a:r>
              <a:rPr sz="3200" dirty="0"/>
              <a:t> </a:t>
            </a:r>
            <a:r>
              <a:rPr sz="3200" dirty="0" err="1"/>
              <a:t>проблему</a:t>
            </a:r>
            <a:r>
              <a:rPr sz="3200" dirty="0"/>
              <a:t> </a:t>
            </a:r>
            <a:br>
              <a:rPr lang="ru-RU" sz="3200" dirty="0"/>
            </a:br>
            <a:r>
              <a:rPr sz="3200" dirty="0" err="1"/>
              <a:t>нехватки</a:t>
            </a:r>
            <a:r>
              <a:rPr sz="3200" dirty="0"/>
              <a:t> </a:t>
            </a:r>
            <a:r>
              <a:rPr sz="3200" dirty="0" err="1"/>
              <a:t>экспертов</a:t>
            </a:r>
            <a:endParaRPr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83AC41-7B56-4444-8010-4FF7DF53B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600" y="3367211"/>
            <a:ext cx="2082830" cy="8057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9C99CF-3E29-44B4-BFF1-A10849F91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600" y="1488624"/>
            <a:ext cx="2082830" cy="8057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DAB6AB-81FF-4930-B048-F7E9A524E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600" y="2431051"/>
            <a:ext cx="2082830" cy="805766"/>
          </a:xfrm>
          <a:prstGeom prst="rect">
            <a:avLst/>
          </a:prstGeom>
        </p:spPr>
      </p:pic>
      <p:sp>
        <p:nvSpPr>
          <p:cNvPr id="9" name="Текст 13">
            <a:extLst>
              <a:ext uri="{FF2B5EF4-FFF2-40B4-BE49-F238E27FC236}">
                <a16:creationId xmlns:a16="http://schemas.microsoft.com/office/drawing/2014/main" id="{016AE537-7C76-4390-8725-D6AD7796584B}"/>
              </a:ext>
            </a:extLst>
          </p:cNvPr>
          <p:cNvSpPr txBox="1">
            <a:spLocks/>
          </p:cNvSpPr>
          <p:nvPr/>
        </p:nvSpPr>
        <p:spPr>
          <a:xfrm>
            <a:off x="2855699" y="1552631"/>
            <a:ext cx="6707704" cy="7317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000" dirty="0">
                <a:latin typeface="Verdana" panose="020B0604030504040204" pitchFamily="34" charset="0"/>
              </a:rPr>
              <a:t>экспертиза копится сама по себе, </a:t>
            </a:r>
            <a:br>
              <a:rPr lang="ru-RU" sz="2000" dirty="0">
                <a:latin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</a:rPr>
              <a:t>если избегать текучки</a:t>
            </a:r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8C308CC7-5B00-42E3-A906-8E6375A7C014}"/>
              </a:ext>
            </a:extLst>
          </p:cNvPr>
          <p:cNvSpPr txBox="1">
            <a:spLocks/>
          </p:cNvSpPr>
          <p:nvPr/>
        </p:nvSpPr>
        <p:spPr>
          <a:xfrm>
            <a:off x="2855699" y="3437026"/>
            <a:ext cx="6495141" cy="7340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000" dirty="0">
                <a:latin typeface="Verdana" panose="020B0604030504040204" pitchFamily="34" charset="0"/>
              </a:rPr>
              <a:t>чтобы меньше зависеть от коллег, выращиваем внутренних экспертов</a:t>
            </a:r>
            <a:br>
              <a:rPr lang="ru-RU" sz="2000" dirty="0">
                <a:latin typeface="Verdana" panose="020B0604030504040204" pitchFamily="34" charset="0"/>
              </a:rPr>
            </a:br>
            <a:endParaRPr lang="ru-RU" sz="2000" dirty="0">
              <a:latin typeface="Verdana" panose="020B0604030504040204" pitchFamily="34" charset="0"/>
            </a:endParaRP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B8B063AF-A624-4E60-BFE5-A6A17FF078E0}"/>
              </a:ext>
            </a:extLst>
          </p:cNvPr>
          <p:cNvSpPr txBox="1">
            <a:spLocks/>
          </p:cNvSpPr>
          <p:nvPr/>
        </p:nvSpPr>
        <p:spPr>
          <a:xfrm>
            <a:off x="2855699" y="2502805"/>
            <a:ext cx="6495141" cy="7340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chemeClr val="tx1"/>
                </a:solidFill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000" dirty="0">
                <a:latin typeface="Verdana" panose="020B0604030504040204" pitchFamily="34" charset="0"/>
              </a:rPr>
              <a:t>из вариантов «спроси у коллеги» или «разберись сам» выбираем компромиссный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B24E1CF6-0EFD-4E2B-AEB9-F2F88F2FAC2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c</a:t>
            </a:r>
            <a:r>
              <a:rPr dirty="0" err="1"/>
              <a:t>труктура</a:t>
            </a:r>
            <a:r>
              <a:rPr dirty="0"/>
              <a:t> </a:t>
            </a:r>
            <a:r>
              <a:rPr dirty="0" err="1"/>
              <a:t>доклада</a:t>
            </a:r>
            <a:endParaRPr dirty="0"/>
          </a:p>
        </p:txBody>
      </p:sp>
      <p:sp>
        <p:nvSpPr>
          <p:cNvPr id="245" name="Google Shape;38;p6"/>
          <p:cNvSpPr txBox="1"/>
          <p:nvPr/>
        </p:nvSpPr>
        <p:spPr>
          <a:xfrm>
            <a:off x="681038" y="1022856"/>
            <a:ext cx="847477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релизы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Первый шаг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Главный инструмент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Экспертиза</a:t>
            </a: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z="1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окументируем</a:t>
            </a:r>
            <a:r>
              <a:rPr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sz="1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обучаем</a:t>
            </a:r>
            <a:endParaRPr lang="ru-RU" sz="18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аботаем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командой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E3506F8D-D409-4450-811E-91847BB931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207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д</a:t>
            </a:r>
            <a:r>
              <a:rPr dirty="0" err="1"/>
              <a:t>окументируем</a:t>
            </a:r>
            <a:r>
              <a:rPr dirty="0"/>
              <a:t> и </a:t>
            </a:r>
            <a:r>
              <a:rPr dirty="0" err="1"/>
              <a:t>обучаем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92337-B459-4039-A978-436DDFCE5DD3}"/>
              </a:ext>
            </a:extLst>
          </p:cNvPr>
          <p:cNvSpPr txBox="1"/>
          <p:nvPr/>
        </p:nvSpPr>
        <p:spPr>
          <a:xfrm>
            <a:off x="1364053" y="973384"/>
            <a:ext cx="218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070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1DA57-0432-404D-925B-1BAB1CF74358}"/>
              </a:ext>
            </a:extLst>
          </p:cNvPr>
          <p:cNvSpPr txBox="1"/>
          <p:nvPr/>
        </p:nvSpPr>
        <p:spPr>
          <a:xfrm>
            <a:off x="1364053" y="1443975"/>
            <a:ext cx="2677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SzPct val="55000"/>
              <a:buBlip>
                <a:blip r:embed="rId3"/>
              </a:buBlip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если документации много, её </a:t>
            </a:r>
            <a:b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не читают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(или читают только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Setup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Guide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CCB62-888B-419D-8CF8-792E222DE43A}"/>
              </a:ext>
            </a:extLst>
          </p:cNvPr>
          <p:cNvSpPr txBox="1"/>
          <p:nvPr/>
        </p:nvSpPr>
        <p:spPr>
          <a:xfrm>
            <a:off x="4931850" y="973384"/>
            <a:ext cx="376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070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мы делаем: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D5A74-B955-4FF5-898F-9BF4C7833FDF}"/>
              </a:ext>
            </a:extLst>
          </p:cNvPr>
          <p:cNvSpPr txBox="1"/>
          <p:nvPr/>
        </p:nvSpPr>
        <p:spPr>
          <a:xfrm>
            <a:off x="4950138" y="1443975"/>
            <a:ext cx="38559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271463" indent="-271463">
              <a:buSzPct val="55000"/>
              <a:buBlip>
                <a:blip r:embed="rId3"/>
              </a:buBlip>
              <a:defRPr sz="1200"/>
            </a:lvl1pPr>
          </a:lstStyle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не только пишем доку, </a:t>
            </a:r>
            <a:b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но и обучаем пользователей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собираем команду оперативного реагирования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синхронизируем работу технических писателей, преподавателей и тестировщиков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BAABC7-81A9-4B3F-8117-426AB849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822922"/>
            <a:ext cx="594995" cy="70103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343F9B-6299-4EEF-93D3-9D4ED055C093}"/>
              </a:ext>
            </a:extLst>
          </p:cNvPr>
          <p:cNvSpPr/>
          <p:nvPr/>
        </p:nvSpPr>
        <p:spPr>
          <a:xfrm>
            <a:off x="4193628" y="921191"/>
            <a:ext cx="504496" cy="504496"/>
          </a:xfrm>
          <a:prstGeom prst="rect">
            <a:avLst/>
          </a:prstGeom>
          <a:noFill/>
          <a:ln>
            <a:solidFill>
              <a:srgbClr val="207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9" name="Номер слайда">
            <a:extLst>
              <a:ext uri="{FF2B5EF4-FFF2-40B4-BE49-F238E27FC236}">
                <a16:creationId xmlns:a16="http://schemas.microsoft.com/office/drawing/2014/main" id="{CE8761DF-3F1F-4B81-9BF5-D17507B370F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c</a:t>
            </a:r>
            <a:r>
              <a:rPr dirty="0" err="1"/>
              <a:t>труктура</a:t>
            </a:r>
            <a:r>
              <a:rPr dirty="0"/>
              <a:t> </a:t>
            </a:r>
            <a:r>
              <a:rPr dirty="0" err="1"/>
              <a:t>доклада</a:t>
            </a:r>
            <a:endParaRPr dirty="0"/>
          </a:p>
        </p:txBody>
      </p:sp>
      <p:sp>
        <p:nvSpPr>
          <p:cNvPr id="245" name="Google Shape;38;p6"/>
          <p:cNvSpPr txBox="1"/>
          <p:nvPr/>
        </p:nvSpPr>
        <p:spPr>
          <a:xfrm>
            <a:off x="681038" y="1022856"/>
            <a:ext cx="847477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релизы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Первый шаг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Главный инструмент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Экспертиза</a:t>
            </a: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окументируем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обучаем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1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аботаем</a:t>
            </a:r>
            <a:r>
              <a:rPr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sz="1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командой</a:t>
            </a:r>
            <a:endParaRPr sz="18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E3506F8D-D409-4450-811E-91847BB931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218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Заголовок 1"/>
          <p:cNvSpPr txBox="1">
            <a:spLocks noGrp="1"/>
          </p:cNvSpPr>
          <p:nvPr>
            <p:ph type="title"/>
          </p:nvPr>
        </p:nvSpPr>
        <p:spPr>
          <a:xfrm>
            <a:off x="649516" y="233320"/>
            <a:ext cx="8595000" cy="76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2800"/>
            </a:lvl1pPr>
          </a:lstStyle>
          <a:p>
            <a:pPr>
              <a:lnSpc>
                <a:spcPct val="90000"/>
              </a:lnSpc>
            </a:pPr>
            <a:r>
              <a:rPr lang="ru-RU" sz="4200" dirty="0"/>
              <a:t>р</a:t>
            </a:r>
            <a:r>
              <a:rPr sz="4200" dirty="0" err="1"/>
              <a:t>аботаем</a:t>
            </a:r>
            <a:r>
              <a:rPr sz="4200" dirty="0"/>
              <a:t> </a:t>
            </a:r>
            <a:br>
              <a:rPr lang="ru-RU" sz="4200" dirty="0"/>
            </a:br>
            <a:r>
              <a:rPr sz="4200" dirty="0"/>
              <a:t>с </a:t>
            </a:r>
            <a:r>
              <a:rPr sz="4200" dirty="0" err="1"/>
              <a:t>командой</a:t>
            </a:r>
            <a:endParaRPr sz="4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0081C-C8D8-4579-ADA2-42E3876C021D}"/>
              </a:ext>
            </a:extLst>
          </p:cNvPr>
          <p:cNvSpPr txBox="1"/>
          <p:nvPr/>
        </p:nvSpPr>
        <p:spPr>
          <a:xfrm>
            <a:off x="615284" y="1441847"/>
            <a:ext cx="6827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подведение итогов - обязательное </a:t>
            </a:r>
          </a:p>
          <a:p>
            <a:pPr>
              <a:buClr>
                <a:srgbClr val="000000"/>
              </a:buClr>
              <a:buSzPct val="550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мероприятие, даже если всё хорошо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простой формат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по результату берём в работу только самое важное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главное: создать условия для высказывания мнений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000000"/>
              </a:buClr>
              <a:buSzPct val="55000"/>
              <a:buBlip>
                <a:blip r:embed="rId3"/>
              </a:buBlip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обязательно: нельзя не реагировать, падает вовлеченность команды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88C66B-34BC-4915-9633-4BAD707A1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782384"/>
            <a:ext cx="4483708" cy="2071459"/>
          </a:xfrm>
          <a:prstGeom prst="rect">
            <a:avLst/>
          </a:prstGeom>
        </p:spPr>
      </p:pic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E26798C7-CF4B-4B80-BFCA-392F1CB309A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Заголовок 4"/>
          <p:cNvSpPr txBox="1">
            <a:spLocks noGrp="1"/>
          </p:cNvSpPr>
          <p:nvPr>
            <p:ph type="title"/>
          </p:nvPr>
        </p:nvSpPr>
        <p:spPr>
          <a:xfrm>
            <a:off x="681600" y="127280"/>
            <a:ext cx="8595001" cy="762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sz="4400" dirty="0"/>
              <a:t>вовлеченная команда</a:t>
            </a:r>
            <a:endParaRPr sz="4400" dirty="0">
              <a:solidFill>
                <a:srgbClr val="012C6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AAFBA6-8953-48C3-AA7D-B88C46B7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0" y="-2130681"/>
            <a:ext cx="2271577" cy="1706120"/>
          </a:xfrm>
          <a:prstGeom prst="rect">
            <a:avLst/>
          </a:prstGeom>
        </p:spPr>
      </p:pic>
      <p:sp>
        <p:nvSpPr>
          <p:cNvPr id="7" name="Google Shape;38;p6">
            <a:extLst>
              <a:ext uri="{FF2B5EF4-FFF2-40B4-BE49-F238E27FC236}">
                <a16:creationId xmlns:a16="http://schemas.microsoft.com/office/drawing/2014/main" id="{8E865B11-CA56-4730-ADA5-EDBEB5437414}"/>
              </a:ext>
            </a:extLst>
          </p:cNvPr>
          <p:cNvSpPr txBox="1"/>
          <p:nvPr/>
        </p:nvSpPr>
        <p:spPr>
          <a:xfrm>
            <a:off x="1708000" y="1190239"/>
            <a:ext cx="2737875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Clr>
                <a:srgbClr val="012C61"/>
              </a:buClr>
              <a:buFont typeface="Wingdings"/>
              <a:defRPr sz="2800"/>
            </a:pPr>
            <a:r>
              <a:rPr lang="ru-RU" sz="2800" dirty="0">
                <a:solidFill>
                  <a:srgbClr val="2070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чтобы команда оставалась вовлеченной долгое время, нужно: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62EFD-79E6-4A34-AFFF-4F0C7BE651A9}"/>
              </a:ext>
            </a:extLst>
          </p:cNvPr>
          <p:cNvSpPr txBox="1"/>
          <p:nvPr/>
        </p:nvSpPr>
        <p:spPr>
          <a:xfrm>
            <a:off x="4809357" y="1202939"/>
            <a:ext cx="3650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Clr>
                <a:srgbClr val="2070FD"/>
              </a:buClr>
              <a:buFont typeface="+mj-lt"/>
              <a:buAutoNum type="arabicPeriod"/>
              <a:defRPr sz="2800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вера в успех</a:t>
            </a:r>
          </a:p>
          <a:p>
            <a:pPr marL="444500" indent="-444500">
              <a:buClr>
                <a:srgbClr val="2070FD"/>
              </a:buClr>
              <a:buFont typeface="+mj-lt"/>
              <a:buAutoNum type="arabicPeriod"/>
              <a:defRPr sz="2800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indent="-444500">
              <a:buClr>
                <a:srgbClr val="2070FD"/>
              </a:buClr>
              <a:buFont typeface="+mj-lt"/>
              <a:buAutoNum type="arabicPeriod"/>
              <a:defRPr sz="2800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показатели, которые ее поддерживают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62D92C-2318-46FA-A102-8E68DF467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179458"/>
            <a:ext cx="878821" cy="858540"/>
          </a:xfrm>
          <a:prstGeom prst="rect">
            <a:avLst/>
          </a:prstGeom>
        </p:spPr>
      </p:pic>
      <p:sp>
        <p:nvSpPr>
          <p:cNvPr id="10" name="Номер слайда">
            <a:extLst>
              <a:ext uri="{FF2B5EF4-FFF2-40B4-BE49-F238E27FC236}">
                <a16:creationId xmlns:a16="http://schemas.microsoft.com/office/drawing/2014/main" id="{E20172F1-682D-425D-A4B6-20949FCE635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F9035-413E-43C7-AC90-1C54B56A2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8612" b="8753"/>
          <a:stretch/>
        </p:blipFill>
        <p:spPr>
          <a:xfrm>
            <a:off x="215901" y="0"/>
            <a:ext cx="8928100" cy="5143500"/>
          </a:xfrm>
          <a:prstGeom prst="rect">
            <a:avLst/>
          </a:prstGeom>
        </p:spPr>
      </p:pic>
      <p:sp>
        <p:nvSpPr>
          <p:cNvPr id="231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</a:t>
            </a:r>
            <a:r>
              <a:rPr dirty="0" err="1"/>
              <a:t>бо</a:t>
            </a:r>
            <a:r>
              <a:rPr dirty="0"/>
              <a:t> </a:t>
            </a:r>
            <a:r>
              <a:rPr dirty="0" err="1"/>
              <a:t>мне</a:t>
            </a:r>
            <a:endParaRPr dirty="0"/>
          </a:p>
        </p:txBody>
      </p:sp>
      <p:sp>
        <p:nvSpPr>
          <p:cNvPr id="233" name="Google Shape;38;p6"/>
          <p:cNvSpPr txBox="1"/>
          <p:nvPr/>
        </p:nvSpPr>
        <p:spPr>
          <a:xfrm>
            <a:off x="643500" y="1250169"/>
            <a:ext cx="726978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Clr>
                <a:srgbClr val="012C61"/>
              </a:buClr>
              <a:buFont typeface="Wingdings"/>
              <a:defRPr sz="2800"/>
            </a:pP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Максим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Плавчёнок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9081E-02BC-4AC7-BA59-C835FDBCDAD5}"/>
              </a:ext>
            </a:extLst>
          </p:cNvPr>
          <p:cNvSpPr txBox="1"/>
          <p:nvPr/>
        </p:nvSpPr>
        <p:spPr>
          <a:xfrm>
            <a:off x="595694" y="1881884"/>
            <a:ext cx="3535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2C61"/>
              </a:buClr>
              <a:buFont typeface="Wingdings"/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 2002 года в ИТ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телекоме</a:t>
            </a:r>
          </a:p>
          <a:p>
            <a:pPr>
              <a:buClr>
                <a:srgbClr val="012C61"/>
              </a:buClr>
              <a:buFont typeface="Wingdings"/>
              <a:defRPr sz="2800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12C61"/>
              </a:buClr>
              <a:buFont typeface="Wingdings"/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начинал инженером в отделе техподдержки</a:t>
            </a:r>
          </a:p>
          <a:p>
            <a:pPr>
              <a:buClr>
                <a:srgbClr val="012C61"/>
              </a:buClr>
              <a:buFont typeface="Wingdings"/>
              <a:defRPr sz="2800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12C61"/>
              </a:buClr>
              <a:buFont typeface="Wingdings"/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сейчас руковожу </a:t>
            </a:r>
            <a:b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отделом интеграционного      </a:t>
            </a:r>
            <a:b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тестирования в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Bercut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5F6937-1BDA-415F-8DAA-3F700D7BA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6" y="288388"/>
            <a:ext cx="576566" cy="2732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9A9B74-DC22-4DD2-B6B5-A51CF987B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85" y="278596"/>
            <a:ext cx="455960" cy="288142"/>
          </a:xfrm>
          <a:prstGeom prst="rect">
            <a:avLst/>
          </a:prstGeom>
        </p:spPr>
      </p:pic>
      <p:sp>
        <p:nvSpPr>
          <p:cNvPr id="10" name="Номер слайда">
            <a:extLst>
              <a:ext uri="{FF2B5EF4-FFF2-40B4-BE49-F238E27FC236}">
                <a16:creationId xmlns:a16="http://schemas.microsoft.com/office/drawing/2014/main" id="{42125BC5-0BCB-4DA6-B321-C0562B4A98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77FB597-ED8C-4B18-912F-AC1A29F56E8E}"/>
              </a:ext>
            </a:extLst>
          </p:cNvPr>
          <p:cNvGrpSpPr/>
          <p:nvPr/>
        </p:nvGrpSpPr>
        <p:grpSpPr>
          <a:xfrm>
            <a:off x="88153" y="573025"/>
            <a:ext cx="9242670" cy="3997450"/>
            <a:chOff x="879475" y="1163641"/>
            <a:chExt cx="7694649" cy="3503783"/>
          </a:xfrm>
        </p:grpSpPr>
        <p:pic>
          <p:nvPicPr>
            <p:cNvPr id="17" name="Google Shape;57;p13" title="Chart">
              <a:extLst>
                <a:ext uri="{FF2B5EF4-FFF2-40B4-BE49-F238E27FC236}">
                  <a16:creationId xmlns:a16="http://schemas.microsoft.com/office/drawing/2014/main" id="{208DE989-18CF-4C26-BD8A-8DFBDF18EF7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9471"/>
            <a:stretch/>
          </p:blipFill>
          <p:spPr>
            <a:xfrm>
              <a:off x="879475" y="1163641"/>
              <a:ext cx="7694649" cy="32150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4F447B26-F6D6-41B7-B118-92AD8A4FD6E0}"/>
                </a:ext>
              </a:extLst>
            </p:cNvPr>
            <p:cNvGrpSpPr/>
            <p:nvPr/>
          </p:nvGrpSpPr>
          <p:grpSpPr>
            <a:xfrm>
              <a:off x="1304338" y="4469291"/>
              <a:ext cx="7066069" cy="198133"/>
              <a:chOff x="1304338" y="4529849"/>
              <a:chExt cx="7066069" cy="19813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D26E88-1985-46FD-97D5-F6C8F1931D58}"/>
                  </a:ext>
                </a:extLst>
              </p:cNvPr>
              <p:cNvSpPr txBox="1"/>
              <p:nvPr/>
            </p:nvSpPr>
            <p:spPr>
              <a:xfrm>
                <a:off x="1304338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4.7.39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B8D387-EC32-479C-98F9-04AC549B3509}"/>
                  </a:ext>
                </a:extLst>
              </p:cNvPr>
              <p:cNvSpPr txBox="1"/>
              <p:nvPr/>
            </p:nvSpPr>
            <p:spPr>
              <a:xfrm>
                <a:off x="1809490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4.7.40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8310154-6B69-4F93-8D45-3466F88A87A0}"/>
                  </a:ext>
                </a:extLst>
              </p:cNvPr>
              <p:cNvSpPr txBox="1"/>
              <p:nvPr/>
            </p:nvSpPr>
            <p:spPr>
              <a:xfrm>
                <a:off x="2309158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4.7.41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FFAA5C-8CE7-444C-A532-3C57A04D6F46}"/>
                  </a:ext>
                </a:extLst>
              </p:cNvPr>
              <p:cNvSpPr txBox="1"/>
              <p:nvPr/>
            </p:nvSpPr>
            <p:spPr>
              <a:xfrm>
                <a:off x="2808826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4.7.42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FD8A82-2C64-4DE5-A83C-B975C1FCBD08}"/>
                  </a:ext>
                </a:extLst>
              </p:cNvPr>
              <p:cNvSpPr txBox="1"/>
              <p:nvPr/>
            </p:nvSpPr>
            <p:spPr>
              <a:xfrm>
                <a:off x="3313977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4.7.43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792B54-1F7E-43C3-9F28-26774204AA58}"/>
                  </a:ext>
                </a:extLst>
              </p:cNvPr>
              <p:cNvSpPr txBox="1"/>
              <p:nvPr/>
            </p:nvSpPr>
            <p:spPr>
              <a:xfrm>
                <a:off x="3808162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4.7.44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A9DAA-F35A-40E5-B679-58F4B882CA9A}"/>
                  </a:ext>
                </a:extLst>
              </p:cNvPr>
              <p:cNvSpPr txBox="1"/>
              <p:nvPr/>
            </p:nvSpPr>
            <p:spPr>
              <a:xfrm>
                <a:off x="4307834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4.7.45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07862A-2E7E-4A37-9524-0712ED08AB7B}"/>
                  </a:ext>
                </a:extLst>
              </p:cNvPr>
              <p:cNvSpPr txBox="1"/>
              <p:nvPr/>
            </p:nvSpPr>
            <p:spPr>
              <a:xfrm>
                <a:off x="4796532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4.7.46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12E56F-5947-47AE-88E2-E2DFCFF331A2}"/>
                  </a:ext>
                </a:extLst>
              </p:cNvPr>
              <p:cNvSpPr txBox="1"/>
              <p:nvPr/>
            </p:nvSpPr>
            <p:spPr>
              <a:xfrm>
                <a:off x="5290718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7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1F40C2-BCF6-44F5-B63E-5AAA1F710C95}"/>
                  </a:ext>
                </a:extLst>
              </p:cNvPr>
              <p:cNvSpPr txBox="1"/>
              <p:nvPr/>
            </p:nvSpPr>
            <p:spPr>
              <a:xfrm>
                <a:off x="5801355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6D5B3F-F5AA-44B5-A2B8-1CF24C62AB07}"/>
                  </a:ext>
                </a:extLst>
              </p:cNvPr>
              <p:cNvSpPr txBox="1"/>
              <p:nvPr/>
            </p:nvSpPr>
            <p:spPr>
              <a:xfrm>
                <a:off x="6301020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4.7.4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9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B0895F-186D-4AD8-BF6B-BE01051DBD60}"/>
                  </a:ext>
                </a:extLst>
              </p:cNvPr>
              <p:cNvSpPr txBox="1"/>
              <p:nvPr/>
            </p:nvSpPr>
            <p:spPr>
              <a:xfrm>
                <a:off x="6789723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A1F963-DA05-4896-B2E7-6AD2F13D4650}"/>
                  </a:ext>
                </a:extLst>
              </p:cNvPr>
              <p:cNvSpPr txBox="1"/>
              <p:nvPr/>
            </p:nvSpPr>
            <p:spPr>
              <a:xfrm>
                <a:off x="7286101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902B85-8528-4AB8-9645-7F80B606F68C}"/>
                  </a:ext>
                </a:extLst>
              </p:cNvPr>
              <p:cNvSpPr txBox="1"/>
              <p:nvPr/>
            </p:nvSpPr>
            <p:spPr>
              <a:xfrm>
                <a:off x="7789054" y="4529849"/>
                <a:ext cx="581353" cy="198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4.7.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52</a:t>
                </a:r>
              </a:p>
            </p:txBody>
          </p:sp>
        </p:grpSp>
      </p:grpSp>
      <p:sp>
        <p:nvSpPr>
          <p:cNvPr id="345" name="Заголовок 4"/>
          <p:cNvSpPr txBox="1">
            <a:spLocks noGrp="1"/>
          </p:cNvSpPr>
          <p:nvPr>
            <p:ph type="title"/>
          </p:nvPr>
        </p:nvSpPr>
        <p:spPr>
          <a:xfrm>
            <a:off x="679635" y="174207"/>
            <a:ext cx="8595001" cy="762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" sz="2000" dirty="0">
                <a:solidFill>
                  <a:srgbClr val="012C61"/>
                </a:solidFill>
                <a:sym typeface="Montserrat Light"/>
              </a:rPr>
              <a:t>динамика изменения числа заявок </a:t>
            </a:r>
            <a:br>
              <a:rPr lang="ru" sz="2000" dirty="0">
                <a:solidFill>
                  <a:srgbClr val="012C61"/>
                </a:solidFill>
                <a:sym typeface="Montserrat Light"/>
              </a:rPr>
            </a:br>
            <a:r>
              <a:rPr lang="ru" sz="2000" dirty="0">
                <a:solidFill>
                  <a:srgbClr val="012C61"/>
                </a:solidFill>
                <a:sym typeface="Montserrat Light"/>
              </a:rPr>
              <a:t>без учёта  регрессионного тестирования</a:t>
            </a:r>
            <a:endParaRPr sz="2000" dirty="0">
              <a:solidFill>
                <a:srgbClr val="012C61"/>
              </a:solidFill>
            </a:endParaRP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00AFDACB-12CB-472B-9D94-88CEE086F673}"/>
              </a:ext>
            </a:extLst>
          </p:cNvPr>
          <p:cNvSpPr txBox="1"/>
          <p:nvPr/>
        </p:nvSpPr>
        <p:spPr>
          <a:xfrm rot="-5400686">
            <a:off x="-721665" y="1898341"/>
            <a:ext cx="2448307" cy="27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800" dirty="0">
                <a:latin typeface="Verdana" panose="020B0604030504040204" pitchFamily="34" charset="0"/>
                <a:ea typeface="Roboto Light"/>
                <a:cs typeface="Roboto Light"/>
                <a:sym typeface="Roboto Light"/>
              </a:rPr>
              <a:t>итого заявок</a:t>
            </a:r>
            <a:endParaRPr sz="1800" i="0" u="none" strike="noStrike" cap="none" dirty="0">
              <a:latin typeface="Verdana" panose="020B060403050404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18F75504-00F9-4892-ACC3-6927C9269BBC}"/>
              </a:ext>
            </a:extLst>
          </p:cNvPr>
          <p:cNvSpPr txBox="1"/>
          <p:nvPr/>
        </p:nvSpPr>
        <p:spPr>
          <a:xfrm rot="-1375">
            <a:off x="6239349" y="1048803"/>
            <a:ext cx="2335543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800" dirty="0">
                <a:latin typeface="Verdana" panose="020B0604030504040204" pitchFamily="34" charset="0"/>
                <a:ea typeface="Roboto Light"/>
                <a:cs typeface="Roboto Light"/>
                <a:sym typeface="Roboto Light"/>
              </a:rPr>
              <a:t>ошибка ПО</a:t>
            </a:r>
            <a:endParaRPr sz="1800" i="0" u="none" strike="noStrike" cap="none" dirty="0">
              <a:latin typeface="Verdana" panose="020B060403050404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00A8BD81-75FF-416A-AC82-6556557824A7}"/>
              </a:ext>
            </a:extLst>
          </p:cNvPr>
          <p:cNvSpPr txBox="1"/>
          <p:nvPr/>
        </p:nvSpPr>
        <p:spPr>
          <a:xfrm rot="-683">
            <a:off x="6239319" y="1449826"/>
            <a:ext cx="2816499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800" dirty="0">
                <a:latin typeface="Verdana" panose="020B0604030504040204" pitchFamily="34" charset="0"/>
                <a:ea typeface="Roboto Light"/>
                <a:cs typeface="Roboto Light"/>
                <a:sym typeface="Roboto Light"/>
              </a:rPr>
              <a:t>ошибка документации</a:t>
            </a:r>
            <a:endParaRPr sz="1800" i="0" u="none" strike="noStrike" cap="none" dirty="0">
              <a:latin typeface="Verdana" panose="020B0604030504040204" pitchFamily="34" charset="0"/>
              <a:ea typeface="Roboto Light"/>
              <a:cs typeface="Roboto Light"/>
              <a:sym typeface="Roboto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5F6FBD-D561-4A49-9D92-697C65D77FAD}"/>
              </a:ext>
            </a:extLst>
          </p:cNvPr>
          <p:cNvSpPr/>
          <p:nvPr/>
        </p:nvSpPr>
        <p:spPr>
          <a:xfrm>
            <a:off x="5937798" y="1145061"/>
            <a:ext cx="168275" cy="168275"/>
          </a:xfrm>
          <a:prstGeom prst="rect">
            <a:avLst/>
          </a:prstGeom>
          <a:solidFill>
            <a:srgbClr val="00FFA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12C6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C1CE88C-CD7F-462B-B2C3-5D824DDE1BF9}"/>
              </a:ext>
            </a:extLst>
          </p:cNvPr>
          <p:cNvSpPr/>
          <p:nvPr/>
        </p:nvSpPr>
        <p:spPr>
          <a:xfrm>
            <a:off x="5937798" y="1521589"/>
            <a:ext cx="168275" cy="168275"/>
          </a:xfrm>
          <a:prstGeom prst="rect">
            <a:avLst/>
          </a:prstGeom>
          <a:solidFill>
            <a:srgbClr val="FF327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12C6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34" name="Номер слайда">
            <a:extLst>
              <a:ext uri="{FF2B5EF4-FFF2-40B4-BE49-F238E27FC236}">
                <a16:creationId xmlns:a16="http://schemas.microsoft.com/office/drawing/2014/main" id="{F4863A07-4456-4371-9449-8EE4997F477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AA4AD8-F388-4251-9000-575BC0E5CBCF}"/>
              </a:ext>
            </a:extLst>
          </p:cNvPr>
          <p:cNvSpPr txBox="1"/>
          <p:nvPr/>
        </p:nvSpPr>
        <p:spPr>
          <a:xfrm>
            <a:off x="544102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2B2305-045B-4A5D-A102-626CD1B404A7}"/>
              </a:ext>
            </a:extLst>
          </p:cNvPr>
          <p:cNvSpPr txBox="1"/>
          <p:nvPr/>
        </p:nvSpPr>
        <p:spPr>
          <a:xfrm>
            <a:off x="1181519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610C80-E3EE-49F4-B98C-0EF3AFBBD370}"/>
              </a:ext>
            </a:extLst>
          </p:cNvPr>
          <p:cNvSpPr txBox="1"/>
          <p:nvPr/>
        </p:nvSpPr>
        <p:spPr>
          <a:xfrm>
            <a:off x="1785701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DB4D2D-5A7D-490B-BAFE-28FECA568E0B}"/>
              </a:ext>
            </a:extLst>
          </p:cNvPr>
          <p:cNvSpPr txBox="1"/>
          <p:nvPr/>
        </p:nvSpPr>
        <p:spPr>
          <a:xfrm>
            <a:off x="2385043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0D4626-0CD7-4E29-9EA2-A868F61EB8E0}"/>
              </a:ext>
            </a:extLst>
          </p:cNvPr>
          <p:cNvSpPr txBox="1"/>
          <p:nvPr/>
        </p:nvSpPr>
        <p:spPr>
          <a:xfrm>
            <a:off x="2979032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5C7306-5C1D-43FF-87F2-C35546EDA15D}"/>
              </a:ext>
            </a:extLst>
          </p:cNvPr>
          <p:cNvSpPr txBox="1"/>
          <p:nvPr/>
        </p:nvSpPr>
        <p:spPr>
          <a:xfrm>
            <a:off x="3592634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C36E85-5136-4F20-8A58-748EF6CF962C}"/>
              </a:ext>
            </a:extLst>
          </p:cNvPr>
          <p:cNvSpPr txBox="1"/>
          <p:nvPr/>
        </p:nvSpPr>
        <p:spPr>
          <a:xfrm>
            <a:off x="4171340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35EB1E-D7B8-4FCE-8C39-CD4F01FA5428}"/>
              </a:ext>
            </a:extLst>
          </p:cNvPr>
          <p:cNvSpPr txBox="1"/>
          <p:nvPr/>
        </p:nvSpPr>
        <p:spPr>
          <a:xfrm>
            <a:off x="4778873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4BC4C3-EB7B-4E4D-BE28-88475F1F4971}"/>
              </a:ext>
            </a:extLst>
          </p:cNvPr>
          <p:cNvSpPr txBox="1"/>
          <p:nvPr/>
        </p:nvSpPr>
        <p:spPr>
          <a:xfrm>
            <a:off x="5371786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EE9874-5191-4BA4-9E0B-25645044095E}"/>
              </a:ext>
            </a:extLst>
          </p:cNvPr>
          <p:cNvSpPr txBox="1"/>
          <p:nvPr/>
        </p:nvSpPr>
        <p:spPr>
          <a:xfrm>
            <a:off x="5966084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78D9E1-C7BD-476F-8E1D-AAE09751AD62}"/>
              </a:ext>
            </a:extLst>
          </p:cNvPr>
          <p:cNvSpPr txBox="1"/>
          <p:nvPr/>
        </p:nvSpPr>
        <p:spPr>
          <a:xfrm>
            <a:off x="6576006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5173AB-0267-4334-8456-ACD1A101C6A8}"/>
              </a:ext>
            </a:extLst>
          </p:cNvPr>
          <p:cNvSpPr txBox="1"/>
          <p:nvPr/>
        </p:nvSpPr>
        <p:spPr>
          <a:xfrm>
            <a:off x="7179536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E4706F-B032-48F5-98A8-12A3B43B8BB9}"/>
              </a:ext>
            </a:extLst>
          </p:cNvPr>
          <p:cNvSpPr txBox="1"/>
          <p:nvPr/>
        </p:nvSpPr>
        <p:spPr>
          <a:xfrm>
            <a:off x="7766464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BD7FCF-65A2-434C-B752-60C870F39072}"/>
              </a:ext>
            </a:extLst>
          </p:cNvPr>
          <p:cNvSpPr txBox="1"/>
          <p:nvPr/>
        </p:nvSpPr>
        <p:spPr>
          <a:xfrm>
            <a:off x="8374896" y="4201979"/>
            <a:ext cx="833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IN@Voice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Off val="1987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Заголовок 5"/>
          <p:cNvSpPr txBox="1">
            <a:spLocks noGrp="1"/>
          </p:cNvSpPr>
          <p:nvPr>
            <p:ph type="title"/>
          </p:nvPr>
        </p:nvSpPr>
        <p:spPr>
          <a:xfrm>
            <a:off x="678400" y="1347788"/>
            <a:ext cx="6636800" cy="1101023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Maxim.Plavchenok@bercut.com</a:t>
            </a:r>
            <a:endParaRPr sz="3200" dirty="0"/>
          </a:p>
        </p:txBody>
      </p:sp>
      <p:sp>
        <p:nvSpPr>
          <p:cNvPr id="351" name="Текст 6"/>
          <p:cNvSpPr txBox="1">
            <a:spLocks noGrp="1"/>
          </p:cNvSpPr>
          <p:nvPr>
            <p:ph type="body" sz="quarter" idx="4294967295"/>
          </p:nvPr>
        </p:nvSpPr>
        <p:spPr>
          <a:xfrm>
            <a:off x="602468" y="3028292"/>
            <a:ext cx="1766887" cy="398463"/>
          </a:xfrm>
          <a:prstGeom prst="rect">
            <a:avLst/>
          </a:prstGeom>
        </p:spPr>
        <p:txBody>
          <a:bodyPr/>
          <a:lstStyle/>
          <a:p>
            <a:r>
              <a:rPr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bercut.com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3419C-54F5-8D45-A116-C5894A70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Bercut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 цифрах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C8CFAD-02C8-8E43-8E03-252241F66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6383" y="948672"/>
            <a:ext cx="2160000" cy="745500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2070FD"/>
                </a:solidFill>
              </a:rPr>
              <a:t>инсталляций</a:t>
            </a:r>
          </a:p>
          <a:p>
            <a:pPr lvl="0"/>
            <a:r>
              <a:rPr lang="ru-RU" sz="1800" dirty="0">
                <a:solidFill>
                  <a:srgbClr val="2070FD"/>
                </a:solidFill>
              </a:rPr>
              <a:t>по всему миру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BBD437A-EB9A-5C40-8A09-6FB0085D0E4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776382" y="2040690"/>
            <a:ext cx="2494417" cy="1132000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2070FD"/>
                </a:solidFill>
              </a:rPr>
              <a:t>абонентов пользуются</a:t>
            </a:r>
          </a:p>
          <a:p>
            <a:pPr lvl="0"/>
            <a:r>
              <a:rPr lang="ru-RU" sz="1800" dirty="0">
                <a:solidFill>
                  <a:srgbClr val="2070FD"/>
                </a:solidFill>
              </a:rPr>
              <a:t>нашими</a:t>
            </a:r>
            <a:r>
              <a:rPr lang="en-US" sz="1800" dirty="0">
                <a:solidFill>
                  <a:srgbClr val="2070FD"/>
                </a:solidFill>
              </a:rPr>
              <a:t> </a:t>
            </a:r>
            <a:r>
              <a:rPr lang="ru-RU" sz="1800" dirty="0">
                <a:solidFill>
                  <a:srgbClr val="2070FD"/>
                </a:solidFill>
              </a:rPr>
              <a:t>решениями</a:t>
            </a:r>
          </a:p>
          <a:p>
            <a:endParaRPr lang="ru-RU" sz="11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7A777C3-376C-7C49-9B67-00A9B9E2040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776383" y="3188681"/>
            <a:ext cx="2494416" cy="1400460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2070FD"/>
                </a:solidFill>
              </a:rPr>
              <a:t>развития экспертизы</a:t>
            </a:r>
          </a:p>
          <a:p>
            <a:pPr lvl="0"/>
            <a:r>
              <a:rPr lang="ru-RU" sz="1800" dirty="0">
                <a:solidFill>
                  <a:srgbClr val="2070FD"/>
                </a:solidFill>
              </a:rPr>
              <a:t>и расширения рынков</a:t>
            </a:r>
          </a:p>
          <a:p>
            <a:endParaRPr lang="ru-RU" sz="11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A679A06-5FFE-BD47-B99A-F2EE8BDDC0A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526798" y="948672"/>
            <a:ext cx="3805582" cy="745500"/>
          </a:xfrm>
        </p:spPr>
        <p:txBody>
          <a:bodyPr/>
          <a:lstStyle/>
          <a:p>
            <a:pPr lvl="0"/>
            <a:r>
              <a:rPr lang="ru-RU" sz="1600" dirty="0">
                <a:solidFill>
                  <a:srgbClr val="012C61"/>
                </a:solidFill>
              </a:rPr>
              <a:t>полный стек </a:t>
            </a:r>
            <a:r>
              <a:rPr lang="en" sz="1600" dirty="0">
                <a:solidFill>
                  <a:srgbClr val="012C61"/>
                </a:solidFill>
              </a:rPr>
              <a:t>BSS </a:t>
            </a:r>
            <a:r>
              <a:rPr lang="ru-RU" sz="1600" dirty="0">
                <a:solidFill>
                  <a:srgbClr val="012C61"/>
                </a:solidFill>
              </a:rPr>
              <a:t>для решения бизнес-задач операторов связи </a:t>
            </a:r>
            <a:br>
              <a:rPr lang="en-US" sz="1600" dirty="0">
                <a:solidFill>
                  <a:srgbClr val="012C61"/>
                </a:solidFill>
              </a:rPr>
            </a:br>
            <a:r>
              <a:rPr lang="ru-RU" sz="1600" dirty="0">
                <a:solidFill>
                  <a:srgbClr val="012C61"/>
                </a:solidFill>
              </a:rPr>
              <a:t>и сервис-провайдеров</a:t>
            </a:r>
          </a:p>
          <a:p>
            <a:endParaRPr lang="ru-RU" sz="16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0AB1FB1C-1F21-7A4F-94ED-A4DFB0724190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526798" y="2073517"/>
            <a:ext cx="3805582" cy="1253927"/>
          </a:xfrm>
        </p:spPr>
        <p:txBody>
          <a:bodyPr/>
          <a:lstStyle/>
          <a:p>
            <a:pPr lvl="0"/>
            <a:r>
              <a:rPr lang="ru-RU" sz="1600" dirty="0">
                <a:solidFill>
                  <a:srgbClr val="012C61"/>
                </a:solidFill>
              </a:rPr>
              <a:t>уникальные бизнес-решения</a:t>
            </a:r>
          </a:p>
          <a:p>
            <a:pPr lvl="0"/>
            <a:r>
              <a:rPr lang="ru-RU" sz="1600" dirty="0">
                <a:solidFill>
                  <a:srgbClr val="012C61"/>
                </a:solidFill>
              </a:rPr>
              <a:t>с быстрым </a:t>
            </a:r>
            <a:r>
              <a:rPr lang="en" sz="1600" dirty="0">
                <a:solidFill>
                  <a:srgbClr val="012C61"/>
                </a:solidFill>
              </a:rPr>
              <a:t>time to market</a:t>
            </a:r>
          </a:p>
          <a:p>
            <a:pPr lvl="0"/>
            <a:r>
              <a:rPr lang="ru-RU" sz="1600" dirty="0">
                <a:solidFill>
                  <a:srgbClr val="012C61"/>
                </a:solidFill>
              </a:rPr>
              <a:t>для операторов связи</a:t>
            </a:r>
          </a:p>
          <a:p>
            <a:pPr lvl="0"/>
            <a:r>
              <a:rPr lang="ru-RU" sz="1600" dirty="0">
                <a:solidFill>
                  <a:srgbClr val="012C61"/>
                </a:solidFill>
              </a:rPr>
              <a:t>уровня </a:t>
            </a:r>
            <a:r>
              <a:rPr lang="en" sz="1600" dirty="0">
                <a:solidFill>
                  <a:srgbClr val="012C61"/>
                </a:solidFill>
              </a:rPr>
              <a:t>Tier X</a:t>
            </a:r>
          </a:p>
          <a:p>
            <a:endParaRPr lang="ru-RU" sz="1600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09FE0370-44B5-7945-AA2F-07B877336552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526798" y="3211142"/>
            <a:ext cx="3805582" cy="1235187"/>
          </a:xfrm>
        </p:spPr>
        <p:txBody>
          <a:bodyPr/>
          <a:lstStyle/>
          <a:p>
            <a:pPr lvl="0"/>
            <a:r>
              <a:rPr lang="ru-RU" sz="1600" dirty="0">
                <a:solidFill>
                  <a:srgbClr val="012C61"/>
                </a:solidFill>
              </a:rPr>
              <a:t>высокодоходные </a:t>
            </a:r>
            <a:r>
              <a:rPr lang="en" sz="1600" dirty="0">
                <a:solidFill>
                  <a:srgbClr val="012C61"/>
                </a:solidFill>
              </a:rPr>
              <a:t>VAS-</a:t>
            </a:r>
            <a:r>
              <a:rPr lang="ru-RU" sz="1600" dirty="0">
                <a:solidFill>
                  <a:srgbClr val="012C61"/>
                </a:solidFill>
              </a:rPr>
              <a:t>продукты для сегментов</a:t>
            </a:r>
          </a:p>
          <a:p>
            <a:pPr lvl="0"/>
            <a:r>
              <a:rPr lang="en" sz="1600" dirty="0">
                <a:solidFill>
                  <a:srgbClr val="012C61"/>
                </a:solidFill>
              </a:rPr>
              <a:t>B2</a:t>
            </a:r>
            <a:r>
              <a:rPr lang="ru-RU" sz="1600" dirty="0">
                <a:solidFill>
                  <a:srgbClr val="012C61"/>
                </a:solidFill>
              </a:rPr>
              <a:t>С и </a:t>
            </a:r>
            <a:r>
              <a:rPr lang="en" sz="1600" dirty="0">
                <a:solidFill>
                  <a:srgbClr val="012C61"/>
                </a:solidFill>
              </a:rPr>
              <a:t>B2B</a:t>
            </a:r>
          </a:p>
          <a:p>
            <a:endParaRPr lang="ru-RU" sz="1600" dirty="0"/>
          </a:p>
        </p:txBody>
      </p:sp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id="{886E276F-D631-144E-ADB5-4BC5B23AED24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681600" y="948672"/>
            <a:ext cx="2149962" cy="481800"/>
          </a:xfrm>
        </p:spPr>
        <p:txBody>
          <a:bodyPr/>
          <a:lstStyle/>
          <a:p>
            <a:r>
              <a:rPr lang="ru-RU" sz="2800" b="1" dirty="0">
                <a:solidFill>
                  <a:srgbClr val="2070FD"/>
                </a:solidFill>
              </a:rPr>
              <a:t>1000+</a:t>
            </a:r>
          </a:p>
          <a:p>
            <a:endParaRPr lang="ru-RU" sz="1100" b="1" dirty="0">
              <a:solidFill>
                <a:srgbClr val="2070FD"/>
              </a:solidFill>
            </a:endParaRP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98092ADF-0BF5-3F49-AFDE-28976DB16619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681600" y="2027638"/>
            <a:ext cx="2149962" cy="481800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2070FD"/>
                </a:solidFill>
              </a:rPr>
              <a:t>310млн+</a:t>
            </a:r>
          </a:p>
        </p:txBody>
      </p:sp>
      <p:sp>
        <p:nvSpPr>
          <p:cNvPr id="25" name="Подзаголовок 24">
            <a:extLst>
              <a:ext uri="{FF2B5EF4-FFF2-40B4-BE49-F238E27FC236}">
                <a16:creationId xmlns:a16="http://schemas.microsoft.com/office/drawing/2014/main" id="{7EBF651D-A1AC-A841-AC40-89E85EB75871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81600" y="3141355"/>
            <a:ext cx="2149962" cy="481800"/>
          </a:xfrm>
        </p:spPr>
        <p:txBody>
          <a:bodyPr/>
          <a:lstStyle/>
          <a:p>
            <a:r>
              <a:rPr lang="ru-RU" sz="2800" b="1" dirty="0">
                <a:solidFill>
                  <a:srgbClr val="2070FD"/>
                </a:solidFill>
              </a:rPr>
              <a:t>25 лет</a:t>
            </a:r>
          </a:p>
          <a:p>
            <a:endParaRPr lang="ru-RU" sz="1100" b="1" dirty="0">
              <a:solidFill>
                <a:srgbClr val="2070F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c</a:t>
            </a:r>
            <a:r>
              <a:rPr dirty="0" err="1"/>
              <a:t>труктура</a:t>
            </a:r>
            <a:r>
              <a:rPr dirty="0"/>
              <a:t> </a:t>
            </a:r>
            <a:r>
              <a:rPr dirty="0" err="1"/>
              <a:t>доклада</a:t>
            </a:r>
            <a:endParaRPr dirty="0"/>
          </a:p>
        </p:txBody>
      </p:sp>
      <p:sp>
        <p:nvSpPr>
          <p:cNvPr id="245" name="Google Shape;38;p6"/>
          <p:cNvSpPr txBox="1"/>
          <p:nvPr/>
        </p:nvSpPr>
        <p:spPr>
          <a:xfrm>
            <a:off x="681038" y="1022856"/>
            <a:ext cx="847477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</a:t>
            </a:r>
            <a:r>
              <a:rPr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релизы</a:t>
            </a:r>
            <a:endParaRPr lang="ru-RU" sz="18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Первый шаг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Главный инструмент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Экспертиза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окументируем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обучаем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аботаем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командой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E3506F8D-D409-4450-811E-91847BB931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П</a:t>
            </a:r>
            <a:r>
              <a:rPr dirty="0" err="1"/>
              <a:t>ро</a:t>
            </a:r>
            <a:r>
              <a:rPr dirty="0"/>
              <a:t> </a:t>
            </a:r>
            <a:r>
              <a:rPr dirty="0" err="1"/>
              <a:t>релизы</a:t>
            </a:r>
            <a:r>
              <a:rPr dirty="0"/>
              <a:t> в </a:t>
            </a:r>
            <a:r>
              <a:rPr dirty="0" err="1"/>
              <a:t>Bercut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9BB8D-6D27-4A47-ACC6-C379641DEB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>
          <a:xfrm>
            <a:off x="684213" y="806452"/>
            <a:ext cx="7778187" cy="4120875"/>
          </a:xfrm>
          <a:prstGeom prst="rect">
            <a:avLst/>
          </a:prstGeom>
        </p:spPr>
      </p:pic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263E701C-0B01-403F-9567-34408AB291E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4F5721B-18AF-495D-9885-5367FA18F2B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40080" y="225425"/>
            <a:ext cx="7889875" cy="1765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почему релизы </a:t>
            </a:r>
            <a:br>
              <a:rPr lang="ru-RU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</a:t>
            </a:r>
            <a:br>
              <a:rPr lang="ru-RU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(часто) проблема</a:t>
            </a:r>
            <a:endParaRPr lang="ru-RU" sz="10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6CE0F9-1346-47E0-8489-1AFFA30BA3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0080" y="2394713"/>
            <a:ext cx="4833938" cy="1479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3275"/>
                </a:solidFill>
                <a:latin typeface="Verdana" panose="020B0604030504040204" pitchFamily="34" charset="0"/>
              </a:rPr>
              <a:t>T2M </a:t>
            </a:r>
            <a:r>
              <a:rPr lang="ru-RU" sz="2800" dirty="0">
                <a:solidFill>
                  <a:srgbClr val="FF3275"/>
                </a:solidFill>
                <a:latin typeface="Verdana" panose="020B0604030504040204" pitchFamily="34" charset="0"/>
              </a:rPr>
              <a:t>не устраивает бизнес-заказчика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DCC7D5-E852-4F5E-8AA0-D09001ED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6" b="-13053"/>
          <a:stretch/>
        </p:blipFill>
        <p:spPr>
          <a:xfrm>
            <a:off x="3235265" y="1749226"/>
            <a:ext cx="5908736" cy="36274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c</a:t>
            </a:r>
            <a:r>
              <a:rPr dirty="0" err="1"/>
              <a:t>труктура</a:t>
            </a:r>
            <a:r>
              <a:rPr dirty="0"/>
              <a:t> </a:t>
            </a:r>
            <a:r>
              <a:rPr dirty="0" err="1"/>
              <a:t>доклада</a:t>
            </a:r>
            <a:endParaRPr dirty="0"/>
          </a:p>
        </p:txBody>
      </p:sp>
      <p:sp>
        <p:nvSpPr>
          <p:cNvPr id="245" name="Google Shape;38;p6"/>
          <p:cNvSpPr txBox="1"/>
          <p:nvPr/>
        </p:nvSpPr>
        <p:spPr>
          <a:xfrm>
            <a:off x="681038" y="1022856"/>
            <a:ext cx="847477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релизы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Первый шаг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Главный инструмент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Экспертиза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окументируем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обучаем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аботаем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командой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E3506F8D-D409-4450-811E-91847BB931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5002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Заголовок 1"/>
          <p:cNvSpPr txBox="1">
            <a:spLocks noGrp="1"/>
          </p:cNvSpPr>
          <p:nvPr>
            <p:ph type="title"/>
          </p:nvPr>
        </p:nvSpPr>
        <p:spPr>
          <a:xfrm>
            <a:off x="662746" y="236780"/>
            <a:ext cx="8595001" cy="7626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22376">
              <a:defRPr sz="2528"/>
            </a:pPr>
            <a:r>
              <a:rPr lang="ru-RU" sz="2400" dirty="0"/>
              <a:t>ч</a:t>
            </a:r>
            <a:r>
              <a:rPr sz="2400" dirty="0" err="1"/>
              <a:t>то</a:t>
            </a:r>
            <a:r>
              <a:rPr sz="2400" dirty="0"/>
              <a:t> </a:t>
            </a:r>
            <a:r>
              <a:rPr sz="2400" dirty="0" err="1"/>
              <a:t>делать</a:t>
            </a:r>
            <a:r>
              <a:rPr sz="2400" dirty="0"/>
              <a:t>, </a:t>
            </a:r>
            <a:r>
              <a:rPr sz="2400" dirty="0" err="1"/>
              <a:t>если</a:t>
            </a:r>
            <a:r>
              <a:rPr sz="2400" dirty="0"/>
              <a:t> </a:t>
            </a:r>
            <a:r>
              <a:rPr sz="2400" dirty="0" err="1"/>
              <a:t>времени</a:t>
            </a:r>
            <a:r>
              <a:rPr sz="2400" dirty="0"/>
              <a:t> </a:t>
            </a:r>
            <a:br>
              <a:rPr lang="en-US" sz="2400" dirty="0"/>
            </a:b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тестирование</a:t>
            </a:r>
            <a:r>
              <a:rPr sz="2400" dirty="0"/>
              <a:t> </a:t>
            </a:r>
            <a:r>
              <a:rPr sz="2400" dirty="0" err="1"/>
              <a:t>не</a:t>
            </a:r>
            <a:r>
              <a:rPr sz="2400" dirty="0"/>
              <a:t> </a:t>
            </a:r>
            <a:r>
              <a:rPr sz="2400" dirty="0" err="1"/>
              <a:t>хватает</a:t>
            </a:r>
            <a:endParaRPr sz="2400" dirty="0"/>
          </a:p>
        </p:txBody>
      </p:sp>
      <p:pic>
        <p:nvPicPr>
          <p:cNvPr id="5" name="Picture 2" descr="https://lh4.googleusercontent.com/0S186AhXX5YtfcnPBRXWniJVVOas4SG7rVuqPqlaMUnk_3HgB05CukvTh_XXFLdlTZqbYLZCnb4mCtVYB3Bnw0u_ywcX8rZ2rSeRiPTQi78IIS-YEhiogIYENGrhUHs1TiaPq7E5yNk">
            <a:extLst>
              <a:ext uri="{FF2B5EF4-FFF2-40B4-BE49-F238E27FC236}">
                <a16:creationId xmlns:a16="http://schemas.microsoft.com/office/drawing/2014/main" id="{394C2E4A-CA7E-458A-A6EC-373808B4A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b="12724"/>
          <a:stretch/>
        </p:blipFill>
        <p:spPr bwMode="auto">
          <a:xfrm>
            <a:off x="0" y="1094969"/>
            <a:ext cx="7592105" cy="33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86684B-A30E-4263-A56A-771D59CD0DB1}"/>
              </a:ext>
            </a:extLst>
          </p:cNvPr>
          <p:cNvGrpSpPr/>
          <p:nvPr/>
        </p:nvGrpSpPr>
        <p:grpSpPr>
          <a:xfrm>
            <a:off x="167520" y="1078350"/>
            <a:ext cx="7176838" cy="200055"/>
            <a:chOff x="1153321" y="4667941"/>
            <a:chExt cx="5556102" cy="1548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EE35C-D2F6-4274-9FBE-8D6A64700356}"/>
                </a:ext>
              </a:extLst>
            </p:cNvPr>
            <p:cNvSpPr txBox="1"/>
            <p:nvPr/>
          </p:nvSpPr>
          <p:spPr>
            <a:xfrm>
              <a:off x="1153321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19.10.20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C9A1E5-AA8C-4170-B76F-62625FAC8E57}"/>
                </a:ext>
              </a:extLst>
            </p:cNvPr>
            <p:cNvSpPr txBox="1"/>
            <p:nvPr/>
          </p:nvSpPr>
          <p:spPr>
            <a:xfrm>
              <a:off x="1545361" y="4667941"/>
              <a:ext cx="623678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20.10.20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36DEC5-783B-42DD-92C8-7A21022FB9AB}"/>
                </a:ext>
              </a:extLst>
            </p:cNvPr>
            <p:cNvSpPr txBox="1"/>
            <p:nvPr/>
          </p:nvSpPr>
          <p:spPr>
            <a:xfrm>
              <a:off x="1987720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21.10.20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B5925E-6A48-4CDA-9BA6-C70AA6186B41}"/>
                </a:ext>
              </a:extLst>
            </p:cNvPr>
            <p:cNvSpPr txBox="1"/>
            <p:nvPr/>
          </p:nvSpPr>
          <p:spPr>
            <a:xfrm>
              <a:off x="3241280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24.10.20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977A9-82C3-4431-B627-F035038390DC}"/>
                </a:ext>
              </a:extLst>
            </p:cNvPr>
            <p:cNvSpPr txBox="1"/>
            <p:nvPr/>
          </p:nvSpPr>
          <p:spPr>
            <a:xfrm>
              <a:off x="4087646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26.10.20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D54FB9-5059-4DCB-B4F3-926B882EFCD5}"/>
                </a:ext>
              </a:extLst>
            </p:cNvPr>
            <p:cNvSpPr txBox="1"/>
            <p:nvPr/>
          </p:nvSpPr>
          <p:spPr>
            <a:xfrm>
              <a:off x="4504356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27.10.20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EAFE83-DEEB-4BDF-A481-F21AF2D8B8C5}"/>
                </a:ext>
              </a:extLst>
            </p:cNvPr>
            <p:cNvSpPr txBox="1"/>
            <p:nvPr/>
          </p:nvSpPr>
          <p:spPr>
            <a:xfrm>
              <a:off x="4906850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28.10.20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D79D67-DEB6-43BD-BFE9-A5BBAD081A4A}"/>
                </a:ext>
              </a:extLst>
            </p:cNvPr>
            <p:cNvSpPr txBox="1"/>
            <p:nvPr/>
          </p:nvSpPr>
          <p:spPr>
            <a:xfrm>
              <a:off x="5330644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29.10.20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2D7E09-FB06-401B-BFF0-2765F85989E4}"/>
                </a:ext>
              </a:extLst>
            </p:cNvPr>
            <p:cNvSpPr txBox="1"/>
            <p:nvPr/>
          </p:nvSpPr>
          <p:spPr>
            <a:xfrm>
              <a:off x="5726271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30.10.20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ED5B8F-79F7-47CE-8A3A-FBCD0D60C9EF}"/>
                </a:ext>
              </a:extLst>
            </p:cNvPr>
            <p:cNvSpPr txBox="1"/>
            <p:nvPr/>
          </p:nvSpPr>
          <p:spPr>
            <a:xfrm>
              <a:off x="6150623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31.10.20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B4AE2C-1DBF-4D16-B090-6F3C070517F6}"/>
                </a:ext>
              </a:extLst>
            </p:cNvPr>
            <p:cNvSpPr txBox="1"/>
            <p:nvPr/>
          </p:nvSpPr>
          <p:spPr>
            <a:xfrm>
              <a:off x="2413468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22.10.20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571F0C-533F-407D-8AAA-0B901255F079}"/>
                </a:ext>
              </a:extLst>
            </p:cNvPr>
            <p:cNvSpPr txBox="1"/>
            <p:nvPr/>
          </p:nvSpPr>
          <p:spPr>
            <a:xfrm>
              <a:off x="2839216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23.10.20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F45B7F-0B2B-42DC-9620-8DFC6E103BBA}"/>
                </a:ext>
              </a:extLst>
            </p:cNvPr>
            <p:cNvSpPr txBox="1"/>
            <p:nvPr/>
          </p:nvSpPr>
          <p:spPr>
            <a:xfrm>
              <a:off x="3664707" y="4667941"/>
              <a:ext cx="558800" cy="15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700" b="1" dirty="0">
                  <a:latin typeface="Verdana" panose="020B0604030504040204" pitchFamily="34" charset="0"/>
                  <a:ea typeface="Verdana" panose="020B0604030504040204" pitchFamily="34" charset="0"/>
                </a:rPr>
                <a:t>25.10.20</a:t>
              </a:r>
            </a:p>
          </p:txBody>
        </p:sp>
      </p:grpSp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D9DC4597-3B25-4302-A640-10F50059C840}"/>
              </a:ext>
            </a:extLst>
          </p:cNvPr>
          <p:cNvSpPr txBox="1"/>
          <p:nvPr/>
        </p:nvSpPr>
        <p:spPr>
          <a:xfrm rot="16199314">
            <a:off x="-1030723" y="2935405"/>
            <a:ext cx="2605461" cy="40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800" dirty="0">
                <a:latin typeface="Verdana" panose="020B0604030504040204" pitchFamily="34" charset="0"/>
                <a:ea typeface="Roboto Light"/>
                <a:cs typeface="Roboto Light"/>
                <a:sym typeface="Roboto Light"/>
              </a:rPr>
              <a:t>количество кейсов</a:t>
            </a:r>
            <a:endParaRPr sz="1050" i="0" u="none" strike="noStrike" cap="none" dirty="0">
              <a:latin typeface="Verdana" panose="020B0604030504040204" pitchFamily="34" charset="0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6DCB01-815A-4A28-87DF-3DC989956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16" y="1131211"/>
            <a:ext cx="1781679" cy="1290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AC29D-476A-45E5-B95C-65032A2D4330}"/>
              </a:ext>
            </a:extLst>
          </p:cNvPr>
          <p:cNvSpPr txBox="1"/>
          <p:nvPr/>
        </p:nvSpPr>
        <p:spPr>
          <a:xfrm>
            <a:off x="7440816" y="2458312"/>
            <a:ext cx="16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не пройдено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DF4E1-667F-4E28-95DC-BE9639B71744}"/>
              </a:ext>
            </a:extLst>
          </p:cNvPr>
          <p:cNvSpPr txBox="1"/>
          <p:nvPr/>
        </p:nvSpPr>
        <p:spPr>
          <a:xfrm>
            <a:off x="7440816" y="2843592"/>
            <a:ext cx="169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 работе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32D50-8738-4394-B585-B3AE5C6DBCCD}"/>
              </a:ext>
            </a:extLst>
          </p:cNvPr>
          <p:cNvSpPr txBox="1"/>
          <p:nvPr/>
        </p:nvSpPr>
        <p:spPr>
          <a:xfrm>
            <a:off x="7440816" y="3259494"/>
            <a:ext cx="169602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пройдено успешно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8317E-393E-4729-974A-71D3FC4F3802}"/>
              </a:ext>
            </a:extLst>
          </p:cNvPr>
          <p:cNvSpPr txBox="1"/>
          <p:nvPr/>
        </p:nvSpPr>
        <p:spPr>
          <a:xfrm>
            <a:off x="7440816" y="3813575"/>
            <a:ext cx="14308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пройдено с ошибкой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A19E384-A905-4B2C-927E-88528BD5CAF2}"/>
              </a:ext>
            </a:extLst>
          </p:cNvPr>
          <p:cNvSpPr/>
          <p:nvPr/>
        </p:nvSpPr>
        <p:spPr>
          <a:xfrm>
            <a:off x="7278716" y="3352634"/>
            <a:ext cx="168275" cy="168275"/>
          </a:xfrm>
          <a:prstGeom prst="rect">
            <a:avLst/>
          </a:prstGeom>
          <a:solidFill>
            <a:srgbClr val="00FFA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12C6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ADD8BE1-FE14-4190-8472-24A5F01E3999}"/>
              </a:ext>
            </a:extLst>
          </p:cNvPr>
          <p:cNvSpPr/>
          <p:nvPr/>
        </p:nvSpPr>
        <p:spPr>
          <a:xfrm>
            <a:off x="7278716" y="3903247"/>
            <a:ext cx="168275" cy="168275"/>
          </a:xfrm>
          <a:prstGeom prst="rect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12C6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FC7A153-7D64-4CB8-A560-35CE8EADE6A7}"/>
              </a:ext>
            </a:extLst>
          </p:cNvPr>
          <p:cNvSpPr/>
          <p:nvPr/>
        </p:nvSpPr>
        <p:spPr>
          <a:xfrm>
            <a:off x="7278716" y="2986571"/>
            <a:ext cx="168275" cy="168275"/>
          </a:xfrm>
          <a:prstGeom prst="rect">
            <a:avLst/>
          </a:prstGeom>
          <a:solidFill>
            <a:srgbClr val="2070F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12C6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01307D-42A3-442D-B58B-9741F7A97889}"/>
              </a:ext>
            </a:extLst>
          </p:cNvPr>
          <p:cNvSpPr/>
          <p:nvPr/>
        </p:nvSpPr>
        <p:spPr>
          <a:xfrm>
            <a:off x="7278716" y="2600494"/>
            <a:ext cx="168275" cy="168275"/>
          </a:xfrm>
          <a:prstGeom prst="rect">
            <a:avLst/>
          </a:prstGeom>
          <a:solidFill>
            <a:srgbClr val="29ABE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12C61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err="1"/>
              <a:t>c</a:t>
            </a:r>
            <a:r>
              <a:rPr dirty="0" err="1"/>
              <a:t>труктура</a:t>
            </a:r>
            <a:r>
              <a:rPr dirty="0"/>
              <a:t> </a:t>
            </a:r>
            <a:r>
              <a:rPr dirty="0" err="1"/>
              <a:t>доклада</a:t>
            </a:r>
            <a:endParaRPr dirty="0"/>
          </a:p>
        </p:txBody>
      </p:sp>
      <p:sp>
        <p:nvSpPr>
          <p:cNvPr id="245" name="Google Shape;38;p6"/>
          <p:cNvSpPr txBox="1"/>
          <p:nvPr/>
        </p:nvSpPr>
        <p:spPr>
          <a:xfrm>
            <a:off x="681038" y="1022856"/>
            <a:ext cx="8474772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Про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релизы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Первый шаг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Clr>
                <a:srgbClr val="012C61"/>
              </a:buClr>
              <a:buSzPct val="55000"/>
              <a:buBlip>
                <a:blip r:embed="rId3"/>
              </a:buBlip>
              <a:defRPr sz="2800"/>
            </a:pPr>
            <a:r>
              <a:rPr lang="ru-RU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Главный инструмент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Экспертиза </a:t>
            </a: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окументируем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обучаем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447675">
              <a:buSzPct val="55000"/>
              <a:buBlip>
                <a:blip r:embed="rId3"/>
              </a:buBlip>
              <a:defRPr sz="2800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аботаем</a:t>
            </a:r>
            <a:r>
              <a:rPr sz="1800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командой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E3506F8D-D409-4450-811E-91847BB931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615284" y="4750096"/>
            <a:ext cx="246220" cy="200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2C6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5660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поля">
  <a:themeElements>
    <a:clrScheme name="поля">
      <a:dk1>
        <a:srgbClr val="012C61"/>
      </a:dk1>
      <a:lt1>
        <a:srgbClr val="FFFFFF"/>
      </a:lt1>
      <a:dk2>
        <a:srgbClr val="A7A7A7"/>
      </a:dk2>
      <a:lt2>
        <a:srgbClr val="535353"/>
      </a:lt2>
      <a:accent1>
        <a:srgbClr val="D8D8D8"/>
      </a:accent1>
      <a:accent2>
        <a:srgbClr val="B1CBE0"/>
      </a:accent2>
      <a:accent3>
        <a:srgbClr val="FF6400"/>
      </a:accent3>
      <a:accent4>
        <a:srgbClr val="393F4F"/>
      </a:accent4>
      <a:accent5>
        <a:srgbClr val="BFBFBF"/>
      </a:accent5>
      <a:accent6>
        <a:srgbClr val="A5A5A5"/>
      </a:accent6>
      <a:hlink>
        <a:srgbClr val="0000FF"/>
      </a:hlink>
      <a:folHlink>
        <a:srgbClr val="FF00FF"/>
      </a:folHlink>
    </a:clrScheme>
    <a:fontScheme name="поля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пол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6">
              <a:lumOff val="19878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12C61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6">
              <a:lumOff val="19878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12C61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оля">
  <a:themeElements>
    <a:clrScheme name="пол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8D8D8"/>
      </a:accent1>
      <a:accent2>
        <a:srgbClr val="B1CBE0"/>
      </a:accent2>
      <a:accent3>
        <a:srgbClr val="FF6400"/>
      </a:accent3>
      <a:accent4>
        <a:srgbClr val="393F4F"/>
      </a:accent4>
      <a:accent5>
        <a:srgbClr val="BFBFBF"/>
      </a:accent5>
      <a:accent6>
        <a:srgbClr val="A5A5A5"/>
      </a:accent6>
      <a:hlink>
        <a:srgbClr val="0000FF"/>
      </a:hlink>
      <a:folHlink>
        <a:srgbClr val="FF00FF"/>
      </a:folHlink>
    </a:clrScheme>
    <a:fontScheme name="поля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пол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6">
              <a:lumOff val="19878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12C61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6">
              <a:lumOff val="19878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12C61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2107</Words>
  <Application>Microsoft Office PowerPoint</Application>
  <PresentationFormat>Экран (16:9)</PresentationFormat>
  <Paragraphs>345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Montserrat</vt:lpstr>
      <vt:lpstr>Montserrat Light</vt:lpstr>
      <vt:lpstr>Roboto Light</vt:lpstr>
      <vt:lpstr>Verdana</vt:lpstr>
      <vt:lpstr>Montserrat Regular</vt:lpstr>
      <vt:lpstr>Arial</vt:lpstr>
      <vt:lpstr>Wingdings</vt:lpstr>
      <vt:lpstr>поля</vt:lpstr>
      <vt:lpstr>как мы добились  нуля ошибок по итогам интеграционных тестов</vt:lpstr>
      <vt:lpstr>обо мне</vt:lpstr>
      <vt:lpstr>Bercut в цифрах </vt:lpstr>
      <vt:lpstr>cтруктура доклада</vt:lpstr>
      <vt:lpstr>Про релизы в Bercut</vt:lpstr>
      <vt:lpstr>Презентация PowerPoint</vt:lpstr>
      <vt:lpstr>cтруктура доклада</vt:lpstr>
      <vt:lpstr>что делать, если времени  на тестирование не хватает</vt:lpstr>
      <vt:lpstr>cтруктура доклада</vt:lpstr>
      <vt:lpstr>особенности тестовых стендов в телекоме</vt:lpstr>
      <vt:lpstr>особенности тестовых стендов  в телекоме</vt:lpstr>
      <vt:lpstr>особенности тестовых стендов в телекоме</vt:lpstr>
      <vt:lpstr>cтруктура доклада</vt:lpstr>
      <vt:lpstr>решаем проблему  нехватки экспертов</vt:lpstr>
      <vt:lpstr>cтруктура доклада</vt:lpstr>
      <vt:lpstr>документируем и обучаем</vt:lpstr>
      <vt:lpstr>cтруктура доклада</vt:lpstr>
      <vt:lpstr>работаем  с командой</vt:lpstr>
      <vt:lpstr>вовлеченная команда</vt:lpstr>
      <vt:lpstr>динамика изменения числа заявок  без учёта  регрессионного тестирования</vt:lpstr>
      <vt:lpstr>Maxim.Plavchenok@bercut.com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добились  нуля ошибок по итогам интеграционных тестов</dc:title>
  <dc:creator>Елькина Юлия</dc:creator>
  <cp:lastModifiedBy>Плавченок Максим</cp:lastModifiedBy>
  <cp:revision>100</cp:revision>
  <dcterms:modified xsi:type="dcterms:W3CDTF">2021-04-15T13:50:41Z</dcterms:modified>
</cp:coreProperties>
</file>