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92" r:id="rId5"/>
    <p:sldId id="259" r:id="rId6"/>
    <p:sldId id="260" r:id="rId7"/>
    <p:sldId id="275" r:id="rId8"/>
    <p:sldId id="277" r:id="rId9"/>
    <p:sldId id="278" r:id="rId10"/>
    <p:sldId id="262" r:id="rId11"/>
    <p:sldId id="267" r:id="rId12"/>
    <p:sldId id="263" r:id="rId13"/>
    <p:sldId id="283" r:id="rId14"/>
    <p:sldId id="266" r:id="rId15"/>
    <p:sldId id="284" r:id="rId16"/>
    <p:sldId id="268" r:id="rId17"/>
    <p:sldId id="286" r:id="rId18"/>
    <p:sldId id="287" r:id="rId19"/>
    <p:sldId id="289" r:id="rId20"/>
    <p:sldId id="29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F54"/>
    <a:srgbClr val="84B355"/>
    <a:srgbClr val="8ABB5A"/>
    <a:srgbClr val="1F79BB"/>
    <a:srgbClr val="DFC04C"/>
    <a:srgbClr val="9BD163"/>
    <a:srgbClr val="7095B4"/>
    <a:srgbClr val="5B9BD5"/>
    <a:srgbClr val="2D6EA8"/>
    <a:srgbClr val="9BD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 autoAdjust="0"/>
    <p:restoredTop sz="91304" autoAdjust="0"/>
  </p:normalViewPr>
  <p:slideViewPr>
    <p:cSldViewPr snapToGrid="0">
      <p:cViewPr varScale="1">
        <p:scale>
          <a:sx n="106" d="100"/>
          <a:sy n="106" d="100"/>
        </p:scale>
        <p:origin x="7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19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F8D3C-6D06-4118-B43B-8CBDE724E23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2A2A8-0170-4042-A326-7D72CBB02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42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F26C-D4BE-4C64-ABA0-F70A7FA76923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49D62-795D-4176-94E6-5F02862A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88149"/>
            <a:ext cx="12192000" cy="669851"/>
          </a:xfrm>
          <a:prstGeom prst="rect">
            <a:avLst/>
          </a:prstGeom>
          <a:solidFill>
            <a:srgbClr val="F3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martBear Logo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7" y="6386220"/>
            <a:ext cx="2359349" cy="3162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4967" y="348498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1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-Bullet Points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4858" y="1171117"/>
            <a:ext cx="11013919" cy="5054665"/>
          </a:xfrm>
          <a:prstGeom prst="rect">
            <a:avLst/>
          </a:prstGeom>
        </p:spPr>
        <p:txBody>
          <a:bodyPr lIns="0"/>
          <a:lstStyle>
            <a:lvl1pPr marL="2286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8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858" y="5620870"/>
            <a:ext cx="11013919" cy="699247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6858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400" b="0" i="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11430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000" b="0" i="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6002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20574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7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Side by Sid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06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85086" y="443552"/>
            <a:ext cx="10902305" cy="669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7365D"/>
              </a:buClr>
              <a:buFont typeface="Arial"/>
              <a:buNone/>
              <a:defRPr sz="3200" b="1" i="0" u="none" strike="noStrike" cap="none">
                <a:solidFill>
                  <a:srgbClr val="17365D"/>
                </a:solidFill>
                <a:latin typeface="Open Sans Semibold" charset="0"/>
                <a:ea typeface="Open Sans Semibold" charset="0"/>
                <a:cs typeface="Open Sans Semibold" charset="0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93144" y="1171117"/>
            <a:ext cx="10894248" cy="5054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rgbClr val="17365D"/>
                </a:solidFill>
                <a:latin typeface="Open Sans Semibold" charset="0"/>
                <a:ea typeface="Open Sans Semibold" charset="0"/>
                <a:cs typeface="Open Sans Semibold" charset="0"/>
                <a:sym typeface="Proxima Nova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17365D"/>
              </a:buClr>
              <a:buSzPct val="100000"/>
              <a:buFont typeface="Arial"/>
              <a:buChar char="–"/>
              <a:defRPr sz="2400" b="1" i="0" u="none" strike="noStrike" cap="none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17365D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7365D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7365D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496" y="957912"/>
            <a:ext cx="12192000" cy="13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76297" y="6495599"/>
            <a:ext cx="1612419" cy="15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496" y="957912"/>
            <a:ext cx="12192000" cy="1318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26"/>
          <p:cNvSpPr txBox="1">
            <a:spLocks noGrp="1"/>
          </p:cNvSpPr>
          <p:nvPr>
            <p:ph type="ftr" idx="4294967295"/>
          </p:nvPr>
        </p:nvSpPr>
        <p:spPr>
          <a:xfrm>
            <a:off x="4165600" y="63918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rgbClr val="888888"/>
                </a:solidFill>
                <a:ea typeface="Calibri"/>
                <a:cs typeface="Calibri"/>
                <a:sym typeface="Calibri"/>
              </a:rPr>
              <a:t>SmartBear Confidential and Proprietary </a:t>
            </a:r>
            <a:endParaRPr lang="en-US" dirty="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5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pic>
        <p:nvPicPr>
          <p:cNvPr id="9" name="Picture 8" descr="SmartBear Logo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25" y="6179742"/>
            <a:ext cx="2359349" cy="31623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4967" y="348498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43" y="6119927"/>
            <a:ext cx="704089" cy="4358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/Content Green">
    <p:bg>
      <p:bgPr>
        <a:solidFill>
          <a:srgbClr val="88C1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BB5A">
              <a:alpha val="8902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6" y="6511717"/>
            <a:ext cx="1415352" cy="1780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79022" y="6464687"/>
            <a:ext cx="47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FEF391-69FE-5A4D-BC11-2A1A983F3137}" type="slidenum">
              <a:rPr lang="en-US" sz="1400" b="0" i="0" smtClean="0">
                <a:solidFill>
                  <a:srgbClr val="CAF89E"/>
                </a:solidFill>
                <a:latin typeface="Proxima Nova Semibold"/>
                <a:cs typeface="Proxima Nova Semibold"/>
              </a:rPr>
              <a:t>‹#›</a:t>
            </a:fld>
            <a:endParaRPr lang="en-US" sz="1400" b="0" i="0" dirty="0">
              <a:solidFill>
                <a:srgbClr val="CAF89E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04328" y="1808018"/>
            <a:ext cx="6681245" cy="3241964"/>
          </a:xfrm>
          <a:prstGeom prst="rect">
            <a:avLst/>
          </a:prstGeom>
        </p:spPr>
        <p:txBody>
          <a:bodyPr lIns="0"/>
          <a:lstStyle>
            <a:lvl1pPr marL="571500" indent="-571500" algn="l"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 sz="40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6">
                  <a:lumMod val="75000"/>
                </a:schemeClr>
              </a:buClr>
              <a:defRPr sz="24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2pPr>
            <a:lvl3pPr algn="l">
              <a:buClr>
                <a:schemeClr val="accent6">
                  <a:lumMod val="75000"/>
                </a:schemeClr>
              </a:buClr>
              <a:defRPr sz="20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3pPr>
            <a:lvl4pPr algn="l">
              <a:buClr>
                <a:schemeClr val="accent6">
                  <a:lumMod val="75000"/>
                </a:schemeClr>
              </a:buClr>
              <a:defRPr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4pPr>
            <a:lvl5pPr algn="l">
              <a:buClr>
                <a:schemeClr val="accent6">
                  <a:lumMod val="75000"/>
                </a:schemeClr>
              </a:buClr>
              <a:defRPr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95" y="0"/>
            <a:ext cx="12192000" cy="6858000"/>
          </a:xfrm>
          <a:prstGeom prst="rect">
            <a:avLst/>
          </a:prstGeom>
          <a:solidFill>
            <a:srgbClr val="8ABB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pic>
        <p:nvPicPr>
          <p:cNvPr id="12" name="Picture 11" descr="PPTemplate_ONE_SB-03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6960" y="1180051"/>
            <a:ext cx="11013919" cy="5054665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accent6">
                  <a:lumMod val="75000"/>
                </a:schemeClr>
              </a:buClr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6">
                  <a:lumMod val="75000"/>
                </a:schemeClr>
              </a:buClr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algn="l">
              <a:buClr>
                <a:schemeClr val="accent6">
                  <a:lumMod val="75000"/>
                </a:schemeClr>
              </a:buClr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algn="l">
              <a:buClr>
                <a:schemeClr val="accent6">
                  <a:lumMod val="75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algn="l">
              <a:buClr>
                <a:schemeClr val="accent6">
                  <a:lumMod val="75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6" y="6511717"/>
            <a:ext cx="1415352" cy="1780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79022" y="6464687"/>
            <a:ext cx="47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FEF391-69FE-5A4D-BC11-2A1A983F3137}" type="slidenum">
              <a:rPr lang="en-US" sz="1400" b="0" i="0" smtClean="0">
                <a:solidFill>
                  <a:srgbClr val="CAF89E"/>
                </a:solidFill>
                <a:latin typeface="Proxima Nova Semibold"/>
                <a:cs typeface="Proxima Nova Semibold"/>
              </a:rPr>
              <a:t>‹#›</a:t>
            </a:fld>
            <a:endParaRPr lang="en-US" sz="1400" b="0" i="0" dirty="0">
              <a:solidFill>
                <a:srgbClr val="CAF89E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Content Green">
    <p:bg>
      <p:bgPr>
        <a:solidFill>
          <a:srgbClr val="88C1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D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6" y="6511717"/>
            <a:ext cx="1415352" cy="1780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79022" y="6464687"/>
            <a:ext cx="47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FEF391-69FE-5A4D-BC11-2A1A983F3137}" type="slidenum">
              <a:rPr lang="en-US" sz="1400" b="0" i="0" smtClean="0">
                <a:solidFill>
                  <a:srgbClr val="CAF89E"/>
                </a:solidFill>
                <a:latin typeface="Proxima Nova Semibold"/>
                <a:cs typeface="Proxima Nova Semibold"/>
              </a:rPr>
              <a:t>‹#›</a:t>
            </a:fld>
            <a:endParaRPr lang="en-US" sz="1400" b="0" i="0" dirty="0">
              <a:solidFill>
                <a:srgbClr val="CAF89E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04328" y="1808018"/>
            <a:ext cx="6681245" cy="3241964"/>
          </a:xfrm>
          <a:prstGeom prst="rect">
            <a:avLst/>
          </a:prstGeom>
        </p:spPr>
        <p:txBody>
          <a:bodyPr lIns="0"/>
          <a:lstStyle>
            <a:lvl1pPr marL="571500" indent="-571500" algn="l"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 sz="40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6">
                  <a:lumMod val="75000"/>
                </a:schemeClr>
              </a:buClr>
              <a:defRPr sz="24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2pPr>
            <a:lvl3pPr algn="l">
              <a:buClr>
                <a:schemeClr val="accent6">
                  <a:lumMod val="75000"/>
                </a:schemeClr>
              </a:buClr>
              <a:defRPr sz="20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3pPr>
            <a:lvl4pPr algn="l">
              <a:buClr>
                <a:schemeClr val="accent6">
                  <a:lumMod val="75000"/>
                </a:schemeClr>
              </a:buClr>
              <a:defRPr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4pPr>
            <a:lvl5pPr algn="l">
              <a:buClr>
                <a:schemeClr val="accent6">
                  <a:lumMod val="75000"/>
                </a:schemeClr>
              </a:buClr>
              <a:defRPr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D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pic>
        <p:nvPicPr>
          <p:cNvPr id="12" name="Picture 11" descr="PPTemplate_ONE_SB-03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6960" y="1180051"/>
            <a:ext cx="11013919" cy="5054665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accent6">
                  <a:lumMod val="75000"/>
                </a:schemeClr>
              </a:buClr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6">
                  <a:lumMod val="75000"/>
                </a:schemeClr>
              </a:buClr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algn="l">
              <a:buClr>
                <a:schemeClr val="accent6">
                  <a:lumMod val="75000"/>
                </a:schemeClr>
              </a:buClr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algn="l">
              <a:buClr>
                <a:schemeClr val="accent6">
                  <a:lumMod val="75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algn="l">
              <a:buClr>
                <a:schemeClr val="accent6">
                  <a:lumMod val="75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6" y="6511717"/>
            <a:ext cx="1415352" cy="1780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79022" y="6464687"/>
            <a:ext cx="47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FEF391-69FE-5A4D-BC11-2A1A983F3137}" type="slidenum">
              <a:rPr lang="en-US" sz="1400" b="0" i="0" smtClean="0">
                <a:solidFill>
                  <a:srgbClr val="CAF89E"/>
                </a:solidFill>
                <a:latin typeface="Proxima Nova Semibold"/>
                <a:cs typeface="Proxima Nova Semibold"/>
              </a:rPr>
              <a:t>‹#›</a:t>
            </a:fld>
            <a:endParaRPr lang="en-US" sz="1400" b="0" i="0" dirty="0">
              <a:solidFill>
                <a:srgbClr val="CAF89E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90" y="6281334"/>
            <a:ext cx="704089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9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Default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4858" y="1171117"/>
            <a:ext cx="11013919" cy="5054665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accent1">
                  <a:lumMod val="60000"/>
                  <a:lumOff val="40000"/>
                </a:schemeClr>
              </a:buClr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1">
                  <a:lumMod val="60000"/>
                  <a:lumOff val="40000"/>
                </a:schemeClr>
              </a:buClr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algn="l">
              <a:buClr>
                <a:schemeClr val="accent1">
                  <a:lumMod val="60000"/>
                  <a:lumOff val="40000"/>
                </a:schemeClr>
              </a:buClr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algn="l">
              <a:buClr>
                <a:schemeClr val="accent1">
                  <a:lumMod val="60000"/>
                  <a:lumOff val="40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algn="l">
              <a:buClr>
                <a:schemeClr val="accent1">
                  <a:lumMod val="60000"/>
                  <a:lumOff val="40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-Bullet Points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4858" y="1171117"/>
            <a:ext cx="11013919" cy="5054665"/>
          </a:xfrm>
          <a:prstGeom prst="rect">
            <a:avLst/>
          </a:prstGeom>
        </p:spPr>
        <p:txBody>
          <a:bodyPr lIns="0"/>
          <a:lstStyle>
            <a:lvl1pPr algn="l">
              <a:buClr>
                <a:schemeClr val="accent1">
                  <a:lumMod val="60000"/>
                  <a:lumOff val="40000"/>
                </a:schemeClr>
              </a:buClr>
              <a:defRPr sz="28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1">
                  <a:lumMod val="60000"/>
                  <a:lumOff val="40000"/>
                </a:schemeClr>
              </a:buClr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algn="l">
              <a:buClr>
                <a:schemeClr val="accent1">
                  <a:lumMod val="60000"/>
                  <a:lumOff val="40000"/>
                </a:schemeClr>
              </a:buClr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algn="l">
              <a:buClr>
                <a:schemeClr val="accent1">
                  <a:lumMod val="60000"/>
                  <a:lumOff val="40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algn="l">
              <a:buClr>
                <a:schemeClr val="accent1">
                  <a:lumMod val="60000"/>
                  <a:lumOff val="40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Defaul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4858" y="1171117"/>
            <a:ext cx="11013919" cy="5054665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858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5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679022" y="6464687"/>
            <a:ext cx="47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FEF391-69FE-5A4D-BC11-2A1A983F3137}" type="slidenum">
              <a:rPr lang="en-US" sz="1400" b="1" i="0" smtClean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‹#›</a:t>
            </a:fld>
            <a:endParaRPr lang="en-US" sz="1400" b="1" i="0" dirty="0">
              <a:solidFill>
                <a:schemeClr val="tx2">
                  <a:lumMod val="7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8" y="6509454"/>
            <a:ext cx="1411208" cy="1774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>
                    <a:lumMod val="75000"/>
                  </a:schemeClr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594858" y="1171117"/>
            <a:ext cx="11013919" cy="505466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b="1" i="0" kern="1200">
                <a:solidFill>
                  <a:schemeClr val="tx2">
                    <a:lumMod val="75000"/>
                  </a:schemeClr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1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3" r:id="rId3"/>
    <p:sldLayoutId id="2147483672" r:id="rId4"/>
    <p:sldLayoutId id="2147483671" r:id="rId5"/>
    <p:sldLayoutId id="2147483650" r:id="rId6"/>
    <p:sldLayoutId id="2147483663" r:id="rId7"/>
    <p:sldLayoutId id="2147483665" r:id="rId8"/>
    <p:sldLayoutId id="2147483649" r:id="rId9"/>
    <p:sldLayoutId id="2147483667" r:id="rId10"/>
    <p:sldLayoutId id="2147483668" r:id="rId11"/>
    <p:sldLayoutId id="2147483662" r:id="rId12"/>
    <p:sldLayoutId id="2147483666" r:id="rId13"/>
    <p:sldLayoutId id="2147483652" r:id="rId14"/>
    <p:sldLayoutId id="2147483669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hyperlink" Target="mailto:nikolay.Mirontsev@smartbear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661" y="2371407"/>
            <a:ext cx="11022065" cy="669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Нагрузочное тестирование. </a:t>
            </a:r>
            <a:br>
              <a:rPr lang="ru-RU" dirty="0" smtClean="0"/>
            </a:br>
            <a:r>
              <a:rPr lang="ru-RU" dirty="0" smtClean="0"/>
              <a:t>100 тыс. пользователей.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ru-RU" dirty="0" smtClean="0"/>
              <a:t>тыс.</a:t>
            </a:r>
            <a:r>
              <a:rPr lang="en-US" dirty="0" smtClean="0"/>
              <a:t> </a:t>
            </a:r>
            <a:r>
              <a:rPr lang="ru-RU" dirty="0"/>
              <a:t>пользователей. </a:t>
            </a:r>
            <a:r>
              <a:rPr lang="ru-RU" dirty="0" smtClean="0"/>
              <a:t>Новая попытка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Выбор профиля </a:t>
            </a:r>
            <a:r>
              <a:rPr lang="ru-RU" dirty="0" smtClean="0"/>
              <a:t>нагрузки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Сократили время выполнения сценария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Долгая загрузка только первой </a:t>
            </a:r>
            <a:r>
              <a:rPr lang="ru-RU" dirty="0" smtClean="0"/>
              <a:t>страницы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Сократили </a:t>
            </a:r>
            <a:r>
              <a:rPr lang="ru-RU" dirty="0"/>
              <a:t>количество </a:t>
            </a:r>
            <a:r>
              <a:rPr lang="ru-RU" dirty="0" smtClean="0"/>
              <a:t>отказов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Увеличено количество одновременно работающих пользователей до </a:t>
            </a:r>
            <a:r>
              <a:rPr lang="ru-RU" u="sng" dirty="0" smtClean="0"/>
              <a:t>5 тыс.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ru-RU" dirty="0" smtClean="0"/>
              <a:t>тыс.</a:t>
            </a:r>
            <a:r>
              <a:rPr lang="en-US" dirty="0" smtClean="0"/>
              <a:t> </a:t>
            </a:r>
            <a:r>
              <a:rPr lang="ru-RU" dirty="0"/>
              <a:t>пользователей. </a:t>
            </a:r>
            <a:r>
              <a:rPr lang="ru-RU" dirty="0" smtClean="0"/>
              <a:t>Новая попытка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Выбор профиля нагрузки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Сократили время выполнения сценария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Долгая загрузка только первой страницы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Сократили количество отказов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Увеличено количество одновременно работающих пользователей до </a:t>
            </a:r>
            <a:r>
              <a:rPr lang="ru-RU" u="sng" dirty="0"/>
              <a:t>5 тыс</a:t>
            </a:r>
            <a:r>
              <a:rPr lang="ru-RU" u="sng" dirty="0" smtClean="0"/>
              <a:t>.</a:t>
            </a:r>
            <a:endParaRPr lang="ru-RU" u="sng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713" y="3894717"/>
            <a:ext cx="2575396" cy="25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соединений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Разные браузеры используют не одно параллельное соединение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Один пользователь должен выполняться с учетом паралелльности подключений к </a:t>
            </a:r>
            <a:r>
              <a:rPr lang="ru-RU" dirty="0" smtClean="0"/>
              <a:t>серверу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60" y="4216461"/>
            <a:ext cx="7828571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</a:t>
            </a:r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реальных </a:t>
            </a:r>
            <a:r>
              <a:rPr lang="en-US" dirty="0" smtClean="0"/>
              <a:t>HTTP </a:t>
            </a:r>
            <a:r>
              <a:rPr lang="ru-RU" dirty="0" smtClean="0"/>
              <a:t>методов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9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</a:t>
            </a:r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реальных </a:t>
            </a:r>
            <a:r>
              <a:rPr lang="en-US" dirty="0" smtClean="0"/>
              <a:t>HTTP </a:t>
            </a:r>
            <a:r>
              <a:rPr lang="ru-RU" dirty="0" smtClean="0"/>
              <a:t>методов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0" y="1849180"/>
            <a:ext cx="7395673" cy="17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</a:t>
            </a:r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реальных </a:t>
            </a:r>
            <a:r>
              <a:rPr lang="en-US" dirty="0" smtClean="0"/>
              <a:t>HTTP </a:t>
            </a:r>
            <a:r>
              <a:rPr lang="ru-RU" dirty="0" smtClean="0"/>
              <a:t>методов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0" y="1849180"/>
            <a:ext cx="7395673" cy="17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53" y="4162305"/>
            <a:ext cx="7047619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Учитывать количество </a:t>
            </a:r>
            <a:r>
              <a:rPr lang="ru-RU" dirty="0" smtClean="0"/>
              <a:t>соединений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Использовать реальные </a:t>
            </a:r>
            <a:r>
              <a:rPr lang="en-US" dirty="0" smtClean="0"/>
              <a:t>HTTP </a:t>
            </a:r>
            <a:r>
              <a:rPr lang="ru-RU" dirty="0" smtClean="0"/>
              <a:t>методы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Использовать все ресурсы страниц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952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Учитывать количество </a:t>
            </a:r>
            <a:r>
              <a:rPr lang="ru-RU" dirty="0" smtClean="0"/>
              <a:t>соединений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Использовать реальные </a:t>
            </a:r>
            <a:r>
              <a:rPr lang="en-US" dirty="0" smtClean="0"/>
              <a:t>HTTP </a:t>
            </a:r>
            <a:r>
              <a:rPr lang="ru-RU" dirty="0" smtClean="0"/>
              <a:t>методы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Использовать все ресурсы </a:t>
            </a:r>
            <a:r>
              <a:rPr lang="ru-RU" dirty="0" smtClean="0"/>
              <a:t>страниц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Зачем это все?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57" y="3550044"/>
            <a:ext cx="5177922" cy="25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Миронцев Николай</a:t>
            </a:r>
            <a:endParaRPr lang="en-US" dirty="0" smtClean="0"/>
          </a:p>
          <a:p>
            <a:r>
              <a:rPr lang="ru-RU" dirty="0" smtClean="0"/>
              <a:t>Ведущий тестировщик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Nikolay.Mirontsev@smartbear.com</a:t>
            </a:r>
            <a:endParaRPr lang="ru-RU" dirty="0" smtClean="0"/>
          </a:p>
          <a:p>
            <a:r>
              <a:rPr lang="ru-RU" dirty="0" smtClean="0"/>
              <a:t>Учавствую в проектах:</a:t>
            </a:r>
          </a:p>
          <a:p>
            <a:r>
              <a:rPr lang="ru-RU" dirty="0" smtClean="0"/>
              <a:t>    </a:t>
            </a:r>
            <a:r>
              <a:rPr lang="en-US" dirty="0" smtClean="0"/>
              <a:t>    </a:t>
            </a:r>
            <a:r>
              <a:rPr lang="en-US" dirty="0" err="1" smtClean="0"/>
              <a:t>LoadComplete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ru-RU" dirty="0" smtClean="0"/>
              <a:t>    </a:t>
            </a:r>
            <a:r>
              <a:rPr lang="en-US" dirty="0" err="1" smtClean="0"/>
              <a:t>TestComplete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ru-RU" dirty="0" smtClean="0"/>
              <a:t>    </a:t>
            </a:r>
            <a:r>
              <a:rPr lang="en-US" dirty="0" err="1" smtClean="0"/>
              <a:t>QAComplete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ru-RU" dirty="0" smtClean="0"/>
              <a:t>    </a:t>
            </a:r>
            <a:r>
              <a:rPr lang="en-US" dirty="0" err="1" smtClean="0"/>
              <a:t>ReadyAPI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29" y="1180051"/>
            <a:ext cx="2939359" cy="4409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4" y="3170417"/>
            <a:ext cx="529609" cy="470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4" y="4726749"/>
            <a:ext cx="529609" cy="469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4" y="3707383"/>
            <a:ext cx="461197" cy="449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4" y="4259434"/>
            <a:ext cx="438785" cy="4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LoadComplete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60" y="1180051"/>
            <a:ext cx="6888361" cy="1900007"/>
          </a:xfrm>
          <a:noFill/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Легко и быстро создавать </a:t>
            </a:r>
            <a:r>
              <a:rPr lang="ru-RU" dirty="0" smtClean="0"/>
              <a:t>нагрузку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Создание надежных тестов для </a:t>
            </a:r>
            <a:r>
              <a:rPr lang="ru-RU" dirty="0" smtClean="0"/>
              <a:t>веб-сайтов </a:t>
            </a:r>
            <a:r>
              <a:rPr lang="ru-RU" dirty="0"/>
              <a:t>и </a:t>
            </a:r>
            <a:r>
              <a:rPr lang="ru-RU" dirty="0" smtClean="0"/>
              <a:t>веб-приложений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Легко масштабируемые и быстро изменяемые тесты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Прозрачная система отчетности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Система получения данных о состоянии серверов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028" name="Picture 4" descr="https://smartbear.com/CMSPages/GetFile.aspx?guid=4723c794-90df-4f02-868a-e2f31c91a6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09" y="3932479"/>
            <a:ext cx="3795733" cy="2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09" y="1113189"/>
            <a:ext cx="3794263" cy="27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JMeter</a:t>
            </a:r>
            <a:r>
              <a:rPr lang="en-US" dirty="0" smtClean="0"/>
              <a:t> &amp; HP </a:t>
            </a:r>
            <a:r>
              <a:rPr lang="en-US" dirty="0" err="1" smtClean="0"/>
              <a:t>LoadRunner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Доклад </a:t>
            </a:r>
            <a:r>
              <a:rPr lang="ru-RU" dirty="0" smtClean="0"/>
              <a:t>Максима Рогожникова (</a:t>
            </a:r>
            <a:r>
              <a:rPr lang="en-US" dirty="0"/>
              <a:t>http://sqadays.com/ru/talk/47291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4" y="2211346"/>
            <a:ext cx="5362802" cy="402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653" y="1131229"/>
            <a:ext cx="3659581" cy="2732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653" y="3930671"/>
            <a:ext cx="3659581" cy="27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ru-RU" dirty="0" smtClean="0"/>
              <a:t>тыс.</a:t>
            </a:r>
            <a:r>
              <a:rPr lang="en-US" dirty="0" smtClean="0"/>
              <a:t> </a:t>
            </a:r>
            <a:r>
              <a:rPr lang="ru-RU" dirty="0" smtClean="0"/>
              <a:t>пользователей. Что было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Рассчет, что </a:t>
            </a:r>
            <a:r>
              <a:rPr lang="en-US" dirty="0"/>
              <a:t>web-</a:t>
            </a:r>
            <a:r>
              <a:rPr lang="ru-RU" dirty="0"/>
              <a:t>системы выдержит 100 тыс</a:t>
            </a:r>
            <a:r>
              <a:rPr lang="ru-R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Несколько переходов по страницам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Динамическая загрузка </a:t>
            </a:r>
            <a:r>
              <a:rPr lang="ru-RU" dirty="0" smtClean="0"/>
              <a:t>данных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</a:t>
            </a:r>
            <a:r>
              <a:rPr lang="en-US" dirty="0" smtClean="0"/>
              <a:t> </a:t>
            </a:r>
            <a:r>
              <a:rPr lang="en-US" dirty="0" err="1" smtClean="0"/>
              <a:t>WebSocket</a:t>
            </a:r>
            <a:r>
              <a:rPr lang="ru-RU" dirty="0" smtClean="0"/>
              <a:t>, </a:t>
            </a:r>
            <a:r>
              <a:rPr lang="en-US" dirty="0" smtClean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34096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ru-RU" dirty="0" smtClean="0"/>
              <a:t>тыс.</a:t>
            </a:r>
            <a:r>
              <a:rPr lang="en-US" dirty="0" smtClean="0"/>
              <a:t> </a:t>
            </a:r>
            <a:r>
              <a:rPr lang="ru-RU" dirty="0" smtClean="0"/>
              <a:t>пользователей. Что было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Рассчет, что </a:t>
            </a:r>
            <a:r>
              <a:rPr lang="en-US" dirty="0"/>
              <a:t>web-</a:t>
            </a:r>
            <a:r>
              <a:rPr lang="ru-RU" dirty="0"/>
              <a:t>системы выдержит 100 тыс</a:t>
            </a:r>
            <a:r>
              <a:rPr lang="ru-R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Несколько переходов по страницам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Динамическая загрузка </a:t>
            </a:r>
            <a:r>
              <a:rPr lang="ru-RU" dirty="0" smtClean="0"/>
              <a:t>данных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</a:t>
            </a:r>
            <a:r>
              <a:rPr lang="en-US" dirty="0" smtClean="0"/>
              <a:t> </a:t>
            </a:r>
            <a:r>
              <a:rPr lang="en-US" dirty="0" err="1" smtClean="0"/>
              <a:t>WebSocket</a:t>
            </a:r>
            <a:r>
              <a:rPr lang="ru-RU" dirty="0" smtClean="0"/>
              <a:t>, </a:t>
            </a:r>
            <a:r>
              <a:rPr lang="en-US" dirty="0" smtClean="0"/>
              <a:t>JS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83" y="3707383"/>
            <a:ext cx="6105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ru-RU" dirty="0" smtClean="0"/>
              <a:t>тыс.</a:t>
            </a:r>
            <a:r>
              <a:rPr lang="en-US" dirty="0" smtClean="0"/>
              <a:t> </a:t>
            </a:r>
            <a:r>
              <a:rPr lang="ru-RU" dirty="0"/>
              <a:t>пользователей. </a:t>
            </a:r>
            <a:r>
              <a:rPr lang="ru-RU" dirty="0" smtClean="0"/>
              <a:t>Что</a:t>
            </a:r>
            <a:r>
              <a:rPr lang="en-US" dirty="0" smtClean="0"/>
              <a:t> </a:t>
            </a:r>
            <a:r>
              <a:rPr lang="ru-RU" dirty="0" smtClean="0"/>
              <a:t>получилось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Долгое выполнение сценариев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Откза серверов при одновременной работе </a:t>
            </a:r>
            <a:r>
              <a:rPr lang="ru-RU" u="sng" dirty="0" smtClean="0"/>
              <a:t>500</a:t>
            </a:r>
            <a:r>
              <a:rPr lang="ru-RU" dirty="0" smtClean="0"/>
              <a:t> пользователей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Большое количество отказов в </a:t>
            </a:r>
            <a:r>
              <a:rPr lang="ru-RU" dirty="0" smtClean="0"/>
              <a:t>доступе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Не помогло динамическое добавление серверов. Сервера не успевали </a:t>
            </a:r>
            <a:r>
              <a:rPr lang="ru-RU" dirty="0" smtClean="0"/>
              <a:t>загружаться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8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ru-RU" dirty="0" smtClean="0"/>
              <a:t>тыс.</a:t>
            </a:r>
            <a:r>
              <a:rPr lang="en-US" dirty="0" smtClean="0"/>
              <a:t> </a:t>
            </a:r>
            <a:r>
              <a:rPr lang="ru-RU" dirty="0"/>
              <a:t>пользователей. </a:t>
            </a:r>
            <a:r>
              <a:rPr lang="ru-RU" dirty="0" smtClean="0"/>
              <a:t>Что</a:t>
            </a:r>
            <a:r>
              <a:rPr lang="en-US" dirty="0" smtClean="0"/>
              <a:t> </a:t>
            </a:r>
            <a:r>
              <a:rPr lang="ru-RU" dirty="0" smtClean="0"/>
              <a:t>получилось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Долгое выполнение сценариев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Откза серверов при одновременной работе </a:t>
            </a:r>
            <a:r>
              <a:rPr lang="ru-RU" u="sng" dirty="0" smtClean="0"/>
              <a:t>500</a:t>
            </a:r>
            <a:r>
              <a:rPr lang="ru-RU" dirty="0" smtClean="0"/>
              <a:t> пользователей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Большое количество отказов в </a:t>
            </a:r>
            <a:r>
              <a:rPr lang="ru-RU" dirty="0" smtClean="0"/>
              <a:t>доступе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Не помогло динамическое добавление серверов. Сервера не успевали загружаться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99" y="3512662"/>
            <a:ext cx="3151055" cy="31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ru-RU" dirty="0" smtClean="0"/>
              <a:t>тыс.</a:t>
            </a:r>
            <a:r>
              <a:rPr lang="en-US" dirty="0" smtClean="0"/>
              <a:t> </a:t>
            </a:r>
            <a:r>
              <a:rPr lang="ru-RU" dirty="0"/>
              <a:t>пользователей</a:t>
            </a:r>
            <a:r>
              <a:rPr lang="ru-RU" dirty="0" smtClean="0"/>
              <a:t>. Что же </a:t>
            </a:r>
            <a:r>
              <a:rPr lang="en-US" dirty="0" smtClean="0"/>
              <a:t>c</a:t>
            </a:r>
            <a:r>
              <a:rPr lang="ru-RU" dirty="0" smtClean="0"/>
              <a:t>делано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Переарботка всего сайта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Отказ от динамической загрузки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Отказ от </a:t>
            </a:r>
            <a:r>
              <a:rPr lang="en-US" dirty="0" err="1" smtClean="0"/>
              <a:t>WebSocket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Все содержимое загружается сразу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Клиентская </a:t>
            </a:r>
            <a:r>
              <a:rPr lang="ru-RU" dirty="0"/>
              <a:t>часть отправляет данные только </a:t>
            </a:r>
            <a:r>
              <a:rPr lang="ru-RU" dirty="0" smtClean="0"/>
              <a:t>единожды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Осталось только два </a:t>
            </a:r>
            <a:r>
              <a:rPr lang="ru-RU" dirty="0" smtClean="0"/>
              <a:t>перехода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05" y="4226526"/>
            <a:ext cx="2080359" cy="20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Bear PPT Template long 08222016 DM" id="{CC79346A-3182-4918-B383-4D42544EAA4D}" vid="{A27EE3ED-1D3F-48D7-B7B8-0918CD0209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3A287FD19594F8F3A40B72D9A7F14" ma:contentTypeVersion="2" ma:contentTypeDescription="Create a new document." ma:contentTypeScope="" ma:versionID="d0445e153f44d9f0ff232bb681caa66d">
  <xsd:schema xmlns:xsd="http://www.w3.org/2001/XMLSchema" xmlns:xs="http://www.w3.org/2001/XMLSchema" xmlns:p="http://schemas.microsoft.com/office/2006/metadata/properties" xmlns:ns2="094957e7-0f83-42af-8733-358b10ed2023" targetNamespace="http://schemas.microsoft.com/office/2006/metadata/properties" ma:root="true" ma:fieldsID="b32293303b4f6d5fcbd5776aa5f9d799" ns2:_="">
    <xsd:import namespace="094957e7-0f83-42af-8733-358b10ed20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957e7-0f83-42af-8733-358b10ed20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59CE1C-3098-433D-A58D-F099CBF7EC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068291-65CC-40D4-9B03-D80CA4F10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4957e7-0f83-42af-8733-358b10ed2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6B6979-AEE5-4295-9CEB-6EE723B3A28E}">
  <ds:schemaRefs>
    <ds:schemaRef ds:uri="http://purl.org/dc/terms/"/>
    <ds:schemaRef ds:uri="http://schemas.openxmlformats.org/package/2006/metadata/core-properties"/>
    <ds:schemaRef ds:uri="094957e7-0f83-42af-8733-358b10ed202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3967</TotalTime>
  <Words>342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Open Sans</vt:lpstr>
      <vt:lpstr>Open Sans Semibold</vt:lpstr>
      <vt:lpstr>Proxima Nova</vt:lpstr>
      <vt:lpstr>Proxima Nova Bold</vt:lpstr>
      <vt:lpstr>Proxima Nova Regular</vt:lpstr>
      <vt:lpstr>Proxima Nova Semibold</vt:lpstr>
      <vt:lpstr>Office Theme</vt:lpstr>
      <vt:lpstr>Нагрузочное тестирование.  100 тыс. пользователей.</vt:lpstr>
      <vt:lpstr>О себе</vt:lpstr>
      <vt:lpstr>LoadComplete</vt:lpstr>
      <vt:lpstr>JMeter &amp; HP LoadRunner</vt:lpstr>
      <vt:lpstr>100 тыс. пользователей. Что было</vt:lpstr>
      <vt:lpstr>100 тыс. пользователей. Что было</vt:lpstr>
      <vt:lpstr>100 тыс. пользователей. Что получилось</vt:lpstr>
      <vt:lpstr>100 тыс. пользователей. Что получилось</vt:lpstr>
      <vt:lpstr>100 тыс. пользователей. Что же cделано</vt:lpstr>
      <vt:lpstr>100 тыс. пользователей. Новая попытка</vt:lpstr>
      <vt:lpstr>100 тыс. пользователей. Новая попытка</vt:lpstr>
      <vt:lpstr>Количество соединений</vt:lpstr>
      <vt:lpstr>HTTP методы</vt:lpstr>
      <vt:lpstr>HTTP методы</vt:lpstr>
      <vt:lpstr>HTTP методы</vt:lpstr>
      <vt:lpstr>Заключение</vt:lpstr>
      <vt:lpstr>Заключение</vt:lpstr>
      <vt:lpstr>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Marzinotto</dc:creator>
  <cp:lastModifiedBy>Nikolay Mirontsev</cp:lastModifiedBy>
  <cp:revision>224</cp:revision>
  <dcterms:created xsi:type="dcterms:W3CDTF">2016-08-22T14:00:40Z</dcterms:created>
  <dcterms:modified xsi:type="dcterms:W3CDTF">2017-10-16T06:13:48Z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0x0101001193A287FD19594F8F3A40B72D9A7F14</vt:lpwstr>
  </property>
</Properties>
</file>