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title"/>
          </p:nvPr>
        </p:nvSpPr>
        <p:spPr>
          <a:xfrm>
            <a:off x="831850" y="355108"/>
            <a:ext cx="10515600" cy="4207368"/>
          </a:xfrm>
          <a:prstGeom prst="rect">
            <a:avLst/>
          </a:prstGeom>
        </p:spPr>
        <p:txBody>
          <a:bodyPr/>
          <a:lstStyle/>
          <a:p>
            <a:pPr>
              <a:defRPr sz="7200"/>
            </a:pPr>
            <a:br/>
            <a:br/>
            <a:br/>
            <a:r>
              <a:t>                              </a:t>
            </a:r>
          </a:p>
        </p:txBody>
      </p:sp>
      <p:sp>
        <p:nvSpPr>
          <p:cNvPr id="95" name="Text Placeholder 4"/>
          <p:cNvSpPr txBox="1"/>
          <p:nvPr>
            <p:ph type="body" idx="1"/>
          </p:nvPr>
        </p:nvSpPr>
        <p:spPr>
          <a:xfrm>
            <a:off x="831850" y="355108"/>
            <a:ext cx="10515600" cy="5734544"/>
          </a:xfrm>
          <a:prstGeom prst="rect">
            <a:avLst/>
          </a:prstGeom>
        </p:spPr>
        <p:txBody>
          <a:bodyPr/>
          <a:lstStyle/>
          <a:p>
            <a:pPr algn="ctr">
              <a:defRPr sz="6000"/>
            </a:pPr>
          </a:p>
          <a:p>
            <a:pPr algn="ctr">
              <a:defRPr sz="6000">
                <a:solidFill>
                  <a:srgbClr val="2A9DB8"/>
                </a:solidFill>
                <a:latin typeface="Garamond"/>
                <a:ea typeface="Garamond"/>
                <a:cs typeface="Garamond"/>
                <a:sym typeface="Garamond"/>
              </a:defRPr>
            </a:pPr>
          </a:p>
          <a:p>
            <a:pPr algn="ctr">
              <a:defRPr sz="80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6000">
                <a:latin typeface="Garamond"/>
                <a:ea typeface="Garamond"/>
                <a:cs typeface="Garamond"/>
                <a:sym typeface="Garamond"/>
              </a:rPr>
              <a:t>Пять стадий принятия</a:t>
            </a:r>
            <a:r>
              <a:t> </a:t>
            </a:r>
            <a:r>
              <a:t>DevOps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Состав команды</a:t>
            </a:r>
          </a:p>
        </p:txBody>
      </p:sp>
      <p:sp>
        <p:nvSpPr>
          <p:cNvPr id="130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Classic scrum team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Состав команды</a:t>
            </a:r>
          </a:p>
        </p:txBody>
      </p:sp>
      <p:sp>
        <p:nvSpPr>
          <p:cNvPr id="133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Classic scrum team</a:t>
            </a:r>
          </a:p>
        </p:txBody>
      </p:sp>
      <p:sp>
        <p:nvSpPr>
          <p:cNvPr id="134" name="Медицинская маска"/>
          <p:cNvSpPr/>
          <p:nvPr/>
        </p:nvSpPr>
        <p:spPr>
          <a:xfrm>
            <a:off x="6479000" y="2667892"/>
            <a:ext cx="546763" cy="642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5" name="Медицинская маска"/>
          <p:cNvSpPr/>
          <p:nvPr/>
        </p:nvSpPr>
        <p:spPr>
          <a:xfrm>
            <a:off x="5228314" y="5204248"/>
            <a:ext cx="546763" cy="642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" name="Медицинская маска"/>
          <p:cNvSpPr/>
          <p:nvPr/>
        </p:nvSpPr>
        <p:spPr>
          <a:xfrm>
            <a:off x="7782162" y="5204248"/>
            <a:ext cx="546763" cy="642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" name="Медицинская маска"/>
          <p:cNvSpPr/>
          <p:nvPr/>
        </p:nvSpPr>
        <p:spPr>
          <a:xfrm>
            <a:off x="4738535" y="3679863"/>
            <a:ext cx="546763" cy="642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" name="Медицинская маска"/>
          <p:cNvSpPr/>
          <p:nvPr/>
        </p:nvSpPr>
        <p:spPr>
          <a:xfrm>
            <a:off x="8280687" y="3679863"/>
            <a:ext cx="546763" cy="642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Состав команды</a:t>
            </a:r>
          </a:p>
        </p:txBody>
      </p:sp>
      <p:sp>
        <p:nvSpPr>
          <p:cNvPr id="141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Classic scrum team</a:t>
            </a:r>
          </a:p>
        </p:txBody>
      </p:sp>
      <p:sp>
        <p:nvSpPr>
          <p:cNvPr id="142" name="Медицинская маска"/>
          <p:cNvSpPr/>
          <p:nvPr/>
        </p:nvSpPr>
        <p:spPr>
          <a:xfrm>
            <a:off x="6479000" y="2667892"/>
            <a:ext cx="546763" cy="642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3" name="Медицинская маска"/>
          <p:cNvSpPr/>
          <p:nvPr/>
        </p:nvSpPr>
        <p:spPr>
          <a:xfrm>
            <a:off x="5228314" y="5204248"/>
            <a:ext cx="546763" cy="642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4" name="Медицинская маска"/>
          <p:cNvSpPr/>
          <p:nvPr/>
        </p:nvSpPr>
        <p:spPr>
          <a:xfrm>
            <a:off x="7782162" y="5204248"/>
            <a:ext cx="546763" cy="642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" name="Медицинская маска"/>
          <p:cNvSpPr/>
          <p:nvPr/>
        </p:nvSpPr>
        <p:spPr>
          <a:xfrm>
            <a:off x="4738535" y="3679863"/>
            <a:ext cx="546763" cy="642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" name="Медицинская маска"/>
          <p:cNvSpPr/>
          <p:nvPr/>
        </p:nvSpPr>
        <p:spPr>
          <a:xfrm>
            <a:off x="8280687" y="3679863"/>
            <a:ext cx="546763" cy="642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" name="Линия"/>
          <p:cNvSpPr/>
          <p:nvPr/>
        </p:nvSpPr>
        <p:spPr>
          <a:xfrm flipV="1">
            <a:off x="5629976" y="2555294"/>
            <a:ext cx="1101025" cy="265384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" name="Линия"/>
          <p:cNvSpPr/>
          <p:nvPr/>
        </p:nvSpPr>
        <p:spPr>
          <a:xfrm flipH="1" flipV="1">
            <a:off x="6731000" y="2606779"/>
            <a:ext cx="1316134" cy="255087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Состав команды</a:t>
            </a:r>
          </a:p>
        </p:txBody>
      </p:sp>
      <p:sp>
        <p:nvSpPr>
          <p:cNvPr id="151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Classic scrum team</a:t>
            </a:r>
          </a:p>
        </p:txBody>
      </p:sp>
      <p:sp>
        <p:nvSpPr>
          <p:cNvPr id="152" name="Медицинская маска"/>
          <p:cNvSpPr/>
          <p:nvPr/>
        </p:nvSpPr>
        <p:spPr>
          <a:xfrm>
            <a:off x="6479000" y="2667892"/>
            <a:ext cx="546763" cy="642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3" name="Медицинская маска"/>
          <p:cNvSpPr/>
          <p:nvPr/>
        </p:nvSpPr>
        <p:spPr>
          <a:xfrm>
            <a:off x="5228314" y="5204248"/>
            <a:ext cx="546763" cy="642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4" name="Медицинская маска"/>
          <p:cNvSpPr/>
          <p:nvPr/>
        </p:nvSpPr>
        <p:spPr>
          <a:xfrm>
            <a:off x="7782162" y="5204248"/>
            <a:ext cx="546763" cy="642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5" name="Медицинская маска"/>
          <p:cNvSpPr/>
          <p:nvPr/>
        </p:nvSpPr>
        <p:spPr>
          <a:xfrm>
            <a:off x="4738535" y="3679863"/>
            <a:ext cx="546763" cy="642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6" name="Медицинская маска"/>
          <p:cNvSpPr/>
          <p:nvPr/>
        </p:nvSpPr>
        <p:spPr>
          <a:xfrm>
            <a:off x="8280687" y="3679863"/>
            <a:ext cx="546763" cy="642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7" h="21600" fill="norm" stroke="1" extrusionOk="0">
                <a:moveTo>
                  <a:pt x="9010" y="0"/>
                </a:moveTo>
                <a:cubicBezTo>
                  <a:pt x="3015" y="0"/>
                  <a:pt x="0" y="3300"/>
                  <a:pt x="0" y="7254"/>
                </a:cubicBezTo>
                <a:cubicBezTo>
                  <a:pt x="0" y="11209"/>
                  <a:pt x="2709" y="14266"/>
                  <a:pt x="3213" y="17025"/>
                </a:cubicBezTo>
                <a:cubicBezTo>
                  <a:pt x="3716" y="19784"/>
                  <a:pt x="1408" y="21600"/>
                  <a:pt x="1408" y="21600"/>
                </a:cubicBezTo>
                <a:lnTo>
                  <a:pt x="13061" y="21600"/>
                </a:lnTo>
                <a:cubicBezTo>
                  <a:pt x="13694" y="18694"/>
                  <a:pt x="14817" y="18738"/>
                  <a:pt x="15896" y="18789"/>
                </a:cubicBezTo>
                <a:lnTo>
                  <a:pt x="7700" y="13852"/>
                </a:lnTo>
                <a:cubicBezTo>
                  <a:pt x="7698" y="13851"/>
                  <a:pt x="7698" y="13850"/>
                  <a:pt x="7696" y="13849"/>
                </a:cubicBezTo>
                <a:cubicBezTo>
                  <a:pt x="6756" y="13262"/>
                  <a:pt x="6248" y="12285"/>
                  <a:pt x="6372" y="11298"/>
                </a:cubicBezTo>
                <a:cubicBezTo>
                  <a:pt x="6471" y="10505"/>
                  <a:pt x="6965" y="9785"/>
                  <a:pt x="7728" y="9321"/>
                </a:cubicBezTo>
                <a:cubicBezTo>
                  <a:pt x="8490" y="8857"/>
                  <a:pt x="9450" y="8694"/>
                  <a:pt x="10362" y="8871"/>
                </a:cubicBezTo>
                <a:cubicBezTo>
                  <a:pt x="10368" y="8872"/>
                  <a:pt x="10373" y="8873"/>
                  <a:pt x="10378" y="8874"/>
                </a:cubicBezTo>
                <a:lnTo>
                  <a:pt x="15578" y="10074"/>
                </a:lnTo>
                <a:lnTo>
                  <a:pt x="19698" y="9235"/>
                </a:lnTo>
                <a:cubicBezTo>
                  <a:pt x="19508" y="8969"/>
                  <a:pt x="19330" y="8726"/>
                  <a:pt x="19176" y="8519"/>
                </a:cubicBezTo>
                <a:cubicBezTo>
                  <a:pt x="18457" y="7554"/>
                  <a:pt x="19619" y="7038"/>
                  <a:pt x="19260" y="5996"/>
                </a:cubicBezTo>
                <a:cubicBezTo>
                  <a:pt x="18360" y="2409"/>
                  <a:pt x="15704" y="0"/>
                  <a:pt x="9010" y="0"/>
                </a:cubicBezTo>
                <a:close/>
                <a:moveTo>
                  <a:pt x="9658" y="9487"/>
                </a:moveTo>
                <a:cubicBezTo>
                  <a:pt x="9138" y="9482"/>
                  <a:pt x="8626" y="9618"/>
                  <a:pt x="8196" y="9879"/>
                </a:cubicBezTo>
                <a:cubicBezTo>
                  <a:pt x="7621" y="10229"/>
                  <a:pt x="7249" y="10772"/>
                  <a:pt x="7174" y="11371"/>
                </a:cubicBezTo>
                <a:cubicBezTo>
                  <a:pt x="7081" y="12114"/>
                  <a:pt x="7461" y="12851"/>
                  <a:pt x="8168" y="13294"/>
                </a:cubicBezTo>
                <a:lnTo>
                  <a:pt x="11611" y="15367"/>
                </a:lnTo>
                <a:cubicBezTo>
                  <a:pt x="12979" y="14854"/>
                  <a:pt x="13973" y="13890"/>
                  <a:pt x="14570" y="12501"/>
                </a:cubicBezTo>
                <a:cubicBezTo>
                  <a:pt x="14900" y="11732"/>
                  <a:pt x="15016" y="11028"/>
                  <a:pt x="15056" y="10666"/>
                </a:cubicBezTo>
                <a:lnTo>
                  <a:pt x="10176" y="9539"/>
                </a:lnTo>
                <a:cubicBezTo>
                  <a:pt x="10004" y="9506"/>
                  <a:pt x="9831" y="9488"/>
                  <a:pt x="9658" y="9487"/>
                </a:cubicBezTo>
                <a:close/>
                <a:moveTo>
                  <a:pt x="19980" y="9947"/>
                </a:moveTo>
                <a:cubicBezTo>
                  <a:pt x="19928" y="9952"/>
                  <a:pt x="19876" y="9964"/>
                  <a:pt x="19827" y="9987"/>
                </a:cubicBezTo>
                <a:cubicBezTo>
                  <a:pt x="19633" y="10080"/>
                  <a:pt x="19566" y="10290"/>
                  <a:pt x="19675" y="10456"/>
                </a:cubicBezTo>
                <a:lnTo>
                  <a:pt x="20669" y="11971"/>
                </a:lnTo>
                <a:lnTo>
                  <a:pt x="19724" y="12854"/>
                </a:lnTo>
                <a:cubicBezTo>
                  <a:pt x="19648" y="12926"/>
                  <a:pt x="19610" y="13022"/>
                  <a:pt x="19621" y="13118"/>
                </a:cubicBezTo>
                <a:cubicBezTo>
                  <a:pt x="19625" y="13152"/>
                  <a:pt x="19969" y="16550"/>
                  <a:pt x="17163" y="18097"/>
                </a:cubicBezTo>
                <a:cubicBezTo>
                  <a:pt x="16976" y="18200"/>
                  <a:pt x="16923" y="18413"/>
                  <a:pt x="17044" y="18573"/>
                </a:cubicBezTo>
                <a:cubicBezTo>
                  <a:pt x="17121" y="18674"/>
                  <a:pt x="17249" y="18730"/>
                  <a:pt x="17381" y="18730"/>
                </a:cubicBezTo>
                <a:cubicBezTo>
                  <a:pt x="17456" y="18730"/>
                  <a:pt x="17532" y="18711"/>
                  <a:pt x="17600" y="18674"/>
                </a:cubicBezTo>
                <a:cubicBezTo>
                  <a:pt x="18936" y="17937"/>
                  <a:pt x="19850" y="16729"/>
                  <a:pt x="20238" y="15178"/>
                </a:cubicBezTo>
                <a:cubicBezTo>
                  <a:pt x="20462" y="14285"/>
                  <a:pt x="20452" y="13526"/>
                  <a:pt x="20435" y="13209"/>
                </a:cubicBezTo>
                <a:lnTo>
                  <a:pt x="21462" y="12250"/>
                </a:lnTo>
                <a:cubicBezTo>
                  <a:pt x="21578" y="12141"/>
                  <a:pt x="21600" y="11980"/>
                  <a:pt x="21515" y="11851"/>
                </a:cubicBezTo>
                <a:lnTo>
                  <a:pt x="20377" y="10119"/>
                </a:lnTo>
                <a:cubicBezTo>
                  <a:pt x="20296" y="9995"/>
                  <a:pt x="20136" y="9932"/>
                  <a:pt x="19980" y="994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7" name="Линия"/>
          <p:cNvSpPr/>
          <p:nvPr/>
        </p:nvSpPr>
        <p:spPr>
          <a:xfrm flipV="1">
            <a:off x="5629976" y="2555294"/>
            <a:ext cx="1101025" cy="265384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" name="Линия"/>
          <p:cNvSpPr/>
          <p:nvPr/>
        </p:nvSpPr>
        <p:spPr>
          <a:xfrm flipH="1" flipV="1">
            <a:off x="6730999" y="2606779"/>
            <a:ext cx="1316135" cy="255087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" name="Линия"/>
          <p:cNvSpPr/>
          <p:nvPr/>
        </p:nvSpPr>
        <p:spPr>
          <a:xfrm>
            <a:off x="5460999" y="4063453"/>
            <a:ext cx="2582764" cy="1160687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0" name="Текст"/>
          <p:cNvSpPr txBox="1"/>
          <p:nvPr/>
        </p:nvSpPr>
        <p:spPr>
          <a:xfrm>
            <a:off x="5743055" y="3249383"/>
            <a:ext cx="705890" cy="358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/>
          </a:p>
        </p:txBody>
      </p:sp>
      <p:sp>
        <p:nvSpPr>
          <p:cNvPr id="161" name="Линия"/>
          <p:cNvSpPr/>
          <p:nvPr/>
        </p:nvSpPr>
        <p:spPr>
          <a:xfrm>
            <a:off x="5502976" y="3968132"/>
            <a:ext cx="2551286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Линия"/>
          <p:cNvSpPr/>
          <p:nvPr/>
        </p:nvSpPr>
        <p:spPr>
          <a:xfrm flipV="1">
            <a:off x="5668081" y="4059980"/>
            <a:ext cx="2463985" cy="1167633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Нажмите дважды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Нажмите дважды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6" name="c3cd11fb4c45945e573e3faec9cfeb01--pizza-ninja-pizza-life.jpg" descr="c3cd11fb4c45945e573e3faec9cfeb01--pizza-ninja-pizza-lif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2827" y="-547"/>
            <a:ext cx="6446346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Что хотелось получить</a:t>
            </a:r>
          </a:p>
        </p:txBody>
      </p:sp>
      <p:sp>
        <p:nvSpPr>
          <p:cNvPr id="169" name="Content Placeholder 2"/>
          <p:cNvSpPr txBox="1"/>
          <p:nvPr>
            <p:ph type="body" idx="1"/>
          </p:nvPr>
        </p:nvSpPr>
        <p:spPr>
          <a:xfrm>
            <a:off x="838200" y="1819922"/>
            <a:ext cx="10515600" cy="4672953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F8CB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Абсолютное единообразие окружения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Что хотелось получить</a:t>
            </a:r>
          </a:p>
        </p:txBody>
      </p:sp>
      <p:sp>
        <p:nvSpPr>
          <p:cNvPr id="172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F8CB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Абсолютное единообразие окружения</a:t>
            </a:r>
          </a:p>
          <a:p>
            <a:pPr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Ускорить деплой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Что хотелось получить</a:t>
            </a:r>
          </a:p>
        </p:txBody>
      </p:sp>
      <p:sp>
        <p:nvSpPr>
          <p:cNvPr id="175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F8CBA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Абсолютное единообразие окружения</a:t>
            </a:r>
          </a:p>
          <a:p>
            <a:pPr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Ускорить деплой</a:t>
            </a:r>
          </a:p>
          <a:p>
            <a:pPr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Облегчить поддержку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8" name="Content Placeholder 3" descr="Content Placeholder 3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5646"/>
            <a:ext cx="12192000" cy="6863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xfrm>
            <a:off x="838200" y="681037"/>
            <a:ext cx="10515600" cy="1325564"/>
          </a:xfrm>
          <a:prstGeom prst="rect">
            <a:avLst/>
          </a:prstGeom>
        </p:spPr>
        <p:txBody>
          <a:bodyPr/>
          <a:lstStyle>
            <a:lvl1pPr algn="ctr" defTabSz="859536">
              <a:defRPr sz="6204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Единообразие и скорость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838200" y="3045041"/>
            <a:ext cx="10515600" cy="3131923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Хочется </a:t>
            </a:r>
            <a:r>
              <a:t>IaC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Шарапов Алексей"/>
          <p:cNvSpPr txBox="1"/>
          <p:nvPr>
            <p:ph type="title"/>
          </p:nvPr>
        </p:nvSpPr>
        <p:spPr>
          <a:xfrm>
            <a:off x="839787" y="527168"/>
            <a:ext cx="3932239" cy="16002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Шарапов Алексей </a:t>
            </a:r>
          </a:p>
        </p:txBody>
      </p:sp>
      <p:pic>
        <p:nvPicPr>
          <p:cNvPr id="98" name="Picture Placeholder 2" descr="Picture Placeholder 2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9" name="DevOps Lead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 marL="228600" indent="-228600">
              <a:buSzPct val="100000"/>
              <a:buFont typeface="Arial"/>
              <a:buChar char="•"/>
              <a:defRPr sz="36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DevOps Lead</a:t>
            </a:r>
          </a:p>
          <a:p>
            <a:pPr marL="228600" indent="-228600">
              <a:buSzPct val="100000"/>
              <a:buFont typeface="Arial"/>
              <a:buChar char="•"/>
              <a:defRPr sz="36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Не люблю паттерн «Отдельная девопс команда»</a:t>
            </a:r>
          </a:p>
        </p:txBody>
      </p:sp>
      <p:pic>
        <p:nvPicPr>
          <p:cNvPr id="100" name="IQ42iPTweX5IzrNLEJH5VPdX71ypzJI6JhH20eY3UlUn8ilYhZwDpDlEEBFCTkmFZeRzwmR2VtMnvdJAH71-7ijO9LSU17eo-CN0BhKlzsqakxrpkhIXPvvHMOe-eKSkPRueJV3bYqI.png" descr="IQ42iPTweX5IzrNLEJH5VPdX71ypzJI6JhH20eY3UlUn8ilYhZwDpDlEEBFCTkmFZeRzwmR2VtMnvdJAH71-7ijO9LSU17eo-CN0BhKlzsqakxrpkhIXPvvHMOe-eKSkPRueJV3bYqI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09" y="-57334"/>
            <a:ext cx="3646446" cy="1575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2020-10-16 17.25.52.jpg" descr="2020-10-16 17.25.5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71485" y="-1328"/>
            <a:ext cx="7037115" cy="7037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Проблемы на пути</a:t>
            </a:r>
          </a:p>
        </p:txBody>
      </p:sp>
      <p:sp>
        <p:nvSpPr>
          <p:cNvPr id="184" name="Content Placeholder 2"/>
          <p:cNvSpPr txBox="1"/>
          <p:nvPr>
            <p:ph type="body" idx="1"/>
          </p:nvPr>
        </p:nvSpPr>
        <p:spPr>
          <a:xfrm>
            <a:off x="838200" y="2778711"/>
            <a:ext cx="10515600" cy="3398252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Необходимо время</a:t>
            </a: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Необходима экспертиза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Выбор инструментов</a:t>
            </a:r>
          </a:p>
        </p:txBody>
      </p:sp>
      <p:sp>
        <p:nvSpPr>
          <p:cNvPr id="187" name="Content Placeholder 2"/>
          <p:cNvSpPr txBox="1"/>
          <p:nvPr>
            <p:ph type="body" idx="1"/>
          </p:nvPr>
        </p:nvSpPr>
        <p:spPr>
          <a:xfrm>
            <a:off x="838200" y="2299316"/>
            <a:ext cx="10515600" cy="3877647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Сравнение</a:t>
            </a: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Тесты</a:t>
            </a: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Анализ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Автоматизация облака</a:t>
            </a:r>
          </a:p>
        </p:txBody>
      </p:sp>
      <p:sp>
        <p:nvSpPr>
          <p:cNvPr id="190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Helm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Автоматизация облака</a:t>
            </a:r>
          </a:p>
        </p:txBody>
      </p:sp>
      <p:sp>
        <p:nvSpPr>
          <p:cNvPr id="193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 u="sng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4400" u="sng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Helm</a:t>
            </a:r>
          </a:p>
          <a:p>
            <a:pPr marL="0" indent="0">
              <a:buSzTx/>
              <a:buNone/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</a:t>
            </a:r>
            <a:r>
              <a:rPr sz="4000"/>
              <a:t>Helm is the best way to find, share, and use software built for Kubernetes.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xfrm>
            <a:off x="838200" y="365126"/>
            <a:ext cx="10515600" cy="531520"/>
          </a:xfrm>
          <a:prstGeom prst="rect">
            <a:avLst/>
          </a:prstGeom>
        </p:spPr>
        <p:txBody>
          <a:bodyPr/>
          <a:lstStyle/>
          <a:p>
            <a:pPr defTabSz="859536">
              <a:defRPr sz="2914"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96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2F559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.job_template</a:t>
            </a:r>
            <a:r>
              <a:rPr>
                <a:solidFill>
                  <a:srgbClr val="F2F2F2"/>
                </a:solidFill>
              </a:rPr>
              <a:t>:</a:t>
            </a:r>
            <a:r>
              <a:t>  </a:t>
            </a:r>
            <a:r>
              <a:rPr>
                <a:solidFill>
                  <a:srgbClr val="F2F2F2"/>
                </a:solidFill>
              </a:rPr>
              <a:t>&amp;</a:t>
            </a:r>
            <a:r>
              <a:rPr>
                <a:solidFill>
                  <a:srgbClr val="8FAADC"/>
                </a:solidFill>
              </a:rPr>
              <a:t>install_chart</a:t>
            </a:r>
            <a:br>
              <a:rPr>
                <a:solidFill>
                  <a:srgbClr val="8FAADC"/>
                </a:solidFill>
              </a:rPr>
            </a:br>
            <a:r>
              <a:t>  script</a:t>
            </a:r>
            <a:r>
              <a:rPr>
                <a:solidFill>
                  <a:srgbClr val="FFFFFF"/>
                </a:solidFill>
              </a:rPr>
              <a:t>:</a:t>
            </a:r>
            <a:br>
              <a:rPr>
                <a:solidFill>
                  <a:srgbClr val="FFFFFF"/>
                </a:solidFill>
              </a:rPr>
            </a:br>
            <a:r>
              <a:rPr sz="2800">
                <a:solidFill>
                  <a:srgbClr val="FFFFFF"/>
                </a:solidFill>
              </a:rPr>
              <a:t>     -  cd ${CHART}</a:t>
            </a:r>
            <a:br>
              <a:rPr sz="2800">
                <a:solidFill>
                  <a:srgbClr val="FFFFFF"/>
                </a:solidFill>
              </a:rPr>
            </a:br>
            <a:r>
              <a:rPr sz="2800">
                <a:solidFill>
                  <a:srgbClr val="FFFFFF"/>
                </a:solidFill>
              </a:rPr>
              <a:t>     -  helm install --name  ${CHART}  ./chart –values</a:t>
            </a:r>
            <a:br>
              <a:rPr sz="2800">
                <a:solidFill>
                  <a:srgbClr val="FFFFFF"/>
                </a:solidFill>
              </a:rPr>
            </a:br>
            <a:r>
              <a:rPr sz="2800">
                <a:solidFill>
                  <a:srgbClr val="FFFFFF"/>
                </a:solidFill>
              </a:rPr>
              <a:t>     ../environments/${NAMESPACE}/${CHART}.yaml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xfrm>
            <a:off x="838200" y="35624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Автоматизация облака</a:t>
            </a:r>
          </a:p>
        </p:txBody>
      </p:sp>
      <p:sp>
        <p:nvSpPr>
          <p:cNvPr id="199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 u="sng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Helm</a:t>
            </a:r>
          </a:p>
          <a:p>
            <a:pPr>
              <a:defRPr sz="4400" u="sng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Skaffold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6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Автоматизация облака</a:t>
            </a:r>
          </a:p>
        </p:txBody>
      </p:sp>
      <p:sp>
        <p:nvSpPr>
          <p:cNvPr id="202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 u="sng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Helm</a:t>
            </a:r>
          </a:p>
          <a:p>
            <a:pPr>
              <a:defRPr sz="4400" u="sng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Skaffold</a:t>
            </a:r>
          </a:p>
          <a:p>
            <a:pPr marL="0" indent="0">
              <a:buSzTx/>
              <a:buNone/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Skaffold handles the workflow for building, pushing and deploying your application, allowing you to focus on what matters most: </a:t>
            </a:r>
            <a:r>
              <a:rPr b="1"/>
              <a:t>writing code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9423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2E75B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script</a:t>
            </a:r>
            <a:r>
              <a:rPr>
                <a:solidFill>
                  <a:srgbClr val="FFFFFF"/>
                </a:solidFill>
              </a:rPr>
              <a:t>:</a:t>
            </a:r>
            <a:br>
              <a:rPr>
                <a:solidFill>
                  <a:srgbClr val="FFFFFF"/>
                </a:solidFill>
              </a:rPr>
            </a:br>
            <a:r>
              <a:rPr>
                <a:solidFill>
                  <a:srgbClr val="FFFFFF"/>
                </a:solidFill>
              </a:rPr>
              <a:t>    - cd ${CHART}</a:t>
            </a:r>
            <a:br>
              <a:rPr>
                <a:solidFill>
                  <a:srgbClr val="FFFFFF"/>
                </a:solidFill>
              </a:rPr>
            </a:br>
            <a:r>
              <a:rPr>
                <a:solidFill>
                  <a:srgbClr val="FFFFFF"/>
                </a:solidFill>
              </a:rPr>
              <a:t>       &amp;&amp; scaffold run –p ${NAMESPACE}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886968">
              <a:defRPr sz="6402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Разделение пространств</a:t>
            </a:r>
          </a:p>
        </p:txBody>
      </p:sp>
      <p:sp>
        <p:nvSpPr>
          <p:cNvPr id="211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Под каждую фичу и баг по namespace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4" name="Text Placeholder 2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667512">
              <a:defRPr sz="4818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Деплой по кнопке доступен всем</a:t>
            </a:r>
          </a:p>
        </p:txBody>
      </p:sp>
      <p:sp>
        <p:nvSpPr>
          <p:cNvPr id="214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Gitlab pipes доступны всем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19" y="1855433"/>
            <a:ext cx="12047575" cy="4296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886968">
              <a:defRPr sz="6402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Локальное тестирование</a:t>
            </a:r>
          </a:p>
        </p:txBody>
      </p:sp>
      <p:sp>
        <p:nvSpPr>
          <p:cNvPr id="220" name="Content Placeholder 2"/>
          <p:cNvSpPr txBox="1"/>
          <p:nvPr>
            <p:ph type="body" idx="1"/>
          </p:nvPr>
        </p:nvSpPr>
        <p:spPr>
          <a:xfrm>
            <a:off x="838200" y="1834503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Kubectl port-forward DB</a:t>
            </a: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Docker-compose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886968">
              <a:defRPr sz="6402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Локальное тестирование</a:t>
            </a:r>
          </a:p>
        </p:txBody>
      </p:sp>
      <p:sp>
        <p:nvSpPr>
          <p:cNvPr id="223" name="Content Placeholder 2"/>
          <p:cNvSpPr txBox="1"/>
          <p:nvPr>
            <p:ph type="body" idx="1"/>
          </p:nvPr>
        </p:nvSpPr>
        <p:spPr>
          <a:xfrm>
            <a:off x="838200" y="1834502"/>
            <a:ext cx="10515600" cy="4351339"/>
          </a:xfrm>
          <a:prstGeom prst="rect">
            <a:avLst/>
          </a:prstGeom>
        </p:spPr>
        <p:txBody>
          <a:bodyPr/>
          <a:lstStyle/>
          <a:p>
            <a:pPr>
              <a:defRPr strike="sngStrike"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Kubectl port-forward DB</a:t>
            </a:r>
          </a:p>
          <a:p>
            <a:pPr>
              <a:defRPr strike="sngStrike"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Docker-compose</a:t>
            </a: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Тесты только в облаке - у всех есть доступ до окружения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72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Управление</a:t>
            </a:r>
          </a:p>
        </p:txBody>
      </p:sp>
      <p:sp>
        <p:nvSpPr>
          <p:cNvPr id="226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Openshift </a:t>
            </a:r>
            <a:r>
              <a:t>– возможность деплоя без участия </a:t>
            </a:r>
            <a:r>
              <a:t>Ops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72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Плюсы перехода</a:t>
            </a:r>
          </a:p>
        </p:txBody>
      </p:sp>
      <p:sp>
        <p:nvSpPr>
          <p:cNvPr id="229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Ops</a:t>
            </a:r>
            <a:r>
              <a:t>:</a:t>
            </a:r>
          </a:p>
          <a:p>
            <a:pPr marL="0" indent="0">
              <a:buSzTx/>
              <a:buNone/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</a:t>
            </a:r>
            <a:r>
              <a:rPr sz="4000"/>
              <a:t>-Уменьшили количество запускаемых сущностей</a:t>
            </a:r>
            <a:endParaRPr sz="4000"/>
          </a:p>
          <a:p>
            <a:pPr marL="0" indent="0">
              <a:buSzTx/>
              <a:buNone/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      -Уменьшили зону ответственности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72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Что получили</a:t>
            </a:r>
          </a:p>
        </p:txBody>
      </p:sp>
      <p:sp>
        <p:nvSpPr>
          <p:cNvPr id="232" name="Content Placeholder 4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IaC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72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Что получили</a:t>
            </a:r>
          </a:p>
        </p:txBody>
      </p:sp>
      <p:sp>
        <p:nvSpPr>
          <p:cNvPr id="235" name="Content Placeholder 4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IaC</a:t>
            </a: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Вся инфраструктура в </a:t>
            </a:r>
            <a:r>
              <a:t>Git </a:t>
            </a:r>
            <a:r>
              <a:t>репозитории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72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Что получили</a:t>
            </a:r>
          </a:p>
        </p:txBody>
      </p:sp>
      <p:sp>
        <p:nvSpPr>
          <p:cNvPr id="238" name="Content Placeholder 4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IaC</a:t>
            </a: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Вся инфраструктура в </a:t>
            </a:r>
            <a:r>
              <a:t>Git </a:t>
            </a:r>
            <a:r>
              <a:t>репозитории</a:t>
            </a: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Единообразие окружения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Content Placeholder 3" descr="Content Placeholder 3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602" y="603681"/>
            <a:ext cx="10662081" cy="5406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/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8" name="Text Placeholder 2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extBox 9"/>
          <p:cNvSpPr txBox="1"/>
          <p:nvPr/>
        </p:nvSpPr>
        <p:spPr>
          <a:xfrm>
            <a:off x="7671638" y="2876365"/>
            <a:ext cx="2569181" cy="1183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3600"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Developers</a:t>
            </a:r>
            <a:endParaRPr>
              <a:solidFill>
                <a:srgbClr val="FFFFFF"/>
              </a:solidFill>
            </a:endParaRPr>
          </a:p>
          <a:p>
            <a:pPr algn="ctr">
              <a:defRPr b="1" sz="3600">
                <a:latin typeface="Cooper Black"/>
                <a:ea typeface="Cooper Black"/>
                <a:cs typeface="Cooper Black"/>
                <a:sym typeface="Cooper Black"/>
              </a:defRPr>
            </a:pPr>
            <a:r>
              <a:t>QA</a:t>
            </a:r>
          </a:p>
        </p:txBody>
      </p:sp>
      <p:sp>
        <p:nvSpPr>
          <p:cNvPr id="111" name="TextBox 10"/>
          <p:cNvSpPr txBox="1"/>
          <p:nvPr/>
        </p:nvSpPr>
        <p:spPr>
          <a:xfrm>
            <a:off x="2301555" y="3075057"/>
            <a:ext cx="2333090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latin typeface="Bernard MT Condensed"/>
                <a:ea typeface="Bernard MT Condensed"/>
                <a:cs typeface="Bernard MT Condensed"/>
                <a:sym typeface="Bernard MT Condensed"/>
              </a:defRPr>
            </a:lvl1pPr>
          </a:lstStyle>
          <a:p>
            <a:pPr/>
            <a:r>
              <a:t>Operations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1"/>
          <p:cNvSpPr txBox="1"/>
          <p:nvPr>
            <p:ph type="title"/>
          </p:nvPr>
        </p:nvSpPr>
        <p:spPr>
          <a:xfrm>
            <a:off x="838200" y="363984"/>
            <a:ext cx="10515600" cy="1624615"/>
          </a:xfrm>
          <a:prstGeom prst="rect">
            <a:avLst/>
          </a:prstGeom>
        </p:spPr>
        <p:txBody>
          <a:bodyPr/>
          <a:lstStyle/>
          <a:p>
            <a:pPr algn="ctr" defTabSz="722376">
              <a:defRPr sz="5214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Отдельная боль </a:t>
            </a:r>
            <a:r>
              <a:t>DevOps </a:t>
            </a:r>
            <a:r>
              <a:t>отдела</a:t>
            </a:r>
          </a:p>
        </p:txBody>
      </p:sp>
      <p:sp>
        <p:nvSpPr>
          <p:cNvPr id="244" name="Content Placeholder 2"/>
          <p:cNvSpPr txBox="1"/>
          <p:nvPr>
            <p:ph type="body" idx="1"/>
          </p:nvPr>
        </p:nvSpPr>
        <p:spPr>
          <a:xfrm>
            <a:off x="838200" y="2574523"/>
            <a:ext cx="10515600" cy="3602440"/>
          </a:xfrm>
          <a:prstGeom prst="rect">
            <a:avLst/>
          </a:prstGeom>
        </p:spPr>
        <p:txBody>
          <a:bodyPr/>
          <a:lstStyle/>
          <a:p>
            <a:pPr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Сборы метрик через фаерволы</a:t>
            </a:r>
          </a:p>
          <a:p>
            <a:pPr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Запуск кода </a:t>
            </a:r>
          </a:p>
          <a:p>
            <a:pPr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Управление окружением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7" name="Content Placeholder 3" descr="Content Placeholder 3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2773" y="471053"/>
            <a:ext cx="9103628" cy="5717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768095">
              <a:defRPr sz="5544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Что оказалось в наших руках</a:t>
            </a:r>
          </a:p>
        </p:txBody>
      </p:sp>
      <p:sp>
        <p:nvSpPr>
          <p:cNvPr id="250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Мониторинг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152" y="1877245"/>
            <a:ext cx="11615696" cy="3606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6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7416" y="1914570"/>
            <a:ext cx="9277166" cy="33873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2642" y="1908699"/>
            <a:ext cx="10221158" cy="3856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768095">
              <a:defRPr sz="5544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Что оказалось в наших руках</a:t>
            </a:r>
          </a:p>
        </p:txBody>
      </p:sp>
      <p:sp>
        <p:nvSpPr>
          <p:cNvPr id="262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Мониторинг</a:t>
            </a: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Soft versions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 defTabSz="905255">
              <a:defRPr sz="7919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Soft versions</a:t>
            </a:r>
            <a:r>
              <a:t> </a:t>
            </a:r>
          </a:p>
        </p:txBody>
      </p:sp>
      <p:sp>
        <p:nvSpPr>
          <p:cNvPr id="265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Были попытки докеризации (держим в уме большие громоздкие системы)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 defTabSz="905255">
              <a:defRPr sz="7919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Soft versions</a:t>
            </a:r>
            <a:r>
              <a:t> </a:t>
            </a:r>
          </a:p>
        </p:txBody>
      </p:sp>
      <p:sp>
        <p:nvSpPr>
          <p:cNvPr id="268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Были попытки докеризации (держим в уме большие громоздкие системы)</a:t>
            </a: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Управление системой с помощью </a:t>
            </a:r>
            <a:r>
              <a:t>Ansible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05255">
              <a:defRPr sz="7919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Soft version</a:t>
            </a:r>
          </a:p>
        </p:txBody>
      </p:sp>
      <p:sp>
        <p:nvSpPr>
          <p:cNvPr id="271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Docker gradle plugins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 defTabSz="905255">
              <a:defRPr sz="7919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Projects</a:t>
            </a:r>
            <a:r>
              <a:rPr sz="71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	</a:t>
            </a:r>
          </a:p>
        </p:txBody>
      </p:sp>
      <p:sp>
        <p:nvSpPr>
          <p:cNvPr id="114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solidFill>
                  <a:srgbClr val="2A9DB8"/>
                </a:solidFill>
              </a:rPr>
              <a:t>Big highload projects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05255">
              <a:defRPr sz="7919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Soft version</a:t>
            </a:r>
          </a:p>
        </p:txBody>
      </p:sp>
      <p:sp>
        <p:nvSpPr>
          <p:cNvPr id="274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Docker + Jib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05255">
              <a:defRPr sz="7919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Soft version</a:t>
            </a:r>
          </a:p>
        </p:txBody>
      </p:sp>
      <p:sp>
        <p:nvSpPr>
          <p:cNvPr id="277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Docker + Jib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 1"/>
          <p:cNvSpPr txBox="1"/>
          <p:nvPr>
            <p:ph type="title"/>
          </p:nvPr>
        </p:nvSpPr>
        <p:spPr>
          <a:xfrm>
            <a:off x="838200" y="365125"/>
            <a:ext cx="10515600" cy="593663"/>
          </a:xfrm>
          <a:prstGeom prst="rect">
            <a:avLst/>
          </a:prstGeom>
        </p:spPr>
        <p:txBody>
          <a:bodyPr/>
          <a:lstStyle/>
          <a:p>
            <a:pPr>
              <a:defRPr sz="1600"/>
            </a:pPr>
            <a:br/>
            <a:r>
              <a:t>    </a:t>
            </a:r>
          </a:p>
        </p:txBody>
      </p:sp>
      <p:sp>
        <p:nvSpPr>
          <p:cNvPr id="280" name="Rectangle 1"/>
          <p:cNvSpPr txBox="1"/>
          <p:nvPr>
            <p:ph type="body" idx="1"/>
          </p:nvPr>
        </p:nvSpPr>
        <p:spPr>
          <a:xfrm>
            <a:off x="-1" y="-1202997"/>
            <a:ext cx="12192001" cy="8125301"/>
          </a:xfrm>
          <a:prstGeom prst="rect">
            <a:avLst/>
          </a:prstGeom>
          <a:solidFill>
            <a:srgbClr val="2B2B2B"/>
          </a:solidFill>
        </p:spPr>
        <p:txBody>
          <a:bodyPr anchor="ctr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jib </a:t>
            </a:r>
            <a:r>
              <a:rPr>
                <a:solidFill>
                  <a:srgbClr val="A9B7C6"/>
                </a:solidFill>
              </a:rPr>
              <a:t>{</a:t>
            </a:r>
            <a:br>
              <a:rPr>
                <a:solidFill>
                  <a:srgbClr val="A9B7C6"/>
                </a:solidFill>
              </a:rPr>
            </a:br>
            <a:r>
              <a:rPr>
                <a:solidFill>
                  <a:srgbClr val="A9B7C6"/>
                </a:solidFill>
              </a:rPr>
              <a:t>    </a:t>
            </a:r>
            <a:r>
              <a:t>from </a:t>
            </a:r>
            <a:r>
              <a:rPr>
                <a:solidFill>
                  <a:srgbClr val="A9B7C6"/>
                </a:solidFill>
              </a:rPr>
              <a:t>{</a:t>
            </a:r>
            <a:br>
              <a:rPr>
                <a:solidFill>
                  <a:srgbClr val="A9B7C6"/>
                </a:solidFill>
              </a:rPr>
            </a:br>
            <a:r>
              <a:rPr>
                <a:solidFill>
                  <a:srgbClr val="A9B7C6"/>
                </a:solidFill>
              </a:rPr>
              <a:t>        image = </a:t>
            </a:r>
            <a:r>
              <a:rPr>
                <a:solidFill>
                  <a:srgbClr val="6A8759"/>
                </a:solidFill>
              </a:rPr>
              <a:t>‘</a:t>
            </a:r>
            <a:r>
              <a:rPr b="1" i="1">
                <a:solidFill>
                  <a:srgbClr val="6A8759"/>
                </a:solidFill>
              </a:rPr>
              <a:t>registry</a:t>
            </a:r>
            <a:r>
              <a:rPr>
                <a:solidFill>
                  <a:srgbClr val="6A8759"/>
                </a:solidFill>
              </a:rPr>
              <a:t>/openjdk11-rh-jib:latest'</a:t>
            </a:r>
            <a:br>
              <a:rPr>
                <a:solidFill>
                  <a:srgbClr val="6A8759"/>
                </a:solidFill>
              </a:rPr>
            </a:br>
            <a:r>
              <a:rPr>
                <a:solidFill>
                  <a:srgbClr val="6A8759"/>
                </a:solidFill>
              </a:rPr>
              <a:t>    </a:t>
            </a:r>
            <a:r>
              <a:rPr>
                <a:solidFill>
                  <a:srgbClr val="A9B7C6"/>
                </a:solidFill>
              </a:rPr>
              <a:t>}</a:t>
            </a:r>
            <a:br>
              <a:rPr>
                <a:solidFill>
                  <a:srgbClr val="A9B7C6"/>
                </a:solidFill>
              </a:rPr>
            </a:br>
            <a:r>
              <a:rPr>
                <a:solidFill>
                  <a:srgbClr val="A9B7C6"/>
                </a:solidFill>
              </a:rPr>
              <a:t>    </a:t>
            </a:r>
            <a:r>
              <a:t>to </a:t>
            </a:r>
            <a:r>
              <a:rPr>
                <a:solidFill>
                  <a:srgbClr val="A9B7C6"/>
                </a:solidFill>
              </a:rPr>
              <a:t>{</a:t>
            </a:r>
            <a:br>
              <a:rPr>
                <a:solidFill>
                  <a:srgbClr val="A9B7C6"/>
                </a:solidFill>
              </a:rPr>
            </a:br>
            <a:r>
              <a:rPr>
                <a:solidFill>
                  <a:srgbClr val="A9B7C6"/>
                </a:solidFill>
              </a:rPr>
              <a:t>        image = </a:t>
            </a:r>
            <a:r>
              <a:rPr>
                <a:solidFill>
                  <a:srgbClr val="6A8759"/>
                </a:solidFill>
              </a:rPr>
              <a:t>‘</a:t>
            </a:r>
            <a:r>
              <a:rPr>
                <a:solidFill>
                  <a:srgbClr val="6A8759"/>
                </a:solidFill>
              </a:rPr>
              <a:t>registry/name_app</a:t>
            </a:r>
            <a:r>
              <a:rPr>
                <a:solidFill>
                  <a:srgbClr val="6A8759"/>
                </a:solidFill>
              </a:rPr>
              <a:t>'</a:t>
            </a:r>
            <a:br>
              <a:rPr>
                <a:solidFill>
                  <a:srgbClr val="6A8759"/>
                </a:solidFill>
              </a:rPr>
            </a:br>
            <a:r>
              <a:rPr>
                <a:solidFill>
                  <a:srgbClr val="6A8759"/>
                </a:solidFill>
              </a:rPr>
              <a:t>        </a:t>
            </a:r>
            <a:r>
              <a:rPr>
                <a:solidFill>
                  <a:srgbClr val="A9B7C6"/>
                </a:solidFill>
              </a:rPr>
              <a:t>tags = [version]</a:t>
            </a:r>
            <a:br>
              <a:rPr>
                <a:solidFill>
                  <a:srgbClr val="A9B7C6"/>
                </a:solidFill>
              </a:rPr>
            </a:br>
            <a:r>
              <a:rPr>
                <a:solidFill>
                  <a:srgbClr val="A9B7C6"/>
                </a:solidFill>
              </a:rPr>
              <a:t>    }</a:t>
            </a:r>
            <a:br>
              <a:rPr>
                <a:solidFill>
                  <a:srgbClr val="A9B7C6"/>
                </a:solidFill>
              </a:rPr>
            </a:br>
            <a:r>
              <a:rPr>
                <a:solidFill>
                  <a:srgbClr val="A9B7C6"/>
                </a:solidFill>
              </a:rPr>
              <a:t>    </a:t>
            </a:r>
            <a:r>
              <a:t>container </a:t>
            </a:r>
            <a:r>
              <a:rPr>
                <a:solidFill>
                  <a:srgbClr val="A9B7C6"/>
                </a:solidFill>
              </a:rPr>
              <a:t>{</a:t>
            </a:r>
            <a:br>
              <a:rPr>
                <a:solidFill>
                  <a:srgbClr val="A9B7C6"/>
                </a:solidFill>
              </a:rPr>
            </a:br>
            <a:r>
              <a:rPr>
                <a:solidFill>
                  <a:srgbClr val="A9B7C6"/>
                </a:solidFill>
              </a:rPr>
              <a:t>        labels = [</a:t>
            </a:r>
            <a:r>
              <a:rPr>
                <a:solidFill>
                  <a:srgbClr val="6A8759"/>
                </a:solidFill>
              </a:rPr>
              <a:t>"hash"</a:t>
            </a:r>
            <a:r>
              <a:rPr>
                <a:solidFill>
                  <a:srgbClr val="A9B7C6"/>
                </a:solidFill>
              </a:rPr>
              <a:t>:</a:t>
            </a:r>
            <a:r>
              <a:t>versionDetails</a:t>
            </a:r>
            <a:r>
              <a:rPr>
                <a:solidFill>
                  <a:srgbClr val="A9B7C6"/>
                </a:solidFill>
              </a:rPr>
              <a:t>().gitHashFull,</a:t>
            </a:r>
            <a:r>
              <a:rPr>
                <a:solidFill>
                  <a:srgbClr val="6A8759"/>
                </a:solidFill>
              </a:rPr>
              <a:t>"version"</a:t>
            </a:r>
            <a:r>
              <a:rPr>
                <a:solidFill>
                  <a:srgbClr val="A9B7C6"/>
                </a:solidFill>
              </a:rPr>
              <a:t>:version]</a:t>
            </a:r>
            <a:br>
              <a:rPr>
                <a:solidFill>
                  <a:srgbClr val="A9B7C6"/>
                </a:solidFill>
              </a:rPr>
            </a:br>
            <a:r>
              <a:rPr>
                <a:solidFill>
                  <a:srgbClr val="A9B7C6"/>
                </a:solidFill>
              </a:rPr>
              <a:t>        entrypoint = [</a:t>
            </a:r>
            <a:r>
              <a:rPr>
                <a:solidFill>
                  <a:srgbClr val="6A8759"/>
                </a:solidFill>
              </a:rPr>
              <a:t>'/home/jboss/run-java.sh'</a:t>
            </a:r>
            <a:r>
              <a:rPr>
                <a:solidFill>
                  <a:srgbClr val="A9B7C6"/>
                </a:solidFill>
              </a:rPr>
              <a:t>]</a:t>
            </a:r>
            <a:br>
              <a:rPr>
                <a:solidFill>
                  <a:srgbClr val="A9B7C6"/>
                </a:solidFill>
              </a:rPr>
            </a:br>
            <a:r>
              <a:rPr>
                <a:solidFill>
                  <a:srgbClr val="A9B7C6"/>
                </a:solidFill>
              </a:rPr>
              <a:t>        environment = [</a:t>
            </a:r>
            <a:br>
              <a:rPr>
                <a:solidFill>
                  <a:srgbClr val="A9B7C6"/>
                </a:solidFill>
              </a:rPr>
            </a:br>
            <a:r>
              <a:rPr>
                <a:solidFill>
                  <a:srgbClr val="A9B7C6"/>
                </a:solidFill>
              </a:rPr>
              <a:t>                </a:t>
            </a:r>
            <a:r>
              <a:rPr>
                <a:solidFill>
                  <a:srgbClr val="6A8759"/>
                </a:solidFill>
              </a:rPr>
              <a:t>APP_NAME</a:t>
            </a:r>
            <a:r>
              <a:rPr>
                <a:solidFill>
                  <a:srgbClr val="A9B7C6"/>
                </a:solidFill>
              </a:rPr>
              <a:t>: </a:t>
            </a:r>
            <a:r>
              <a:t>project</a:t>
            </a:r>
            <a:r>
              <a:rPr>
                <a:solidFill>
                  <a:srgbClr val="A9B7C6"/>
                </a:solidFill>
              </a:rPr>
              <a:t>.name,</a:t>
            </a:r>
            <a:br>
              <a:rPr>
                <a:solidFill>
                  <a:srgbClr val="A9B7C6"/>
                </a:solidFill>
              </a:rPr>
            </a:br>
            <a:r>
              <a:rPr>
                <a:solidFill>
                  <a:srgbClr val="A9B7C6"/>
                </a:solidFill>
              </a:rPr>
              <a:t>                </a:t>
            </a:r>
            <a:r>
              <a:rPr>
                <a:solidFill>
                  <a:srgbClr val="6A8759"/>
                </a:solidFill>
              </a:rPr>
              <a:t>APP_VERSION</a:t>
            </a:r>
            <a:r>
              <a:rPr>
                <a:solidFill>
                  <a:srgbClr val="A9B7C6"/>
                </a:solidFill>
              </a:rPr>
              <a:t>: version,</a:t>
            </a:r>
            <a:br>
              <a:rPr>
                <a:solidFill>
                  <a:srgbClr val="A9B7C6"/>
                </a:solidFill>
              </a:rPr>
            </a:br>
            <a:r>
              <a:rPr>
                <a:solidFill>
                  <a:srgbClr val="A9B7C6"/>
                </a:solidFill>
              </a:rPr>
              <a:t>                </a:t>
            </a:r>
            <a:r>
              <a:rPr>
                <a:solidFill>
                  <a:srgbClr val="6A8759"/>
                </a:solidFill>
              </a:rPr>
              <a:t>JAVA_MAIN_CLASS</a:t>
            </a:r>
            <a:r>
              <a:rPr>
                <a:solidFill>
                  <a:srgbClr val="A9B7C6"/>
                </a:solidFill>
              </a:rPr>
              <a:t>: </a:t>
            </a:r>
            <a:r>
              <a:rPr>
                <a:solidFill>
                  <a:srgbClr val="6A8759"/>
                </a:solidFill>
              </a:rPr>
              <a:t>"de.telekom.</a:t>
            </a:r>
            <a:r>
              <a:rPr>
                <a:solidFill>
                  <a:srgbClr val="6A8759"/>
                </a:solidFill>
              </a:rPr>
              <a:t>MainClass</a:t>
            </a:r>
            <a:r>
              <a:rPr>
                <a:solidFill>
                  <a:srgbClr val="6A8759"/>
                </a:solidFill>
              </a:rPr>
              <a:t>"</a:t>
            </a:r>
            <a:r>
              <a:rPr>
                <a:solidFill>
                  <a:srgbClr val="A9B7C6"/>
                </a:solidFill>
              </a:rPr>
              <a:t>,</a:t>
            </a:r>
            <a:br>
              <a:rPr>
                <a:solidFill>
                  <a:srgbClr val="A9B7C6"/>
                </a:solidFill>
              </a:rPr>
            </a:br>
            <a:r>
              <a:rPr>
                <a:solidFill>
                  <a:srgbClr val="A9B7C6"/>
                </a:solidFill>
              </a:rPr>
              <a:t>        ]</a:t>
            </a:r>
            <a:br>
              <a:rPr>
                <a:solidFill>
                  <a:srgbClr val="A9B7C6"/>
                </a:solidFill>
              </a:rPr>
            </a:br>
            <a:br>
              <a:rPr>
                <a:solidFill>
                  <a:srgbClr val="A9B7C6"/>
                </a:solidFill>
              </a:rPr>
            </a:br>
            <a:r>
              <a:rPr>
                <a:solidFill>
                  <a:srgbClr val="A9B7C6"/>
                </a:solidFill>
              </a:rPr>
              <a:t>    }</a:t>
            </a:r>
            <a:br>
              <a:rPr>
                <a:solidFill>
                  <a:srgbClr val="A9B7C6"/>
                </a:solidFill>
              </a:rPr>
            </a:br>
            <a:r>
              <a:rPr>
                <a:solidFill>
                  <a:srgbClr val="A9B7C6"/>
                </a:solidFill>
              </a:rPr>
              <a:t>}</a:t>
            </a:r>
            <a:endParaRPr>
              <a:solidFill>
                <a:srgbClr val="A9B7C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A9B7C6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72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Сложности перехода</a:t>
            </a:r>
          </a:p>
        </p:txBody>
      </p:sp>
      <p:sp>
        <p:nvSpPr>
          <p:cNvPr id="283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Высокий порог входа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72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Сложности перехода</a:t>
            </a:r>
          </a:p>
        </p:txBody>
      </p:sp>
      <p:sp>
        <p:nvSpPr>
          <p:cNvPr id="286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Высокий порог входа</a:t>
            </a: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Новые методики разработки и тестирования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72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Сложности перехода</a:t>
            </a:r>
          </a:p>
        </p:txBody>
      </p:sp>
      <p:sp>
        <p:nvSpPr>
          <p:cNvPr id="289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Высокий порог входа</a:t>
            </a: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Новые методики разработки и тестирования</a:t>
            </a: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Но как плюс – это дает более глубокое погружение для </a:t>
            </a:r>
            <a:r>
              <a:t>Dev </a:t>
            </a:r>
            <a:r>
              <a:t>и </a:t>
            </a:r>
            <a:r>
              <a:t>Q</a:t>
            </a:r>
            <a:r>
              <a:t>А</a:t>
            </a:r>
            <a:r>
              <a:t> </a:t>
            </a:r>
            <a:r>
              <a:t>отделов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2" name="Content Placeholder 3" descr="Content Placeholder 3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5040" y="526471"/>
            <a:ext cx="8555797" cy="5703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1745" y="365125"/>
            <a:ext cx="6299201" cy="629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8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048" y="62145"/>
            <a:ext cx="1221732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Шарапов Алексей"/>
          <p:cNvSpPr txBox="1"/>
          <p:nvPr>
            <p:ph type="title"/>
          </p:nvPr>
        </p:nvSpPr>
        <p:spPr>
          <a:xfrm>
            <a:off x="839787" y="527168"/>
            <a:ext cx="3932239" cy="160020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Шарапов Алексей </a:t>
            </a:r>
          </a:p>
        </p:txBody>
      </p:sp>
      <p:sp>
        <p:nvSpPr>
          <p:cNvPr id="301" name="DevOps Lea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 marL="228600" indent="-228600">
              <a:buSzPct val="100000"/>
              <a:buFont typeface="Arial"/>
              <a:buChar char="•"/>
              <a:defRPr sz="36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DevOps Lead</a:t>
            </a:r>
          </a:p>
        </p:txBody>
      </p:sp>
      <p:pic>
        <p:nvPicPr>
          <p:cNvPr id="302" name="IQ42iPTweX5IzrNLEJH5VPdX71ypzJI6JhH20eY3UlUn8ilYhZwDpDlEEBFCTkmFZeRzwmR2VtMnvdJAH71-7ijO9LSU17eo-CN0BhKlzsqakxrpkhIXPvvHMOe-eKSkPRueJV3bYqI.png" descr="IQ42iPTweX5IzrNLEJH5VPdX71ypzJI6JhH20eY3UlUn8ilYhZwDpDlEEBFCTkmFZeRzwmR2VtMnvdJAH71-7ijO9LSU17eo-CN0BhKlzsqakxrpkhIXPvvHMOe-eKSkPRueJV3bYq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09" y="-57334"/>
            <a:ext cx="3646446" cy="1575266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Telegram: @CaptainAhaab…"/>
          <p:cNvSpPr txBox="1"/>
          <p:nvPr/>
        </p:nvSpPr>
        <p:spPr>
          <a:xfrm>
            <a:off x="7346931" y="551229"/>
            <a:ext cx="4304447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95DAFF"/>
                </a:solidFill>
              </a:defRPr>
            </a:pPr>
          </a:p>
          <a:p>
            <a:pPr>
              <a:defRPr>
                <a:solidFill>
                  <a:srgbClr val="95DAFF"/>
                </a:solidFill>
              </a:defRPr>
            </a:pPr>
            <a:r>
              <a:t>Telegram: @CaptainAhaab</a:t>
            </a:r>
          </a:p>
          <a:p>
            <a:pPr>
              <a:defRPr>
                <a:solidFill>
                  <a:srgbClr val="95DAFF"/>
                </a:solidFill>
              </a:defRPr>
            </a:pPr>
            <a:r>
              <a:t>Habr: @SicYar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 defTabSz="905255">
              <a:defRPr sz="7919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Projects</a:t>
            </a:r>
            <a:r>
              <a:rPr sz="71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	</a:t>
            </a:r>
          </a:p>
        </p:txBody>
      </p:sp>
      <p:sp>
        <p:nvSpPr>
          <p:cNvPr id="117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solidFill>
                  <a:srgbClr val="2A9DB8"/>
                </a:solidFill>
              </a:rPr>
              <a:t>Big highload projects </a:t>
            </a:r>
          </a:p>
        </p:txBody>
      </p:sp>
      <p:pic>
        <p:nvPicPr>
          <p:cNvPr id="118" name="Picture 3" descr="Picture 3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-258619"/>
            <a:ext cx="6858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 defTabSz="905255">
              <a:defRPr sz="7919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Projects</a:t>
            </a:r>
            <a:r>
              <a:rPr sz="7128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	</a:t>
            </a:r>
          </a:p>
        </p:txBody>
      </p:sp>
      <p:sp>
        <p:nvSpPr>
          <p:cNvPr id="121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algn="ctr">
              <a:defRPr sz="7200"/>
            </a:pPr>
          </a:p>
          <a:p>
            <a:pPr>
              <a:defRPr sz="44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Project √a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/>
          <p:nvPr>
            <p:ph type="title"/>
          </p:nvPr>
        </p:nvSpPr>
        <p:spPr>
          <a:xfrm>
            <a:off x="838200" y="115409"/>
            <a:ext cx="10515600" cy="2290441"/>
          </a:xfrm>
          <a:prstGeom prst="rect">
            <a:avLst/>
          </a:prstGeom>
        </p:spPr>
        <p:txBody>
          <a:bodyPr/>
          <a:lstStyle/>
          <a:p>
            <a:pPr algn="ctr">
              <a:defRPr sz="5400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Существующие проблемы</a:t>
            </a:r>
            <a:r>
              <a:t> </a:t>
            </a:r>
            <a:r>
              <a:t>старой архитектуры</a:t>
            </a:r>
          </a:p>
        </p:txBody>
      </p:sp>
      <p:sp>
        <p:nvSpPr>
          <p:cNvPr id="124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>
              <a:defRPr sz="36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Вся сеть закрыта файерволами</a:t>
            </a:r>
          </a:p>
          <a:p>
            <a:pPr>
              <a:defRPr sz="36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Нет доступа до серверов</a:t>
            </a:r>
          </a:p>
          <a:p>
            <a:pPr>
              <a:defRPr sz="36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Деплой продакшн среды руками </a:t>
            </a:r>
            <a:r>
              <a:t>ops </a:t>
            </a:r>
            <a:r>
              <a:t>отдела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/>
          <p:nvPr>
            <p:ph type="title"/>
          </p:nvPr>
        </p:nvSpPr>
        <p:spPr>
          <a:xfrm>
            <a:off x="838200" y="365126"/>
            <a:ext cx="10515600" cy="1667861"/>
          </a:xfrm>
          <a:prstGeom prst="rect">
            <a:avLst/>
          </a:prstGeom>
        </p:spPr>
        <p:txBody>
          <a:bodyPr/>
          <a:lstStyle>
            <a:lvl1pPr algn="ctr" defTabSz="804672">
              <a:defRPr sz="5808">
                <a:solidFill>
                  <a:srgbClr val="2A9D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Планирование архитектуры</a:t>
            </a:r>
          </a:p>
        </p:txBody>
      </p:sp>
      <p:sp>
        <p:nvSpPr>
          <p:cNvPr id="127" name="Content Placeholder 2"/>
          <p:cNvSpPr txBox="1"/>
          <p:nvPr>
            <p:ph type="body" sz="half" idx="1"/>
          </p:nvPr>
        </p:nvSpPr>
        <p:spPr>
          <a:xfrm>
            <a:off x="838200" y="2343705"/>
            <a:ext cx="10515600" cy="3018409"/>
          </a:xfrm>
          <a:prstGeom prst="rect">
            <a:avLst/>
          </a:prstGeom>
        </p:spPr>
        <p:txBody>
          <a:bodyPr/>
          <a:lstStyle/>
          <a:p>
            <a:pPr/>
          </a:p>
          <a:p>
            <a:pPr>
              <a:defRPr sz="4000">
                <a:solidFill>
                  <a:srgbClr val="F4B1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Карт бланш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