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5"/>
  </p:notesMasterIdLst>
  <p:sldIdLst>
    <p:sldId id="256" r:id="rId2"/>
    <p:sldId id="257" r:id="rId3"/>
    <p:sldId id="314" r:id="rId4"/>
    <p:sldId id="259" r:id="rId5"/>
    <p:sldId id="322" r:id="rId6"/>
    <p:sldId id="324" r:id="rId7"/>
    <p:sldId id="326" r:id="rId8"/>
    <p:sldId id="328" r:id="rId9"/>
    <p:sldId id="343" r:id="rId10"/>
    <p:sldId id="261" r:id="rId11"/>
    <p:sldId id="351" r:id="rId12"/>
    <p:sldId id="352" r:id="rId13"/>
    <p:sldId id="262" r:id="rId14"/>
    <p:sldId id="310" r:id="rId15"/>
    <p:sldId id="311" r:id="rId16"/>
    <p:sldId id="312" r:id="rId17"/>
    <p:sldId id="313" r:id="rId18"/>
    <p:sldId id="315" r:id="rId19"/>
    <p:sldId id="316" r:id="rId20"/>
    <p:sldId id="268" r:id="rId21"/>
    <p:sldId id="317" r:id="rId22"/>
    <p:sldId id="318" r:id="rId23"/>
    <p:sldId id="319" r:id="rId24"/>
    <p:sldId id="320" r:id="rId25"/>
    <p:sldId id="321" r:id="rId26"/>
    <p:sldId id="271" r:id="rId27"/>
    <p:sldId id="329" r:id="rId28"/>
    <p:sldId id="330" r:id="rId29"/>
    <p:sldId id="331" r:id="rId30"/>
    <p:sldId id="272" r:id="rId31"/>
    <p:sldId id="273" r:id="rId32"/>
    <p:sldId id="332" r:id="rId33"/>
    <p:sldId id="276" r:id="rId34"/>
    <p:sldId id="359" r:id="rId35"/>
    <p:sldId id="277" r:id="rId36"/>
    <p:sldId id="278" r:id="rId37"/>
    <p:sldId id="333" r:id="rId38"/>
    <p:sldId id="279" r:id="rId39"/>
    <p:sldId id="280" r:id="rId40"/>
    <p:sldId id="335" r:id="rId41"/>
    <p:sldId id="342" r:id="rId42"/>
    <p:sldId id="281" r:id="rId43"/>
    <p:sldId id="282" r:id="rId44"/>
    <p:sldId id="283" r:id="rId45"/>
    <p:sldId id="336" r:id="rId46"/>
    <p:sldId id="357" r:id="rId47"/>
    <p:sldId id="358" r:id="rId48"/>
    <p:sldId id="284" r:id="rId49"/>
    <p:sldId id="285" r:id="rId50"/>
    <p:sldId id="337" r:id="rId51"/>
    <p:sldId id="287" r:id="rId52"/>
    <p:sldId id="334" r:id="rId53"/>
    <p:sldId id="288" r:id="rId54"/>
    <p:sldId id="289" r:id="rId55"/>
    <p:sldId id="344" r:id="rId56"/>
    <p:sldId id="291" r:id="rId57"/>
    <p:sldId id="292" r:id="rId58"/>
    <p:sldId id="293" r:id="rId59"/>
    <p:sldId id="294" r:id="rId60"/>
    <p:sldId id="353" r:id="rId61"/>
    <p:sldId id="354" r:id="rId62"/>
    <p:sldId id="356" r:id="rId63"/>
    <p:sldId id="360" r:id="rId64"/>
    <p:sldId id="361" r:id="rId65"/>
    <p:sldId id="299" r:id="rId66"/>
    <p:sldId id="345" r:id="rId67"/>
    <p:sldId id="346" r:id="rId68"/>
    <p:sldId id="347" r:id="rId69"/>
    <p:sldId id="348" r:id="rId70"/>
    <p:sldId id="349" r:id="rId71"/>
    <p:sldId id="306" r:id="rId72"/>
    <p:sldId id="350" r:id="rId73"/>
    <p:sldId id="308" r:id="rId7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aya Tolstunova" initials="" lastIdx="18" clrIdx="0"/>
  <p:cmAuthor id="1" name="Taisia Tolstunova" initials="TT" lastIdx="14" clrIdx="1">
    <p:extLst>
      <p:ext uri="{19B8F6BF-5375-455C-9EA6-DF929625EA0E}">
        <p15:presenceInfo xmlns:p15="http://schemas.microsoft.com/office/powerpoint/2012/main" userId="7343784a9608d8c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81" autoAdjust="0"/>
  </p:normalViewPr>
  <p:slideViewPr>
    <p:cSldViewPr snapToGrid="0">
      <p:cViewPr varScale="1">
        <p:scale>
          <a:sx n="83" d="100"/>
          <a:sy n="83" d="100"/>
        </p:scale>
        <p:origin x="102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24498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6812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2282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8952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7424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4586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8252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176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457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4241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6903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109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3306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7877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33657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1507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959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70438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9226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4297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95626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19755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587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735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25551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05139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7451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91451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3526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34614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22590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8008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6337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201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1100" i="1" dirty="0" smtClean="0"/>
              <a:t>Важно озвучить,</a:t>
            </a:r>
            <a:r>
              <a:rPr lang="ru-RU" sz="1100" i="1" baseline="0" dirty="0" smtClean="0"/>
              <a:t> что «пользовательские» от «использовать», а не от «пользователь».</a:t>
            </a:r>
            <a:endParaRPr lang="ru-RU" sz="1100" dirty="0" smtClean="0"/>
          </a:p>
        </p:txBody>
      </p:sp>
    </p:spTree>
    <p:extLst>
      <p:ext uri="{BB962C8B-B14F-4D97-AF65-F5344CB8AC3E}">
        <p14:creationId xmlns:p14="http://schemas.microsoft.com/office/powerpoint/2010/main" val="13255309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31817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53318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20744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99024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0718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7384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60788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6671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36376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7619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28759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51330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2116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4612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1955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20447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1110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40527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13768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929178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5660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88787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4643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088314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17725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08423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93386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68545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92546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888432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854744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51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039027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390825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463296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57675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2407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0407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870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hyperlink" Target="https://vimeo.com/13803733" TargetMode="External"/><Relationship Id="rId3" Type="http://schemas.openxmlformats.org/officeDocument/2006/relationships/hyperlink" Target="http://www.ozon.ru/context/detail/id/27995134/" TargetMode="External"/><Relationship Id="rId7" Type="http://schemas.openxmlformats.org/officeDocument/2006/relationships/hyperlink" Target="http://www.slideshare.net/greesha/laf2010-nechaeva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analystdays.ru/ru/talk/32941" TargetMode="External"/><Relationship Id="rId11" Type="http://schemas.openxmlformats.org/officeDocument/2006/relationships/hyperlink" Target="http://www.slideshare.net/ISsoft/ss-34333468" TargetMode="External"/><Relationship Id="rId5" Type="http://schemas.openxmlformats.org/officeDocument/2006/relationships/hyperlink" Target="http://school.system-analysis.ru/use-case/" TargetMode="External"/><Relationship Id="rId10" Type="http://schemas.openxmlformats.org/officeDocument/2006/relationships/hyperlink" Target="http://www.slideshare.net/ukryvenka/ss-22861055" TargetMode="External"/><Relationship Id="rId4" Type="http://schemas.openxmlformats.org/officeDocument/2006/relationships/hyperlink" Target="http://analystdays.com/ru/talk/36033" TargetMode="External"/><Relationship Id="rId9" Type="http://schemas.openxmlformats.org/officeDocument/2006/relationships/hyperlink" Target="http://www.slideshare.net/VLDCORP/ss-12694550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Тестирование требований 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4"/>
            <a:ext cx="8520599" cy="111223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 smtClean="0"/>
              <a:t>Пользовательские требования</a:t>
            </a:r>
            <a:br>
              <a:rPr lang="ru-RU" dirty="0" smtClean="0"/>
            </a:br>
            <a:r>
              <a:rPr lang="en" dirty="0" smtClean="0"/>
              <a:t>в </a:t>
            </a:r>
            <a:r>
              <a:rPr lang="en" dirty="0"/>
              <a:t>жизни тестировщика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7"/>
          <p:cNvSpPr txBox="1">
            <a:spLocks/>
          </p:cNvSpPr>
          <p:nvPr/>
        </p:nvSpPr>
        <p:spPr>
          <a:xfrm>
            <a:off x="1118938" y="445025"/>
            <a:ext cx="7713362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Сопутствующие ПТ артефакты</a:t>
            </a:r>
            <a:endParaRPr lang="en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811785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547534"/>
              </p:ext>
            </p:extLst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Зачем?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10/40</a:t>
            </a: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35" y="1017725"/>
            <a:ext cx="6077199" cy="309926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7"/>
          <p:cNvSpPr txBox="1">
            <a:spLocks/>
          </p:cNvSpPr>
          <p:nvPr/>
        </p:nvSpPr>
        <p:spPr>
          <a:xfrm>
            <a:off x="1118938" y="445025"/>
            <a:ext cx="7713362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Сопутствующие ПТ артефакты</a:t>
            </a:r>
            <a:endParaRPr lang="en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860119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38" y="974162"/>
            <a:ext cx="6539696" cy="3593685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Зачем?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11/40</a:t>
            </a: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613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7"/>
          <p:cNvSpPr txBox="1">
            <a:spLocks/>
          </p:cNvSpPr>
          <p:nvPr/>
        </p:nvSpPr>
        <p:spPr>
          <a:xfrm>
            <a:off x="1118938" y="445025"/>
            <a:ext cx="7713362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Сопутствующие ПТ артефакты</a:t>
            </a:r>
            <a:endParaRPr lang="en" dirty="0"/>
          </a:p>
        </p:txBody>
      </p:sp>
      <p:sp>
        <p:nvSpPr>
          <p:cNvPr id="8" name="Shape 78"/>
          <p:cNvSpPr txBox="1">
            <a:spLocks/>
          </p:cNvSpPr>
          <p:nvPr/>
        </p:nvSpPr>
        <p:spPr>
          <a:xfrm>
            <a:off x="1118938" y="1152475"/>
            <a:ext cx="7713362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CRUDL </a:t>
            </a:r>
            <a:r>
              <a:rPr lang="ru-RU" sz="2000" dirty="0" smtClean="0"/>
              <a:t>матрицы объектов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Прототипы интерфейсов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Списки требований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Словарь терминов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Списки заинтересованных лиц и их интересов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81181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Зачем?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12/40</a:t>
            </a:r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547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708442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40667"/>
              </p:ext>
            </p:extLst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Зачем?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Shape 71"/>
          <p:cNvSpPr txBox="1">
            <a:spLocks/>
          </p:cNvSpPr>
          <p:nvPr/>
        </p:nvSpPr>
        <p:spPr>
          <a:xfrm>
            <a:off x="1143000" y="445025"/>
            <a:ext cx="76893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pPr algn="l"/>
            <a:r>
              <a:rPr lang="ru-RU" sz="2800" dirty="0" smtClean="0"/>
              <a:t>Зачем тестировать т</a:t>
            </a:r>
            <a:r>
              <a:rPr lang="en" sz="2800" dirty="0" smtClean="0"/>
              <a:t>ребования?</a:t>
            </a:r>
            <a:endParaRPr lang="en" sz="2800" dirty="0"/>
          </a:p>
        </p:txBody>
      </p:sp>
      <p:sp>
        <p:nvSpPr>
          <p:cNvPr id="9" name="Shape 72"/>
          <p:cNvSpPr txBox="1">
            <a:spLocks/>
          </p:cNvSpPr>
          <p:nvPr/>
        </p:nvSpPr>
        <p:spPr>
          <a:xfrm>
            <a:off x="1143000" y="1152475"/>
            <a:ext cx="7689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13/40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125528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Зачем?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Shape 71"/>
          <p:cNvSpPr txBox="1">
            <a:spLocks/>
          </p:cNvSpPr>
          <p:nvPr/>
        </p:nvSpPr>
        <p:spPr>
          <a:xfrm>
            <a:off x="1143000" y="445025"/>
            <a:ext cx="76893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pPr algn="l"/>
            <a:r>
              <a:rPr lang="ru-RU" sz="2800" dirty="0" smtClean="0"/>
              <a:t>Зачем тестировать т</a:t>
            </a:r>
            <a:r>
              <a:rPr lang="en" sz="2800" dirty="0" smtClean="0"/>
              <a:t>ребования?</a:t>
            </a:r>
            <a:endParaRPr lang="en" sz="2800" dirty="0"/>
          </a:p>
        </p:txBody>
      </p:sp>
      <p:sp>
        <p:nvSpPr>
          <p:cNvPr id="9" name="Shape 72"/>
          <p:cNvSpPr txBox="1">
            <a:spLocks/>
          </p:cNvSpPr>
          <p:nvPr/>
        </p:nvSpPr>
        <p:spPr>
          <a:xfrm>
            <a:off x="1143000" y="1152475"/>
            <a:ext cx="7689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" sz="2400" dirty="0"/>
          </a:p>
        </p:txBody>
      </p:sp>
      <p:sp>
        <p:nvSpPr>
          <p:cNvPr id="7" name="Shape 78"/>
          <p:cNvSpPr txBox="1">
            <a:spLocks/>
          </p:cNvSpPr>
          <p:nvPr/>
        </p:nvSpPr>
        <p:spPr>
          <a:xfrm>
            <a:off x="1118938" y="1152475"/>
            <a:ext cx="7713362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Неверное понимание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13/40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533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915900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Зачем?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Shape 71"/>
          <p:cNvSpPr txBox="1">
            <a:spLocks/>
          </p:cNvSpPr>
          <p:nvPr/>
        </p:nvSpPr>
        <p:spPr>
          <a:xfrm>
            <a:off x="1143000" y="445025"/>
            <a:ext cx="76893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pPr algn="l"/>
            <a:r>
              <a:rPr lang="ru-RU" sz="2800" dirty="0" smtClean="0"/>
              <a:t>Зачем тестировать т</a:t>
            </a:r>
            <a:r>
              <a:rPr lang="en" sz="2800" dirty="0" smtClean="0"/>
              <a:t>ребования?</a:t>
            </a:r>
            <a:endParaRPr lang="en" sz="2800" dirty="0"/>
          </a:p>
        </p:txBody>
      </p:sp>
      <p:sp>
        <p:nvSpPr>
          <p:cNvPr id="9" name="Shape 72"/>
          <p:cNvSpPr txBox="1">
            <a:spLocks/>
          </p:cNvSpPr>
          <p:nvPr/>
        </p:nvSpPr>
        <p:spPr>
          <a:xfrm>
            <a:off x="1143000" y="1152475"/>
            <a:ext cx="7689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" sz="2400" dirty="0"/>
          </a:p>
        </p:txBody>
      </p:sp>
      <p:sp>
        <p:nvSpPr>
          <p:cNvPr id="7" name="Shape 78"/>
          <p:cNvSpPr txBox="1">
            <a:spLocks/>
          </p:cNvSpPr>
          <p:nvPr/>
        </p:nvSpPr>
        <p:spPr>
          <a:xfrm>
            <a:off x="1118938" y="1152475"/>
            <a:ext cx="7713362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Неверное понимание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Забывается </a:t>
            </a:r>
            <a:r>
              <a:rPr lang="ru-RU" sz="2000" dirty="0" smtClean="0"/>
              <a:t>нужное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13/40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375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128214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Зачем?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Shape 71"/>
          <p:cNvSpPr txBox="1">
            <a:spLocks/>
          </p:cNvSpPr>
          <p:nvPr/>
        </p:nvSpPr>
        <p:spPr>
          <a:xfrm>
            <a:off x="1143000" y="445025"/>
            <a:ext cx="76893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pPr algn="l"/>
            <a:r>
              <a:rPr lang="ru-RU" sz="2800" dirty="0" smtClean="0"/>
              <a:t>Зачем тестировать т</a:t>
            </a:r>
            <a:r>
              <a:rPr lang="en" sz="2800" dirty="0" smtClean="0"/>
              <a:t>ребования?</a:t>
            </a:r>
            <a:endParaRPr lang="en" sz="2800" dirty="0"/>
          </a:p>
        </p:txBody>
      </p:sp>
      <p:sp>
        <p:nvSpPr>
          <p:cNvPr id="9" name="Shape 72"/>
          <p:cNvSpPr txBox="1">
            <a:spLocks/>
          </p:cNvSpPr>
          <p:nvPr/>
        </p:nvSpPr>
        <p:spPr>
          <a:xfrm>
            <a:off x="1143000" y="1152475"/>
            <a:ext cx="7689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" sz="2400" dirty="0"/>
          </a:p>
        </p:txBody>
      </p:sp>
      <p:sp>
        <p:nvSpPr>
          <p:cNvPr id="7" name="Shape 78"/>
          <p:cNvSpPr txBox="1">
            <a:spLocks/>
          </p:cNvSpPr>
          <p:nvPr/>
        </p:nvSpPr>
        <p:spPr>
          <a:xfrm>
            <a:off x="1118938" y="1152475"/>
            <a:ext cx="7713362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Неверное понимание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Забывается нужное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Планируется реализовать невозможное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13/40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931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685104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Зачем?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Shape 71"/>
          <p:cNvSpPr txBox="1">
            <a:spLocks/>
          </p:cNvSpPr>
          <p:nvPr/>
        </p:nvSpPr>
        <p:spPr>
          <a:xfrm>
            <a:off x="1143000" y="445025"/>
            <a:ext cx="76893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pPr algn="l"/>
            <a:r>
              <a:rPr lang="ru-RU" sz="2800" dirty="0" smtClean="0"/>
              <a:t>Зачем тестировать т</a:t>
            </a:r>
            <a:r>
              <a:rPr lang="en" sz="2800" dirty="0" smtClean="0"/>
              <a:t>ребования?</a:t>
            </a:r>
            <a:endParaRPr lang="en" sz="2800" dirty="0"/>
          </a:p>
        </p:txBody>
      </p:sp>
      <p:sp>
        <p:nvSpPr>
          <p:cNvPr id="9" name="Shape 72"/>
          <p:cNvSpPr txBox="1">
            <a:spLocks/>
          </p:cNvSpPr>
          <p:nvPr/>
        </p:nvSpPr>
        <p:spPr>
          <a:xfrm>
            <a:off x="1143000" y="1152475"/>
            <a:ext cx="7689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" sz="2400" dirty="0"/>
          </a:p>
        </p:txBody>
      </p:sp>
      <p:sp>
        <p:nvSpPr>
          <p:cNvPr id="7" name="Shape 78"/>
          <p:cNvSpPr txBox="1">
            <a:spLocks/>
          </p:cNvSpPr>
          <p:nvPr/>
        </p:nvSpPr>
        <p:spPr>
          <a:xfrm>
            <a:off x="1118938" y="1152475"/>
            <a:ext cx="7713362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Неверное понимание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Забывается нужное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Планируется реализовать невозможное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«</a:t>
            </a:r>
            <a:r>
              <a:rPr lang="ru-RU" sz="2000" dirty="0" err="1" smtClean="0"/>
              <a:t>Хотелки</a:t>
            </a:r>
            <a:r>
              <a:rPr lang="ru-RU" sz="2000" dirty="0" smtClean="0"/>
              <a:t>» противоречат друг другу или здравому смыслу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13/40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716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778640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Зачем?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Shape 71"/>
          <p:cNvSpPr txBox="1">
            <a:spLocks/>
          </p:cNvSpPr>
          <p:nvPr/>
        </p:nvSpPr>
        <p:spPr>
          <a:xfrm>
            <a:off x="1143000" y="445025"/>
            <a:ext cx="76893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pPr algn="l"/>
            <a:r>
              <a:rPr lang="ru-RU" sz="2800" dirty="0" smtClean="0"/>
              <a:t>Зачем тестировать т</a:t>
            </a:r>
            <a:r>
              <a:rPr lang="en" sz="2800" dirty="0" smtClean="0"/>
              <a:t>ребования?</a:t>
            </a:r>
            <a:endParaRPr lang="en" sz="2800" dirty="0"/>
          </a:p>
        </p:txBody>
      </p:sp>
      <p:sp>
        <p:nvSpPr>
          <p:cNvPr id="9" name="Shape 72"/>
          <p:cNvSpPr txBox="1">
            <a:spLocks/>
          </p:cNvSpPr>
          <p:nvPr/>
        </p:nvSpPr>
        <p:spPr>
          <a:xfrm>
            <a:off x="1143000" y="1152475"/>
            <a:ext cx="7689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" sz="2400" dirty="0"/>
          </a:p>
        </p:txBody>
      </p:sp>
      <p:sp>
        <p:nvSpPr>
          <p:cNvPr id="7" name="Shape 78"/>
          <p:cNvSpPr txBox="1">
            <a:spLocks/>
          </p:cNvSpPr>
          <p:nvPr/>
        </p:nvSpPr>
        <p:spPr>
          <a:xfrm>
            <a:off x="1118938" y="1152475"/>
            <a:ext cx="7713362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Неверное понимание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Забывается нужное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Планируется реализовать невозможное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«</a:t>
            </a:r>
            <a:r>
              <a:rPr lang="ru-RU" sz="2000" dirty="0" err="1" smtClean="0"/>
              <a:t>Хотелки</a:t>
            </a:r>
            <a:r>
              <a:rPr lang="ru-RU" sz="2000" dirty="0" smtClean="0"/>
              <a:t>» противоречат друг другу или здравому смыслу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Ошибки после реализации дорого исправлять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13/40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977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873355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Зачем?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Shape 71"/>
          <p:cNvSpPr txBox="1">
            <a:spLocks/>
          </p:cNvSpPr>
          <p:nvPr/>
        </p:nvSpPr>
        <p:spPr>
          <a:xfrm>
            <a:off x="1143000" y="445025"/>
            <a:ext cx="76893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pPr algn="l"/>
            <a:r>
              <a:rPr lang="ru-RU" sz="2800" dirty="0" smtClean="0"/>
              <a:t>Зачем тестировать т</a:t>
            </a:r>
            <a:r>
              <a:rPr lang="en" sz="2800" dirty="0" smtClean="0"/>
              <a:t>ребования?</a:t>
            </a:r>
            <a:endParaRPr lang="en" sz="2800" dirty="0"/>
          </a:p>
        </p:txBody>
      </p:sp>
      <p:sp>
        <p:nvSpPr>
          <p:cNvPr id="9" name="Shape 72"/>
          <p:cNvSpPr txBox="1">
            <a:spLocks/>
          </p:cNvSpPr>
          <p:nvPr/>
        </p:nvSpPr>
        <p:spPr>
          <a:xfrm>
            <a:off x="1143000" y="1152475"/>
            <a:ext cx="7689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" sz="2400" dirty="0"/>
          </a:p>
        </p:txBody>
      </p:sp>
      <p:sp>
        <p:nvSpPr>
          <p:cNvPr id="7" name="Shape 78"/>
          <p:cNvSpPr txBox="1">
            <a:spLocks/>
          </p:cNvSpPr>
          <p:nvPr/>
        </p:nvSpPr>
        <p:spPr>
          <a:xfrm>
            <a:off x="1118938" y="1152475"/>
            <a:ext cx="7713362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Неверное понимание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Забывается нужное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Планируется реализовать невозможное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«</a:t>
            </a:r>
            <a:r>
              <a:rPr lang="ru-RU" sz="2000" dirty="0" err="1" smtClean="0"/>
              <a:t>Хотелки</a:t>
            </a:r>
            <a:r>
              <a:rPr lang="ru-RU" sz="2000" dirty="0" smtClean="0"/>
              <a:t>» противоречат друг другу или здравому смыслу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Ошибки после реализации дорого исправлять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13/40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185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878" y="3480596"/>
            <a:ext cx="1716878" cy="869885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492599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Shape 77"/>
          <p:cNvSpPr txBox="1">
            <a:spLocks/>
          </p:cNvSpPr>
          <p:nvPr/>
        </p:nvSpPr>
        <p:spPr>
          <a:xfrm>
            <a:off x="1118938" y="445025"/>
            <a:ext cx="7713362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Кто я?</a:t>
            </a:r>
            <a:endParaRPr lang="en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hape 78"/>
          <p:cNvSpPr txBox="1">
            <a:spLocks/>
          </p:cNvSpPr>
          <p:nvPr/>
        </p:nvSpPr>
        <p:spPr>
          <a:xfrm>
            <a:off x="1118938" y="1152474"/>
            <a:ext cx="7713362" cy="3014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 err="1" smtClean="0">
                <a:solidFill>
                  <a:schemeClr val="tx1"/>
                </a:solidFill>
              </a:rPr>
              <a:t>Толстунова</a:t>
            </a:r>
            <a:r>
              <a:rPr lang="ru-RU" sz="2400" dirty="0" smtClean="0">
                <a:solidFill>
                  <a:schemeClr val="tx1"/>
                </a:solidFill>
              </a:rPr>
              <a:t> Таисия</a:t>
            </a:r>
          </a:p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В тестировании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ТМ –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/7 лет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</a:rPr>
              <a:t>Люблю требования :)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в явном виде работаю:</a:t>
            </a:r>
            <a:b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с требованиями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5 лет,</a:t>
            </a:r>
            <a:b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с пользовательскими требованиями 1,5 года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56" y="2406534"/>
            <a:ext cx="1790700" cy="6731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95" y="1345276"/>
            <a:ext cx="1270839" cy="4686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300" y="3018152"/>
            <a:ext cx="635000" cy="4191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013" y="1376460"/>
            <a:ext cx="1587166" cy="8953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2/40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134318" y="2150849"/>
            <a:ext cx="7697981" cy="118265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Важность тестирования </a:t>
            </a:r>
            <a:r>
              <a:rPr lang="ru-RU" dirty="0" smtClean="0"/>
              <a:t>требований </a:t>
            </a:r>
            <a:r>
              <a:rPr lang="en" dirty="0" smtClean="0"/>
              <a:t>для </a:t>
            </a:r>
            <a:r>
              <a:rPr lang="en" dirty="0"/>
              <a:t>заказчика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812457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822197"/>
              </p:ext>
            </p:extLst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Зачем?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14/40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307833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Зачем?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Shape 71"/>
          <p:cNvSpPr txBox="1">
            <a:spLocks/>
          </p:cNvSpPr>
          <p:nvPr/>
        </p:nvSpPr>
        <p:spPr>
          <a:xfrm>
            <a:off x="1143000" y="445025"/>
            <a:ext cx="76893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pPr algn="l"/>
            <a:r>
              <a:rPr lang="ru-RU" sz="2800" dirty="0" smtClean="0"/>
              <a:t>Почему важно заказчику?</a:t>
            </a:r>
            <a:endParaRPr lang="en" sz="2800" dirty="0"/>
          </a:p>
        </p:txBody>
      </p:sp>
      <p:sp>
        <p:nvSpPr>
          <p:cNvPr id="9" name="Shape 72"/>
          <p:cNvSpPr txBox="1">
            <a:spLocks/>
          </p:cNvSpPr>
          <p:nvPr/>
        </p:nvSpPr>
        <p:spPr>
          <a:xfrm>
            <a:off x="1143000" y="1152475"/>
            <a:ext cx="7689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" sz="2400" dirty="0"/>
          </a:p>
        </p:txBody>
      </p:sp>
      <p:sp>
        <p:nvSpPr>
          <p:cNvPr id="7" name="Shape 78"/>
          <p:cNvSpPr txBox="1">
            <a:spLocks/>
          </p:cNvSpPr>
          <p:nvPr/>
        </p:nvSpPr>
        <p:spPr>
          <a:xfrm>
            <a:off x="1118938" y="1152475"/>
            <a:ext cx="7713362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Все пожелания задокументированы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15/40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174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646798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Зачем?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Shape 71"/>
          <p:cNvSpPr txBox="1">
            <a:spLocks/>
          </p:cNvSpPr>
          <p:nvPr/>
        </p:nvSpPr>
        <p:spPr>
          <a:xfrm>
            <a:off x="1143000" y="445025"/>
            <a:ext cx="76893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pPr algn="l"/>
            <a:r>
              <a:rPr lang="ru-RU" sz="2800" dirty="0" smtClean="0"/>
              <a:t>Почему важно заказчику?</a:t>
            </a:r>
            <a:endParaRPr lang="en" sz="2800" dirty="0"/>
          </a:p>
        </p:txBody>
      </p:sp>
      <p:sp>
        <p:nvSpPr>
          <p:cNvPr id="9" name="Shape 72"/>
          <p:cNvSpPr txBox="1">
            <a:spLocks/>
          </p:cNvSpPr>
          <p:nvPr/>
        </p:nvSpPr>
        <p:spPr>
          <a:xfrm>
            <a:off x="1143000" y="1152475"/>
            <a:ext cx="7689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" sz="2400" dirty="0"/>
          </a:p>
        </p:txBody>
      </p:sp>
      <p:sp>
        <p:nvSpPr>
          <p:cNvPr id="7" name="Shape 78"/>
          <p:cNvSpPr txBox="1">
            <a:spLocks/>
          </p:cNvSpPr>
          <p:nvPr/>
        </p:nvSpPr>
        <p:spPr>
          <a:xfrm>
            <a:off x="1118938" y="1152475"/>
            <a:ext cx="7713362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Все пожелания задокументированы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Требования проще согласовывать (</a:t>
            </a:r>
            <a:r>
              <a:rPr lang="ru-RU" sz="2000" dirty="0"/>
              <a:t>меньше итераций)</a:t>
            </a:r>
            <a:endParaRPr lang="ru-RU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15/40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669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65260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Зачем?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Shape 71"/>
          <p:cNvSpPr txBox="1">
            <a:spLocks/>
          </p:cNvSpPr>
          <p:nvPr/>
        </p:nvSpPr>
        <p:spPr>
          <a:xfrm>
            <a:off x="1143000" y="445025"/>
            <a:ext cx="76893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pPr algn="l"/>
            <a:r>
              <a:rPr lang="ru-RU" sz="2800" dirty="0" smtClean="0"/>
              <a:t>Почему важно заказчику?</a:t>
            </a:r>
            <a:endParaRPr lang="en" sz="2800" dirty="0"/>
          </a:p>
        </p:txBody>
      </p:sp>
      <p:sp>
        <p:nvSpPr>
          <p:cNvPr id="9" name="Shape 72"/>
          <p:cNvSpPr txBox="1">
            <a:spLocks/>
          </p:cNvSpPr>
          <p:nvPr/>
        </p:nvSpPr>
        <p:spPr>
          <a:xfrm>
            <a:off x="1143000" y="1152475"/>
            <a:ext cx="7689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" sz="2400" dirty="0"/>
          </a:p>
        </p:txBody>
      </p:sp>
      <p:sp>
        <p:nvSpPr>
          <p:cNvPr id="7" name="Shape 78"/>
          <p:cNvSpPr txBox="1">
            <a:spLocks/>
          </p:cNvSpPr>
          <p:nvPr/>
        </p:nvSpPr>
        <p:spPr>
          <a:xfrm>
            <a:off x="1118938" y="1152475"/>
            <a:ext cx="7713362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Все пожелания задокументированы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Требования проще согласовывать (меньше итераций)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Есть понимание, что исполнитель правильно понимает, что именно нужно реализовать и для чего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15/40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510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883990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Зачем?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Shape 71"/>
          <p:cNvSpPr txBox="1">
            <a:spLocks/>
          </p:cNvSpPr>
          <p:nvPr/>
        </p:nvSpPr>
        <p:spPr>
          <a:xfrm>
            <a:off x="1143000" y="445025"/>
            <a:ext cx="76893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pPr algn="l"/>
            <a:r>
              <a:rPr lang="ru-RU" sz="2800" dirty="0" smtClean="0"/>
              <a:t>Почему важно заказчику?</a:t>
            </a:r>
            <a:endParaRPr lang="en" sz="2800" dirty="0"/>
          </a:p>
        </p:txBody>
      </p:sp>
      <p:sp>
        <p:nvSpPr>
          <p:cNvPr id="9" name="Shape 72"/>
          <p:cNvSpPr txBox="1">
            <a:spLocks/>
          </p:cNvSpPr>
          <p:nvPr/>
        </p:nvSpPr>
        <p:spPr>
          <a:xfrm>
            <a:off x="1143000" y="1152475"/>
            <a:ext cx="7689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" sz="2400" dirty="0"/>
          </a:p>
        </p:txBody>
      </p:sp>
      <p:sp>
        <p:nvSpPr>
          <p:cNvPr id="7" name="Shape 78"/>
          <p:cNvSpPr txBox="1">
            <a:spLocks/>
          </p:cNvSpPr>
          <p:nvPr/>
        </p:nvSpPr>
        <p:spPr>
          <a:xfrm>
            <a:off x="1118938" y="1152475"/>
            <a:ext cx="7713362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Все пожелания задокументированы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Требования проще согласовывать (меньше итераций)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Есть понимание, что исполнитель правильно понимает, что именно нужно реализовать и для чего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Заранее известно, что невозможно реализовать (можно переиграть)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15/40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321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416928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Зачем?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Shape 71"/>
          <p:cNvSpPr txBox="1">
            <a:spLocks/>
          </p:cNvSpPr>
          <p:nvPr/>
        </p:nvSpPr>
        <p:spPr>
          <a:xfrm>
            <a:off x="1143000" y="445025"/>
            <a:ext cx="76893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pPr algn="l"/>
            <a:r>
              <a:rPr lang="ru-RU" sz="2800" dirty="0" smtClean="0"/>
              <a:t>Почему важно заказчику?</a:t>
            </a:r>
            <a:endParaRPr lang="en" sz="2800" dirty="0"/>
          </a:p>
        </p:txBody>
      </p:sp>
      <p:sp>
        <p:nvSpPr>
          <p:cNvPr id="9" name="Shape 72"/>
          <p:cNvSpPr txBox="1">
            <a:spLocks/>
          </p:cNvSpPr>
          <p:nvPr/>
        </p:nvSpPr>
        <p:spPr>
          <a:xfrm>
            <a:off x="1143000" y="1152475"/>
            <a:ext cx="7689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" sz="2400" dirty="0"/>
          </a:p>
        </p:txBody>
      </p:sp>
      <p:sp>
        <p:nvSpPr>
          <p:cNvPr id="7" name="Shape 78"/>
          <p:cNvSpPr txBox="1">
            <a:spLocks/>
          </p:cNvSpPr>
          <p:nvPr/>
        </p:nvSpPr>
        <p:spPr>
          <a:xfrm>
            <a:off x="1118938" y="1152475"/>
            <a:ext cx="7713362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Все пожелания задокументированы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Требования проще согласовывать (меньше итераций)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Есть понимание, что исполнитель правильно понимает, что именно нужно реализовать и для чего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Заранее известно, что невозможно реализовать (можно переиграть)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15/40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823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11693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7041"/>
              </p:ext>
            </p:extLst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Зачем?</a:t>
                      </a:r>
                      <a:endParaRPr lang="en-US" sz="2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Shape 71"/>
          <p:cNvSpPr txBox="1">
            <a:spLocks/>
          </p:cNvSpPr>
          <p:nvPr/>
        </p:nvSpPr>
        <p:spPr>
          <a:xfrm>
            <a:off x="1143000" y="445025"/>
            <a:ext cx="76893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pPr algn="l"/>
            <a:r>
              <a:rPr lang="ru-RU" sz="2800" dirty="0" smtClean="0"/>
              <a:t>Почему важно документировать?</a:t>
            </a:r>
            <a:endParaRPr lang="en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16/40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972363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Зачем?</a:t>
                      </a:r>
                      <a:endParaRPr lang="en-US" sz="2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Shape 71"/>
          <p:cNvSpPr txBox="1">
            <a:spLocks/>
          </p:cNvSpPr>
          <p:nvPr/>
        </p:nvSpPr>
        <p:spPr>
          <a:xfrm>
            <a:off x="1143000" y="445025"/>
            <a:ext cx="76893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pPr algn="l"/>
            <a:r>
              <a:rPr lang="ru-RU" sz="2800" dirty="0" smtClean="0"/>
              <a:t>Почему важно документировать?</a:t>
            </a:r>
            <a:endParaRPr lang="en" sz="2800" dirty="0"/>
          </a:p>
        </p:txBody>
      </p:sp>
      <p:sp>
        <p:nvSpPr>
          <p:cNvPr id="8" name="Shape 78"/>
          <p:cNvSpPr txBox="1">
            <a:spLocks/>
          </p:cNvSpPr>
          <p:nvPr/>
        </p:nvSpPr>
        <p:spPr>
          <a:xfrm>
            <a:off x="1118938" y="1152475"/>
            <a:ext cx="7713362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Проще согласовывать требования с заказчиком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16/40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673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959032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Зачем?</a:t>
                      </a:r>
                      <a:endParaRPr lang="en-US" sz="2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Shape 71"/>
          <p:cNvSpPr txBox="1">
            <a:spLocks/>
          </p:cNvSpPr>
          <p:nvPr/>
        </p:nvSpPr>
        <p:spPr>
          <a:xfrm>
            <a:off x="1143000" y="445025"/>
            <a:ext cx="76893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pPr algn="l"/>
            <a:r>
              <a:rPr lang="ru-RU" sz="2800" dirty="0" smtClean="0"/>
              <a:t>Почему важно документировать?</a:t>
            </a:r>
            <a:endParaRPr lang="en" sz="2800" dirty="0"/>
          </a:p>
        </p:txBody>
      </p:sp>
      <p:sp>
        <p:nvSpPr>
          <p:cNvPr id="8" name="Shape 78"/>
          <p:cNvSpPr txBox="1">
            <a:spLocks/>
          </p:cNvSpPr>
          <p:nvPr/>
        </p:nvSpPr>
        <p:spPr>
          <a:xfrm>
            <a:off x="1118938" y="1152475"/>
            <a:ext cx="7713362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Проще согласовывать требования с заказчиком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Легче включать в курс дела новых членов команды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16/40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537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097614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Зачем?</a:t>
                      </a:r>
                      <a:endParaRPr lang="en-US" sz="2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Shape 71"/>
          <p:cNvSpPr txBox="1">
            <a:spLocks/>
          </p:cNvSpPr>
          <p:nvPr/>
        </p:nvSpPr>
        <p:spPr>
          <a:xfrm>
            <a:off x="1143000" y="445025"/>
            <a:ext cx="76893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pPr algn="l"/>
            <a:r>
              <a:rPr lang="ru-RU" sz="2800" dirty="0" smtClean="0"/>
              <a:t>Почему важно документировать?</a:t>
            </a:r>
            <a:endParaRPr lang="en" sz="2800" dirty="0"/>
          </a:p>
        </p:txBody>
      </p:sp>
      <p:sp>
        <p:nvSpPr>
          <p:cNvPr id="8" name="Shape 78"/>
          <p:cNvSpPr txBox="1">
            <a:spLocks/>
          </p:cNvSpPr>
          <p:nvPr/>
        </p:nvSpPr>
        <p:spPr>
          <a:xfrm>
            <a:off x="1118938" y="1152475"/>
            <a:ext cx="7713362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Проще согласовывать требования с заказчиком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Легче включать в курс дела новых членов команды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Можно увидеть изменения от первоначальной согласованной версии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16/40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388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725237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Зачем?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Shape 71"/>
          <p:cNvSpPr txBox="1">
            <a:spLocks/>
          </p:cNvSpPr>
          <p:nvPr/>
        </p:nvSpPr>
        <p:spPr>
          <a:xfrm>
            <a:off x="1143000" y="445025"/>
            <a:ext cx="76893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2800" dirty="0" smtClean="0"/>
              <a:t>На какие вопросы ответит доклад =)</a:t>
            </a:r>
            <a:endParaRPr lang="en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3/40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5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193068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7041"/>
              </p:ext>
            </p:extLst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Зачем?</a:t>
                      </a:r>
                      <a:endParaRPr lang="en-US" sz="2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Shape 127"/>
          <p:cNvSpPr txBox="1">
            <a:spLocks noGrp="1"/>
          </p:cNvSpPr>
          <p:nvPr>
            <p:ph type="title"/>
          </p:nvPr>
        </p:nvSpPr>
        <p:spPr>
          <a:xfrm>
            <a:off x="1134318" y="2150849"/>
            <a:ext cx="7697981" cy="118265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Что можно делать в параллель?</a:t>
            </a:r>
            <a:endParaRPr lang="en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17/40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993214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7041"/>
              </p:ext>
            </p:extLst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Зачем?</a:t>
                      </a:r>
                      <a:endParaRPr lang="en-US" sz="2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Shape 71"/>
          <p:cNvSpPr txBox="1">
            <a:spLocks/>
          </p:cNvSpPr>
          <p:nvPr/>
        </p:nvSpPr>
        <p:spPr>
          <a:xfrm>
            <a:off x="1143000" y="445025"/>
            <a:ext cx="76893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pPr algn="l"/>
            <a:r>
              <a:rPr lang="ru-RU" sz="2800" dirty="0" smtClean="0"/>
              <a:t>Что можно делать в параллель?</a:t>
            </a:r>
            <a:endParaRPr lang="en" sz="2800" dirty="0"/>
          </a:p>
        </p:txBody>
      </p:sp>
      <p:sp>
        <p:nvSpPr>
          <p:cNvPr id="11" name="Shape 78"/>
          <p:cNvSpPr txBox="1">
            <a:spLocks/>
          </p:cNvSpPr>
          <p:nvPr/>
        </p:nvSpPr>
        <p:spPr>
          <a:xfrm>
            <a:off x="1118938" y="1152475"/>
            <a:ext cx="7713362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Тестовая документация (</a:t>
            </a:r>
            <a:r>
              <a:rPr lang="ru-RU" sz="2000" dirty="0" err="1" smtClean="0"/>
              <a:t>майндкарты</a:t>
            </a:r>
            <a:r>
              <a:rPr lang="ru-RU" sz="2000" dirty="0" smtClean="0"/>
              <a:t>, схемы, тест-кейсы, </a:t>
            </a:r>
            <a:r>
              <a:rPr lang="ru-RU" sz="2000" dirty="0" err="1" smtClean="0"/>
              <a:t>чеклисты</a:t>
            </a:r>
            <a:r>
              <a:rPr lang="ru-RU" sz="2000" dirty="0" smtClean="0"/>
              <a:t>, любой другой вид)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18/40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952867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Зачем?</a:t>
                      </a:r>
                      <a:endParaRPr lang="en-US" sz="2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Shape 71"/>
          <p:cNvSpPr txBox="1">
            <a:spLocks/>
          </p:cNvSpPr>
          <p:nvPr/>
        </p:nvSpPr>
        <p:spPr>
          <a:xfrm>
            <a:off x="1143000" y="445025"/>
            <a:ext cx="76893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pPr algn="l"/>
            <a:r>
              <a:rPr lang="ru-RU" sz="2800" dirty="0" smtClean="0"/>
              <a:t>Что можно делать в параллель?</a:t>
            </a:r>
            <a:endParaRPr lang="en" sz="2800" dirty="0"/>
          </a:p>
        </p:txBody>
      </p:sp>
      <p:sp>
        <p:nvSpPr>
          <p:cNvPr id="11" name="Shape 78"/>
          <p:cNvSpPr txBox="1">
            <a:spLocks/>
          </p:cNvSpPr>
          <p:nvPr/>
        </p:nvSpPr>
        <p:spPr>
          <a:xfrm>
            <a:off x="1118938" y="1152475"/>
            <a:ext cx="7713362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Тестовая документация (</a:t>
            </a:r>
            <a:r>
              <a:rPr lang="ru-RU" sz="2000" dirty="0" err="1" smtClean="0"/>
              <a:t>майндкарты</a:t>
            </a:r>
            <a:r>
              <a:rPr lang="ru-RU" sz="2000" dirty="0" smtClean="0"/>
              <a:t>, схемы, тест-кейсы, </a:t>
            </a:r>
            <a:r>
              <a:rPr lang="ru-RU" sz="2000" dirty="0" err="1" smtClean="0"/>
              <a:t>чеклисты</a:t>
            </a:r>
            <a:r>
              <a:rPr lang="ru-RU" sz="2000" dirty="0" smtClean="0"/>
              <a:t>, любой другой вид)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Наборы необходимых для тестирования данных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18/40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923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1145079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Тестировать требования нужно? 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1145079" y="1152475"/>
            <a:ext cx="7998921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К. </a:t>
            </a:r>
            <a:r>
              <a:rPr lang="ru-RU" dirty="0" err="1" smtClean="0"/>
              <a:t>Вигерс</a:t>
            </a:r>
            <a:r>
              <a:rPr lang="ru-RU" dirty="0" smtClean="0"/>
              <a:t> – глава «Утверждение требований»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SWEBOK</a:t>
            </a:r>
            <a:r>
              <a:rPr lang="ru-RU" dirty="0" smtClean="0"/>
              <a:t> – раздел «Проверка требований»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789310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Зачем?</a:t>
                      </a:r>
                      <a:endParaRPr lang="en-US" sz="2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19/40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1145079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Тестировать требования нужно? 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1145079" y="1152475"/>
            <a:ext cx="7998921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К. </a:t>
            </a:r>
            <a:r>
              <a:rPr lang="ru-RU" dirty="0" err="1" smtClean="0"/>
              <a:t>Вигерс</a:t>
            </a:r>
            <a:r>
              <a:rPr lang="ru-RU" dirty="0" smtClean="0"/>
              <a:t> – глава «Утверждение требований»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SWEBOK</a:t>
            </a:r>
            <a:r>
              <a:rPr lang="ru-RU" dirty="0" smtClean="0"/>
              <a:t> – раздел «Проверка требований»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dirty="0"/>
          </a:p>
          <a:p>
            <a:pPr lvl="0" rtl="0">
              <a:spcBef>
                <a:spcPts val="0"/>
              </a:spcBef>
            </a:pPr>
            <a:r>
              <a:rPr lang="ru-RU" dirty="0" smtClean="0"/>
              <a:t>	</a:t>
            </a:r>
            <a:r>
              <a:rPr lang="ru-RU" i="1" dirty="0" smtClean="0"/>
              <a:t>Верификация и аттестация (</a:t>
            </a:r>
            <a:r>
              <a:rPr lang="ru-RU" i="1" dirty="0" err="1" smtClean="0"/>
              <a:t>валидация</a:t>
            </a:r>
            <a:r>
              <a:rPr lang="ru-RU" i="1" dirty="0" smtClean="0"/>
              <a:t>)</a:t>
            </a:r>
            <a:endParaRPr lang="en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7493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Зачем?</a:t>
                      </a:r>
                      <a:endParaRPr lang="en-US" sz="2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19/40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068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Свойства требований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946733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08130"/>
              </p:ext>
            </p:extLst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20/40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1156645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Свойства </a:t>
            </a:r>
            <a:r>
              <a:rPr lang="en" dirty="0" smtClean="0"/>
              <a:t>требований</a:t>
            </a:r>
            <a:r>
              <a:rPr lang="ru-RU" dirty="0" smtClean="0"/>
              <a:t> </a:t>
            </a:r>
            <a:r>
              <a:rPr lang="ru-RU" sz="2000" dirty="0" smtClean="0"/>
              <a:t>(по К. </a:t>
            </a:r>
            <a:r>
              <a:rPr lang="ru-RU" sz="2000" dirty="0" err="1" smtClean="0"/>
              <a:t>Вигерсу</a:t>
            </a:r>
            <a:r>
              <a:rPr lang="ru-RU" sz="2000" dirty="0" smtClean="0"/>
              <a:t>)</a:t>
            </a:r>
            <a:endParaRPr lang="en" sz="2000" dirty="0"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1156645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Полнота</a:t>
            </a:r>
          </a:p>
          <a:p>
            <a:pPr marL="285750" lvl="0" indent="-285750">
              <a:lnSpc>
                <a:spcPct val="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Ясность</a:t>
            </a:r>
          </a:p>
          <a:p>
            <a:pPr marL="285750" lvl="0" indent="-285750">
              <a:lnSpc>
                <a:spcPct val="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Корректность и согласованность</a:t>
            </a:r>
          </a:p>
          <a:p>
            <a:pPr marL="285750" lvl="0" indent="-285750">
              <a:lnSpc>
                <a:spcPct val="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err="1" smtClean="0"/>
              <a:t>Верифицируемость</a:t>
            </a:r>
            <a:endParaRPr lang="ru-RU" dirty="0" smtClean="0"/>
          </a:p>
          <a:p>
            <a:pPr marL="285750" lvl="0" indent="-285750">
              <a:lnSpc>
                <a:spcPct val="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Необходимость и полезность при эксплуатации</a:t>
            </a:r>
          </a:p>
          <a:p>
            <a:pPr marL="285750" lvl="0" indent="-285750">
              <a:lnSpc>
                <a:spcPct val="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Осуществимость</a:t>
            </a:r>
          </a:p>
          <a:p>
            <a:pPr marL="285750" lvl="0" indent="-285750">
              <a:lnSpc>
                <a:spcPct val="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err="1" smtClean="0"/>
              <a:t>Трассируемость</a:t>
            </a:r>
            <a:endParaRPr lang="ru-RU" dirty="0" smtClean="0"/>
          </a:p>
          <a:p>
            <a:pPr marL="285750" lvl="0" indent="-285750">
              <a:lnSpc>
                <a:spcPct val="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Упорядоченность по важности и стабильности</a:t>
            </a:r>
          </a:p>
          <a:p>
            <a:pPr marL="285750" lvl="0" indent="-285750">
              <a:lnSpc>
                <a:spcPct val="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Наличие количественной метрики</a:t>
            </a:r>
            <a:endParaRPr lang="en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27832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08130"/>
              </p:ext>
            </p:extLst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21/40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1156648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dirty="0"/>
              <a:t>Свойства </a:t>
            </a:r>
            <a:r>
              <a:rPr lang="en" dirty="0" smtClean="0"/>
              <a:t>требований</a:t>
            </a:r>
            <a:r>
              <a:rPr lang="ru-RU" dirty="0"/>
              <a:t> </a:t>
            </a:r>
            <a:r>
              <a:rPr lang="ru-RU" sz="2000" dirty="0"/>
              <a:t>(по К. </a:t>
            </a:r>
            <a:r>
              <a:rPr lang="ru-RU" sz="2000" dirty="0" err="1"/>
              <a:t>Вигерсу</a:t>
            </a:r>
            <a:r>
              <a:rPr lang="ru-RU" sz="2000" dirty="0"/>
              <a:t>)</a:t>
            </a:r>
            <a:endParaRPr lang="en" sz="2000" dirty="0"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1156648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/>
              <a:t>Полнота</a:t>
            </a:r>
          </a:p>
          <a:p>
            <a:pPr marL="285750" lvl="0" indent="-285750">
              <a:lnSpc>
                <a:spcPct val="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/>
              <a:t>Ясность</a:t>
            </a:r>
          </a:p>
          <a:p>
            <a:pPr marL="285750" lvl="0" indent="-285750">
              <a:lnSpc>
                <a:spcPct val="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Корректность и согласованность</a:t>
            </a:r>
          </a:p>
          <a:p>
            <a:pPr marL="285750" lvl="0" indent="-285750">
              <a:lnSpc>
                <a:spcPct val="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err="1" smtClean="0"/>
              <a:t>Верифицируемость</a:t>
            </a:r>
            <a:endParaRPr lang="ru-RU" b="1" dirty="0" smtClean="0"/>
          </a:p>
          <a:p>
            <a:pPr marL="285750" lvl="0" indent="-285750">
              <a:lnSpc>
                <a:spcPct val="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Необходимость и полезность при эксплуатации</a:t>
            </a:r>
          </a:p>
          <a:p>
            <a:pPr marL="285750" lvl="0" indent="-285750">
              <a:lnSpc>
                <a:spcPct val="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/>
              <a:t>Осуществимость*</a:t>
            </a:r>
          </a:p>
          <a:p>
            <a:pPr marL="285750" lvl="0" indent="-285750">
              <a:lnSpc>
                <a:spcPct val="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err="1" smtClean="0"/>
              <a:t>Трассируемость</a:t>
            </a:r>
            <a:r>
              <a:rPr lang="ru-RU" b="1" dirty="0" smtClean="0"/>
              <a:t>*</a:t>
            </a:r>
          </a:p>
          <a:p>
            <a:pPr marL="285750" lvl="0" indent="-285750">
              <a:lnSpc>
                <a:spcPct val="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Упорядоченность по важности и стабильности</a:t>
            </a:r>
          </a:p>
          <a:p>
            <a:pPr marL="285750" lvl="0" indent="-285750">
              <a:lnSpc>
                <a:spcPct val="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/>
              <a:t>Наличие количественной метрики*</a:t>
            </a:r>
            <a:endParaRPr lang="en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09712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08130"/>
              </p:ext>
            </p:extLst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21/40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910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15665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Свойство - полнота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300412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08130"/>
              </p:ext>
            </p:extLst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22/40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1156645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Свойство - полнота (одного требования)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804922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08130"/>
              </p:ext>
            </p:extLst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23/40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  <p:sp>
        <p:nvSpPr>
          <p:cNvPr id="10" name="Shape 196"/>
          <p:cNvSpPr txBox="1">
            <a:spLocks noGrp="1"/>
          </p:cNvSpPr>
          <p:nvPr>
            <p:ph type="body" idx="1"/>
          </p:nvPr>
        </p:nvSpPr>
        <p:spPr>
          <a:xfrm>
            <a:off x="1156644" y="1152475"/>
            <a:ext cx="3935392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i="1" dirty="0" smtClean="0"/>
              <a:t>Просмотр учетной записи пользователя</a:t>
            </a:r>
            <a:endParaRPr lang="en-US" i="1" dirty="0" smtClean="0"/>
          </a:p>
          <a:p>
            <a:r>
              <a:rPr lang="ru-RU" dirty="0" smtClean="0"/>
              <a:t>Основной сценарий:</a:t>
            </a:r>
            <a:endParaRPr lang="en-US" dirty="0" smtClean="0"/>
          </a:p>
          <a:p>
            <a:pPr marL="342900" lvl="0" indent="-342900">
              <a:lnSpc>
                <a:spcPct val="100000"/>
              </a:lnSpc>
              <a:buAutoNum type="arabicPeriod"/>
            </a:pPr>
            <a:r>
              <a:rPr lang="ru-RU" dirty="0" smtClean="0"/>
              <a:t>ОДЛ отдает команду на отображение учетной записи пользователя</a:t>
            </a:r>
            <a:endParaRPr lang="ru-RU" dirty="0"/>
          </a:p>
          <a:p>
            <a:pPr marL="342900" lvl="0" indent="-342900">
              <a:buAutoNum type="arabicPeriod"/>
            </a:pPr>
            <a:r>
              <a:rPr lang="ru-RU" dirty="0" smtClean="0"/>
              <a:t>Система отображает экран учетной записи пользователя</a:t>
            </a:r>
          </a:p>
          <a:p>
            <a:pPr marL="342900" lvl="0" indent="-342900">
              <a:buAutoNum type="arabicPeriod"/>
            </a:pPr>
            <a:endParaRPr lang="ru-RU" dirty="0"/>
          </a:p>
          <a:p>
            <a:pPr lvl="0"/>
            <a:r>
              <a:rPr lang="ru-RU" dirty="0" smtClean="0"/>
              <a:t>ОДЛ = основное действующее лицо</a:t>
            </a:r>
            <a:endParaRPr lang="en-US" dirty="0" smtClean="0"/>
          </a:p>
          <a:p>
            <a:pPr lvl="0">
              <a:spcBef>
                <a:spcPts val="0"/>
              </a:spcBef>
              <a:buNone/>
            </a:pPr>
            <a:endParaRPr lang="ru-RU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143000" y="445025"/>
            <a:ext cx="76893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 smtClean="0"/>
              <a:t>Пользовательские т</a:t>
            </a:r>
            <a:r>
              <a:rPr lang="en" dirty="0" smtClean="0"/>
              <a:t>ребования</a:t>
            </a:r>
            <a:r>
              <a:rPr lang="ru-RU" dirty="0" smtClean="0"/>
              <a:t> (ПТ)</a:t>
            </a:r>
            <a:r>
              <a:rPr lang="en" dirty="0" smtClean="0"/>
              <a:t> </a:t>
            </a:r>
            <a:endParaRPr lang="en" dirty="0"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1142999" y="1152475"/>
            <a:ext cx="7689301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ru-RU" sz="2000" i="1" dirty="0" smtClean="0"/>
              <a:t>Требование</a:t>
            </a:r>
            <a:r>
              <a:rPr lang="ru-RU" sz="2000" dirty="0" smtClean="0"/>
              <a:t> – </a:t>
            </a:r>
            <a:r>
              <a:rPr lang="ru-RU" sz="2000" dirty="0"/>
              <a:t>совокупность утверждений относительно атрибутов, свойств или качеств программной системы, подлежащей </a:t>
            </a:r>
            <a:r>
              <a:rPr lang="ru-RU" sz="2000" dirty="0" smtClean="0"/>
              <a:t>реализации (</a:t>
            </a:r>
            <a:r>
              <a:rPr lang="en-US" sz="2000" dirty="0" smtClean="0"/>
              <a:t>wiki)</a:t>
            </a:r>
            <a:endParaRPr lang="ru-RU" sz="2000" dirty="0" smtClean="0"/>
          </a:p>
          <a:p>
            <a:pPr lvl="0"/>
            <a:r>
              <a:rPr lang="ru-RU" sz="2000" i="1" dirty="0" smtClean="0"/>
              <a:t>Пользовательское требование</a:t>
            </a:r>
            <a:r>
              <a:rPr lang="ru-RU" sz="2000" dirty="0" smtClean="0"/>
              <a:t> </a:t>
            </a:r>
            <a:r>
              <a:rPr lang="ru-RU" sz="2000" dirty="0"/>
              <a:t>– задача, </a:t>
            </a:r>
            <a:r>
              <a:rPr lang="ru-RU" sz="2000" dirty="0" smtClean="0"/>
              <a:t>которую </a:t>
            </a:r>
            <a:r>
              <a:rPr lang="ru-RU" sz="2000" dirty="0" err="1" smtClean="0"/>
              <a:t>опреде</a:t>
            </a:r>
            <a:r>
              <a:rPr lang="ru-RU" sz="2000" dirty="0" smtClean="0"/>
              <a:t>-ленные </a:t>
            </a:r>
            <a:r>
              <a:rPr lang="ru-RU" sz="2000" dirty="0"/>
              <a:t>классы пользователей должны иметь возможность выполнять в системе, или требуемый атрибут </a:t>
            </a:r>
            <a:r>
              <a:rPr lang="ru-RU" sz="2000" dirty="0" smtClean="0"/>
              <a:t>продукта (К. </a:t>
            </a:r>
            <a:r>
              <a:rPr lang="ru-RU" sz="2000" dirty="0" err="1" smtClean="0"/>
              <a:t>Вигерс</a:t>
            </a:r>
            <a:r>
              <a:rPr lang="ru-RU" sz="2000" dirty="0" smtClean="0"/>
              <a:t>)</a:t>
            </a:r>
            <a:endParaRPr lang="en" sz="2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832158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481496"/>
              </p:ext>
            </p:extLst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Зачем?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4/40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1156644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mtClean="0"/>
              <a:t>Свойство - полнота (одного требования) </a:t>
            </a:r>
            <a:endParaRPr lang="en" dirty="0"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1156644" y="1152475"/>
            <a:ext cx="3935392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i="1" dirty="0" smtClean="0"/>
              <a:t>Просмотр учетной записи пользователя</a:t>
            </a:r>
            <a:endParaRPr lang="en-US" i="1" dirty="0" smtClean="0"/>
          </a:p>
          <a:p>
            <a:r>
              <a:rPr lang="ru-RU" dirty="0" smtClean="0"/>
              <a:t>Основной сценарий:</a:t>
            </a:r>
            <a:endParaRPr lang="en-US" dirty="0" smtClean="0"/>
          </a:p>
          <a:p>
            <a:pPr marL="342900" lvl="0" indent="-342900">
              <a:lnSpc>
                <a:spcPct val="100000"/>
              </a:lnSpc>
              <a:buAutoNum type="arabicPeriod"/>
            </a:pPr>
            <a:r>
              <a:rPr lang="ru-RU" dirty="0" smtClean="0"/>
              <a:t>ОДЛ отдает команду на отображение учетной записи пользователя</a:t>
            </a:r>
            <a:endParaRPr lang="ru-RU" dirty="0"/>
          </a:p>
          <a:p>
            <a:pPr marL="342900" lvl="0" indent="-342900">
              <a:buAutoNum type="arabicPeriod"/>
            </a:pPr>
            <a:r>
              <a:rPr lang="ru-RU" dirty="0" smtClean="0"/>
              <a:t>Система отображает экран учетной записи пользователя</a:t>
            </a:r>
          </a:p>
          <a:p>
            <a:pPr marL="342900" lvl="0" indent="-342900">
              <a:buAutoNum type="arabicPeriod"/>
            </a:pPr>
            <a:endParaRPr lang="ru-RU" dirty="0"/>
          </a:p>
          <a:p>
            <a:pPr lvl="0"/>
            <a:r>
              <a:rPr lang="ru-RU" dirty="0" smtClean="0"/>
              <a:t>ОДЛ = основное действующее лицо</a:t>
            </a:r>
            <a:endParaRPr lang="en-US" dirty="0" smtClean="0"/>
          </a:p>
          <a:p>
            <a:pPr lvl="0">
              <a:spcBef>
                <a:spcPts val="0"/>
              </a:spcBef>
              <a:buNone/>
            </a:pPr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484038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Shape 196"/>
          <p:cNvSpPr txBox="1">
            <a:spLocks/>
          </p:cNvSpPr>
          <p:nvPr/>
        </p:nvSpPr>
        <p:spPr>
          <a:xfrm>
            <a:off x="5092036" y="1152475"/>
            <a:ext cx="3935392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ru-RU" dirty="0" smtClean="0"/>
              <a:t>Возникающие вопросы: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Кто </a:t>
            </a:r>
            <a:r>
              <a:rPr lang="ru-RU" dirty="0" smtClean="0"/>
              <a:t>в данном сценарии ОДЛ?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ОДЛ видит </a:t>
            </a:r>
            <a:r>
              <a:rPr lang="ru-RU" b="1" dirty="0" smtClean="0"/>
              <a:t>все </a:t>
            </a:r>
            <a:r>
              <a:rPr lang="ru-RU" dirty="0" smtClean="0"/>
              <a:t>учетные записи или </a:t>
            </a:r>
            <a:r>
              <a:rPr lang="ru-RU" b="1" dirty="0" smtClean="0"/>
              <a:t>только свою</a:t>
            </a:r>
            <a:r>
              <a:rPr lang="ru-RU" dirty="0" smtClean="0"/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Переход к просмотру доступен </a:t>
            </a:r>
            <a:r>
              <a:rPr lang="ru-RU" b="1" dirty="0" smtClean="0"/>
              <a:t>только</a:t>
            </a:r>
            <a:r>
              <a:rPr lang="ru-RU" dirty="0" smtClean="0"/>
              <a:t> через п.1? Или возможен другой путь для отображения экрана учетной записи пользователя?</a:t>
            </a:r>
            <a:endParaRPr lang="en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23/40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336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1145077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Свойство - полнота (набора требований)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128242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Shape 196"/>
          <p:cNvSpPr txBox="1">
            <a:spLocks noGrp="1"/>
          </p:cNvSpPr>
          <p:nvPr>
            <p:ph type="body" idx="1"/>
          </p:nvPr>
        </p:nvSpPr>
        <p:spPr>
          <a:xfrm>
            <a:off x="1145077" y="1151447"/>
            <a:ext cx="3935392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lnSpc>
                <a:spcPct val="50000"/>
              </a:lnSpc>
              <a:buFontTx/>
              <a:buChar char="-"/>
            </a:pPr>
            <a:r>
              <a:rPr lang="ru-RU" dirty="0"/>
              <a:t>Создание объекта</a:t>
            </a:r>
          </a:p>
          <a:p>
            <a:pPr marL="285750" lvl="0" indent="-285750">
              <a:lnSpc>
                <a:spcPct val="50000"/>
              </a:lnSpc>
              <a:buFontTx/>
              <a:buChar char="-"/>
            </a:pPr>
            <a:r>
              <a:rPr lang="ru-RU" dirty="0"/>
              <a:t>Редактирование объекта</a:t>
            </a:r>
          </a:p>
          <a:p>
            <a:pPr marL="285750" lvl="0" indent="-285750">
              <a:lnSpc>
                <a:spcPct val="50000"/>
              </a:lnSpc>
              <a:buFontTx/>
              <a:buChar char="-"/>
            </a:pPr>
            <a:r>
              <a:rPr lang="ru-RU" dirty="0"/>
              <a:t>Удаление объекта</a:t>
            </a:r>
          </a:p>
          <a:p>
            <a:pPr marL="285750" lvl="0" indent="-285750">
              <a:lnSpc>
                <a:spcPct val="50000"/>
              </a:lnSpc>
              <a:buFontTx/>
              <a:buChar char="-"/>
            </a:pPr>
            <a:r>
              <a:rPr lang="ru-RU" dirty="0"/>
              <a:t>Просмотр объекта</a:t>
            </a:r>
          </a:p>
          <a:p>
            <a:pPr marL="285750" lvl="0" indent="-285750">
              <a:lnSpc>
                <a:spcPct val="50000"/>
              </a:lnSpc>
              <a:buFontTx/>
              <a:buChar char="-"/>
            </a:pPr>
            <a:r>
              <a:rPr lang="ru-RU" dirty="0"/>
              <a:t>Удаление группы объектов</a:t>
            </a:r>
          </a:p>
          <a:p>
            <a:pPr marL="285750" lvl="0" indent="-285750">
              <a:lnSpc>
                <a:spcPct val="50000"/>
              </a:lnSpc>
              <a:buFontTx/>
              <a:buChar char="-"/>
            </a:pPr>
            <a:r>
              <a:rPr lang="ru-RU" dirty="0"/>
              <a:t>Экспорт справочника в файл</a:t>
            </a:r>
            <a:endParaRPr lang="en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24/40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685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1145077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Свойство - полнота (набора требований)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367237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08130"/>
              </p:ext>
            </p:extLst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Shape 196"/>
          <p:cNvSpPr txBox="1">
            <a:spLocks noGrp="1"/>
          </p:cNvSpPr>
          <p:nvPr>
            <p:ph type="body" idx="1"/>
          </p:nvPr>
        </p:nvSpPr>
        <p:spPr>
          <a:xfrm>
            <a:off x="1145077" y="1151447"/>
            <a:ext cx="3935392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lnSpc>
                <a:spcPct val="50000"/>
              </a:lnSpc>
              <a:buFontTx/>
              <a:buChar char="-"/>
            </a:pPr>
            <a:r>
              <a:rPr lang="ru-RU" dirty="0"/>
              <a:t>Создание объекта</a:t>
            </a:r>
          </a:p>
          <a:p>
            <a:pPr marL="285750" lvl="0" indent="-285750">
              <a:lnSpc>
                <a:spcPct val="50000"/>
              </a:lnSpc>
              <a:buFontTx/>
              <a:buChar char="-"/>
            </a:pPr>
            <a:r>
              <a:rPr lang="ru-RU" dirty="0"/>
              <a:t>Редактирование объекта</a:t>
            </a:r>
          </a:p>
          <a:p>
            <a:pPr marL="285750" lvl="0" indent="-285750">
              <a:lnSpc>
                <a:spcPct val="50000"/>
              </a:lnSpc>
              <a:buFontTx/>
              <a:buChar char="-"/>
            </a:pPr>
            <a:r>
              <a:rPr lang="ru-RU" dirty="0"/>
              <a:t>Удаление объекта</a:t>
            </a:r>
          </a:p>
          <a:p>
            <a:pPr marL="285750" lvl="0" indent="-285750">
              <a:lnSpc>
                <a:spcPct val="50000"/>
              </a:lnSpc>
              <a:buFontTx/>
              <a:buChar char="-"/>
            </a:pPr>
            <a:r>
              <a:rPr lang="ru-RU" dirty="0"/>
              <a:t>Просмотр объекта</a:t>
            </a:r>
          </a:p>
          <a:p>
            <a:pPr marL="285750" lvl="0" indent="-285750">
              <a:lnSpc>
                <a:spcPct val="50000"/>
              </a:lnSpc>
              <a:buFontTx/>
              <a:buChar char="-"/>
            </a:pPr>
            <a:r>
              <a:rPr lang="ru-RU" dirty="0"/>
              <a:t>Удаление группы объектов</a:t>
            </a:r>
          </a:p>
          <a:p>
            <a:pPr marL="285750" lvl="0" indent="-285750">
              <a:lnSpc>
                <a:spcPct val="50000"/>
              </a:lnSpc>
              <a:buFontTx/>
              <a:buChar char="-"/>
            </a:pPr>
            <a:r>
              <a:rPr lang="ru-RU" dirty="0"/>
              <a:t>Экспорт справочника в файл</a:t>
            </a:r>
            <a:endParaRPr lang="en" dirty="0"/>
          </a:p>
        </p:txBody>
      </p:sp>
      <p:sp>
        <p:nvSpPr>
          <p:cNvPr id="12" name="Shape 196"/>
          <p:cNvSpPr txBox="1">
            <a:spLocks/>
          </p:cNvSpPr>
          <p:nvPr/>
        </p:nvSpPr>
        <p:spPr>
          <a:xfrm>
            <a:off x="5080469" y="1151447"/>
            <a:ext cx="3935392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ru-RU" dirty="0"/>
              <a:t>Возникающие вопросы: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В чем заключается просмотр или редактирование </a:t>
            </a:r>
            <a:r>
              <a:rPr lang="ru-RU" b="1" dirty="0" smtClean="0"/>
              <a:t>объекта</a:t>
            </a:r>
            <a:r>
              <a:rPr lang="ru-RU" dirty="0" smtClean="0"/>
              <a:t>? Речь об объекте или </a:t>
            </a:r>
            <a:r>
              <a:rPr lang="ru-RU" b="1" dirty="0" smtClean="0"/>
              <a:t>данных объекта</a:t>
            </a:r>
            <a:r>
              <a:rPr lang="ru-RU" dirty="0" smtClean="0"/>
              <a:t>?</a:t>
            </a:r>
            <a:endParaRPr lang="ru-RU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Отсутствуют требования:</a:t>
            </a:r>
          </a:p>
          <a:p>
            <a:pPr lvl="0">
              <a:lnSpc>
                <a:spcPct val="70000"/>
              </a:lnSpc>
            </a:pPr>
            <a:r>
              <a:rPr lang="ru-RU" dirty="0" smtClean="0"/>
              <a:t>	- добавление </a:t>
            </a:r>
            <a:r>
              <a:rPr lang="ru-RU" dirty="0"/>
              <a:t>группы </a:t>
            </a:r>
            <a:r>
              <a:rPr lang="ru-RU" dirty="0" smtClean="0"/>
              <a:t>объектов</a:t>
            </a:r>
          </a:p>
          <a:p>
            <a:pPr lvl="0">
              <a:lnSpc>
                <a:spcPct val="70000"/>
              </a:lnSpc>
            </a:pPr>
            <a:r>
              <a:rPr lang="ru-RU" dirty="0"/>
              <a:t>	- </a:t>
            </a:r>
            <a:r>
              <a:rPr lang="ru-RU" dirty="0" smtClean="0"/>
              <a:t>редактирование </a:t>
            </a:r>
            <a:r>
              <a:rPr lang="ru-RU" dirty="0"/>
              <a:t>группы </a:t>
            </a:r>
            <a:r>
              <a:rPr lang="ru-RU" dirty="0" smtClean="0"/>
              <a:t>объектов</a:t>
            </a:r>
          </a:p>
          <a:p>
            <a:pPr lvl="0">
              <a:lnSpc>
                <a:spcPct val="70000"/>
              </a:lnSpc>
            </a:pPr>
            <a:r>
              <a:rPr lang="ru-RU" dirty="0"/>
              <a:t>	- п</a:t>
            </a:r>
            <a:r>
              <a:rPr lang="ru-RU" dirty="0" smtClean="0"/>
              <a:t>росмотр </a:t>
            </a:r>
            <a:r>
              <a:rPr lang="ru-RU" dirty="0"/>
              <a:t>групп </a:t>
            </a:r>
            <a:r>
              <a:rPr lang="ru-RU" dirty="0" smtClean="0"/>
              <a:t>объектов</a:t>
            </a:r>
          </a:p>
          <a:p>
            <a:pPr lvl="0">
              <a:lnSpc>
                <a:spcPct val="70000"/>
              </a:lnSpc>
            </a:pPr>
            <a:r>
              <a:rPr lang="ru-RU" dirty="0"/>
              <a:t>	- </a:t>
            </a:r>
            <a:r>
              <a:rPr lang="ru-RU" dirty="0" smtClean="0"/>
              <a:t>импорт </a:t>
            </a:r>
            <a:r>
              <a:rPr lang="ru-RU" dirty="0"/>
              <a:t>справочника из файла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24/40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1145078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Свойство - ясность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561741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08130"/>
              </p:ext>
            </p:extLst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25/40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1145077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Свойство - ясность (терминология)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571428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08130"/>
              </p:ext>
            </p:extLst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Shape 196"/>
          <p:cNvSpPr txBox="1">
            <a:spLocks noGrp="1"/>
          </p:cNvSpPr>
          <p:nvPr>
            <p:ph type="body" idx="1"/>
          </p:nvPr>
        </p:nvSpPr>
        <p:spPr>
          <a:xfrm>
            <a:off x="1145077" y="1151447"/>
            <a:ext cx="3935392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ru-RU" dirty="0"/>
              <a:t>Пользователь должен иметь возможность завести в справочник НОС</a:t>
            </a:r>
            <a:endParaRPr lang="en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26/40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1145077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Свойство - ясность (терминология)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165626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Shape 196"/>
          <p:cNvSpPr txBox="1">
            <a:spLocks noGrp="1"/>
          </p:cNvSpPr>
          <p:nvPr>
            <p:ph type="body" idx="1"/>
          </p:nvPr>
        </p:nvSpPr>
        <p:spPr>
          <a:xfrm>
            <a:off x="1145077" y="1151447"/>
            <a:ext cx="3935392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ru-RU" dirty="0"/>
              <a:t>Пользователь должен иметь возможность завести в справочник НОС</a:t>
            </a:r>
            <a:endParaRPr lang="en" dirty="0"/>
          </a:p>
        </p:txBody>
      </p:sp>
      <p:sp>
        <p:nvSpPr>
          <p:cNvPr id="12" name="Shape 196"/>
          <p:cNvSpPr txBox="1">
            <a:spLocks/>
          </p:cNvSpPr>
          <p:nvPr/>
        </p:nvSpPr>
        <p:spPr>
          <a:xfrm>
            <a:off x="5080469" y="1151447"/>
            <a:ext cx="3935392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00000"/>
              </a:lnSpc>
            </a:pPr>
            <a:r>
              <a:rPr lang="ru-RU" dirty="0"/>
              <a:t>Пользователь должен иметь возможность завести в справочник НОС</a:t>
            </a:r>
          </a:p>
          <a:p>
            <a:pPr lvl="0">
              <a:lnSpc>
                <a:spcPct val="100000"/>
              </a:lnSpc>
            </a:pPr>
            <a:endParaRPr lang="ru-RU" dirty="0"/>
          </a:p>
          <a:p>
            <a:pPr lvl="0">
              <a:lnSpc>
                <a:spcPct val="50000"/>
              </a:lnSpc>
            </a:pPr>
            <a:r>
              <a:rPr lang="ru-RU" b="1" dirty="0"/>
              <a:t>Глоссарий: </a:t>
            </a:r>
          </a:p>
          <a:p>
            <a:pPr lvl="0">
              <a:lnSpc>
                <a:spcPct val="50000"/>
              </a:lnSpc>
            </a:pPr>
            <a:r>
              <a:rPr lang="ru-RU" b="1" dirty="0"/>
              <a:t>НОС – необходимый объект справочника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26/40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858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1145077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dirty="0"/>
              <a:t>Свойство - ясность </a:t>
            </a:r>
            <a:r>
              <a:rPr lang="en" dirty="0" smtClean="0"/>
              <a:t>(</a:t>
            </a:r>
            <a:r>
              <a:rPr lang="ru-RU" dirty="0"/>
              <a:t>отсутствие </a:t>
            </a:r>
            <a:r>
              <a:rPr lang="ru-RU" dirty="0" err="1"/>
              <a:t>спец.слов</a:t>
            </a:r>
            <a:r>
              <a:rPr lang="en" dirty="0" smtClean="0"/>
              <a:t>) </a:t>
            </a:r>
            <a:endParaRPr lang="en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513263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Shape 196"/>
          <p:cNvSpPr txBox="1">
            <a:spLocks noGrp="1"/>
          </p:cNvSpPr>
          <p:nvPr>
            <p:ph type="body" idx="1"/>
          </p:nvPr>
        </p:nvSpPr>
        <p:spPr>
          <a:xfrm>
            <a:off x="1145077" y="1151447"/>
            <a:ext cx="3935392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ru-RU" dirty="0" smtClean="0"/>
              <a:t>Реализация должна быть предельно легко переносима на другие платформы</a:t>
            </a:r>
            <a:endParaRPr lang="en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27/40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057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1145077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Свойство - ясность </a:t>
            </a:r>
            <a:r>
              <a:rPr lang="en" dirty="0" smtClean="0"/>
              <a:t>(</a:t>
            </a:r>
            <a:r>
              <a:rPr lang="ru-RU" dirty="0" smtClean="0"/>
              <a:t>отсутствие </a:t>
            </a:r>
            <a:r>
              <a:rPr lang="ru-RU" dirty="0" err="1" smtClean="0"/>
              <a:t>спец.слов</a:t>
            </a:r>
            <a:r>
              <a:rPr lang="ru-RU" dirty="0" smtClean="0"/>
              <a:t>)</a:t>
            </a:r>
            <a:endParaRPr lang="en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062261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Shape 196"/>
          <p:cNvSpPr txBox="1">
            <a:spLocks noGrp="1"/>
          </p:cNvSpPr>
          <p:nvPr>
            <p:ph type="body" idx="1"/>
          </p:nvPr>
        </p:nvSpPr>
        <p:spPr>
          <a:xfrm>
            <a:off x="1145077" y="1151447"/>
            <a:ext cx="3935392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ru-RU" dirty="0"/>
              <a:t>Реализация должна быть предельно легко переносима на другие платформы</a:t>
            </a:r>
            <a:endParaRPr lang="en" dirty="0"/>
          </a:p>
        </p:txBody>
      </p:sp>
      <p:sp>
        <p:nvSpPr>
          <p:cNvPr id="12" name="Shape 196"/>
          <p:cNvSpPr txBox="1">
            <a:spLocks/>
          </p:cNvSpPr>
          <p:nvPr/>
        </p:nvSpPr>
        <p:spPr>
          <a:xfrm>
            <a:off x="5080469" y="1151447"/>
            <a:ext cx="3935392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00000"/>
              </a:lnSpc>
            </a:pPr>
            <a:r>
              <a:rPr lang="ru-RU" i="1" dirty="0" smtClean="0"/>
              <a:t>Правильный вариант не известен </a:t>
            </a:r>
            <a:r>
              <a:rPr lang="ru-RU" i="1" dirty="0" smtClean="0">
                <a:sym typeface="Wingdings" panose="05000000000000000000" pitchFamily="2" charset="2"/>
              </a:rPr>
              <a:t>в отсутствии ответов на вопросы «в сравнении с чем?», «какие платформы»?</a:t>
            </a:r>
          </a:p>
          <a:p>
            <a:pPr lvl="0">
              <a:lnSpc>
                <a:spcPct val="100000"/>
              </a:lnSpc>
            </a:pPr>
            <a:endParaRPr lang="ru-RU" i="1" dirty="0">
              <a:sym typeface="Wingdings" panose="05000000000000000000" pitchFamily="2" charset="2"/>
            </a:endParaRPr>
          </a:p>
          <a:p>
            <a:pPr lvl="0">
              <a:lnSpc>
                <a:spcPct val="100000"/>
              </a:lnSpc>
            </a:pPr>
            <a:r>
              <a:rPr lang="ru-RU" dirty="0" smtClean="0">
                <a:sym typeface="Wingdings" panose="05000000000000000000" pitchFamily="2" charset="2"/>
              </a:rPr>
              <a:t>В данном случае словами триггерами являются «</a:t>
            </a:r>
            <a:r>
              <a:rPr lang="ru-RU" b="1" dirty="0" smtClean="0">
                <a:sym typeface="Wingdings" panose="05000000000000000000" pitchFamily="2" charset="2"/>
              </a:rPr>
              <a:t>предельно легко</a:t>
            </a:r>
            <a:r>
              <a:rPr lang="ru-RU" dirty="0" smtClean="0">
                <a:sym typeface="Wingdings" panose="05000000000000000000" pitchFamily="2" charset="2"/>
              </a:rPr>
              <a:t>» и «</a:t>
            </a:r>
            <a:r>
              <a:rPr lang="ru-RU" b="1" dirty="0" smtClean="0">
                <a:sym typeface="Wingdings" panose="05000000000000000000" pitchFamily="2" charset="2"/>
              </a:rPr>
              <a:t>другие</a:t>
            </a:r>
            <a:r>
              <a:rPr lang="ru-RU" dirty="0" smtClean="0">
                <a:sym typeface="Wingdings" panose="05000000000000000000" pitchFamily="2" charset="2"/>
              </a:rPr>
              <a:t>».</a:t>
            </a:r>
            <a:endParaRPr lang="en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27/40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78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601222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08130"/>
              </p:ext>
            </p:extLst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2</a:t>
            </a:r>
            <a:r>
              <a:rPr lang="en-US" dirty="0" smtClean="0"/>
              <a:t>8</a:t>
            </a:r>
            <a:r>
              <a:rPr lang="ru-RU" dirty="0" smtClean="0"/>
              <a:t>/40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  <p:sp>
        <p:nvSpPr>
          <p:cNvPr id="10" name="Shape 228"/>
          <p:cNvSpPr txBox="1">
            <a:spLocks noGrp="1"/>
          </p:cNvSpPr>
          <p:nvPr>
            <p:ph type="title"/>
          </p:nvPr>
        </p:nvSpPr>
        <p:spPr>
          <a:xfrm>
            <a:off x="1156650" y="445025"/>
            <a:ext cx="8520600" cy="8976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dirty="0"/>
              <a:t>Свойство</a:t>
            </a:r>
            <a:r>
              <a:rPr lang="en" sz="2200" dirty="0"/>
              <a:t> </a:t>
            </a:r>
            <a:r>
              <a:rPr lang="en" sz="2400" dirty="0"/>
              <a:t>-</a:t>
            </a:r>
            <a:r>
              <a:rPr lang="en" sz="2200" dirty="0" smtClean="0"/>
              <a:t> </a:t>
            </a:r>
            <a:r>
              <a:rPr lang="en" dirty="0" smtClean="0"/>
              <a:t>верифицируемость</a:t>
            </a:r>
            <a:endParaRPr lang="en" sz="22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22100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08130"/>
              </p:ext>
            </p:extLst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Shape 196"/>
          <p:cNvSpPr txBox="1">
            <a:spLocks noGrp="1"/>
          </p:cNvSpPr>
          <p:nvPr>
            <p:ph type="body" idx="1"/>
          </p:nvPr>
        </p:nvSpPr>
        <p:spPr>
          <a:xfrm>
            <a:off x="1145077" y="1342663"/>
            <a:ext cx="3935392" cy="322518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Пользователь должен иметь возможность экспорта всех данных справочника в файл.</a:t>
            </a:r>
          </a:p>
          <a:p>
            <a:pPr lvl="0"/>
            <a:r>
              <a:rPr lang="ru-RU" dirty="0" smtClean="0"/>
              <a:t>Описание проверки требования: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Зайти в справочник</a:t>
            </a:r>
            <a:br>
              <a:rPr lang="ru-RU" dirty="0"/>
            </a:br>
            <a:r>
              <a:rPr lang="ru-RU" dirty="0"/>
              <a:t>2. Нажать кнопку «Экспорт»</a:t>
            </a:r>
          </a:p>
          <a:p>
            <a:pPr lvl="0"/>
            <a:r>
              <a:rPr lang="ru-RU" i="1" dirty="0" smtClean="0"/>
              <a:t>В </a:t>
            </a:r>
            <a:r>
              <a:rPr lang="ru-RU" i="1" dirty="0"/>
              <a:t>прототипе кнопка «Экспорт» отсутствует.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2</a:t>
            </a:r>
            <a:r>
              <a:rPr lang="en-US" dirty="0" smtClean="0"/>
              <a:t>8</a:t>
            </a:r>
            <a:r>
              <a:rPr lang="ru-RU" dirty="0" smtClean="0"/>
              <a:t>/40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  <p:sp>
        <p:nvSpPr>
          <p:cNvPr id="12" name="Shape 228"/>
          <p:cNvSpPr txBox="1">
            <a:spLocks noGrp="1"/>
          </p:cNvSpPr>
          <p:nvPr>
            <p:ph type="title"/>
          </p:nvPr>
        </p:nvSpPr>
        <p:spPr>
          <a:xfrm>
            <a:off x="1156650" y="445025"/>
            <a:ext cx="8520600" cy="8976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dirty="0"/>
              <a:t>Свойство</a:t>
            </a:r>
            <a:r>
              <a:rPr lang="en" sz="2200" dirty="0"/>
              <a:t> </a:t>
            </a:r>
            <a:r>
              <a:rPr lang="en" sz="2400" dirty="0"/>
              <a:t>-</a:t>
            </a:r>
            <a:r>
              <a:rPr lang="en" sz="2200" dirty="0" smtClean="0"/>
              <a:t> </a:t>
            </a:r>
            <a:r>
              <a:rPr lang="en" dirty="0" smtClean="0"/>
              <a:t>верифицируемость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" sz="2200" dirty="0" smtClean="0"/>
              <a:t>(возможность</a:t>
            </a:r>
            <a:r>
              <a:rPr lang="ru-RU" sz="2200" dirty="0" smtClean="0"/>
              <a:t> </a:t>
            </a:r>
            <a:r>
              <a:rPr lang="en" sz="2200" dirty="0" smtClean="0"/>
              <a:t>проверки)</a:t>
            </a:r>
            <a:endParaRPr lang="en" sz="22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118938" y="445025"/>
            <a:ext cx="7713362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Как документируются </a:t>
            </a:r>
            <a:r>
              <a:rPr lang="ru-RU" dirty="0" smtClean="0"/>
              <a:t>ПТ</a:t>
            </a:r>
            <a:r>
              <a:rPr lang="en" dirty="0" smtClean="0"/>
              <a:t>? </a:t>
            </a:r>
            <a:endParaRPr lang="en" dirty="0"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118938" y="1152475"/>
            <a:ext cx="7713362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000" dirty="0" smtClean="0"/>
              <a:t>Текст: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«Пользователям нужен справочник объектов. Этот справочник нужно будет дополнять и изменять»</a:t>
            </a:r>
            <a:endParaRPr lang="en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010339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Зачем?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5/40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570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1156650" y="445025"/>
            <a:ext cx="8520600" cy="8976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dirty="0"/>
              <a:t>Свойство</a:t>
            </a:r>
            <a:r>
              <a:rPr lang="en" sz="2200" dirty="0"/>
              <a:t> </a:t>
            </a:r>
            <a:r>
              <a:rPr lang="en" sz="2400" dirty="0"/>
              <a:t>-</a:t>
            </a:r>
            <a:r>
              <a:rPr lang="en" sz="2200" dirty="0" smtClean="0"/>
              <a:t> </a:t>
            </a:r>
            <a:r>
              <a:rPr lang="en" dirty="0" smtClean="0"/>
              <a:t>верифицируемость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" sz="2200" dirty="0" smtClean="0"/>
              <a:t>(возможность</a:t>
            </a:r>
            <a:r>
              <a:rPr lang="ru-RU" sz="2200" dirty="0" smtClean="0"/>
              <a:t> </a:t>
            </a:r>
            <a:r>
              <a:rPr lang="en" sz="2200" dirty="0" smtClean="0"/>
              <a:t>проверки)</a:t>
            </a:r>
            <a:endParaRPr lang="en" sz="2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202375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Shape 196"/>
          <p:cNvSpPr txBox="1">
            <a:spLocks/>
          </p:cNvSpPr>
          <p:nvPr/>
        </p:nvSpPr>
        <p:spPr>
          <a:xfrm>
            <a:off x="1145077" y="1342663"/>
            <a:ext cx="3935392" cy="3225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Пользователь должен иметь возможность экспорта всех данных справочника в файл.</a:t>
            </a:r>
          </a:p>
          <a:p>
            <a:r>
              <a:rPr lang="ru-RU" smtClean="0"/>
              <a:t>Описание проверки требования:</a:t>
            </a:r>
            <a:br>
              <a:rPr lang="ru-RU" smtClean="0"/>
            </a:br>
            <a:r>
              <a:rPr lang="ru-RU" smtClean="0"/>
              <a:t>1. Зайти в справочник</a:t>
            </a:r>
            <a:br>
              <a:rPr lang="ru-RU" smtClean="0"/>
            </a:br>
            <a:r>
              <a:rPr lang="ru-RU" smtClean="0"/>
              <a:t>2. Нажать кнопку «Экспорт»</a:t>
            </a:r>
          </a:p>
          <a:p>
            <a:r>
              <a:rPr lang="ru-RU" i="1" smtClean="0"/>
              <a:t>В прототипе кнопка «Экспорт» отсутствует.</a:t>
            </a:r>
            <a:endParaRPr lang="ru-RU" i="1" dirty="0"/>
          </a:p>
        </p:txBody>
      </p:sp>
      <p:sp>
        <p:nvSpPr>
          <p:cNvPr id="10" name="Shape 196"/>
          <p:cNvSpPr txBox="1">
            <a:spLocks noGrp="1"/>
          </p:cNvSpPr>
          <p:nvPr>
            <p:ph type="body" idx="1"/>
          </p:nvPr>
        </p:nvSpPr>
        <p:spPr>
          <a:xfrm>
            <a:off x="5080469" y="1342663"/>
            <a:ext cx="3935392" cy="322518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Пользователь должен иметь возможность экспорта всех данных справочника в файл.</a:t>
            </a:r>
          </a:p>
          <a:p>
            <a:pPr lvl="0"/>
            <a:r>
              <a:rPr lang="ru-RU" dirty="0"/>
              <a:t>Шаги:</a:t>
            </a:r>
            <a:br>
              <a:rPr lang="ru-RU" dirty="0"/>
            </a:br>
            <a:r>
              <a:rPr lang="ru-RU" dirty="0"/>
              <a:t>1. Зайти в справочник</a:t>
            </a:r>
            <a:br>
              <a:rPr lang="ru-RU" dirty="0"/>
            </a:br>
            <a:r>
              <a:rPr lang="ru-RU" dirty="0"/>
              <a:t>2. Указать системе на </a:t>
            </a:r>
            <a:r>
              <a:rPr lang="ru-RU" b="1" dirty="0"/>
              <a:t>необходимость экспорта </a:t>
            </a:r>
            <a:r>
              <a:rPr lang="ru-RU" dirty="0"/>
              <a:t>данных справочника в файл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2</a:t>
            </a:r>
            <a:r>
              <a:rPr lang="en-US" dirty="0" smtClean="0"/>
              <a:t>8</a:t>
            </a:r>
            <a:r>
              <a:rPr lang="ru-RU" dirty="0" smtClean="0"/>
              <a:t>/40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094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1145075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Свойство - осуществимость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651723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08130"/>
              </p:ext>
            </p:extLst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2</a:t>
            </a:r>
            <a:r>
              <a:rPr lang="en-US" dirty="0" smtClean="0"/>
              <a:t>9</a:t>
            </a:r>
            <a:r>
              <a:rPr lang="ru-RU" dirty="0" smtClean="0"/>
              <a:t>/40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97" y="731375"/>
            <a:ext cx="4762500" cy="3724275"/>
          </a:xfrm>
          <a:prstGeom prst="rect">
            <a:avLst/>
          </a:prstGeom>
        </p:spPr>
      </p:pic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1145077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Свойство - осуществимость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228033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08130"/>
              </p:ext>
            </p:extLst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2</a:t>
            </a:r>
            <a:r>
              <a:rPr lang="en-US" dirty="0" smtClean="0"/>
              <a:t>9</a:t>
            </a:r>
            <a:r>
              <a:rPr lang="ru-RU" dirty="0" smtClean="0"/>
              <a:t>/40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662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1145077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Свойство - трассируемость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976536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08130"/>
              </p:ext>
            </p:extLst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30</a:t>
            </a:r>
            <a:r>
              <a:rPr lang="ru-RU" dirty="0" smtClean="0"/>
              <a:t>/40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1145075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Свойство - </a:t>
            </a:r>
            <a:r>
              <a:rPr lang="en" dirty="0" smtClean="0"/>
              <a:t>трассируемость</a:t>
            </a:r>
            <a:endParaRPr lang="en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100591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08130"/>
              </p:ext>
            </p:extLst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Shape 78"/>
          <p:cNvSpPr txBox="1">
            <a:spLocks/>
          </p:cNvSpPr>
          <p:nvPr/>
        </p:nvSpPr>
        <p:spPr>
          <a:xfrm>
            <a:off x="1118938" y="1152475"/>
            <a:ext cx="7713362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dirty="0" smtClean="0"/>
              <a:t>Вниз: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К функциональным требованиям (постановкам задач)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31</a:t>
            </a:r>
            <a:r>
              <a:rPr lang="ru-RU" dirty="0" smtClean="0"/>
              <a:t>/40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1145075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Свойство - </a:t>
            </a:r>
            <a:r>
              <a:rPr lang="en" dirty="0" smtClean="0"/>
              <a:t>трассируемость</a:t>
            </a:r>
            <a:endParaRPr lang="en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681721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Shape 78"/>
          <p:cNvSpPr txBox="1">
            <a:spLocks/>
          </p:cNvSpPr>
          <p:nvPr/>
        </p:nvSpPr>
        <p:spPr>
          <a:xfrm>
            <a:off x="1118938" y="1152475"/>
            <a:ext cx="7713362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dirty="0" smtClean="0"/>
              <a:t>Вниз: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К функциональным требованиям (постановкам задач)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К ПО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31</a:t>
            </a:r>
            <a:r>
              <a:rPr lang="ru-RU" dirty="0" smtClean="0"/>
              <a:t>/40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326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1145076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Свойство - наличие количественной метрики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052641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08130"/>
              </p:ext>
            </p:extLst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32</a:t>
            </a:r>
            <a:r>
              <a:rPr lang="ru-RU" dirty="0" smtClean="0"/>
              <a:t>/40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1145077" y="445025"/>
            <a:ext cx="8520600" cy="9670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Свойство - наличие количественной </a:t>
            </a:r>
            <a:r>
              <a:rPr lang="en" dirty="0" smtClean="0"/>
              <a:t>метрики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 smtClean="0"/>
              <a:t>(</a:t>
            </a:r>
            <a:r>
              <a:rPr lang="en" sz="2400" dirty="0" smtClean="0"/>
              <a:t>конкретика значений</a:t>
            </a:r>
            <a:r>
              <a:rPr lang="ru-RU" sz="2400" dirty="0" smtClean="0"/>
              <a:t>)</a:t>
            </a:r>
            <a:endParaRPr lang="en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56387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08130"/>
              </p:ext>
            </p:extLst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Shape 78"/>
          <p:cNvSpPr txBox="1">
            <a:spLocks/>
          </p:cNvSpPr>
          <p:nvPr/>
        </p:nvSpPr>
        <p:spPr>
          <a:xfrm>
            <a:off x="1118938" y="1522860"/>
            <a:ext cx="7713362" cy="3044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sz="2000" dirty="0" smtClean="0"/>
          </a:p>
        </p:txBody>
      </p:sp>
      <p:sp>
        <p:nvSpPr>
          <p:cNvPr id="7" name="Shape 78"/>
          <p:cNvSpPr txBox="1">
            <a:spLocks/>
          </p:cNvSpPr>
          <p:nvPr/>
        </p:nvSpPr>
        <p:spPr>
          <a:xfrm>
            <a:off x="1142088" y="1407122"/>
            <a:ext cx="7713362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dirty="0" smtClean="0"/>
              <a:t>«Должна быть возможность одновременной работы со справочником </a:t>
            </a:r>
            <a:r>
              <a:rPr lang="ru-RU" sz="2000" b="1" dirty="0" smtClean="0"/>
              <a:t>не менее 3 </a:t>
            </a:r>
            <a:r>
              <a:rPr lang="ru-RU" sz="2000" dirty="0" smtClean="0"/>
              <a:t>пользователей»</a:t>
            </a:r>
          </a:p>
          <a:p>
            <a:r>
              <a:rPr lang="ru-RU" sz="2000" dirty="0" smtClean="0"/>
              <a:t>«В справочнике должна храниться информация </a:t>
            </a:r>
            <a:r>
              <a:rPr lang="ru-RU" sz="2000" b="1" dirty="0" smtClean="0"/>
              <a:t>не более 10000</a:t>
            </a:r>
            <a:r>
              <a:rPr lang="ru-RU" sz="2000" dirty="0" smtClean="0"/>
              <a:t> объектов»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32</a:t>
            </a:r>
            <a:r>
              <a:rPr lang="ru-RU" dirty="0" smtClean="0"/>
              <a:t>/40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Примеры :)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462686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08130"/>
              </p:ext>
            </p:extLst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33</a:t>
            </a:r>
            <a:r>
              <a:rPr lang="ru-RU" dirty="0" smtClean="0"/>
              <a:t>/40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1133502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Тестируемость</a:t>
            </a:r>
            <a:r>
              <a:rPr lang="ru-RU" dirty="0" smtClean="0"/>
              <a:t> + полнота</a:t>
            </a:r>
            <a:endParaRPr lang="en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460526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396265"/>
              </p:ext>
            </p:extLst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Shape 184"/>
          <p:cNvSpPr txBox="1">
            <a:spLocks noGrp="1"/>
          </p:cNvSpPr>
          <p:nvPr>
            <p:ph type="body" idx="1"/>
          </p:nvPr>
        </p:nvSpPr>
        <p:spPr>
          <a:xfrm>
            <a:off x="1156645" y="1152475"/>
            <a:ext cx="7031951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ru-RU" dirty="0" smtClean="0"/>
              <a:t>Система управления контентом сайта должна обеспечить администратору сайта возможность авторизации и разграничения прав для неограниченного количества операторов и администраторов сайта.</a:t>
            </a:r>
            <a:endParaRPr lang="en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3</a:t>
            </a:r>
            <a:r>
              <a:rPr lang="en-US" dirty="0"/>
              <a:t>4</a:t>
            </a:r>
            <a:r>
              <a:rPr lang="ru-RU" dirty="0" smtClean="0"/>
              <a:t>/40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118938" y="445025"/>
            <a:ext cx="7713362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Как документируются </a:t>
            </a:r>
            <a:r>
              <a:rPr lang="ru-RU" dirty="0" smtClean="0"/>
              <a:t>ПТ</a:t>
            </a:r>
            <a:r>
              <a:rPr lang="en" dirty="0" smtClean="0"/>
              <a:t>? </a:t>
            </a:r>
            <a:endParaRPr lang="en" dirty="0"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118938" y="1152475"/>
            <a:ext cx="7713362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000" dirty="0" smtClean="0"/>
              <a:t>Use case</a:t>
            </a:r>
            <a:r>
              <a:rPr lang="ru-RU" sz="2000" dirty="0" smtClean="0"/>
              <a:t> диаграмма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(диаграмма варианта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использования):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94" y="1017725"/>
            <a:ext cx="4363833" cy="324271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415144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Зачем?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6/40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534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1133502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Тестируемость</a:t>
            </a:r>
            <a:r>
              <a:rPr lang="ru-RU" dirty="0" smtClean="0"/>
              <a:t> + полнота</a:t>
            </a:r>
            <a:endParaRPr lang="en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049227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Shape 184"/>
          <p:cNvSpPr txBox="1">
            <a:spLocks noGrp="1"/>
          </p:cNvSpPr>
          <p:nvPr>
            <p:ph type="body" idx="1"/>
          </p:nvPr>
        </p:nvSpPr>
        <p:spPr>
          <a:xfrm>
            <a:off x="1156645" y="1152475"/>
            <a:ext cx="7031951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ru-RU" dirty="0" smtClean="0"/>
              <a:t>Система управления контентом сайта должна обеспечить администратору сайта возможность авторизации и разграничения прав для неограниченного количества операторов и администраторов сайта.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/>
              <a:t>Кто осуществляет </a:t>
            </a:r>
            <a:r>
              <a:rPr lang="ru-RU" dirty="0" smtClean="0"/>
              <a:t>действие? Начальный администратор или созданный?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/>
              <a:t>Каким образом </a:t>
            </a:r>
            <a:r>
              <a:rPr lang="ru-RU" dirty="0" smtClean="0"/>
              <a:t>осуществляется авторизация, отличается она от авторизации оператора? 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Могут </a:t>
            </a:r>
            <a:r>
              <a:rPr lang="ru-RU" b="1" dirty="0" smtClean="0"/>
              <a:t>отличаться </a:t>
            </a:r>
            <a:r>
              <a:rPr lang="ru-RU" dirty="0" smtClean="0"/>
              <a:t>права нового администратора от прав первоначального?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Могут создаваться </a:t>
            </a:r>
            <a:r>
              <a:rPr lang="ru-RU" b="1" dirty="0" smtClean="0"/>
              <a:t>дополнительные </a:t>
            </a:r>
            <a:r>
              <a:rPr lang="ru-RU" dirty="0" smtClean="0"/>
              <a:t>разграничения прав?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Есть (</a:t>
            </a:r>
            <a:r>
              <a:rPr lang="ru-RU" dirty="0" err="1" smtClean="0"/>
              <a:t>искуственное</a:t>
            </a:r>
            <a:r>
              <a:rPr lang="ru-RU" dirty="0"/>
              <a:t>)</a:t>
            </a:r>
            <a:r>
              <a:rPr lang="ru-RU" dirty="0" smtClean="0"/>
              <a:t> </a:t>
            </a:r>
            <a:r>
              <a:rPr lang="ru-RU" b="1" dirty="0" smtClean="0"/>
              <a:t>ограничение </a:t>
            </a:r>
            <a:r>
              <a:rPr lang="ru-RU" dirty="0" smtClean="0"/>
              <a:t>по количеству «пользователей»?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3</a:t>
            </a:r>
            <a:r>
              <a:rPr lang="en-US" dirty="0"/>
              <a:t>4</a:t>
            </a:r>
            <a:r>
              <a:rPr lang="ru-RU" dirty="0" smtClean="0"/>
              <a:t>/40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231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672253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Shape 184"/>
          <p:cNvSpPr txBox="1">
            <a:spLocks noGrp="1"/>
          </p:cNvSpPr>
          <p:nvPr>
            <p:ph type="body" idx="1"/>
          </p:nvPr>
        </p:nvSpPr>
        <p:spPr>
          <a:xfrm>
            <a:off x="1156645" y="1152475"/>
            <a:ext cx="7031951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dirty="0" smtClean="0"/>
              <a:t>Система должна осуществлять </a:t>
            </a:r>
            <a:r>
              <a:rPr lang="ru-RU" dirty="0"/>
              <a:t>передачу запросов, иных документов и сведений, необходимых для получения государственных и муниципальных услуг в электронной форме и поданных заявителями через Единый портал государственных и муниципальных услуг (функций) и Портал государственных и муниципальных услуг </a:t>
            </a:r>
            <a:r>
              <a:rPr lang="ru-RU" dirty="0" smtClean="0"/>
              <a:t>ЛО, </a:t>
            </a:r>
            <a:r>
              <a:rPr lang="ru-RU" dirty="0"/>
              <a:t>в подключенные к ИС ГМУ информационные системы органов власти и организаций, участвующих при предоставлении государственных (муниципальных) </a:t>
            </a:r>
            <a:r>
              <a:rPr lang="ru-RU" dirty="0" smtClean="0"/>
              <a:t>услуг.</a:t>
            </a:r>
            <a:endParaRPr lang="ru-RU" dirty="0"/>
          </a:p>
        </p:txBody>
      </p:sp>
      <p:sp>
        <p:nvSpPr>
          <p:cNvPr id="9" name="Shape 283"/>
          <p:cNvSpPr txBox="1">
            <a:spLocks noGrp="1"/>
          </p:cNvSpPr>
          <p:nvPr>
            <p:ph type="title"/>
          </p:nvPr>
        </p:nvSpPr>
        <p:spPr>
          <a:xfrm>
            <a:off x="1133502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 smtClean="0"/>
              <a:t>Терминология, неполнота и забытое</a:t>
            </a:r>
            <a:endParaRPr lang="en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3</a:t>
            </a:r>
            <a:r>
              <a:rPr lang="en-US" dirty="0"/>
              <a:t>5</a:t>
            </a:r>
            <a:r>
              <a:rPr lang="ru-RU" dirty="0" smtClean="0"/>
              <a:t>/40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493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1133502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 smtClean="0"/>
              <a:t>Терминология, неполнота и забытое</a:t>
            </a:r>
            <a:endParaRPr lang="en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378707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Shape 184"/>
          <p:cNvSpPr txBox="1">
            <a:spLocks noGrp="1"/>
          </p:cNvSpPr>
          <p:nvPr>
            <p:ph type="body" idx="1"/>
          </p:nvPr>
        </p:nvSpPr>
        <p:spPr>
          <a:xfrm>
            <a:off x="1156645" y="1152475"/>
            <a:ext cx="7031951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dirty="0" smtClean="0"/>
              <a:t>Система должна осуществлять </a:t>
            </a:r>
            <a:r>
              <a:rPr lang="ru-RU" dirty="0"/>
              <a:t>передачу запросов, иных документов и сведений, необходимых для получения государственных и муниципальных услуг в электронной форме и поданных заявителями через Единый портал государственных и муниципальных услуг (функций) и Портал государственных и муниципальных услуг </a:t>
            </a:r>
            <a:r>
              <a:rPr lang="ru-RU" dirty="0" smtClean="0"/>
              <a:t>ЛО, </a:t>
            </a:r>
            <a:r>
              <a:rPr lang="ru-RU" dirty="0"/>
              <a:t>в подключенные к ИС ГМУ информационные системы органов власти и организаций, участвующих при предоставлении государственных (муниципальных) </a:t>
            </a:r>
            <a:r>
              <a:rPr lang="ru-RU" dirty="0" smtClean="0"/>
              <a:t>услуг.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Где нормативные акты</a:t>
            </a:r>
            <a:r>
              <a:rPr lang="en-US" dirty="0" smtClean="0"/>
              <a:t> </a:t>
            </a:r>
            <a:r>
              <a:rPr lang="ru-RU" dirty="0" smtClean="0"/>
              <a:t>и другая </a:t>
            </a:r>
            <a:r>
              <a:rPr lang="ru-RU" b="1" dirty="0" smtClean="0"/>
              <a:t>правовая </a:t>
            </a:r>
            <a:r>
              <a:rPr lang="ru-RU" dirty="0" smtClean="0"/>
              <a:t>информация?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b="1" dirty="0" smtClean="0"/>
              <a:t>Что </a:t>
            </a:r>
            <a:r>
              <a:rPr lang="ru-RU" dirty="0" smtClean="0"/>
              <a:t>значат эти аббревиатуры?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Должны ли запросы </a:t>
            </a:r>
            <a:r>
              <a:rPr lang="ru-RU" b="1" dirty="0" smtClean="0"/>
              <a:t>отслеживаться </a:t>
            </a:r>
            <a:r>
              <a:rPr lang="ru-RU" dirty="0" smtClean="0"/>
              <a:t>в системе?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3</a:t>
            </a:r>
            <a:r>
              <a:rPr lang="en-US" dirty="0"/>
              <a:t>5</a:t>
            </a:r>
            <a:r>
              <a:rPr lang="ru-RU" dirty="0" smtClean="0"/>
              <a:t>/40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684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1133502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 smtClean="0"/>
              <a:t>Неполнота и не-ясность :)</a:t>
            </a:r>
            <a:endParaRPr lang="en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378707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3</a:t>
            </a:r>
            <a:r>
              <a:rPr lang="en-US" dirty="0"/>
              <a:t>5</a:t>
            </a:r>
            <a:r>
              <a:rPr lang="ru-RU" dirty="0" smtClean="0"/>
              <a:t>/40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66" y="409136"/>
            <a:ext cx="2505489" cy="399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751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1133502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 smtClean="0"/>
              <a:t>Неполнота и не-ясность :)</a:t>
            </a:r>
            <a:endParaRPr lang="en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3</a:t>
            </a:r>
            <a:r>
              <a:rPr lang="en-US" dirty="0"/>
              <a:t>5</a:t>
            </a:r>
            <a:r>
              <a:rPr lang="ru-RU" dirty="0" smtClean="0"/>
              <a:t>/40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66" y="409136"/>
            <a:ext cx="2505489" cy="39932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33502" y="1451662"/>
            <a:ext cx="4647164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dk2"/>
                </a:solidFill>
              </a:rPr>
              <a:t>Что</a:t>
            </a:r>
            <a:r>
              <a:rPr lang="ru-RU" dirty="0">
                <a:solidFill>
                  <a:schemeClr val="dk2"/>
                </a:solidFill>
              </a:rPr>
              <a:t> происходит с монстрами?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2"/>
                </a:solidFill>
              </a:rPr>
              <a:t>А даётся ли </a:t>
            </a:r>
            <a:r>
              <a:rPr lang="ru-RU" dirty="0" err="1">
                <a:solidFill>
                  <a:schemeClr val="dk2"/>
                </a:solidFill>
              </a:rPr>
              <a:t>манчкинам</a:t>
            </a:r>
            <a:r>
              <a:rPr lang="ru-RU" dirty="0">
                <a:solidFill>
                  <a:schemeClr val="dk2"/>
                </a:solidFill>
              </a:rPr>
              <a:t> </a:t>
            </a:r>
            <a:r>
              <a:rPr lang="ru-RU" b="1" dirty="0">
                <a:solidFill>
                  <a:schemeClr val="dk2"/>
                </a:solidFill>
              </a:rPr>
              <a:t>уровень</a:t>
            </a:r>
            <a:r>
              <a:rPr lang="ru-RU" dirty="0">
                <a:solidFill>
                  <a:schemeClr val="dk2"/>
                </a:solidFill>
              </a:rPr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dk2"/>
                </a:solidFill>
              </a:rPr>
              <a:t>Что </a:t>
            </a:r>
            <a:r>
              <a:rPr lang="ru-RU" dirty="0">
                <a:solidFill>
                  <a:schemeClr val="dk2"/>
                </a:solidFill>
              </a:rPr>
              <a:t>происходит, </a:t>
            </a:r>
            <a:r>
              <a:rPr lang="ru-RU" b="1" dirty="0">
                <a:solidFill>
                  <a:schemeClr val="dk2"/>
                </a:solidFill>
              </a:rPr>
              <a:t>если </a:t>
            </a:r>
            <a:r>
              <a:rPr lang="ru-RU" dirty="0">
                <a:solidFill>
                  <a:schemeClr val="dk2"/>
                </a:solidFill>
              </a:rPr>
              <a:t>карту играет отбивающийся </a:t>
            </a:r>
            <a:r>
              <a:rPr lang="ru-RU" dirty="0" err="1">
                <a:solidFill>
                  <a:schemeClr val="dk2"/>
                </a:solidFill>
              </a:rPr>
              <a:t>манчкин</a:t>
            </a:r>
            <a:r>
              <a:rPr lang="ru-RU" dirty="0">
                <a:solidFill>
                  <a:schemeClr val="dk2"/>
                </a:solidFill>
              </a:rPr>
              <a:t>?</a:t>
            </a:r>
            <a:endParaRPr lang="en-US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442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Формализация процесса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171039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08130"/>
              </p:ext>
            </p:extLst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3</a:t>
            </a:r>
            <a:r>
              <a:rPr lang="en-US" dirty="0"/>
              <a:t>6</a:t>
            </a:r>
            <a:r>
              <a:rPr lang="ru-RU" dirty="0" smtClean="0"/>
              <a:t>/40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1145075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Формализация процесса</a:t>
            </a:r>
            <a:endParaRPr lang="en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104662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Shape 78"/>
          <p:cNvSpPr txBox="1">
            <a:spLocks/>
          </p:cNvSpPr>
          <p:nvPr/>
        </p:nvSpPr>
        <p:spPr>
          <a:xfrm>
            <a:off x="1118938" y="1152475"/>
            <a:ext cx="7713362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Когда и зачем нужна?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3</a:t>
            </a:r>
            <a:r>
              <a:rPr lang="en-US" dirty="0" smtClean="0"/>
              <a:t>7</a:t>
            </a:r>
            <a:r>
              <a:rPr lang="ru-RU" dirty="0" smtClean="0"/>
              <a:t>/40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755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1145075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Формализация процесса</a:t>
            </a:r>
            <a:endParaRPr lang="en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033956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Shape 78"/>
          <p:cNvSpPr txBox="1">
            <a:spLocks/>
          </p:cNvSpPr>
          <p:nvPr/>
        </p:nvSpPr>
        <p:spPr>
          <a:xfrm>
            <a:off x="1118938" y="1152475"/>
            <a:ext cx="8025062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Когда и зачем нужна?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Что можно взять за основу? (например, </a:t>
            </a:r>
            <a:r>
              <a:rPr lang="ru-RU" sz="2000" dirty="0" err="1" smtClean="0"/>
              <a:t>Вигерс</a:t>
            </a:r>
            <a:r>
              <a:rPr lang="ru-RU" sz="2000" dirty="0" smtClean="0"/>
              <a:t> – главы 11,17)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3</a:t>
            </a:r>
            <a:r>
              <a:rPr lang="en-US" dirty="0"/>
              <a:t>7</a:t>
            </a:r>
            <a:r>
              <a:rPr lang="ru-RU" dirty="0" smtClean="0"/>
              <a:t>/40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423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1145075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Формализация процесса</a:t>
            </a:r>
            <a:endParaRPr lang="en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318560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972864"/>
              </p:ext>
            </p:extLst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Как?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Shape 78"/>
          <p:cNvSpPr txBox="1">
            <a:spLocks/>
          </p:cNvSpPr>
          <p:nvPr/>
        </p:nvSpPr>
        <p:spPr>
          <a:xfrm>
            <a:off x="1118938" y="1152475"/>
            <a:ext cx="8025062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Когда и зачем нужна?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Что можно взять за основу? (например, </a:t>
            </a:r>
            <a:r>
              <a:rPr lang="ru-RU" sz="2000" dirty="0" err="1" smtClean="0"/>
              <a:t>Вигерс</a:t>
            </a:r>
            <a:r>
              <a:rPr lang="ru-RU" sz="2000" dirty="0" smtClean="0"/>
              <a:t> – </a:t>
            </a:r>
            <a:r>
              <a:rPr lang="ru-RU" sz="2000" dirty="0"/>
              <a:t>главы 11,17)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Кто участвует в процессе кроме </a:t>
            </a:r>
            <a:r>
              <a:rPr lang="ru-RU" sz="2000" dirty="0" err="1" smtClean="0"/>
              <a:t>тестировщика</a:t>
            </a:r>
            <a:r>
              <a:rPr lang="ru-RU" sz="2000" dirty="0" smtClean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3</a:t>
            </a:r>
            <a:r>
              <a:rPr lang="en-US" dirty="0"/>
              <a:t>7</a:t>
            </a:r>
            <a:r>
              <a:rPr lang="ru-RU" dirty="0" smtClean="0"/>
              <a:t>/40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992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1145075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Формализация процесса</a:t>
            </a:r>
            <a:endParaRPr lang="en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482958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180532"/>
              </p:ext>
            </p:extLst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Как?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Shape 78"/>
          <p:cNvSpPr txBox="1">
            <a:spLocks/>
          </p:cNvSpPr>
          <p:nvPr/>
        </p:nvSpPr>
        <p:spPr>
          <a:xfrm>
            <a:off x="1118938" y="1152475"/>
            <a:ext cx="8025062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Когда и зачем нужна?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Что можно взять за основу? (например, </a:t>
            </a:r>
            <a:r>
              <a:rPr lang="ru-RU" sz="2000" dirty="0" err="1" smtClean="0"/>
              <a:t>Вигерс</a:t>
            </a:r>
            <a:r>
              <a:rPr lang="ru-RU" sz="2000" dirty="0" smtClean="0"/>
              <a:t> – </a:t>
            </a:r>
            <a:r>
              <a:rPr lang="ru-RU" sz="2000" dirty="0"/>
              <a:t>главы 11,17)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Кто участвует в процессе кроме </a:t>
            </a:r>
            <a:r>
              <a:rPr lang="ru-RU" sz="2000" dirty="0" err="1" smtClean="0"/>
              <a:t>тестировщика</a:t>
            </a:r>
            <a:r>
              <a:rPr lang="ru-RU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Важен ли порядок тестирования?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3</a:t>
            </a:r>
            <a:r>
              <a:rPr lang="en-US" dirty="0" smtClean="0"/>
              <a:t>7</a:t>
            </a:r>
            <a:r>
              <a:rPr lang="ru-RU" dirty="0" smtClean="0"/>
              <a:t>/40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720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118938" y="445025"/>
            <a:ext cx="7713362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Как документируются </a:t>
            </a:r>
            <a:r>
              <a:rPr lang="ru-RU" dirty="0" smtClean="0"/>
              <a:t>ПТ</a:t>
            </a:r>
            <a:r>
              <a:rPr lang="en" dirty="0" smtClean="0"/>
              <a:t>? </a:t>
            </a:r>
            <a:endParaRPr lang="en" dirty="0"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118938" y="1152475"/>
            <a:ext cx="7713362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000" dirty="0" smtClean="0"/>
              <a:t>User story</a:t>
            </a:r>
            <a:r>
              <a:rPr lang="ru-RU" sz="2000" dirty="0" smtClean="0"/>
              <a:t> (пользовательская история):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«Как пользователь, я хочу иметь возможность выгрузить справочник в файл в любой момент»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645005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Зачем?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7/40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324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1145075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Формализация процесса</a:t>
            </a:r>
            <a:endParaRPr lang="en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642395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410398"/>
              </p:ext>
            </p:extLst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Как?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Shape 78"/>
          <p:cNvSpPr txBox="1">
            <a:spLocks/>
          </p:cNvSpPr>
          <p:nvPr/>
        </p:nvSpPr>
        <p:spPr>
          <a:xfrm>
            <a:off x="1118938" y="1152475"/>
            <a:ext cx="8025062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Когда и зачем нужна?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Что можно взять за основу? (например, </a:t>
            </a:r>
            <a:r>
              <a:rPr lang="ru-RU" sz="2000" dirty="0" err="1" smtClean="0"/>
              <a:t>Вигерс</a:t>
            </a:r>
            <a:r>
              <a:rPr lang="ru-RU" sz="2000" dirty="0" smtClean="0"/>
              <a:t> – </a:t>
            </a:r>
            <a:r>
              <a:rPr lang="ru-RU" sz="2000" dirty="0"/>
              <a:t>главы 11,17)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Кто участвует в процессе кроме </a:t>
            </a:r>
            <a:r>
              <a:rPr lang="ru-RU" sz="2000" dirty="0" err="1" smtClean="0"/>
              <a:t>тестировщика</a:t>
            </a:r>
            <a:r>
              <a:rPr lang="ru-RU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Важен ли порядок тестирования?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Всё ли можно формализовать?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37</a:t>
            </a:r>
            <a:r>
              <a:rPr lang="ru-RU" dirty="0" smtClean="0"/>
              <a:t>/40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659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868366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783271"/>
              </p:ext>
            </p:extLst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Зачем?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b="0" i="0" u="none" strike="noStrike" cap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Как?</a:t>
                      </a:r>
                      <a:endParaRPr lang="en-US" sz="2000" b="0" i="0" u="none" strike="noStrike" cap="none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Shape 78"/>
          <p:cNvSpPr txBox="1">
            <a:spLocks/>
          </p:cNvSpPr>
          <p:nvPr/>
        </p:nvSpPr>
        <p:spPr>
          <a:xfrm>
            <a:off x="1142087" y="1151447"/>
            <a:ext cx="7713362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Что такое пользовательские требования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Зачем и почему они нужны нам и заказчику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Зачем документировать, с чем могут передаваться</a:t>
            </a:r>
            <a:r>
              <a:rPr lang="en-US" sz="2000" dirty="0" smtClean="0"/>
              <a:t> </a:t>
            </a:r>
            <a:r>
              <a:rPr lang="ru-RU" sz="2000" dirty="0" smtClean="0"/>
              <a:t>нам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Как их тестировать, что делать в параллель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Как формализовывать данный процесс</a:t>
            </a:r>
          </a:p>
        </p:txBody>
      </p:sp>
      <p:sp>
        <p:nvSpPr>
          <p:cNvPr id="7" name="Shape 253"/>
          <p:cNvSpPr txBox="1">
            <a:spLocks noGrp="1"/>
          </p:cNvSpPr>
          <p:nvPr>
            <p:ph type="title"/>
          </p:nvPr>
        </p:nvSpPr>
        <p:spPr>
          <a:xfrm>
            <a:off x="1145075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ru-RU" sz="2800" dirty="0" smtClean="0"/>
              <a:t>Рассмотрели:</a:t>
            </a:r>
            <a:endParaRPr lang="en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3</a:t>
            </a:r>
            <a:r>
              <a:rPr lang="en-US" dirty="0" smtClean="0"/>
              <a:t>8</a:t>
            </a:r>
            <a:r>
              <a:rPr lang="ru-RU" dirty="0" smtClean="0"/>
              <a:t>/40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1173556" y="445025"/>
            <a:ext cx="77460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 smtClean="0"/>
              <a:t>Рекомендую почитать и посмотреть </a:t>
            </a:r>
            <a:r>
              <a:rPr lang="en" dirty="0" smtClean="0"/>
              <a:t>:)</a:t>
            </a:r>
            <a:endParaRPr lang="en" dirty="0"/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1173556" y="959849"/>
            <a:ext cx="7746000" cy="360799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600" dirty="0" err="1" smtClean="0"/>
              <a:t>К.Вигерс</a:t>
            </a:r>
            <a:r>
              <a:rPr lang="ru-RU" sz="1600" dirty="0" smtClean="0"/>
              <a:t> и </a:t>
            </a:r>
            <a:r>
              <a:rPr lang="ru-RU" sz="1600" dirty="0" err="1" smtClean="0"/>
              <a:t>Дж.Битти</a:t>
            </a:r>
            <a:r>
              <a:rPr lang="ru-RU" sz="1600" dirty="0" smtClean="0"/>
              <a:t>. </a:t>
            </a:r>
            <a:r>
              <a:rPr lang="ru-RU" sz="1600" dirty="0" smtClean="0">
                <a:hlinkClick r:id="rId3"/>
              </a:rPr>
              <a:t>Разработка требований к ПО</a:t>
            </a:r>
            <a:endParaRPr lang="ru-RU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Алексей </a:t>
            </a:r>
            <a:r>
              <a:rPr lang="ru-RU" sz="1600" dirty="0"/>
              <a:t>Федоров. </a:t>
            </a:r>
            <a:r>
              <a:rPr lang="ru-RU" sz="1600" dirty="0">
                <a:hlinkClick r:id="rId4"/>
              </a:rPr>
              <a:t>Шагнуть на встречу тестированию </a:t>
            </a:r>
            <a:r>
              <a:rPr lang="ru-RU" sz="1600" dirty="0" smtClean="0">
                <a:hlinkClick r:id="rId4"/>
              </a:rPr>
              <a:t>требований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Анна Абрамова. </a:t>
            </a:r>
            <a:r>
              <a:rPr lang="ru-RU" sz="1600" dirty="0">
                <a:hlinkClick r:id="rId5"/>
              </a:rPr>
              <a:t>Что такое </a:t>
            </a:r>
            <a:r>
              <a:rPr lang="en-US" sz="1600" dirty="0">
                <a:hlinkClick r:id="rId5"/>
              </a:rPr>
              <a:t>Use Case </a:t>
            </a:r>
            <a:r>
              <a:rPr lang="ru-RU" sz="1600" dirty="0">
                <a:hlinkClick r:id="rId5"/>
              </a:rPr>
              <a:t>и зачем они нужны?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Андрей </a:t>
            </a:r>
            <a:r>
              <a:rPr lang="ru-RU" sz="1600" dirty="0" err="1"/>
              <a:t>Курьян</a:t>
            </a:r>
            <a:r>
              <a:rPr lang="ru-RU" sz="1600" dirty="0"/>
              <a:t>. </a:t>
            </a:r>
            <a:r>
              <a:rPr lang="ru-RU" sz="1600" dirty="0">
                <a:hlinkClick r:id="rId6"/>
              </a:rPr>
              <a:t>Метод </a:t>
            </a:r>
            <a:r>
              <a:rPr lang="en-US" sz="1600" dirty="0">
                <a:hlinkClick r:id="rId6"/>
              </a:rPr>
              <a:t>VCM+ </a:t>
            </a:r>
            <a:r>
              <a:rPr lang="ru-RU" sz="1600" dirty="0">
                <a:hlinkClick r:id="rId6"/>
              </a:rPr>
              <a:t>для выявления противоречий в требованиях заинтересованных </a:t>
            </a:r>
            <a:r>
              <a:rPr lang="ru-RU" sz="1600" dirty="0" smtClean="0">
                <a:hlinkClick r:id="rId6"/>
              </a:rPr>
              <a:t>лиц</a:t>
            </a:r>
            <a:endParaRPr lang="ru-RU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Юлия Нечаева. </a:t>
            </a:r>
            <a:r>
              <a:rPr lang="ru-RU" sz="1600" dirty="0" smtClean="0">
                <a:hlinkClick r:id="rId7"/>
              </a:rPr>
              <a:t>Тестирование требований: КАК?</a:t>
            </a:r>
            <a:endParaRPr lang="ru-RU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Сергей Мартыненко. </a:t>
            </a:r>
            <a:r>
              <a:rPr lang="ru-RU" sz="1600" dirty="0" smtClean="0">
                <a:hlinkClick r:id="rId8"/>
              </a:rPr>
              <a:t>Написание тестов, как вид тестирования требований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Еще несколько </a:t>
            </a:r>
            <a:r>
              <a:rPr lang="ru-RU" sz="1600" dirty="0"/>
              <a:t>презентаций</a:t>
            </a:r>
            <a:r>
              <a:rPr lang="en-US" sz="1600" dirty="0"/>
              <a:t>: </a:t>
            </a:r>
            <a:r>
              <a:rPr lang="en-US" sz="1600" dirty="0">
                <a:hlinkClick r:id="rId9"/>
              </a:rPr>
              <a:t>1</a:t>
            </a:r>
            <a:r>
              <a:rPr lang="ru-RU" sz="1600" dirty="0"/>
              <a:t>, </a:t>
            </a:r>
            <a:r>
              <a:rPr lang="ru-RU" sz="1600" dirty="0">
                <a:hlinkClick r:id="rId10"/>
              </a:rPr>
              <a:t>2</a:t>
            </a:r>
            <a:r>
              <a:rPr lang="ru-RU" sz="1600" dirty="0"/>
              <a:t>, </a:t>
            </a:r>
            <a:r>
              <a:rPr lang="ru-RU" sz="1600" dirty="0" smtClean="0">
                <a:hlinkClick r:id="rId11"/>
              </a:rPr>
              <a:t>3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38406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3</a:t>
            </a:r>
            <a:r>
              <a:rPr lang="en-US" dirty="0" smtClean="0"/>
              <a:t>9</a:t>
            </a:r>
            <a:r>
              <a:rPr lang="ru-RU" dirty="0" smtClean="0"/>
              <a:t>/40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844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/>
              <a:t>В</a:t>
            </a:r>
            <a:r>
              <a:rPr lang="en" dirty="0" smtClean="0"/>
              <a:t>опросы</a:t>
            </a:r>
            <a:r>
              <a:rPr lang="ru-RU" dirty="0" smtClean="0"/>
              <a:t>?</a:t>
            </a:r>
            <a:endParaRPr lang="en" dirty="0"/>
          </a:p>
        </p:txBody>
      </p:sp>
      <p:sp>
        <p:nvSpPr>
          <p:cNvPr id="2" name="TextBox 1"/>
          <p:cNvSpPr txBox="1"/>
          <p:nvPr/>
        </p:nvSpPr>
        <p:spPr>
          <a:xfrm>
            <a:off x="6528122" y="3761772"/>
            <a:ext cx="261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s</a:t>
            </a:r>
            <a:r>
              <a:rPr lang="en-US" sz="1800" dirty="0" err="1" smtClean="0"/>
              <a:t>kype</a:t>
            </a:r>
            <a:r>
              <a:rPr lang="en-US" sz="1800" dirty="0" smtClean="0"/>
              <a:t>: thaya.tt</a:t>
            </a:r>
          </a:p>
          <a:p>
            <a:r>
              <a:rPr lang="en-US" sz="1800" dirty="0"/>
              <a:t>e</a:t>
            </a:r>
            <a:r>
              <a:rPr lang="en-US" sz="1800" dirty="0" smtClean="0"/>
              <a:t>mail: i@thaya.pro</a:t>
            </a:r>
            <a:endParaRPr lang="en-US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368109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499" y="4402402"/>
            <a:ext cx="818954" cy="71420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118938" y="445025"/>
            <a:ext cx="7713362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Как документируются </a:t>
            </a:r>
            <a:r>
              <a:rPr lang="ru-RU" dirty="0" smtClean="0"/>
              <a:t>ПТ</a:t>
            </a:r>
            <a:r>
              <a:rPr lang="en" dirty="0" smtClean="0"/>
              <a:t>? </a:t>
            </a:r>
            <a:endParaRPr lang="en" dirty="0"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118938" y="1152475"/>
            <a:ext cx="7713362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000" dirty="0" smtClean="0"/>
              <a:t>Например, в системе ведения проектов с полями:</a:t>
            </a:r>
          </a:p>
          <a:p>
            <a:pPr marL="324000" lvl="0" indent="-342900">
              <a:lnSpc>
                <a:spcPct val="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Наименование</a:t>
            </a:r>
          </a:p>
          <a:p>
            <a:pPr marL="324000" lvl="0" indent="-342900">
              <a:lnSpc>
                <a:spcPct val="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Описание</a:t>
            </a:r>
          </a:p>
          <a:p>
            <a:pPr marL="324000" lvl="0" indent="-342900">
              <a:lnSpc>
                <a:spcPct val="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Входные данные</a:t>
            </a:r>
          </a:p>
          <a:p>
            <a:pPr marL="324000" lvl="0" indent="-342900">
              <a:lnSpc>
                <a:spcPct val="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Выходные данные</a:t>
            </a:r>
          </a:p>
          <a:p>
            <a:pPr marL="324000" lvl="0" indent="-342900">
              <a:lnSpc>
                <a:spcPct val="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Ограничения</a:t>
            </a:r>
          </a:p>
          <a:p>
            <a:pPr marL="324000" lvl="0" indent="-342900">
              <a:lnSpc>
                <a:spcPct val="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Связь с другими требованиями</a:t>
            </a:r>
          </a:p>
          <a:p>
            <a:pPr marL="324000" lvl="0" indent="-342900">
              <a:lnSpc>
                <a:spcPct val="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Инициатор требования</a:t>
            </a:r>
          </a:p>
          <a:p>
            <a:pPr marL="324000" indent="-34290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Трассировка к </a:t>
            </a:r>
            <a:r>
              <a:rPr lang="ru-RU" sz="2000" dirty="0" smtClean="0"/>
              <a:t>ТЗ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929402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Зачем?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8/40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339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118938" y="445025"/>
            <a:ext cx="7713362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Как документируются </a:t>
            </a:r>
            <a:r>
              <a:rPr lang="ru-RU" dirty="0" smtClean="0"/>
              <a:t>ПТ</a:t>
            </a:r>
            <a:r>
              <a:rPr lang="en" dirty="0" smtClean="0"/>
              <a:t>? </a:t>
            </a:r>
            <a:endParaRPr lang="en" dirty="0"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118938" y="1152475"/>
            <a:ext cx="7713362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Просто текст</a:t>
            </a:r>
            <a:r>
              <a:rPr lang="en-US" sz="2000" dirty="0" smtClean="0"/>
              <a:t> =)</a:t>
            </a:r>
            <a:endParaRPr lang="ru-RU" sz="2000" dirty="0" smtClean="0"/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Use case</a:t>
            </a:r>
            <a:r>
              <a:rPr lang="ru-RU" sz="2000" dirty="0" smtClean="0"/>
              <a:t> (вариант использования)</a:t>
            </a: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User story (</a:t>
            </a:r>
            <a:r>
              <a:rPr lang="ru-RU" sz="2000" dirty="0" smtClean="0"/>
              <a:t>пользовательская история)</a:t>
            </a:r>
            <a:endParaRPr lang="en-US" sz="2000" dirty="0" smtClean="0"/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Любой другой вариант (стандарты </a:t>
            </a:r>
            <a:r>
              <a:rPr lang="ru-RU" sz="2000" dirty="0" err="1" smtClean="0"/>
              <a:t>предпрития</a:t>
            </a:r>
            <a:r>
              <a:rPr lang="ru-RU" sz="2000" dirty="0" smtClean="0"/>
              <a:t>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638589"/>
              </p:ext>
            </p:extLst>
          </p:nvPr>
        </p:nvGraphicFramePr>
        <p:xfrm>
          <a:off x="0" y="4567847"/>
          <a:ext cx="9144000" cy="5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7075170"/>
                <a:gridCol w="937260"/>
              </a:tblGrid>
              <a:tr h="57565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Пользовательские требования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в жизни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тестировщика</a:t>
                      </a:r>
                      <a:endParaRPr lang="ru-RU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Таисия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Толстунова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-20548" y="0"/>
          <a:ext cx="1160979" cy="4572000"/>
        </p:xfrm>
        <a:graphic>
          <a:graphicData uri="http://schemas.openxmlformats.org/drawingml/2006/table">
            <a:tbl>
              <a:tblPr/>
              <a:tblGrid>
                <a:gridCol w="1160979"/>
              </a:tblGrid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Что?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Зачем?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Как?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Кто?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4710964"/>
            <a:ext cx="88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9/40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5" y="4402402"/>
            <a:ext cx="818954" cy="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691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6722</TotalTime>
  <Words>2772</Words>
  <Application>Microsoft Office PowerPoint</Application>
  <PresentationFormat>Экран (16:9)</PresentationFormat>
  <Paragraphs>769</Paragraphs>
  <Slides>73</Slides>
  <Notes>73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6" baseType="lpstr">
      <vt:lpstr>Arial</vt:lpstr>
      <vt:lpstr>Wingdings</vt:lpstr>
      <vt:lpstr>simple-light-2</vt:lpstr>
      <vt:lpstr>Тестирование требований </vt:lpstr>
      <vt:lpstr>Презентация PowerPoint</vt:lpstr>
      <vt:lpstr>Презентация PowerPoint</vt:lpstr>
      <vt:lpstr>Пользовательские требования (ПТ) </vt:lpstr>
      <vt:lpstr>Как документируются ПТ? </vt:lpstr>
      <vt:lpstr>Как документируются ПТ? </vt:lpstr>
      <vt:lpstr>Как документируются ПТ? </vt:lpstr>
      <vt:lpstr>Как документируются ПТ? </vt:lpstr>
      <vt:lpstr>Как документируются ПТ?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Важность тестирования требований для заказчика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можно делать в параллель?</vt:lpstr>
      <vt:lpstr>Презентация PowerPoint</vt:lpstr>
      <vt:lpstr>Презентация PowerPoint</vt:lpstr>
      <vt:lpstr>Тестировать требования нужно? </vt:lpstr>
      <vt:lpstr>Тестировать требования нужно? </vt:lpstr>
      <vt:lpstr>Свойства требований </vt:lpstr>
      <vt:lpstr>Свойства требований (по К. Вигерсу)</vt:lpstr>
      <vt:lpstr>Свойства требований (по К. Вигерсу)</vt:lpstr>
      <vt:lpstr>Свойство - полнота</vt:lpstr>
      <vt:lpstr>Свойство - полнота (одного требования) </vt:lpstr>
      <vt:lpstr>Свойство - полнота (одного требования) </vt:lpstr>
      <vt:lpstr>Свойство - полнота (набора требований) </vt:lpstr>
      <vt:lpstr>Свойство - полнота (набора требований) </vt:lpstr>
      <vt:lpstr>Свойство - ясность </vt:lpstr>
      <vt:lpstr>Свойство - ясность (терминология) </vt:lpstr>
      <vt:lpstr>Свойство - ясность (терминология) </vt:lpstr>
      <vt:lpstr>Свойство - ясность (отсутствие спец.слов) </vt:lpstr>
      <vt:lpstr>Свойство - ясность (отсутствие спец.слов)</vt:lpstr>
      <vt:lpstr>Свойство - верифицируемость</vt:lpstr>
      <vt:lpstr>Свойство - верифицируемость (возможность проверки)</vt:lpstr>
      <vt:lpstr>Свойство - верифицируемость (возможность проверки)</vt:lpstr>
      <vt:lpstr>Свойство - осуществимость </vt:lpstr>
      <vt:lpstr>Свойство - осуществимость </vt:lpstr>
      <vt:lpstr>Свойство - трассируемость </vt:lpstr>
      <vt:lpstr>Свойство - трассируемость</vt:lpstr>
      <vt:lpstr>Свойство - трассируемость</vt:lpstr>
      <vt:lpstr>Свойство - наличие количественной метрики</vt:lpstr>
      <vt:lpstr>Свойство - наличие количественной метрики (конкретика значений)</vt:lpstr>
      <vt:lpstr>Примеры :)</vt:lpstr>
      <vt:lpstr>Тестируемость + полнота</vt:lpstr>
      <vt:lpstr>Тестируемость + полнота</vt:lpstr>
      <vt:lpstr>Терминология, неполнота и забытое</vt:lpstr>
      <vt:lpstr>Терминология, неполнота и забытое</vt:lpstr>
      <vt:lpstr>Неполнота и не-ясность :)</vt:lpstr>
      <vt:lpstr>Неполнота и не-ясность :)</vt:lpstr>
      <vt:lpstr>Формализация процесса </vt:lpstr>
      <vt:lpstr>Формализация процесса</vt:lpstr>
      <vt:lpstr>Формализация процесса</vt:lpstr>
      <vt:lpstr>Формализация процесса</vt:lpstr>
      <vt:lpstr>Формализация процесса</vt:lpstr>
      <vt:lpstr>Формализация процесса</vt:lpstr>
      <vt:lpstr>Рассмотрели:</vt:lpstr>
      <vt:lpstr>Рекомендую почитать и посмотреть :)</vt:lpstr>
      <vt:lpstr>Вопросы?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Тестирование требований</dc:title>
  <dc:creator>Taisia Tolstunova</dc:creator>
  <cp:lastModifiedBy>Taisia Tolstunova</cp:lastModifiedBy>
  <cp:revision>96</cp:revision>
  <dcterms:modified xsi:type="dcterms:W3CDTF">2016-08-21T19:00:14Z</dcterms:modified>
</cp:coreProperties>
</file>