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59" r:id="rId6"/>
    <p:sldId id="260" r:id="rId7"/>
    <p:sldId id="262" r:id="rId8"/>
    <p:sldId id="261" r:id="rId9"/>
    <p:sldId id="267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3" pos="4112" userDrawn="1">
          <p15:clr>
            <a:srgbClr val="A4A3A4"/>
          </p15:clr>
        </p15:guide>
        <p15:guide id="4" pos="4951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userDrawn="1">
          <p15:clr>
            <a:srgbClr val="A4A3A4"/>
          </p15:clr>
        </p15:guide>
        <p15:guide id="8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4" autoAdjust="0"/>
    <p:restoredTop sz="94660"/>
  </p:normalViewPr>
  <p:slideViewPr>
    <p:cSldViewPr snapToGrid="0" showGuides="1">
      <p:cViewPr varScale="1">
        <p:scale>
          <a:sx n="158" d="100"/>
          <a:sy n="158" d="100"/>
        </p:scale>
        <p:origin x="168" y="294"/>
      </p:cViewPr>
      <p:guideLst>
        <p:guide orient="horz" pos="2115"/>
        <p:guide pos="4112"/>
        <p:guide pos="4951"/>
        <p:guide orient="horz" pos="981"/>
        <p:guide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rgbClr val="858585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858585"/>
                </a:solidFill>
              </a:rPr>
              <a:t>Пользователи </a:t>
            </a:r>
            <a:r>
              <a:rPr lang="en-US" sz="1600" dirty="0" smtClean="0">
                <a:solidFill>
                  <a:srgbClr val="858585"/>
                </a:solidFill>
              </a:rPr>
              <a:t>&amp;</a:t>
            </a:r>
            <a:r>
              <a:rPr lang="en-US" sz="1600" baseline="0" dirty="0" smtClean="0">
                <a:solidFill>
                  <a:srgbClr val="858585"/>
                </a:solidFill>
              </a:rPr>
              <a:t> </a:t>
            </a:r>
            <a:r>
              <a:rPr lang="ru-RU" sz="1600" baseline="0" dirty="0" smtClean="0">
                <a:solidFill>
                  <a:srgbClr val="858585"/>
                </a:solidFill>
              </a:rPr>
              <a:t>Запросы</a:t>
            </a:r>
            <a:endParaRPr lang="ru-RU" sz="1600" dirty="0">
              <a:solidFill>
                <a:srgbClr val="858585"/>
              </a:solidFill>
            </a:endParaRPr>
          </a:p>
        </c:rich>
      </c:tx>
      <c:layout>
        <c:manualLayout>
          <c:xMode val="edge"/>
          <c:yMode val="edge"/>
          <c:x val="3.4511241889980719E-2"/>
          <c:y val="2.89558500550860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rgbClr val="858585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565057706440263"/>
          <c:y val="0.20514653323802715"/>
          <c:w val="0.77736056698382916"/>
          <c:h val="0.56461585431832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'Для отчета'!$K$13</c:f>
              <c:strCache>
                <c:ptCount val="1"/>
                <c:pt idx="0">
                  <c:v>Запросы в СПТД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'Для отчета'!$L$12:$N$12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'Для отчета'!$L$13:$N$13</c:f>
              <c:numCache>
                <c:formatCode>General</c:formatCode>
                <c:ptCount val="3"/>
                <c:pt idx="0">
                  <c:v>57992</c:v>
                </c:pt>
                <c:pt idx="1">
                  <c:v>57600</c:v>
                </c:pt>
                <c:pt idx="2">
                  <c:v>29361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9-471C-95DD-89EC5D681335}"/>
            </c:ext>
          </c:extLst>
        </c:ser>
        <c:ser>
          <c:idx val="1"/>
          <c:order val="1"/>
          <c:tx>
            <c:strRef>
              <c:f>'Для отчета'!$K$14</c:f>
              <c:strCache>
                <c:ptCount val="1"/>
                <c:pt idx="0">
                  <c:v>Пользователи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2.23295770852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59-471C-95DD-89EC5D681335}"/>
                </c:ext>
              </c:extLst>
            </c:dLbl>
            <c:dLbl>
              <c:idx val="1"/>
              <c:layout>
                <c:manualLayout>
                  <c:x val="1.9538379949622188E-2"/>
                  <c:y val="-1.523440714705023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59-471C-95DD-89EC5D681335}"/>
                </c:ext>
              </c:extLst>
            </c:dLbl>
            <c:dLbl>
              <c:idx val="2"/>
              <c:layout>
                <c:manualLayout>
                  <c:x val="3.090501304171377E-2"/>
                  <c:y val="1.943253024009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59-471C-95DD-89EC5D6813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'Для отчета'!$L$12:$N$12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'Для отчета'!$L$14:$N$14</c:f>
              <c:numCache>
                <c:formatCode>General</c:formatCode>
                <c:ptCount val="3"/>
                <c:pt idx="0">
                  <c:v>187</c:v>
                </c:pt>
                <c:pt idx="1">
                  <c:v>310</c:v>
                </c:pt>
                <c:pt idx="2">
                  <c:v>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59-471C-95DD-89EC5D681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506610392"/>
        <c:axId val="506608752"/>
      </c:barChart>
      <c:catAx>
        <c:axId val="50661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6608752"/>
        <c:crosses val="autoZero"/>
        <c:auto val="1"/>
        <c:lblAlgn val="ctr"/>
        <c:lblOffset val="100"/>
        <c:noMultiLvlLbl val="0"/>
      </c:catAx>
      <c:valAx>
        <c:axId val="50660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661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488541677187383"/>
          <c:y val="0.88573414621156421"/>
          <c:w val="0.69098862752623447"/>
          <c:h val="7.954885625486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FF000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858585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858585"/>
                </a:solidFill>
              </a:rPr>
              <a:t>ЭКОНОМИЯ ВРЕМЕНИ</a:t>
            </a:r>
            <a:endParaRPr lang="ru-RU" sz="1600" b="1" dirty="0">
              <a:solidFill>
                <a:srgbClr val="858585"/>
              </a:solidFill>
            </a:endParaRPr>
          </a:p>
        </c:rich>
      </c:tx>
      <c:layout>
        <c:manualLayout>
          <c:xMode val="edge"/>
          <c:yMode val="edge"/>
          <c:x val="4.5652427298361629E-2"/>
          <c:y val="2.52851094641490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858585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9781274617447416E-2"/>
          <c:y val="0.23373716734176683"/>
          <c:w val="0.84838177910930246"/>
          <c:h val="0.5271122277704879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Saving time (h)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7548566987815866E-2"/>
                  <c:y val="-6.003755892958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69-4D7C-8D23-95A0E97E8CF9}"/>
                </c:ext>
              </c:extLst>
            </c:dLbl>
            <c:dLbl>
              <c:idx val="2"/>
              <c:layout>
                <c:manualLayout>
                  <c:x val="-4.7957139156513222E-2"/>
                  <c:y val="-4.0025039286388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69-4D7C-8D23-95A0E97E8CF9}"/>
                </c:ext>
              </c:extLst>
            </c:dLbl>
            <c:dLbl>
              <c:idx val="3"/>
              <c:layout>
                <c:manualLayout>
                  <c:x val="-4.7957139156513222E-2"/>
                  <c:y val="-6.003755892958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69-4D7C-8D23-95A0E97E8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1933</c:v>
                </c:pt>
                <c:pt idx="2">
                  <c:v>1920</c:v>
                </c:pt>
                <c:pt idx="3">
                  <c:v>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69-4D7C-8D23-95A0E97E8C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Saving time per user (min)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9182855662605348E-2"/>
                  <c:y val="-5.5034429018783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69-4D7C-8D23-95A0E97E8CF9}"/>
                </c:ext>
              </c:extLst>
            </c:dLbl>
            <c:dLbl>
              <c:idx val="2"/>
              <c:layout>
                <c:manualLayout>
                  <c:x val="-6.394285220868547E-3"/>
                  <c:y val="-5.003129910798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69-4D7C-8D23-95A0E97E8CF9}"/>
                </c:ext>
              </c:extLst>
            </c:dLbl>
            <c:dLbl>
              <c:idx val="3"/>
              <c:layout>
                <c:manualLayout>
                  <c:x val="-2.8774283493908051E-2"/>
                  <c:y val="-4.502816919718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69-4D7C-8D23-95A0E97E8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520</c:v>
                </c:pt>
                <c:pt idx="2">
                  <c:v>371</c:v>
                </c:pt>
                <c:pt idx="3">
                  <c:v>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69-4D7C-8D23-95A0E97E8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663007"/>
        <c:axId val="336671743"/>
      </c:lineChart>
      <c:catAx>
        <c:axId val="336663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671743"/>
        <c:crosses val="autoZero"/>
        <c:auto val="1"/>
        <c:lblAlgn val="ctr"/>
        <c:lblOffset val="100"/>
        <c:noMultiLvlLbl val="0"/>
      </c:catAx>
      <c:valAx>
        <c:axId val="33667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663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FF000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E5-4581-4A64-8696-065F45783D9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E3-2122-4D44-8897-2CF6FBEBB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8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E5-4581-4A64-8696-065F45783D9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E3-2122-4D44-8897-2CF6FBEBB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7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E5-4581-4A64-8696-065F45783D9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E3-2122-4D44-8897-2CF6FBEBB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6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E5-4581-4A64-8696-065F45783D9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E3-2122-4D44-8897-2CF6FBEBB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2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E5-4581-4A64-8696-065F45783D9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E3-2122-4D44-8897-2CF6FBEBB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4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E5-4581-4A64-8696-065F45783D9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E3-2122-4D44-8897-2CF6FBEBB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E5-4581-4A64-8696-065F45783D9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E3-2122-4D44-8897-2CF6FBEBB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8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E5-4581-4A64-8696-065F45783D9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E3-2122-4D44-8897-2CF6FBEBB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0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E5-4581-4A64-8696-065F45783D9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E3-2122-4D44-8897-2CF6FBEBB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2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E5-4581-4A64-8696-065F45783D9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E3-2122-4D44-8897-2CF6FBEBB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7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F9E5-4581-4A64-8696-065F45783D9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E3-2122-4D44-8897-2CF6FBEBB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44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6F9E5-4581-4A64-8696-065F45783D9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92FE3-2122-4D44-8897-2CF6FBEBB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0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СПТД</a:t>
            </a:r>
            <a:endParaRPr lang="ru-RU" sz="10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68081"/>
          </a:xfrm>
        </p:spPr>
        <p:txBody>
          <a:bodyPr>
            <a:noAutofit/>
          </a:bodyPr>
          <a:lstStyle/>
          <a:p>
            <a:r>
              <a:rPr lang="ru-RU" sz="4800" dirty="0"/>
              <a:t>с</a:t>
            </a:r>
            <a:r>
              <a:rPr lang="ru-RU" sz="4800" dirty="0" smtClean="0"/>
              <a:t>истема поиска тестовых данных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220075" y="4370119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Тестовые данные в один клик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670727" y="5801989"/>
            <a:ext cx="172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Сергей Рябиков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10" y="5886836"/>
            <a:ext cx="926090" cy="28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19037" y="1484558"/>
            <a:ext cx="7994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н</a:t>
            </a:r>
            <a:r>
              <a:rPr lang="ru-RU" sz="3200" dirty="0" smtClean="0"/>
              <a:t>овые источники данных и </a:t>
            </a:r>
            <a:r>
              <a:rPr lang="ru-RU" sz="3200" dirty="0" err="1" smtClean="0"/>
              <a:t>консистентность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919037" y="2501377"/>
            <a:ext cx="804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м</a:t>
            </a:r>
            <a:r>
              <a:rPr lang="ru-RU" sz="3200" dirty="0" smtClean="0"/>
              <a:t>ассовые хард-апдейты</a:t>
            </a:r>
            <a:r>
              <a:rPr lang="en-US" sz="3200" dirty="0" smtClean="0"/>
              <a:t> </a:t>
            </a:r>
            <a:r>
              <a:rPr lang="ru-RU" sz="3200" dirty="0" smtClean="0"/>
              <a:t>и другие изменения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919037" y="3524449"/>
            <a:ext cx="4077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ерепроверка данных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19037" y="4547521"/>
            <a:ext cx="5158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</a:t>
            </a:r>
            <a:r>
              <a:rPr lang="ru-RU" sz="3200" dirty="0" smtClean="0"/>
              <a:t>илки в запросах (иерархия)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54" y="1484558"/>
            <a:ext cx="616983" cy="61375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28" y="4515312"/>
            <a:ext cx="616984" cy="616984"/>
          </a:xfrm>
          <a:prstGeom prst="rect">
            <a:avLst/>
          </a:prstGeom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54" y="2485272"/>
            <a:ext cx="597233" cy="616984"/>
          </a:xfrm>
          <a:prstGeom prst="rect">
            <a:avLst/>
          </a:prstGeom>
          <a:ln>
            <a:noFill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928" y="3503708"/>
            <a:ext cx="597233" cy="6137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04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Мечты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48115" y="1492581"/>
            <a:ext cx="3465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а</a:t>
            </a:r>
            <a:r>
              <a:rPr lang="ru-RU" sz="4000" dirty="0" smtClean="0"/>
              <a:t>втоматизация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48115" y="2324760"/>
            <a:ext cx="6553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у</a:t>
            </a:r>
            <a:r>
              <a:rPr lang="ru-RU" sz="4000" dirty="0" smtClean="0"/>
              <a:t>частие продуктовых команд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48115" y="3348798"/>
            <a:ext cx="6696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р</a:t>
            </a:r>
            <a:r>
              <a:rPr lang="ru-RU" sz="4000" dirty="0" smtClean="0"/>
              <a:t>асширение клиентской базы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48115" y="4376749"/>
            <a:ext cx="6277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и</a:t>
            </a:r>
            <a:r>
              <a:rPr lang="ru-RU" sz="4000" dirty="0" smtClean="0"/>
              <a:t>нтеграция с баг-трекингом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48115" y="5402399"/>
            <a:ext cx="6064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л</a:t>
            </a:r>
            <a:r>
              <a:rPr lang="ru-RU" sz="4000" dirty="0" smtClean="0"/>
              <a:t>учший клиентский сервис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2" y="2432829"/>
            <a:ext cx="629612" cy="6399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1503775"/>
            <a:ext cx="634374" cy="6293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145" y="3373850"/>
            <a:ext cx="702643" cy="7078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587" y="4453077"/>
            <a:ext cx="620887" cy="6157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034" y="5553143"/>
            <a:ext cx="557142" cy="5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971991"/>
            <a:ext cx="5008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SPTD_DEV@MTS.RU</a:t>
            </a:r>
            <a:endParaRPr lang="ru-RU" sz="10000" b="1" dirty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85" y="1573190"/>
            <a:ext cx="1222590" cy="17751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0" y="1576389"/>
            <a:ext cx="1271684" cy="17751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76" y="1573190"/>
            <a:ext cx="1345624" cy="17767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3438761"/>
            <a:ext cx="1757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Сергей Рябиков</a:t>
            </a:r>
          </a:p>
          <a:p>
            <a:r>
              <a:rPr lang="ru-RU" dirty="0" smtClean="0"/>
              <a:t>Владелец, </a:t>
            </a:r>
          </a:p>
          <a:p>
            <a:r>
              <a:rPr lang="ru-RU" dirty="0" smtClean="0"/>
              <a:t>архитектор, </a:t>
            </a:r>
          </a:p>
          <a:p>
            <a:r>
              <a:rPr lang="ru-RU" dirty="0" smtClean="0"/>
              <a:t>разработчик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30176" y="3442408"/>
            <a:ext cx="2250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Андрей Спиридонов</a:t>
            </a:r>
          </a:p>
          <a:p>
            <a:r>
              <a:rPr lang="ru-RU" dirty="0" smtClean="0"/>
              <a:t>Архитектор, </a:t>
            </a:r>
          </a:p>
          <a:p>
            <a:r>
              <a:rPr lang="ru-RU" dirty="0" smtClean="0"/>
              <a:t>разработчик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0011" y="3442408"/>
            <a:ext cx="1605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Слава Довжук</a:t>
            </a:r>
          </a:p>
          <a:p>
            <a:r>
              <a:rPr lang="ru-RU" dirty="0" smtClean="0"/>
              <a:t>Разработчик, </a:t>
            </a:r>
          </a:p>
          <a:p>
            <a:r>
              <a:rPr lang="ru-RU" dirty="0" smtClean="0"/>
              <a:t>инженер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16185" y="3438761"/>
            <a:ext cx="2288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Даниил Балыбердин</a:t>
            </a:r>
          </a:p>
          <a:p>
            <a:r>
              <a:rPr lang="ru-RU" dirty="0" smtClean="0"/>
              <a:t>Инженер</a:t>
            </a:r>
            <a:endParaRPr lang="ru-RU" dirty="0"/>
          </a:p>
        </p:txBody>
      </p:sp>
      <p:pic>
        <p:nvPicPr>
          <p:cNvPr id="2051" name="Picture 3" descr="photo_2021-06-30_19-05-3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4" t="5823" r="26303" b="35151"/>
          <a:stretch/>
        </p:blipFill>
        <p:spPr bwMode="auto">
          <a:xfrm>
            <a:off x="9355601" y="1557338"/>
            <a:ext cx="1343024" cy="179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2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Архитектура</a:t>
            </a:r>
            <a:endParaRPr lang="ru-RU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958" y="4568223"/>
            <a:ext cx="1475652" cy="1611577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10965226" y="2957294"/>
            <a:ext cx="936870" cy="1066029"/>
            <a:chOff x="1463740" y="2042232"/>
            <a:chExt cx="695129" cy="1018209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740" y="2365312"/>
              <a:ext cx="695129" cy="69512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506777" y="2042232"/>
              <a:ext cx="594928" cy="235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hangingPunct="1"/>
              <a:r>
                <a:rPr lang="en-US" sz="1000" b="0" kern="1200" dirty="0" smtClean="0">
                  <a:latin typeface="Verdana"/>
                  <a:ea typeface="+mn-ea"/>
                  <a:cs typeface="+mn-cs"/>
                </a:rPr>
                <a:t>Product</a:t>
              </a:r>
              <a:r>
                <a:rPr lang="ru-RU" sz="1000" b="0" kern="1200" dirty="0" smtClean="0">
                  <a:latin typeface="Verdana"/>
                  <a:ea typeface="+mn-ea"/>
                  <a:cs typeface="+mn-cs"/>
                </a:rPr>
                <a:t> 2</a:t>
              </a:r>
              <a:endParaRPr lang="ru-RU" sz="1000" b="0" kern="1200" dirty="0"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0934538" y="1404787"/>
            <a:ext cx="955908" cy="955520"/>
            <a:chOff x="1463740" y="2039709"/>
            <a:chExt cx="695129" cy="1020732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740" y="2365312"/>
              <a:ext cx="695129" cy="69512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536860" y="2039709"/>
              <a:ext cx="583080" cy="263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hangingPunct="1"/>
              <a:r>
                <a:rPr lang="en-US" sz="1000" b="0" kern="1200" dirty="0" smtClean="0">
                  <a:latin typeface="Verdana"/>
                  <a:ea typeface="+mn-ea"/>
                  <a:cs typeface="+mn-cs"/>
                </a:rPr>
                <a:t>Product 1</a:t>
              </a:r>
              <a:endParaRPr lang="ru-RU" sz="1000" b="0" kern="1200" dirty="0"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0934538" y="4620310"/>
            <a:ext cx="961721" cy="976475"/>
            <a:chOff x="961436" y="3273805"/>
            <a:chExt cx="695129" cy="93567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436" y="3514352"/>
              <a:ext cx="695129" cy="695129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060985" y="3273805"/>
              <a:ext cx="584190" cy="235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hangingPunct="1"/>
              <a:r>
                <a:rPr lang="en-US" sz="1000" b="0" kern="1200" dirty="0" smtClean="0">
                  <a:latin typeface="Verdana"/>
                  <a:ea typeface="+mn-ea"/>
                  <a:cs typeface="+mn-cs"/>
                </a:rPr>
                <a:t>Product</a:t>
              </a:r>
              <a:r>
                <a:rPr lang="ru-RU" sz="1000" b="0" kern="1200" dirty="0" smtClean="0">
                  <a:latin typeface="Verdana"/>
                  <a:ea typeface="+mn-ea"/>
                  <a:cs typeface="+mn-cs"/>
                </a:rPr>
                <a:t> Х</a:t>
              </a:r>
              <a:endParaRPr lang="ru-RU" sz="1000" b="0" kern="1200" dirty="0"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964540" y="1406222"/>
            <a:ext cx="981842" cy="1182048"/>
            <a:chOff x="8565470" y="4017767"/>
            <a:chExt cx="981842" cy="1182048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5470" y="4349124"/>
              <a:ext cx="981841" cy="850691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565471" y="4017767"/>
              <a:ext cx="9818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hangingPunct="1"/>
              <a:r>
                <a:rPr lang="en-US" sz="1000" b="0" kern="1200" dirty="0" smtClean="0">
                  <a:latin typeface="Verdana"/>
                  <a:ea typeface="+mn-ea"/>
                  <a:cs typeface="+mn-cs"/>
                </a:rPr>
                <a:t>Dictionary &amp;</a:t>
              </a:r>
            </a:p>
            <a:p>
              <a:pPr defTabSz="914400" hangingPunct="1"/>
              <a:r>
                <a:rPr lang="en-US" sz="1000" dirty="0" smtClean="0">
                  <a:latin typeface="Verdana"/>
                </a:rPr>
                <a:t>SQL scripts</a:t>
              </a:r>
              <a:endParaRPr lang="ru-RU" sz="1000" b="0" kern="1200" dirty="0"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581576" y="1482132"/>
            <a:ext cx="6075681" cy="4678591"/>
            <a:chOff x="1199456" y="1486714"/>
            <a:chExt cx="6252967" cy="4678591"/>
          </a:xfrm>
        </p:grpSpPr>
        <p:sp>
          <p:nvSpPr>
            <p:cNvPr id="52" name="Прямоугольник с двумя скругленными противолежащими углами 51"/>
            <p:cNvSpPr/>
            <p:nvPr/>
          </p:nvSpPr>
          <p:spPr>
            <a:xfrm>
              <a:off x="1199456" y="1486714"/>
              <a:ext cx="2959157" cy="4678590"/>
            </a:xfrm>
            <a:prstGeom prst="round2DiagRect">
              <a:avLst/>
            </a:prstGeom>
            <a:noFill/>
            <a:ln>
              <a:solidFill>
                <a:srgbClr val="3333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5506390" y="2494618"/>
              <a:ext cx="1946033" cy="1757347"/>
              <a:chOff x="8383762" y="4038857"/>
              <a:chExt cx="981841" cy="1067091"/>
            </a:xfrm>
          </p:grpSpPr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0517" y="4385160"/>
                <a:ext cx="831911" cy="720788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8383762" y="4038857"/>
                <a:ext cx="981841" cy="317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hangingPunct="1"/>
                <a:r>
                  <a:rPr lang="en-US" sz="1400" b="0" kern="1200" dirty="0" err="1" smtClean="0">
                    <a:latin typeface="Verdana"/>
                  </a:rPr>
                  <a:t>Normaliize</a:t>
                </a:r>
                <a:r>
                  <a:rPr lang="en-US" sz="1400" b="0" kern="1200" dirty="0" smtClean="0">
                    <a:latin typeface="Verdana"/>
                  </a:rPr>
                  <a:t> &amp;</a:t>
                </a:r>
              </a:p>
              <a:p>
                <a:pPr algn="ctr" defTabSz="914400" hangingPunct="1"/>
                <a:r>
                  <a:rPr lang="en-US" sz="1400" dirty="0" smtClean="0">
                    <a:latin typeface="Verdana"/>
                  </a:rPr>
                  <a:t>Preprocessing</a:t>
                </a:r>
                <a:endParaRPr lang="ru-RU" sz="1400" b="0" kern="1200" dirty="0">
                  <a:latin typeface="Verdana"/>
                </a:endParaRP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2245244" y="2534427"/>
              <a:ext cx="970436" cy="1333252"/>
              <a:chOff x="5149075" y="3263090"/>
              <a:chExt cx="589611" cy="844933"/>
            </a:xfrm>
          </p:grpSpPr>
          <p:pic>
            <p:nvPicPr>
              <p:cNvPr id="65" name="Picture 4" descr="ÐÐ°ÑÑÐ¸Ð½ÐºÐ¸ Ð¿Ð¾ Ð·Ð°Ð¿ÑÐ¾ÑÑ &quot;elastic index icon&quot;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9075" y="3263090"/>
                <a:ext cx="589611" cy="589611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5233726" y="3738691"/>
                <a:ext cx="420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P1</a:t>
                </a:r>
                <a:endParaRPr lang="ru-RU" dirty="0"/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2241104" y="3583685"/>
              <a:ext cx="974576" cy="1492086"/>
              <a:chOff x="5149075" y="3263090"/>
              <a:chExt cx="589611" cy="844933"/>
            </a:xfrm>
          </p:grpSpPr>
          <p:pic>
            <p:nvPicPr>
              <p:cNvPr id="63" name="Picture 4" descr="ÐÐ°ÑÑÐ¸Ð½ÐºÐ¸ Ð¿Ð¾ Ð·Ð°Ð¿ÑÐ¾ÑÑ &quot;elastic index icon&quot;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9075" y="3263090"/>
                <a:ext cx="589611" cy="589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5233726" y="3738691"/>
                <a:ext cx="420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P2</a:t>
                </a:r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2241104" y="4691554"/>
              <a:ext cx="974576" cy="1473751"/>
              <a:chOff x="3989501" y="4079748"/>
              <a:chExt cx="589611" cy="844932"/>
            </a:xfrm>
          </p:grpSpPr>
          <p:pic>
            <p:nvPicPr>
              <p:cNvPr id="61" name="Picture 4" descr="ÐÐ°ÑÑÐ¸Ð½ÐºÐ¸ Ð¿Ð¾ Ð·Ð°Ð¿ÑÐ¾ÑÑ &quot;elastic index icon&quot;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9501" y="4079748"/>
                <a:ext cx="589611" cy="589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4074152" y="4555348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Px</a:t>
                </a:r>
                <a:endParaRPr lang="ru-RU" dirty="0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3472518" y="3203440"/>
              <a:ext cx="2285190" cy="754560"/>
              <a:chOff x="3999284" y="5502963"/>
              <a:chExt cx="2081094" cy="699346"/>
            </a:xfrm>
            <a:solidFill>
              <a:schemeClr val="bg1"/>
            </a:solidFill>
          </p:grpSpPr>
          <p:sp>
            <p:nvSpPr>
              <p:cNvPr id="59" name="Стрелка вправо 58"/>
              <p:cNvSpPr/>
              <p:nvPr/>
            </p:nvSpPr>
            <p:spPr>
              <a:xfrm rot="10800000">
                <a:off x="3999284" y="5531074"/>
                <a:ext cx="2038085" cy="643125"/>
              </a:xfrm>
              <a:prstGeom prst="rightArrow">
                <a:avLst>
                  <a:gd name="adj1" fmla="val 78436"/>
                  <a:gd name="adj2" fmla="val 5000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Picture 6" descr="ÐÐ°ÑÑÐ¸Ð½ÐºÐ¸ Ð¿Ð¾ Ð·Ð°Ð¿ÑÐ¾ÑÑ &quot;logstash icon&quot;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2560" y="5502963"/>
                <a:ext cx="1817818" cy="699346"/>
              </a:xfrm>
              <a:prstGeom prst="rect">
                <a:avLst/>
              </a:prstGeom>
              <a:grpFill/>
              <a:extLst/>
            </p:spPr>
          </p:pic>
        </p:grpSp>
        <p:pic>
          <p:nvPicPr>
            <p:cNvPr id="58" name="Picture 2" descr="ÐÐ°ÑÑÐ¸Ð½ÐºÐ¸ Ð¿Ð¾ Ð·Ð°Ð¿ÑÐ¾ÑÑ &quot;elasticsearch&quot;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6" t="29118" r="7917" b="26119"/>
            <a:stretch/>
          </p:blipFill>
          <p:spPr bwMode="auto">
            <a:xfrm>
              <a:off x="1343472" y="1813170"/>
              <a:ext cx="2664296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2280724" y="2957294"/>
            <a:ext cx="1947146" cy="1568824"/>
            <a:chOff x="2393275" y="2046414"/>
            <a:chExt cx="1947146" cy="1568824"/>
          </a:xfrm>
        </p:grpSpPr>
        <p:pic>
          <p:nvPicPr>
            <p:cNvPr id="70" name="Picture 10" descr="ÐÐ°ÑÑÐ¸Ð½ÐºÐ¸ Ð¿Ð¾ Ð·Ð°Ð¿ÑÐ¾ÑÑ &quot;computer png&quot;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275" y="2046414"/>
              <a:ext cx="1947146" cy="156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2671908" y="2160374"/>
              <a:ext cx="14343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Web app</a:t>
              </a:r>
              <a:r>
                <a:rPr lang="ru-RU" sz="2800" dirty="0" smtClean="0"/>
                <a:t>/</a:t>
              </a:r>
              <a:r>
                <a:rPr lang="en-US" sz="2800" dirty="0" smtClean="0"/>
                <a:t>API</a:t>
              </a:r>
              <a:endParaRPr lang="ru-RU" sz="2800" dirty="0"/>
            </a:p>
          </p:txBody>
        </p:sp>
      </p:grpSp>
      <p:sp>
        <p:nvSpPr>
          <p:cNvPr id="72" name="Правая фигурная скобка 71"/>
          <p:cNvSpPr/>
          <p:nvPr/>
        </p:nvSpPr>
        <p:spPr>
          <a:xfrm rot="10800000">
            <a:off x="10408150" y="1699341"/>
            <a:ext cx="549477" cy="3817183"/>
          </a:xfrm>
          <a:prstGeom prst="rightBrace">
            <a:avLst>
              <a:gd name="adj1" fmla="val 75840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159896" y="2492896"/>
            <a:ext cx="1584176" cy="3384376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10" y="1293919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Интерфейс</a:t>
            </a:r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268" y="1052514"/>
            <a:ext cx="6437807" cy="54035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3123211"/>
            <a:ext cx="5367028" cy="2803896"/>
          </a:xfrm>
          <a:prstGeom prst="rect">
            <a:avLst/>
          </a:prstGeom>
        </p:spPr>
      </p:pic>
      <p:cxnSp>
        <p:nvCxnSpPr>
          <p:cNvPr id="10" name="Скругленная соединительная линия 9"/>
          <p:cNvCxnSpPr/>
          <p:nvPr/>
        </p:nvCxnSpPr>
        <p:spPr>
          <a:xfrm>
            <a:off x="6818130" y="2552699"/>
            <a:ext cx="1219200" cy="570511"/>
          </a:xfrm>
          <a:prstGeom prst="curvedConnector3">
            <a:avLst>
              <a:gd name="adj1" fmla="val 102344"/>
            </a:avLst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853428" y="2653289"/>
            <a:ext cx="235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Конструктор запросов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00863" y="1052513"/>
            <a:ext cx="392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Можно просто открыть сохраненную ссылку на запрос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9866" y="1104052"/>
            <a:ext cx="1835574" cy="635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866" y="1322220"/>
            <a:ext cx="765386" cy="2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Архитектура данных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68600"/>
              </p:ext>
            </p:extLst>
          </p:nvPr>
        </p:nvGraphicFramePr>
        <p:xfrm>
          <a:off x="3224385" y="418473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59031338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4551082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1172316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3213186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7021376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303241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807660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3417549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023688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71081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95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D2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6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D3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P13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5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D4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P13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P9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321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D5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P9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P18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10302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813" y="1546533"/>
            <a:ext cx="2650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Данные в реляционной БД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1813" y="4199604"/>
            <a:ext cx="2612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Плоский документ</a:t>
            </a:r>
            <a:r>
              <a:rPr lang="en-US" sz="2400" dirty="0" smtClean="0"/>
              <a:t> Elasticsearch </a:t>
            </a:r>
            <a:r>
              <a:rPr lang="ru-RU" sz="2400" dirty="0" smtClean="0"/>
              <a:t>с сохранением </a:t>
            </a:r>
            <a:r>
              <a:rPr lang="ru-RU" sz="2400" dirty="0" err="1" smtClean="0"/>
              <a:t>консистентности</a:t>
            </a:r>
            <a:endParaRPr lang="en-US" sz="2400" dirty="0" smtClean="0"/>
          </a:p>
        </p:txBody>
      </p:sp>
      <p:grpSp>
        <p:nvGrpSpPr>
          <p:cNvPr id="7" name="Группа 6"/>
          <p:cNvGrpSpPr/>
          <p:nvPr/>
        </p:nvGrpSpPr>
        <p:grpSpPr>
          <a:xfrm>
            <a:off x="3314411" y="1427842"/>
            <a:ext cx="7947947" cy="2443971"/>
            <a:chOff x="3764676" y="1354697"/>
            <a:chExt cx="7947947" cy="244397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828496" y="1354697"/>
              <a:ext cx="7754328" cy="1928786"/>
              <a:chOff x="3828496" y="1354697"/>
              <a:chExt cx="7754328" cy="1928786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3935760" y="1420413"/>
                <a:ext cx="7546932" cy="1576239"/>
                <a:chOff x="778474" y="1284151"/>
                <a:chExt cx="7546932" cy="1576239"/>
              </a:xfrm>
            </p:grpSpPr>
            <p:grpSp>
              <p:nvGrpSpPr>
                <p:cNvPr id="41" name="Группа 40"/>
                <p:cNvGrpSpPr/>
                <p:nvPr/>
              </p:nvGrpSpPr>
              <p:grpSpPr>
                <a:xfrm>
                  <a:off x="6047567" y="1291072"/>
                  <a:ext cx="2277839" cy="1568301"/>
                  <a:chOff x="8363173" y="1556792"/>
                  <a:chExt cx="2277839" cy="1568301"/>
                </a:xfrm>
              </p:grpSpPr>
              <p:sp>
                <p:nvSpPr>
                  <p:cNvPr id="82" name="Овал 81"/>
                  <p:cNvSpPr/>
                  <p:nvPr/>
                </p:nvSpPr>
                <p:spPr>
                  <a:xfrm>
                    <a:off x="9360952" y="1556792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3" name="Овал 82"/>
                  <p:cNvSpPr/>
                  <p:nvPr/>
                </p:nvSpPr>
                <p:spPr>
                  <a:xfrm>
                    <a:off x="9737792" y="2010048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4" name="Овал 83"/>
                  <p:cNvSpPr/>
                  <p:nvPr/>
                </p:nvSpPr>
                <p:spPr>
                  <a:xfrm>
                    <a:off x="9026103" y="2010048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85" name="Прямая соединительная линия 84"/>
                  <p:cNvCxnSpPr/>
                  <p:nvPr/>
                </p:nvCxnSpPr>
                <p:spPr>
                  <a:xfrm flipH="1">
                    <a:off x="9170119" y="1700808"/>
                    <a:ext cx="190833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Прямая соединительная линия 85"/>
                  <p:cNvCxnSpPr/>
                  <p:nvPr/>
                </p:nvCxnSpPr>
                <p:spPr>
                  <a:xfrm>
                    <a:off x="9504968" y="1700808"/>
                    <a:ext cx="242349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Овал 86"/>
                  <p:cNvSpPr/>
                  <p:nvPr/>
                </p:nvSpPr>
                <p:spPr>
                  <a:xfrm>
                    <a:off x="9400997" y="2498229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8" name="Овал 87"/>
                  <p:cNvSpPr/>
                  <p:nvPr/>
                </p:nvSpPr>
                <p:spPr>
                  <a:xfrm>
                    <a:off x="8689308" y="2498229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89" name="Прямая соединительная линия 88"/>
                  <p:cNvCxnSpPr/>
                  <p:nvPr/>
                </p:nvCxnSpPr>
                <p:spPr>
                  <a:xfrm flipH="1">
                    <a:off x="8833324" y="2188989"/>
                    <a:ext cx="190833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Прямая соединительная линия 89"/>
                  <p:cNvCxnSpPr/>
                  <p:nvPr/>
                </p:nvCxnSpPr>
                <p:spPr>
                  <a:xfrm>
                    <a:off x="9168173" y="2188989"/>
                    <a:ext cx="242349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Овал 90"/>
                  <p:cNvSpPr/>
                  <p:nvPr/>
                </p:nvSpPr>
                <p:spPr>
                  <a:xfrm>
                    <a:off x="10112573" y="2498229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2" name="Овал 91"/>
                  <p:cNvSpPr/>
                  <p:nvPr/>
                </p:nvSpPr>
                <p:spPr>
                  <a:xfrm>
                    <a:off x="9400884" y="2498229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>
                    <a:off x="9879749" y="2188989"/>
                    <a:ext cx="242349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Овал 93"/>
                  <p:cNvSpPr/>
                  <p:nvPr/>
                </p:nvSpPr>
                <p:spPr>
                  <a:xfrm>
                    <a:off x="9074862" y="2981077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5" name="Овал 94"/>
                  <p:cNvSpPr/>
                  <p:nvPr/>
                </p:nvSpPr>
                <p:spPr>
                  <a:xfrm>
                    <a:off x="8363173" y="2981077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96" name="Прямая соединительная линия 95"/>
                  <p:cNvCxnSpPr/>
                  <p:nvPr/>
                </p:nvCxnSpPr>
                <p:spPr>
                  <a:xfrm flipH="1">
                    <a:off x="8507189" y="2671837"/>
                    <a:ext cx="190833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Прямая соединительная линия 96"/>
                  <p:cNvCxnSpPr/>
                  <p:nvPr/>
                </p:nvCxnSpPr>
                <p:spPr>
                  <a:xfrm>
                    <a:off x="8842038" y="2671837"/>
                    <a:ext cx="242349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Овал 97"/>
                  <p:cNvSpPr/>
                  <p:nvPr/>
                </p:nvSpPr>
                <p:spPr>
                  <a:xfrm>
                    <a:off x="9784283" y="2981077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9" name="Овал 98"/>
                  <p:cNvSpPr/>
                  <p:nvPr/>
                </p:nvSpPr>
                <p:spPr>
                  <a:xfrm>
                    <a:off x="9410522" y="2974603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100" name="Прямая соединительная линия 99"/>
                  <p:cNvCxnSpPr/>
                  <p:nvPr/>
                </p:nvCxnSpPr>
                <p:spPr>
                  <a:xfrm>
                    <a:off x="9472892" y="2685107"/>
                    <a:ext cx="1" cy="23983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1" name="Овал 100"/>
                  <p:cNvSpPr/>
                  <p:nvPr/>
                </p:nvSpPr>
                <p:spPr>
                  <a:xfrm>
                    <a:off x="10496996" y="2980060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102" name="Прямая соединительная линия 101"/>
                  <p:cNvCxnSpPr/>
                  <p:nvPr/>
                </p:nvCxnSpPr>
                <p:spPr>
                  <a:xfrm flipH="1">
                    <a:off x="9929323" y="2670820"/>
                    <a:ext cx="190833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Прямая соединительная линия 102"/>
                  <p:cNvCxnSpPr/>
                  <p:nvPr/>
                </p:nvCxnSpPr>
                <p:spPr>
                  <a:xfrm>
                    <a:off x="10264172" y="2670820"/>
                    <a:ext cx="242349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Группа 41"/>
                <p:cNvGrpSpPr/>
                <p:nvPr/>
              </p:nvGrpSpPr>
              <p:grpSpPr>
                <a:xfrm flipH="1">
                  <a:off x="3423135" y="1292089"/>
                  <a:ext cx="1941490" cy="1568301"/>
                  <a:chOff x="8689308" y="1556792"/>
                  <a:chExt cx="1951704" cy="1568301"/>
                </a:xfrm>
              </p:grpSpPr>
              <p:sp>
                <p:nvSpPr>
                  <p:cNvPr id="62" name="Овал 61"/>
                  <p:cNvSpPr/>
                  <p:nvPr/>
                </p:nvSpPr>
                <p:spPr>
                  <a:xfrm>
                    <a:off x="9360952" y="1556792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3" name="Овал 62"/>
                  <p:cNvSpPr/>
                  <p:nvPr/>
                </p:nvSpPr>
                <p:spPr>
                  <a:xfrm>
                    <a:off x="9737792" y="2010048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4" name="Овал 63"/>
                  <p:cNvSpPr/>
                  <p:nvPr/>
                </p:nvSpPr>
                <p:spPr>
                  <a:xfrm>
                    <a:off x="9026103" y="2010048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65" name="Прямая соединительная линия 64"/>
                  <p:cNvCxnSpPr/>
                  <p:nvPr/>
                </p:nvCxnSpPr>
                <p:spPr>
                  <a:xfrm flipH="1">
                    <a:off x="9170119" y="1700808"/>
                    <a:ext cx="190833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Прямая соединительная линия 65"/>
                  <p:cNvCxnSpPr/>
                  <p:nvPr/>
                </p:nvCxnSpPr>
                <p:spPr>
                  <a:xfrm>
                    <a:off x="9504968" y="1700808"/>
                    <a:ext cx="242349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Овал 66"/>
                  <p:cNvSpPr/>
                  <p:nvPr/>
                </p:nvSpPr>
                <p:spPr>
                  <a:xfrm>
                    <a:off x="9400997" y="2498229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" name="Овал 67"/>
                  <p:cNvSpPr/>
                  <p:nvPr/>
                </p:nvSpPr>
                <p:spPr>
                  <a:xfrm>
                    <a:off x="8689308" y="2498229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69" name="Прямая соединительная линия 68"/>
                  <p:cNvCxnSpPr/>
                  <p:nvPr/>
                </p:nvCxnSpPr>
                <p:spPr>
                  <a:xfrm flipH="1">
                    <a:off x="8833324" y="2188989"/>
                    <a:ext cx="190833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Прямая соединительная линия 69"/>
                  <p:cNvCxnSpPr/>
                  <p:nvPr/>
                </p:nvCxnSpPr>
                <p:spPr>
                  <a:xfrm>
                    <a:off x="9168173" y="2188989"/>
                    <a:ext cx="242349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Овал 70"/>
                  <p:cNvSpPr/>
                  <p:nvPr/>
                </p:nvSpPr>
                <p:spPr>
                  <a:xfrm>
                    <a:off x="10112573" y="2498229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2" name="Овал 71"/>
                  <p:cNvSpPr/>
                  <p:nvPr/>
                </p:nvSpPr>
                <p:spPr>
                  <a:xfrm>
                    <a:off x="9400884" y="2498229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73" name="Прямая соединительная линия 72"/>
                  <p:cNvCxnSpPr/>
                  <p:nvPr/>
                </p:nvCxnSpPr>
                <p:spPr>
                  <a:xfrm>
                    <a:off x="9879749" y="2188989"/>
                    <a:ext cx="242349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Овал 73"/>
                  <p:cNvSpPr/>
                  <p:nvPr/>
                </p:nvSpPr>
                <p:spPr>
                  <a:xfrm>
                    <a:off x="9074862" y="2981077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75" name="Прямая соединительная линия 74"/>
                  <p:cNvCxnSpPr/>
                  <p:nvPr/>
                </p:nvCxnSpPr>
                <p:spPr>
                  <a:xfrm>
                    <a:off x="8842038" y="2671837"/>
                    <a:ext cx="242349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Овал 75"/>
                  <p:cNvSpPr/>
                  <p:nvPr/>
                </p:nvSpPr>
                <p:spPr>
                  <a:xfrm>
                    <a:off x="9784283" y="2981077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" name="Овал 76"/>
                  <p:cNvSpPr/>
                  <p:nvPr/>
                </p:nvSpPr>
                <p:spPr>
                  <a:xfrm>
                    <a:off x="9410522" y="2974603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78" name="Прямая соединительная линия 77"/>
                  <p:cNvCxnSpPr/>
                  <p:nvPr/>
                </p:nvCxnSpPr>
                <p:spPr>
                  <a:xfrm>
                    <a:off x="9472892" y="2685107"/>
                    <a:ext cx="1" cy="23983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Овал 78"/>
                  <p:cNvSpPr/>
                  <p:nvPr/>
                </p:nvSpPr>
                <p:spPr>
                  <a:xfrm>
                    <a:off x="10496996" y="2980060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80" name="Прямая соединительная линия 79"/>
                  <p:cNvCxnSpPr/>
                  <p:nvPr/>
                </p:nvCxnSpPr>
                <p:spPr>
                  <a:xfrm flipH="1">
                    <a:off x="9929323" y="2670820"/>
                    <a:ext cx="190833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Прямая соединительная линия 80"/>
                  <p:cNvCxnSpPr/>
                  <p:nvPr/>
                </p:nvCxnSpPr>
                <p:spPr>
                  <a:xfrm>
                    <a:off x="10264172" y="2670820"/>
                    <a:ext cx="242349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Группа 42"/>
                <p:cNvGrpSpPr/>
                <p:nvPr/>
              </p:nvGrpSpPr>
              <p:grpSpPr>
                <a:xfrm flipH="1">
                  <a:off x="778474" y="1284151"/>
                  <a:ext cx="2265918" cy="1568301"/>
                  <a:chOff x="8363173" y="1556792"/>
                  <a:chExt cx="2277839" cy="1568301"/>
                </a:xfrm>
              </p:grpSpPr>
              <p:sp>
                <p:nvSpPr>
                  <p:cNvPr id="44" name="Овал 43"/>
                  <p:cNvSpPr/>
                  <p:nvPr/>
                </p:nvSpPr>
                <p:spPr>
                  <a:xfrm>
                    <a:off x="9360952" y="1556792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Овал 44"/>
                  <p:cNvSpPr/>
                  <p:nvPr/>
                </p:nvSpPr>
                <p:spPr>
                  <a:xfrm>
                    <a:off x="9737792" y="2010048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" name="Овал 45"/>
                  <p:cNvSpPr/>
                  <p:nvPr/>
                </p:nvSpPr>
                <p:spPr>
                  <a:xfrm>
                    <a:off x="9026103" y="2010048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47" name="Прямая соединительная линия 46"/>
                  <p:cNvCxnSpPr/>
                  <p:nvPr/>
                </p:nvCxnSpPr>
                <p:spPr>
                  <a:xfrm flipH="1">
                    <a:off x="9170119" y="1700808"/>
                    <a:ext cx="190833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Прямая соединительная линия 47"/>
                  <p:cNvCxnSpPr/>
                  <p:nvPr/>
                </p:nvCxnSpPr>
                <p:spPr>
                  <a:xfrm>
                    <a:off x="9504968" y="1700808"/>
                    <a:ext cx="242349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Овал 48"/>
                  <p:cNvSpPr/>
                  <p:nvPr/>
                </p:nvSpPr>
                <p:spPr>
                  <a:xfrm>
                    <a:off x="9400997" y="2498229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0" name="Овал 49"/>
                  <p:cNvSpPr/>
                  <p:nvPr/>
                </p:nvSpPr>
                <p:spPr>
                  <a:xfrm>
                    <a:off x="8689308" y="2498229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51" name="Прямая соединительная линия 50"/>
                  <p:cNvCxnSpPr/>
                  <p:nvPr/>
                </p:nvCxnSpPr>
                <p:spPr>
                  <a:xfrm flipH="1">
                    <a:off x="8833324" y="2188989"/>
                    <a:ext cx="190833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Прямая соединительная линия 51"/>
                  <p:cNvCxnSpPr/>
                  <p:nvPr/>
                </p:nvCxnSpPr>
                <p:spPr>
                  <a:xfrm>
                    <a:off x="9168173" y="2188989"/>
                    <a:ext cx="242349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Овал 52"/>
                  <p:cNvSpPr/>
                  <p:nvPr/>
                </p:nvSpPr>
                <p:spPr>
                  <a:xfrm>
                    <a:off x="10112573" y="2498229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4" name="Овал 53"/>
                  <p:cNvSpPr/>
                  <p:nvPr/>
                </p:nvSpPr>
                <p:spPr>
                  <a:xfrm>
                    <a:off x="9400884" y="2498229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55" name="Прямая соединительная линия 54"/>
                  <p:cNvCxnSpPr/>
                  <p:nvPr/>
                </p:nvCxnSpPr>
                <p:spPr>
                  <a:xfrm>
                    <a:off x="9879749" y="2188989"/>
                    <a:ext cx="242349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Овал 55"/>
                  <p:cNvSpPr/>
                  <p:nvPr/>
                </p:nvSpPr>
                <p:spPr>
                  <a:xfrm>
                    <a:off x="8363173" y="2981077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57" name="Прямая соединительная линия 56"/>
                  <p:cNvCxnSpPr/>
                  <p:nvPr/>
                </p:nvCxnSpPr>
                <p:spPr>
                  <a:xfrm flipH="1">
                    <a:off x="8507189" y="2671837"/>
                    <a:ext cx="190833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Овал 57"/>
                  <p:cNvSpPr/>
                  <p:nvPr/>
                </p:nvSpPr>
                <p:spPr>
                  <a:xfrm>
                    <a:off x="9410522" y="2974603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59" name="Прямая соединительная линия 58"/>
                  <p:cNvCxnSpPr/>
                  <p:nvPr/>
                </p:nvCxnSpPr>
                <p:spPr>
                  <a:xfrm>
                    <a:off x="9472892" y="2685107"/>
                    <a:ext cx="1" cy="23983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Овал 59"/>
                  <p:cNvSpPr/>
                  <p:nvPr/>
                </p:nvSpPr>
                <p:spPr>
                  <a:xfrm>
                    <a:off x="10496996" y="2980060"/>
                    <a:ext cx="144016" cy="14401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61" name="Прямая соединительная линия 60"/>
                  <p:cNvCxnSpPr/>
                  <p:nvPr/>
                </p:nvCxnSpPr>
                <p:spPr>
                  <a:xfrm>
                    <a:off x="10264172" y="2670820"/>
                    <a:ext cx="242349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" name="TextBox 10"/>
              <p:cNvSpPr txBox="1"/>
              <p:nvPr/>
            </p:nvSpPr>
            <p:spPr>
              <a:xfrm>
                <a:off x="3828496" y="2976769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D1</a:t>
                </a:r>
                <a:endParaRPr lang="ru-RU" sz="1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918759" y="2972269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D2</a:t>
                </a:r>
                <a:endParaRPr lang="ru-RU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92887" y="2977405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D3</a:t>
                </a:r>
                <a:endParaRPr lang="ru-RU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494012" y="2976152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D1</a:t>
                </a:r>
                <a:endParaRPr lang="ru-RU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204928" y="2972268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D2</a:t>
                </a:r>
                <a:endParaRPr lang="ru-RU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572164" y="2978748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D3</a:t>
                </a:r>
                <a:endParaRPr lang="ru-RU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889691" y="2974874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D4</a:t>
                </a:r>
                <a:endParaRPr lang="ru-RU" sz="12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117760" y="2982240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D1</a:t>
                </a:r>
                <a:endParaRPr lang="ru-RU" sz="1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804930" y="2999354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D2</a:t>
                </a:r>
                <a:endParaRPr lang="ru-RU" sz="1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166934" y="3006484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D3</a:t>
                </a:r>
                <a:endParaRPr lang="ru-RU" sz="12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520722" y="2992127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D4</a:t>
                </a:r>
                <a:endParaRPr lang="ru-RU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225034" y="3000281"/>
                <a:ext cx="3577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D5</a:t>
                </a:r>
                <a:endParaRPr lang="ru-RU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45965" y="2308146"/>
                <a:ext cx="3433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/>
                  <a:t>P1</a:t>
                </a:r>
                <a:endParaRPr lang="ru-RU" sz="12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112411" y="2313301"/>
                <a:ext cx="3433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P2</a:t>
                </a:r>
                <a:endParaRPr lang="ru-RU" sz="12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854750" y="2295358"/>
                <a:ext cx="3433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P3</a:t>
                </a:r>
                <a:endParaRPr lang="ru-RU" sz="12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87578" y="2302156"/>
                <a:ext cx="3433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P4</a:t>
                </a:r>
                <a:endParaRPr lang="ru-RU" sz="12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810594" y="2302155"/>
                <a:ext cx="3433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P5</a:t>
                </a:r>
                <a:endParaRPr lang="ru-RU" sz="12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511117" y="2302154"/>
                <a:ext cx="3433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P6</a:t>
                </a:r>
                <a:endParaRPr lang="ru-RU" sz="12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614452" y="2302153"/>
                <a:ext cx="3433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P7</a:t>
                </a:r>
                <a:endParaRPr lang="ru-RU" sz="12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354607" y="2310293"/>
                <a:ext cx="3433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P8</a:t>
                </a:r>
                <a:endParaRPr lang="ru-RU" sz="12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072145" y="2310292"/>
                <a:ext cx="3433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P9</a:t>
                </a:r>
                <a:endParaRPr lang="ru-RU" sz="12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789329" y="1815843"/>
                <a:ext cx="4219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P10</a:t>
                </a:r>
                <a:endParaRPr lang="ru-RU" sz="12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513165" y="1807177"/>
                <a:ext cx="4219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P11</a:t>
                </a:r>
                <a:endParaRPr lang="ru-RU" sz="12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454728" y="1816960"/>
                <a:ext cx="4219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P12</a:t>
                </a:r>
                <a:endParaRPr lang="ru-RU" sz="12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160165" y="1815843"/>
                <a:ext cx="4219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P13</a:t>
                </a:r>
                <a:endParaRPr lang="ru-RU" sz="12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957816" y="1815802"/>
                <a:ext cx="4219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P14</a:t>
                </a:r>
                <a:endParaRPr lang="ru-RU" sz="12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0689455" y="1807177"/>
                <a:ext cx="4219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P15</a:t>
                </a:r>
                <a:endParaRPr lang="ru-RU" sz="12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185345" y="1354697"/>
                <a:ext cx="4219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P16</a:t>
                </a:r>
                <a:endParaRPr lang="ru-RU" sz="12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823430" y="1355088"/>
                <a:ext cx="4219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P17</a:t>
                </a:r>
                <a:endParaRPr lang="ru-RU" sz="12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307780" y="1363358"/>
                <a:ext cx="4219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P18</a:t>
                </a:r>
                <a:endParaRPr lang="ru-RU" sz="1200" dirty="0"/>
              </a:p>
            </p:txBody>
          </p:sp>
        </p:grpSp>
        <p:sp>
          <p:nvSpPr>
            <p:cNvPr id="9" name="Левая фигурная скобка 8"/>
            <p:cNvSpPr/>
            <p:nvPr/>
          </p:nvSpPr>
          <p:spPr>
            <a:xfrm rot="16200000">
              <a:off x="7594634" y="-319322"/>
              <a:ext cx="288032" cy="7947947"/>
            </a:xfrm>
            <a:prstGeom prst="leftBrace">
              <a:avLst>
                <a:gd name="adj1" fmla="val 113235"/>
                <a:gd name="adj2" fmla="val 504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5224710" y="133887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 1</a:t>
            </a:r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7776158" y="135379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 2</a:t>
            </a:r>
            <a:endParaRPr lang="ru-RU" dirty="0"/>
          </a:p>
        </p:txBody>
      </p:sp>
      <p:sp>
        <p:nvSpPr>
          <p:cNvPr id="106" name="TextBox 105"/>
          <p:cNvSpPr txBox="1"/>
          <p:nvPr/>
        </p:nvSpPr>
        <p:spPr>
          <a:xfrm>
            <a:off x="10226877" y="135051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 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1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Потоки данных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1257486" y="4643778"/>
            <a:ext cx="2239032" cy="1402069"/>
          </a:xfrm>
          <a:prstGeom prst="cloudCallout">
            <a:avLst>
              <a:gd name="adj1" fmla="val -4810"/>
              <a:gd name="adj2" fmla="val 206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Системы – источники данных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3039" y="2832160"/>
            <a:ext cx="2455948" cy="1436914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БД </a:t>
            </a:r>
            <a:r>
              <a:rPr lang="ru-RU" dirty="0" err="1" smtClean="0"/>
              <a:t>препроцессинга</a:t>
            </a:r>
            <a:r>
              <a:rPr lang="ru-RU" dirty="0" smtClean="0"/>
              <a:t> и нормализации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91395" y="1520356"/>
            <a:ext cx="4638923" cy="1066401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Основное хранилище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62377" y="4097409"/>
            <a:ext cx="1280020" cy="803558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Модуль перепроверки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333186" y="4900967"/>
            <a:ext cx="1280020" cy="878180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Модуль подготовки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57033" y="2976182"/>
            <a:ext cx="1280020" cy="805540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Модуль </a:t>
            </a:r>
            <a:r>
              <a:rPr lang="ru-RU" sz="1400" dirty="0" err="1" smtClean="0"/>
              <a:t>валидности</a:t>
            </a:r>
            <a:r>
              <a:rPr lang="ru-RU" sz="1400" dirty="0" smtClean="0"/>
              <a:t> данных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141024" y="2771127"/>
            <a:ext cx="1651644" cy="13120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WEB APP/API</a:t>
            </a:r>
            <a:endParaRPr lang="ru-RU" sz="2000" dirty="0"/>
          </a:p>
        </p:txBody>
      </p:sp>
      <p:cxnSp>
        <p:nvCxnSpPr>
          <p:cNvPr id="24" name="Соединительная линия уступом 23"/>
          <p:cNvCxnSpPr>
            <a:endCxn id="7" idx="1"/>
          </p:cNvCxnSpPr>
          <p:nvPr/>
        </p:nvCxnSpPr>
        <p:spPr>
          <a:xfrm rot="5400000" flipH="1" flipV="1">
            <a:off x="1869071" y="2109841"/>
            <a:ext cx="778607" cy="666041"/>
          </a:xfrm>
          <a:prstGeom prst="bentConnector2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endCxn id="12" idx="1"/>
          </p:cNvCxnSpPr>
          <p:nvPr/>
        </p:nvCxnSpPr>
        <p:spPr>
          <a:xfrm>
            <a:off x="3608987" y="3378830"/>
            <a:ext cx="1348046" cy="12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endCxn id="10" idx="1"/>
          </p:cNvCxnSpPr>
          <p:nvPr/>
        </p:nvCxnSpPr>
        <p:spPr>
          <a:xfrm>
            <a:off x="3608987" y="3847176"/>
            <a:ext cx="1353390" cy="65201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оединительная линия уступом 98"/>
          <p:cNvCxnSpPr>
            <a:stCxn id="5" idx="2"/>
            <a:endCxn id="4" idx="3"/>
          </p:cNvCxnSpPr>
          <p:nvPr/>
        </p:nvCxnSpPr>
        <p:spPr>
          <a:xfrm rot="5400000">
            <a:off x="2151574" y="4494503"/>
            <a:ext cx="454869" cy="401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>
            <a:stCxn id="12" idx="2"/>
            <a:endCxn id="10" idx="0"/>
          </p:cNvCxnSpPr>
          <p:nvPr/>
        </p:nvCxnSpPr>
        <p:spPr>
          <a:xfrm>
            <a:off x="5597043" y="3781722"/>
            <a:ext cx="5344" cy="31568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" name="Picture 11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10691" r="2831" b="11800"/>
          <a:stretch/>
        </p:blipFill>
        <p:spPr bwMode="auto">
          <a:xfrm>
            <a:off x="2904662" y="2062810"/>
            <a:ext cx="1871182" cy="4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485" y="3847176"/>
            <a:ext cx="1318310" cy="236005"/>
          </a:xfrm>
          <a:prstGeom prst="rect">
            <a:avLst/>
          </a:prstGeom>
        </p:spPr>
      </p:pic>
      <p:pic>
        <p:nvPicPr>
          <p:cNvPr id="147" name="Picture 6" descr="ÐÐ°ÑÑÐ¸Ð½ÐºÐ¸ Ð¿Ð¾ Ð·Ð°Ð¿ÑÐ¾ÑÑ &quot;logstash ico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0" y="1516876"/>
            <a:ext cx="1344848" cy="52321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79" name="Прямоугольник 178"/>
          <p:cNvSpPr/>
          <p:nvPr/>
        </p:nvSpPr>
        <p:spPr>
          <a:xfrm>
            <a:off x="9333186" y="1516876"/>
            <a:ext cx="1280020" cy="735906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Модуль резервирования данных</a:t>
            </a:r>
            <a:endParaRPr lang="ru-RU" sz="1200" dirty="0"/>
          </a:p>
        </p:txBody>
      </p:sp>
      <p:cxnSp>
        <p:nvCxnSpPr>
          <p:cNvPr id="264" name="Прямая со стрелкой 263"/>
          <p:cNvCxnSpPr>
            <a:endCxn id="12" idx="0"/>
          </p:cNvCxnSpPr>
          <p:nvPr/>
        </p:nvCxnSpPr>
        <p:spPr>
          <a:xfrm>
            <a:off x="5595140" y="2610238"/>
            <a:ext cx="1903" cy="36594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Соединительная линия уступом 269"/>
          <p:cNvCxnSpPr>
            <a:stCxn id="10" idx="2"/>
          </p:cNvCxnSpPr>
          <p:nvPr/>
        </p:nvCxnSpPr>
        <p:spPr>
          <a:xfrm rot="5400000" flipH="1" flipV="1">
            <a:off x="6812082" y="2572026"/>
            <a:ext cx="1119245" cy="3538637"/>
          </a:xfrm>
          <a:prstGeom prst="bentConnector4">
            <a:avLst>
              <a:gd name="adj1" fmla="val -20424"/>
              <a:gd name="adj2" fmla="val 59043"/>
            </a:avLst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 стрелкой 274"/>
          <p:cNvCxnSpPr>
            <a:stCxn id="13" idx="0"/>
            <a:endCxn id="179" idx="2"/>
          </p:cNvCxnSpPr>
          <p:nvPr/>
        </p:nvCxnSpPr>
        <p:spPr>
          <a:xfrm flipV="1">
            <a:off x="9966846" y="2252782"/>
            <a:ext cx="6350" cy="518345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 стрелкой 275"/>
          <p:cNvCxnSpPr>
            <a:stCxn id="179" idx="1"/>
          </p:cNvCxnSpPr>
          <p:nvPr/>
        </p:nvCxnSpPr>
        <p:spPr>
          <a:xfrm flipH="1">
            <a:off x="7230318" y="1884829"/>
            <a:ext cx="2102868" cy="811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Соединительная линия уступом 279"/>
          <p:cNvCxnSpPr/>
          <p:nvPr/>
        </p:nvCxnSpPr>
        <p:spPr>
          <a:xfrm rot="10800000">
            <a:off x="7230319" y="2292318"/>
            <a:ext cx="1910705" cy="843533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Соединительная линия уступом 284"/>
          <p:cNvCxnSpPr>
            <a:stCxn id="4" idx="2"/>
            <a:endCxn id="11" idx="1"/>
          </p:cNvCxnSpPr>
          <p:nvPr/>
        </p:nvCxnSpPr>
        <p:spPr>
          <a:xfrm flipV="1">
            <a:off x="3494652" y="5340057"/>
            <a:ext cx="5838534" cy="475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Соединительная линия уступом 287"/>
          <p:cNvCxnSpPr>
            <a:stCxn id="13" idx="2"/>
            <a:endCxn id="11" idx="0"/>
          </p:cNvCxnSpPr>
          <p:nvPr/>
        </p:nvCxnSpPr>
        <p:spPr>
          <a:xfrm rot="16200000" flipH="1">
            <a:off x="9561128" y="4488899"/>
            <a:ext cx="817786" cy="635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TextBox 311"/>
          <p:cNvSpPr txBox="1"/>
          <p:nvPr/>
        </p:nvSpPr>
        <p:spPr>
          <a:xfrm>
            <a:off x="8223206" y="2662638"/>
            <a:ext cx="792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ЗАПРОС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8223206" y="3381333"/>
            <a:ext cx="83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ВЫДАЧА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7568285" y="1511632"/>
            <a:ext cx="1572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РЕЗЕРВИРОВАНИЕ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7939476" y="4914466"/>
            <a:ext cx="121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ПОДГОТОВКА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9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28235" y="2691418"/>
            <a:ext cx="30652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Speed</a:t>
            </a:r>
            <a:endParaRPr lang="ru-RU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9962" y="3081324"/>
            <a:ext cx="35659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</a:rPr>
              <a:t>Collision </a:t>
            </a:r>
          </a:p>
          <a:p>
            <a:r>
              <a:rPr lang="en-US" sz="4800" b="1" dirty="0" smtClean="0">
                <a:solidFill>
                  <a:srgbClr val="FF0066"/>
                </a:solidFill>
              </a:rPr>
              <a:t>management</a:t>
            </a:r>
            <a:endParaRPr lang="ru-RU" sz="4800" b="1" dirty="0">
              <a:solidFill>
                <a:srgbClr val="FF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4507" y="5193853"/>
            <a:ext cx="1762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Flexibility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59496" y="2091452"/>
            <a:ext cx="2421466" cy="4668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dirty="0" smtClean="0">
                <a:solidFill>
                  <a:schemeClr val="accent4">
                    <a:lumMod val="75000"/>
                  </a:schemeClr>
                </a:solidFill>
              </a:rPr>
              <a:t>Co</a:t>
            </a:r>
            <a:r>
              <a:rPr lang="ru-RU" altLang="ru-RU" sz="3200" dirty="0" err="1" smtClean="0">
                <a:solidFill>
                  <a:schemeClr val="accent4">
                    <a:lumMod val="75000"/>
                  </a:schemeClr>
                </a:solidFill>
              </a:rPr>
              <a:t>nvenience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66794" y="5395376"/>
            <a:ext cx="2421466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dirty="0" smtClean="0">
                <a:solidFill>
                  <a:schemeClr val="accent1">
                    <a:lumMod val="50000"/>
                  </a:schemeClr>
                </a:solidFill>
              </a:rPr>
              <a:t>Universality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26192" y="5070743"/>
            <a:ext cx="1143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Size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16591" y="1616499"/>
            <a:ext cx="2334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Volume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7158" y="4279898"/>
            <a:ext cx="46954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</a:rPr>
              <a:t>NearRealTime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92852" y="1152147"/>
            <a:ext cx="1523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Analytic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8860" y="4492498"/>
            <a:ext cx="29985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Scalability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62136" y="1729144"/>
            <a:ext cx="26980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</a:rPr>
              <a:t>Influence </a:t>
            </a:r>
          </a:p>
          <a:p>
            <a:r>
              <a:rPr lang="en-US" sz="4800" b="1" dirty="0" smtClean="0">
                <a:solidFill>
                  <a:srgbClr val="00B0F0"/>
                </a:solidFill>
              </a:rPr>
              <a:t>control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725345" y="3870252"/>
            <a:ext cx="2421466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dirty="0" smtClean="0">
                <a:solidFill>
                  <a:schemeClr val="accent1">
                    <a:lumMod val="50000"/>
                  </a:schemeClr>
                </a:solidFill>
              </a:rPr>
              <a:t>Automation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2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Дополнительные возможности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295400" y="3804487"/>
            <a:ext cx="4504803" cy="2297300"/>
            <a:chOff x="4645803" y="807164"/>
            <a:chExt cx="6621274" cy="394353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03068">
              <a:off x="4645803" y="1918886"/>
              <a:ext cx="4633745" cy="276295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4526">
              <a:off x="6309548" y="1455389"/>
              <a:ext cx="3707918" cy="2666999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428695">
              <a:off x="7921513" y="1405133"/>
              <a:ext cx="3943533" cy="2747595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67541"/>
          <a:stretch/>
        </p:blipFill>
        <p:spPr>
          <a:xfrm>
            <a:off x="838200" y="1940719"/>
            <a:ext cx="5487441" cy="646331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0000"/>
            </a:solidFill>
            <a:miter lim="800000"/>
          </a:ln>
          <a:effectLst>
            <a:outerShdw blurRad="254000" algn="tl" rotWithShape="0">
              <a:schemeClr val="tx1">
                <a:alpha val="43000"/>
              </a:scheme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789033" y="1940719"/>
            <a:ext cx="474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Оценка релевантности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9033" y="3475255"/>
            <a:ext cx="3205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Аналитика и </a:t>
            </a:r>
          </a:p>
          <a:p>
            <a:r>
              <a:rPr lang="ru-RU" sz="3600" dirty="0" smtClean="0"/>
              <a:t>распределения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789033" y="4874821"/>
            <a:ext cx="3645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Самый популярный тариф? Услуга?</a:t>
            </a:r>
          </a:p>
          <a:p>
            <a:r>
              <a:rPr lang="ru-RU" dirty="0"/>
              <a:t>Ч</a:t>
            </a:r>
            <a:r>
              <a:rPr lang="ru-RU" dirty="0" smtClean="0"/>
              <a:t>ем больше пользуются и </a:t>
            </a:r>
          </a:p>
          <a:p>
            <a:r>
              <a:rPr lang="ru-RU" dirty="0" smtClean="0"/>
              <a:t>что </a:t>
            </a:r>
            <a:r>
              <a:rPr lang="ru-RU" dirty="0"/>
              <a:t>выходит из моды</a:t>
            </a:r>
          </a:p>
        </p:txBody>
      </p:sp>
    </p:spTree>
    <p:extLst>
      <p:ext uri="{BB962C8B-B14F-4D97-AF65-F5344CB8AC3E}">
        <p14:creationId xmlns:p14="http://schemas.microsoft.com/office/powerpoint/2010/main" val="22091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в цифрах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082530"/>
              </p:ext>
            </p:extLst>
          </p:nvPr>
        </p:nvGraphicFramePr>
        <p:xfrm>
          <a:off x="695325" y="1104902"/>
          <a:ext cx="4848225" cy="333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29658768"/>
              </p:ext>
            </p:extLst>
          </p:nvPr>
        </p:nvGraphicFramePr>
        <p:xfrm>
          <a:off x="5873730" y="1114429"/>
          <a:ext cx="5032395" cy="332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5325" y="4857750"/>
            <a:ext cx="107606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/>
              <a:t>СПТД экономит 2 минуты на запрос</a:t>
            </a:r>
            <a:r>
              <a:rPr lang="ru-RU" sz="1700" dirty="0"/>
              <a:t>:</a:t>
            </a:r>
            <a:r>
              <a:rPr lang="ru-RU" sz="1700" dirty="0" smtClean="0"/>
              <a:t> всего </a:t>
            </a:r>
            <a:r>
              <a:rPr lang="en-US" sz="1700" b="1" dirty="0" smtClean="0">
                <a:solidFill>
                  <a:srgbClr val="FF0000"/>
                </a:solidFill>
              </a:rPr>
              <a:t>~</a:t>
            </a:r>
            <a:r>
              <a:rPr lang="ru-RU" sz="1700" b="1" dirty="0" smtClean="0">
                <a:solidFill>
                  <a:srgbClr val="FF0000"/>
                </a:solidFill>
              </a:rPr>
              <a:t>2000 </a:t>
            </a:r>
            <a:r>
              <a:rPr lang="ru-RU" sz="1700" dirty="0" smtClean="0"/>
              <a:t>рабочих часов в год и </a:t>
            </a:r>
            <a:r>
              <a:rPr lang="en-US" sz="1700" b="1" dirty="0" smtClean="0">
                <a:solidFill>
                  <a:srgbClr val="FF0000"/>
                </a:solidFill>
              </a:rPr>
              <a:t>~</a:t>
            </a:r>
            <a:r>
              <a:rPr lang="ru-RU" sz="1700" b="1" dirty="0" smtClean="0">
                <a:solidFill>
                  <a:srgbClr val="FF0000"/>
                </a:solidFill>
              </a:rPr>
              <a:t>5 </a:t>
            </a:r>
            <a:r>
              <a:rPr lang="ru-RU" sz="1700" dirty="0" smtClean="0"/>
              <a:t>рабочих часов на каждого пользователя</a:t>
            </a:r>
            <a:endParaRPr lang="ru-RU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695325" y="5630793"/>
            <a:ext cx="993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</a:t>
            </a:r>
            <a:r>
              <a:rPr lang="ru-RU" dirty="0" smtClean="0"/>
              <a:t> систем, </a:t>
            </a:r>
            <a:r>
              <a:rPr lang="ru-RU" dirty="0">
                <a:solidFill>
                  <a:srgbClr val="FF0000"/>
                </a:solidFill>
              </a:rPr>
              <a:t>9</a:t>
            </a: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 запроса, </a:t>
            </a:r>
            <a:r>
              <a:rPr lang="ru-RU" dirty="0" smtClean="0">
                <a:solidFill>
                  <a:srgbClr val="FF0000"/>
                </a:solidFill>
              </a:rPr>
              <a:t>9</a:t>
            </a:r>
            <a:r>
              <a:rPr lang="ru-RU" dirty="0" smtClean="0"/>
              <a:t> индексов </a:t>
            </a:r>
            <a:r>
              <a:rPr lang="en-US" dirty="0" smtClean="0"/>
              <a:t>Elasticsearch, </a:t>
            </a:r>
            <a:r>
              <a:rPr lang="ru-RU" dirty="0" smtClean="0">
                <a:solidFill>
                  <a:srgbClr val="FF0000"/>
                </a:solidFill>
              </a:rPr>
              <a:t>500 </a:t>
            </a:r>
            <a:r>
              <a:rPr lang="en-US" dirty="0" smtClean="0">
                <a:solidFill>
                  <a:srgbClr val="FF0000"/>
                </a:solidFill>
              </a:rPr>
              <a:t>M </a:t>
            </a:r>
            <a:r>
              <a:rPr lang="ru-RU" dirty="0" smtClean="0"/>
              <a:t>документов, </a:t>
            </a:r>
            <a:r>
              <a:rPr lang="ru-RU" dirty="0" smtClean="0">
                <a:solidFill>
                  <a:srgbClr val="FF0000"/>
                </a:solidFill>
              </a:rPr>
              <a:t>300 </a:t>
            </a:r>
            <a:r>
              <a:rPr lang="ru-RU" dirty="0" smtClean="0"/>
              <a:t>полей в каждом документе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37938" y="6192058"/>
            <a:ext cx="17363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* данные на 1 июля 2021 г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429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833" r="1" b="1447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10108</TotalTime>
  <Words>309</Words>
  <Application>Microsoft Office PowerPoint</Application>
  <PresentationFormat>Широкоэкранный</PresentationFormat>
  <Paragraphs>162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Тема Office</vt:lpstr>
      <vt:lpstr>СПТД</vt:lpstr>
      <vt:lpstr>Архитектура</vt:lpstr>
      <vt:lpstr>Интерфейс</vt:lpstr>
      <vt:lpstr>Архитектура данных</vt:lpstr>
      <vt:lpstr>Потоки данных</vt:lpstr>
      <vt:lpstr>Преимущества</vt:lpstr>
      <vt:lpstr>Дополнительные возможности</vt:lpstr>
      <vt:lpstr>Результаты в цифрах</vt:lpstr>
      <vt:lpstr>Презентация PowerPoint</vt:lpstr>
      <vt:lpstr>Проблемы</vt:lpstr>
      <vt:lpstr>Мечты</vt:lpstr>
      <vt:lpstr>Наша команда</vt:lpstr>
    </vt:vector>
  </TitlesOfParts>
  <Company>ПАО "МТС"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СПТД</dc:title>
  <dc:creator>ПАО "МТС"</dc:creator>
  <cp:lastModifiedBy>ПАО "МТС"</cp:lastModifiedBy>
  <cp:revision>68</cp:revision>
  <dcterms:created xsi:type="dcterms:W3CDTF">2021-06-24T07:56:53Z</dcterms:created>
  <dcterms:modified xsi:type="dcterms:W3CDTF">2021-10-28T08:34:43Z</dcterms:modified>
</cp:coreProperties>
</file>