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1" r:id="rId4"/>
    <p:sldMasterId id="214748367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</p:sldIdLst>
  <p:sldSz cy="5143500" cx="9144000"/>
  <p:notesSz cx="6858000" cy="9144000"/>
  <p:embeddedFontLst>
    <p:embeddedFont>
      <p:font typeface="Tahoma"/>
      <p:regular r:id="rId48"/>
      <p:bold r:id="rId4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font" Target="fonts/Tahoma-regular.fntdata"/><Relationship Id="rId47" Type="http://schemas.openxmlformats.org/officeDocument/2006/relationships/slide" Target="slides/slide41.xml"/><Relationship Id="rId49" Type="http://schemas.openxmlformats.org/officeDocument/2006/relationships/font" Target="fonts/Tahoma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517aad751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517aad751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58a298a15a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58a298a15a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517aad7517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517aad7517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58a298a15a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58a298a15a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58a298a15a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58a298a15a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58a298a15a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58a298a15a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58a298a15a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58a298a15a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58a298a15a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58a298a15a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517aad7517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517aad7517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517aad7517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517aad7517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517aad7517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517aad7517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517aad7517_0_2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g517aad7517_0_2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g517aad7517_0_21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58a298a15a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58a298a15a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58a298a15a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58a298a15a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58a298a15a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58a298a15a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58a298a15a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58a298a15a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517aad7517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517aad7517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58a298a15a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58a298a15a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58a298a15a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58a298a15a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58a298a15a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58a298a15a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58a298a15a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58a298a15a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517aad7517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517aad7517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517aad7517_0_3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517aad7517_0_3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58a298a15a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58a298a15a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58a298a15a_0_1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58a298a15a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58a298a15a_0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58a298a15a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58a298a15a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58a298a15a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517aad7517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517aad7517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517aad7517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517aad7517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517aad7517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517aad7517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58a298a15a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58a298a15a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58a298a15a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58a298a15a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58a298a15a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58a298a15a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17aad7517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17aad7517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517aad7517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517aad7517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517aad7517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517aad7517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517aad7517_0_3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517aad7517_0_3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517aad7517_0_3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517aad7517_0_3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517aad7517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517aad7517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58a298a15a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58a298a15a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58a298a15a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58a298a15a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" type="title">
  <p:cSld name="TITLE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Фон титульного слайда.png" id="56" name="Google Shape;56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4"/>
          <p:cNvSpPr txBox="1"/>
          <p:nvPr>
            <p:ph type="ctrTitle"/>
          </p:nvPr>
        </p:nvSpPr>
        <p:spPr>
          <a:xfrm>
            <a:off x="685800" y="581819"/>
            <a:ext cx="7772400" cy="13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685800" y="1886019"/>
            <a:ext cx="6400800" cy="6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объект" type="obj">
  <p:cSld name="OBJEC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5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15"/>
          <p:cNvSpPr txBox="1"/>
          <p:nvPr>
            <p:ph idx="12" type="sldNum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раздела" type="secHead">
  <p:cSld name="SECTION_HEADER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 txBox="1"/>
          <p:nvPr>
            <p:ph type="title"/>
          </p:nvPr>
        </p:nvSpPr>
        <p:spPr>
          <a:xfrm>
            <a:off x="722313" y="3305176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6"/>
          <p:cNvSpPr txBox="1"/>
          <p:nvPr>
            <p:ph idx="1" type="body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6" name="Google Shape;66;p16"/>
          <p:cNvSpPr txBox="1"/>
          <p:nvPr>
            <p:ph idx="12" type="sldNum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Два объекта" type="twoObj">
  <p:cSld name="TWO_OBJECTS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7"/>
          <p:cNvSpPr txBox="1"/>
          <p:nvPr>
            <p:ph idx="1" type="body"/>
          </p:nvPr>
        </p:nvSpPr>
        <p:spPr>
          <a:xfrm>
            <a:off x="457200" y="1200151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70" name="Google Shape;70;p17"/>
          <p:cNvSpPr txBox="1"/>
          <p:nvPr>
            <p:ph idx="2" type="body"/>
          </p:nvPr>
        </p:nvSpPr>
        <p:spPr>
          <a:xfrm>
            <a:off x="4648200" y="1200151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71" name="Google Shape;71;p17"/>
          <p:cNvSpPr txBox="1"/>
          <p:nvPr>
            <p:ph idx="12" type="sldNum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Сравнение" type="twoTxTwoObj">
  <p:cSld name="TWO_OBJECTS_WITH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8"/>
          <p:cNvSpPr txBox="1"/>
          <p:nvPr>
            <p:ph idx="1" type="body"/>
          </p:nvPr>
        </p:nvSpPr>
        <p:spPr>
          <a:xfrm>
            <a:off x="457200" y="1151335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5" name="Google Shape;75;p18"/>
          <p:cNvSpPr txBox="1"/>
          <p:nvPr>
            <p:ph idx="2" type="body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76" name="Google Shape;76;p18"/>
          <p:cNvSpPr txBox="1"/>
          <p:nvPr>
            <p:ph idx="3" type="body"/>
          </p:nvPr>
        </p:nvSpPr>
        <p:spPr>
          <a:xfrm>
            <a:off x="4645026" y="1151335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7" name="Google Shape;77;p18"/>
          <p:cNvSpPr txBox="1"/>
          <p:nvPr>
            <p:ph idx="4" type="body"/>
          </p:nvPr>
        </p:nvSpPr>
        <p:spPr>
          <a:xfrm>
            <a:off x="4645026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78" name="Google Shape;78;p18"/>
          <p:cNvSpPr txBox="1"/>
          <p:nvPr>
            <p:ph idx="12" type="sldNum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олько заголовок" type="titleOnly">
  <p:cSld name="TITLE_ONLY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9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9"/>
          <p:cNvSpPr txBox="1"/>
          <p:nvPr>
            <p:ph idx="12" type="sldNum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Пустой" type="blank">
  <p:cSld name="BLANK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0"/>
          <p:cNvSpPr txBox="1"/>
          <p:nvPr>
            <p:ph idx="12" type="sldNum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Объект с подписью" type="objTx">
  <p:cSld name="OBJECT_WITH_CAPTION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1"/>
          <p:cNvSpPr txBox="1"/>
          <p:nvPr>
            <p:ph type="title"/>
          </p:nvPr>
        </p:nvSpPr>
        <p:spPr>
          <a:xfrm>
            <a:off x="457201" y="204787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1"/>
          <p:cNvSpPr txBox="1"/>
          <p:nvPr>
            <p:ph idx="1" type="body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87" name="Google Shape;87;p21"/>
          <p:cNvSpPr txBox="1"/>
          <p:nvPr>
            <p:ph idx="2" type="body"/>
          </p:nvPr>
        </p:nvSpPr>
        <p:spPr>
          <a:xfrm>
            <a:off x="457201" y="1076326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88" name="Google Shape;88;p21"/>
          <p:cNvSpPr txBox="1"/>
          <p:nvPr>
            <p:ph idx="12" type="sldNum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Рисунок с подписью" type="picTx">
  <p:cSld name="PICTURE_WITH_CAPTION_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2"/>
          <p:cNvSpPr txBox="1"/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2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p22"/>
          <p:cNvSpPr txBox="1"/>
          <p:nvPr>
            <p:ph idx="1" type="body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93" name="Google Shape;93;p22"/>
          <p:cNvSpPr txBox="1"/>
          <p:nvPr>
            <p:ph idx="12" type="sldNum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вертик. текст" type="vertTx">
  <p:cSld name="VERTICAL_TEX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3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3"/>
          <p:cNvSpPr txBox="1"/>
          <p:nvPr>
            <p:ph idx="1" type="body"/>
          </p:nvPr>
        </p:nvSpPr>
        <p:spPr>
          <a:xfrm rot="5400000">
            <a:off x="2874750" y="-1217399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7" name="Google Shape;97;p23"/>
          <p:cNvSpPr txBox="1"/>
          <p:nvPr>
            <p:ph idx="12" type="sldNum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Вертик. загол. и текст" type="vertTitleAndTx">
  <p:cSld name="VERTICAL_TITLE_AND_VERTICAL_TEX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4"/>
          <p:cNvSpPr txBox="1"/>
          <p:nvPr>
            <p:ph type="title"/>
          </p:nvPr>
        </p:nvSpPr>
        <p:spPr>
          <a:xfrm rot="5400000">
            <a:off x="5463750" y="1371629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4"/>
          <p:cNvSpPr txBox="1"/>
          <p:nvPr>
            <p:ph idx="1" type="body"/>
          </p:nvPr>
        </p:nvSpPr>
        <p:spPr>
          <a:xfrm rot="5400000">
            <a:off x="1272750" y="-609571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1" name="Google Shape;101;p24"/>
          <p:cNvSpPr txBox="1"/>
          <p:nvPr>
            <p:ph idx="12" type="sldNum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/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45700" lIns="91425" spcFirstLastPara="1" rIns="91425" wrap="square" tIns="45700"/>
          <a:lstStyle>
            <a:lvl1pPr indent="-431800" lvl="0" marL="457200" rtl="0">
              <a:spcBef>
                <a:spcPts val="640"/>
              </a:spcBef>
              <a:spcAft>
                <a:spcPts val="0"/>
              </a:spcAft>
              <a:buSzPts val="3200"/>
              <a:buChar char="•"/>
              <a:defRPr/>
            </a:lvl1pPr>
            <a:lvl2pPr indent="-406400" lvl="1" marL="914400" rtl="0">
              <a:spcBef>
                <a:spcPts val="560"/>
              </a:spcBef>
              <a:spcAft>
                <a:spcPts val="0"/>
              </a:spcAft>
              <a:buSzPts val="2800"/>
              <a:buChar char="–"/>
              <a:defRPr/>
            </a:lvl2pPr>
            <a:lvl3pPr indent="-381000" lvl="2" marL="1371600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/>
            </a:lvl3pPr>
            <a:lvl4pPr indent="-355600" lvl="3" marL="1828800" rtl="0"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indent="-355600" lvl="4" marL="2286000" rtl="0"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indent="-355600" lvl="5" marL="27432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  <p:sp>
        <p:nvSpPr>
          <p:cNvPr id="105" name="Google Shape;105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Фон слайда.png" id="51" name="Google Shape;51;p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3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3" name="Google Shape;53;p13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2" type="sldNum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7.png"/><Relationship Id="rId4" Type="http://schemas.openxmlformats.org/officeDocument/2006/relationships/image" Target="../media/image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png"/><Relationship Id="rId4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0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11.png"/><Relationship Id="rId5" Type="http://schemas.openxmlformats.org/officeDocument/2006/relationships/image" Target="../media/image14.jpg"/><Relationship Id="rId6" Type="http://schemas.openxmlformats.org/officeDocument/2006/relationships/image" Target="../media/image28.png"/><Relationship Id="rId7" Type="http://schemas.openxmlformats.org/officeDocument/2006/relationships/image" Target="../media/image10.jpg"/><Relationship Id="rId8" Type="http://schemas.openxmlformats.org/officeDocument/2006/relationships/image" Target="../media/image9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png"/><Relationship Id="rId4" Type="http://schemas.openxmlformats.org/officeDocument/2006/relationships/image" Target="../media/image1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.png"/><Relationship Id="rId4" Type="http://schemas.openxmlformats.org/officeDocument/2006/relationships/image" Target="../media/image1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.png"/><Relationship Id="rId4" Type="http://schemas.openxmlformats.org/officeDocument/2006/relationships/image" Target="../media/image1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8.png"/><Relationship Id="rId4" Type="http://schemas.openxmlformats.org/officeDocument/2006/relationships/image" Target="../media/image1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8.png"/><Relationship Id="rId4" Type="http://schemas.openxmlformats.org/officeDocument/2006/relationships/image" Target="../media/image25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8.png"/><Relationship Id="rId4" Type="http://schemas.openxmlformats.org/officeDocument/2006/relationships/image" Target="../media/image21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8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0.png"/><Relationship Id="rId4" Type="http://schemas.openxmlformats.org/officeDocument/2006/relationships/image" Target="../media/image8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0.png"/><Relationship Id="rId4" Type="http://schemas.openxmlformats.org/officeDocument/2006/relationships/image" Target="../media/image8.png"/><Relationship Id="rId5" Type="http://schemas.openxmlformats.org/officeDocument/2006/relationships/image" Target="../media/image24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2.png"/><Relationship Id="rId4" Type="http://schemas.openxmlformats.org/officeDocument/2006/relationships/image" Target="../media/image20.png"/><Relationship Id="rId5" Type="http://schemas.openxmlformats.org/officeDocument/2006/relationships/image" Target="../media/image8.png"/><Relationship Id="rId6" Type="http://schemas.openxmlformats.org/officeDocument/2006/relationships/image" Target="../media/image2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8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6.png"/><Relationship Id="rId4" Type="http://schemas.openxmlformats.org/officeDocument/2006/relationships/image" Target="../media/image23.png"/><Relationship Id="rId5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6"/>
          <p:cNvSpPr txBox="1"/>
          <p:nvPr>
            <p:ph type="ctrTitle"/>
          </p:nvPr>
        </p:nvSpPr>
        <p:spPr>
          <a:xfrm>
            <a:off x="311700" y="1326000"/>
            <a:ext cx="8520600" cy="249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15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Мексиканские страсти по мидлу. Или как среди юниоров и сеньоров найти золотую середину?</a:t>
            </a:r>
            <a:endParaRPr b="1" sz="36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1" name="Google Shape;111;p26"/>
          <p:cNvSpPr txBox="1"/>
          <p:nvPr>
            <p:ph idx="1" type="subTitle"/>
          </p:nvPr>
        </p:nvSpPr>
        <p:spPr>
          <a:xfrm>
            <a:off x="6278100" y="3692225"/>
            <a:ext cx="2865900" cy="6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Алексей Петров</a:t>
            </a:r>
            <a:endParaRPr/>
          </a:p>
        </p:txBody>
      </p:sp>
      <p:pic>
        <p:nvPicPr>
          <p:cNvPr id="112" name="Google Shape;11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4403" y="4475625"/>
            <a:ext cx="868771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35"/>
          <p:cNvPicPr preferRelativeResize="0"/>
          <p:nvPr/>
        </p:nvPicPr>
        <p:blipFill rotWithShape="1">
          <a:blip r:embed="rId3">
            <a:alphaModFix/>
          </a:blip>
          <a:srcRect b="0" l="31258" r="23379" t="0"/>
          <a:stretch/>
        </p:blipFill>
        <p:spPr>
          <a:xfrm>
            <a:off x="6283525" y="411475"/>
            <a:ext cx="2894150" cy="4732025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ahoma"/>
                <a:ea typeface="Tahoma"/>
                <a:cs typeface="Tahoma"/>
                <a:sym typeface="Tahoma"/>
              </a:rPr>
              <a:t>А зачем вообще нужны мидлы?</a:t>
            </a:r>
            <a:endParaRPr b="1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0" name="Google Shape;190;p35"/>
          <p:cNvSpPr txBox="1"/>
          <p:nvPr>
            <p:ph idx="1" type="body"/>
          </p:nvPr>
        </p:nvSpPr>
        <p:spPr>
          <a:xfrm>
            <a:off x="311700" y="1152475"/>
            <a:ext cx="4214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❏"/>
            </a:pPr>
            <a:r>
              <a:rPr lang="en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Дополнить коллектив</a:t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❏"/>
            </a:pPr>
            <a:r>
              <a:rPr lang="en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В переходный период</a:t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❏"/>
            </a:pPr>
            <a:r>
              <a:rPr lang="en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Кадровая инвестиция</a:t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91" name="Google Shape;191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54403" y="4475625"/>
            <a:ext cx="868771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ahoma"/>
                <a:ea typeface="Tahoma"/>
                <a:cs typeface="Tahoma"/>
                <a:sym typeface="Tahoma"/>
              </a:rPr>
              <a:t>Кейсы для мидлов</a:t>
            </a:r>
            <a:endParaRPr b="1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97" name="Google Shape;197;p36"/>
          <p:cNvPicPr preferRelativeResize="0"/>
          <p:nvPr/>
        </p:nvPicPr>
        <p:blipFill rotWithShape="1">
          <a:blip r:embed="rId3">
            <a:alphaModFix/>
          </a:blip>
          <a:srcRect b="16506" l="0" r="17877" t="0"/>
          <a:stretch/>
        </p:blipFill>
        <p:spPr>
          <a:xfrm>
            <a:off x="4084821" y="0"/>
            <a:ext cx="505918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ahoma"/>
                <a:ea typeface="Tahoma"/>
                <a:cs typeface="Tahoma"/>
                <a:sym typeface="Tahoma"/>
              </a:rPr>
              <a:t>Кейсы для мидлов</a:t>
            </a:r>
            <a:endParaRPr b="1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3" name="Google Shape;203;p37"/>
          <p:cNvSpPr txBox="1"/>
          <p:nvPr>
            <p:ph idx="1" type="body"/>
          </p:nvPr>
        </p:nvSpPr>
        <p:spPr>
          <a:xfrm>
            <a:off x="159300" y="1693850"/>
            <a:ext cx="5595000" cy="272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❏"/>
            </a:pPr>
            <a:r>
              <a:rPr lang="en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Регрессия: ещё ОК</a:t>
            </a:r>
            <a:endParaRPr/>
          </a:p>
        </p:txBody>
      </p:sp>
      <p:pic>
        <p:nvPicPr>
          <p:cNvPr id="204" name="Google Shape;204;p37"/>
          <p:cNvPicPr preferRelativeResize="0"/>
          <p:nvPr/>
        </p:nvPicPr>
        <p:blipFill rotWithShape="1">
          <a:blip r:embed="rId3">
            <a:alphaModFix/>
          </a:blip>
          <a:srcRect b="16506" l="0" r="17877" t="0"/>
          <a:stretch/>
        </p:blipFill>
        <p:spPr>
          <a:xfrm>
            <a:off x="4084821" y="0"/>
            <a:ext cx="505918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ahoma"/>
                <a:ea typeface="Tahoma"/>
                <a:cs typeface="Tahoma"/>
                <a:sym typeface="Tahoma"/>
              </a:rPr>
              <a:t>Кейсы для мидлов</a:t>
            </a:r>
            <a:endParaRPr b="1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10" name="Google Shape;210;p38"/>
          <p:cNvSpPr txBox="1"/>
          <p:nvPr>
            <p:ph idx="1" type="body"/>
          </p:nvPr>
        </p:nvSpPr>
        <p:spPr>
          <a:xfrm>
            <a:off x="159300" y="1693850"/>
            <a:ext cx="5595000" cy="272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❏"/>
            </a:pPr>
            <a:r>
              <a:rPr lang="en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Регрессия: ещё ОК</a:t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❏"/>
            </a:pPr>
            <a:r>
              <a:rPr lang="en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Тест-дизайн: ОК</a:t>
            </a:r>
            <a:endParaRPr/>
          </a:p>
        </p:txBody>
      </p:sp>
      <p:pic>
        <p:nvPicPr>
          <p:cNvPr id="211" name="Google Shape;211;p38"/>
          <p:cNvPicPr preferRelativeResize="0"/>
          <p:nvPr/>
        </p:nvPicPr>
        <p:blipFill rotWithShape="1">
          <a:blip r:embed="rId3">
            <a:alphaModFix/>
          </a:blip>
          <a:srcRect b="16506" l="0" r="17877" t="0"/>
          <a:stretch/>
        </p:blipFill>
        <p:spPr>
          <a:xfrm>
            <a:off x="4084821" y="0"/>
            <a:ext cx="505918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ahoma"/>
                <a:ea typeface="Tahoma"/>
                <a:cs typeface="Tahoma"/>
                <a:sym typeface="Tahoma"/>
              </a:rPr>
              <a:t>Кейсы для мидлов</a:t>
            </a:r>
            <a:endParaRPr b="1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17" name="Google Shape;217;p39"/>
          <p:cNvSpPr txBox="1"/>
          <p:nvPr>
            <p:ph idx="1" type="body"/>
          </p:nvPr>
        </p:nvSpPr>
        <p:spPr>
          <a:xfrm>
            <a:off x="159300" y="1693850"/>
            <a:ext cx="5595000" cy="272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❏"/>
            </a:pPr>
            <a:r>
              <a:rPr lang="en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Регрессия: ещё ОК</a:t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❏"/>
            </a:pPr>
            <a:r>
              <a:rPr lang="en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Тест-дизайн: ОК</a:t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❏"/>
            </a:pPr>
            <a:r>
              <a:rPr lang="en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Продуктовое тестирование: ОК</a:t>
            </a:r>
            <a:endParaRPr/>
          </a:p>
        </p:txBody>
      </p:sp>
      <p:pic>
        <p:nvPicPr>
          <p:cNvPr id="218" name="Google Shape;218;p39"/>
          <p:cNvPicPr preferRelativeResize="0"/>
          <p:nvPr/>
        </p:nvPicPr>
        <p:blipFill rotWithShape="1">
          <a:blip r:embed="rId3">
            <a:alphaModFix/>
          </a:blip>
          <a:srcRect b="16506" l="0" r="17877" t="0"/>
          <a:stretch/>
        </p:blipFill>
        <p:spPr>
          <a:xfrm>
            <a:off x="4084821" y="0"/>
            <a:ext cx="505918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ahoma"/>
                <a:ea typeface="Tahoma"/>
                <a:cs typeface="Tahoma"/>
                <a:sym typeface="Tahoma"/>
              </a:rPr>
              <a:t>Кейсы для мидлов</a:t>
            </a:r>
            <a:endParaRPr b="1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24" name="Google Shape;224;p40"/>
          <p:cNvSpPr txBox="1"/>
          <p:nvPr>
            <p:ph idx="1" type="body"/>
          </p:nvPr>
        </p:nvSpPr>
        <p:spPr>
          <a:xfrm>
            <a:off x="159300" y="1693850"/>
            <a:ext cx="5595000" cy="272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❏"/>
            </a:pPr>
            <a:r>
              <a:rPr lang="en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Регрессия: ещё ОК</a:t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❏"/>
            </a:pPr>
            <a:r>
              <a:rPr lang="en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Тест-дизайн: ОК</a:t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❏"/>
            </a:pPr>
            <a:r>
              <a:rPr lang="en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Продуктовое тестирование: ОК</a:t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❏"/>
            </a:pPr>
            <a:r>
              <a:rPr lang="en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Обучение автоматизации: уже ОК</a:t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25" name="Google Shape;225;p40"/>
          <p:cNvPicPr preferRelativeResize="0"/>
          <p:nvPr/>
        </p:nvPicPr>
        <p:blipFill rotWithShape="1">
          <a:blip r:embed="rId3">
            <a:alphaModFix/>
          </a:blip>
          <a:srcRect b="16506" l="0" r="17877" t="0"/>
          <a:stretch/>
        </p:blipFill>
        <p:spPr>
          <a:xfrm>
            <a:off x="4084821" y="0"/>
            <a:ext cx="505918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ahoma"/>
                <a:ea typeface="Tahoma"/>
                <a:cs typeface="Tahoma"/>
                <a:sym typeface="Tahoma"/>
              </a:rPr>
              <a:t>Кейсы для мидлов</a:t>
            </a:r>
            <a:endParaRPr b="1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31" name="Google Shape;231;p41"/>
          <p:cNvSpPr txBox="1"/>
          <p:nvPr>
            <p:ph idx="1" type="body"/>
          </p:nvPr>
        </p:nvSpPr>
        <p:spPr>
          <a:xfrm>
            <a:off x="159300" y="1693850"/>
            <a:ext cx="5595000" cy="272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❏"/>
            </a:pPr>
            <a:r>
              <a:rPr lang="en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Регрессия: ещё ОК</a:t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❏"/>
            </a:pPr>
            <a:r>
              <a:rPr lang="en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Тест-дизайн: ОК</a:t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❏"/>
            </a:pPr>
            <a:r>
              <a:rPr lang="en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Продуктовое тестирование: ОК</a:t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❏"/>
            </a:pPr>
            <a:r>
              <a:rPr lang="en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Обучение автоматизации: уже ОК</a:t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❏"/>
            </a:pPr>
            <a:r>
              <a:rPr lang="en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Экспертная ниша: уже ОК</a:t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32" name="Google Shape;232;p41"/>
          <p:cNvPicPr preferRelativeResize="0"/>
          <p:nvPr/>
        </p:nvPicPr>
        <p:blipFill rotWithShape="1">
          <a:blip r:embed="rId3">
            <a:alphaModFix/>
          </a:blip>
          <a:srcRect b="16506" l="0" r="17877" t="0"/>
          <a:stretch/>
        </p:blipFill>
        <p:spPr>
          <a:xfrm>
            <a:off x="4084821" y="0"/>
            <a:ext cx="505918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ahoma"/>
                <a:ea typeface="Tahoma"/>
                <a:cs typeface="Tahoma"/>
                <a:sym typeface="Tahoma"/>
              </a:rPr>
              <a:t>Но кто такой вообще этот мидл?</a:t>
            </a:r>
            <a:endParaRPr b="1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38" name="Google Shape;238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4403" y="4475625"/>
            <a:ext cx="868771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42"/>
          <p:cNvPicPr preferRelativeResize="0"/>
          <p:nvPr/>
        </p:nvPicPr>
        <p:blipFill rotWithShape="1">
          <a:blip r:embed="rId4">
            <a:alphaModFix/>
          </a:blip>
          <a:srcRect b="0" l="0" r="0" t="1477"/>
          <a:stretch/>
        </p:blipFill>
        <p:spPr>
          <a:xfrm>
            <a:off x="1533100" y="1134875"/>
            <a:ext cx="5389050" cy="398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6050" y="1324150"/>
            <a:ext cx="6247629" cy="3514549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ahoma"/>
                <a:ea typeface="Tahoma"/>
                <a:cs typeface="Tahoma"/>
                <a:sym typeface="Tahoma"/>
              </a:rPr>
              <a:t>Кейсы от обратного</a:t>
            </a:r>
            <a:endParaRPr b="1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46" name="Google Shape;246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54403" y="4475625"/>
            <a:ext cx="868771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43"/>
          <p:cNvSpPr txBox="1"/>
          <p:nvPr>
            <p:ph idx="1" type="body"/>
          </p:nvPr>
        </p:nvSpPr>
        <p:spPr>
          <a:xfrm>
            <a:off x="311700" y="1152475"/>
            <a:ext cx="4108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❏"/>
            </a:pPr>
            <a:r>
              <a:rPr lang="en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НЕ новичок</a:t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❏"/>
            </a:pPr>
            <a:r>
              <a:rPr lang="en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НЕ эксперт</a:t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ahoma"/>
                <a:ea typeface="Tahoma"/>
                <a:cs typeface="Tahoma"/>
                <a:sym typeface="Tahoma"/>
              </a:rPr>
              <a:t>Почему уже не джун</a:t>
            </a:r>
            <a:endParaRPr b="1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53" name="Google Shape;253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4403" y="4475625"/>
            <a:ext cx="868771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44"/>
          <p:cNvPicPr preferRelativeResize="0"/>
          <p:nvPr/>
        </p:nvPicPr>
        <p:blipFill rotWithShape="1">
          <a:blip r:embed="rId4">
            <a:alphaModFix/>
          </a:blip>
          <a:srcRect b="0" l="25000" r="24627" t="0"/>
          <a:stretch/>
        </p:blipFill>
        <p:spPr>
          <a:xfrm>
            <a:off x="6217175" y="933450"/>
            <a:ext cx="2926826" cy="327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latin typeface="Tahoma"/>
                <a:ea typeface="Tahoma"/>
                <a:cs typeface="Tahoma"/>
                <a:sym typeface="Tahoma"/>
              </a:rPr>
              <a:t>О докладчике</a:t>
            </a:r>
            <a:endParaRPr b="1" sz="2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9" name="Google Shape;119;p27"/>
          <p:cNvSpPr txBox="1"/>
          <p:nvPr>
            <p:ph idx="1" type="body"/>
          </p:nvPr>
        </p:nvSpPr>
        <p:spPr>
          <a:xfrm>
            <a:off x="311700" y="1152475"/>
            <a:ext cx="5217600" cy="341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400">
                <a:latin typeface="Tahoma"/>
                <a:ea typeface="Tahoma"/>
                <a:cs typeface="Tahoma"/>
                <a:sym typeface="Tahoma"/>
              </a:rPr>
              <a:t>В ИТ с 2005 года, руковожу с 2010. Прошел путь от младшего тестировщика до директора по качеству.</a:t>
            </a:r>
            <a:endParaRPr sz="24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400">
                <a:latin typeface="Tahoma"/>
                <a:ea typeface="Tahoma"/>
                <a:cs typeface="Tahoma"/>
                <a:sym typeface="Tahoma"/>
              </a:rPr>
              <a:t>Регулярный спикер конференций, автор курсов по тестированию.</a:t>
            </a:r>
            <a:endParaRPr sz="24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20" name="Google Shape;12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61451" y="3112647"/>
            <a:ext cx="387671" cy="340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87418" y="2738038"/>
            <a:ext cx="335754" cy="295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61457" y="3532390"/>
            <a:ext cx="387668" cy="340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61451" y="1324850"/>
            <a:ext cx="387670" cy="401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661456" y="1795169"/>
            <a:ext cx="387669" cy="421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661450" y="2285283"/>
            <a:ext cx="387666" cy="366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7"/>
          <p:cNvPicPr preferRelativeResize="0"/>
          <p:nvPr/>
        </p:nvPicPr>
        <p:blipFill rotWithShape="1">
          <a:blip r:embed="rId9">
            <a:alphaModFix/>
          </a:blip>
          <a:srcRect b="0" l="5478" r="17574" t="0"/>
          <a:stretch/>
        </p:blipFill>
        <p:spPr>
          <a:xfrm>
            <a:off x="5781963" y="1324850"/>
            <a:ext cx="2626813" cy="2548212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7"/>
          <p:cNvSpPr/>
          <p:nvPr/>
        </p:nvSpPr>
        <p:spPr>
          <a:xfrm>
            <a:off x="8023850" y="4685575"/>
            <a:ext cx="1025400" cy="416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8" name="Google Shape;128;p2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154403" y="4475625"/>
            <a:ext cx="868771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ahoma"/>
                <a:ea typeface="Tahoma"/>
                <a:cs typeface="Tahoma"/>
                <a:sym typeface="Tahoma"/>
              </a:rPr>
              <a:t>Почему уже не джун</a:t>
            </a:r>
            <a:endParaRPr b="1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60" name="Google Shape;260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4403" y="4475625"/>
            <a:ext cx="868771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45"/>
          <p:cNvSpPr txBox="1"/>
          <p:nvPr>
            <p:ph idx="1" type="body"/>
          </p:nvPr>
        </p:nvSpPr>
        <p:spPr>
          <a:xfrm>
            <a:off x="311700" y="1152475"/>
            <a:ext cx="5787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❏"/>
            </a:pPr>
            <a:r>
              <a:rPr lang="en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Знаком с прописными истинами</a:t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62" name="Google Shape;262;p45"/>
          <p:cNvPicPr preferRelativeResize="0"/>
          <p:nvPr/>
        </p:nvPicPr>
        <p:blipFill rotWithShape="1">
          <a:blip r:embed="rId4">
            <a:alphaModFix/>
          </a:blip>
          <a:srcRect b="0" l="25000" r="24627" t="0"/>
          <a:stretch/>
        </p:blipFill>
        <p:spPr>
          <a:xfrm>
            <a:off x="6217175" y="933450"/>
            <a:ext cx="2926826" cy="327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ahoma"/>
                <a:ea typeface="Tahoma"/>
                <a:cs typeface="Tahoma"/>
                <a:sym typeface="Tahoma"/>
              </a:rPr>
              <a:t>Почему уже не джун</a:t>
            </a:r>
            <a:endParaRPr b="1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68" name="Google Shape;268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4403" y="4475625"/>
            <a:ext cx="868771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46"/>
          <p:cNvSpPr txBox="1"/>
          <p:nvPr>
            <p:ph idx="1" type="body"/>
          </p:nvPr>
        </p:nvSpPr>
        <p:spPr>
          <a:xfrm>
            <a:off x="311700" y="1152475"/>
            <a:ext cx="5787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❏"/>
            </a:pPr>
            <a:r>
              <a:rPr lang="en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Знаком с прописными истинами</a:t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❏"/>
            </a:pPr>
            <a:r>
              <a:rPr lang="en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Имеет опыт реальной работы</a:t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70" name="Google Shape;270;p46"/>
          <p:cNvPicPr preferRelativeResize="0"/>
          <p:nvPr/>
        </p:nvPicPr>
        <p:blipFill rotWithShape="1">
          <a:blip r:embed="rId4">
            <a:alphaModFix/>
          </a:blip>
          <a:srcRect b="0" l="25000" r="24627" t="0"/>
          <a:stretch/>
        </p:blipFill>
        <p:spPr>
          <a:xfrm>
            <a:off x="6217175" y="933450"/>
            <a:ext cx="2926826" cy="327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ahoma"/>
                <a:ea typeface="Tahoma"/>
                <a:cs typeface="Tahoma"/>
                <a:sym typeface="Tahoma"/>
              </a:rPr>
              <a:t>Почему уже не джун</a:t>
            </a:r>
            <a:endParaRPr b="1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76" name="Google Shape;276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4403" y="4475625"/>
            <a:ext cx="868771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47"/>
          <p:cNvSpPr txBox="1"/>
          <p:nvPr>
            <p:ph idx="1" type="body"/>
          </p:nvPr>
        </p:nvSpPr>
        <p:spPr>
          <a:xfrm>
            <a:off x="311700" y="1152475"/>
            <a:ext cx="5787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❏"/>
            </a:pPr>
            <a:r>
              <a:rPr lang="en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Знаком с прописными истинами</a:t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❏"/>
            </a:pPr>
            <a:r>
              <a:rPr lang="en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Имеет опыт реальной работы</a:t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❏"/>
            </a:pPr>
            <a:r>
              <a:rPr lang="en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(Почти) определился с развитием</a:t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78" name="Google Shape;278;p47"/>
          <p:cNvPicPr preferRelativeResize="0"/>
          <p:nvPr/>
        </p:nvPicPr>
        <p:blipFill rotWithShape="1">
          <a:blip r:embed="rId4">
            <a:alphaModFix/>
          </a:blip>
          <a:srcRect b="0" l="25000" r="24627" t="0"/>
          <a:stretch/>
        </p:blipFill>
        <p:spPr>
          <a:xfrm>
            <a:off x="6217175" y="933450"/>
            <a:ext cx="2926826" cy="327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ahoma"/>
                <a:ea typeface="Tahoma"/>
                <a:cs typeface="Tahoma"/>
                <a:sym typeface="Tahoma"/>
              </a:rPr>
              <a:t>Почему уже не джун</a:t>
            </a:r>
            <a:endParaRPr b="1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84" name="Google Shape;284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4403" y="4475625"/>
            <a:ext cx="868771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48"/>
          <p:cNvSpPr txBox="1"/>
          <p:nvPr>
            <p:ph idx="1" type="body"/>
          </p:nvPr>
        </p:nvSpPr>
        <p:spPr>
          <a:xfrm>
            <a:off x="311700" y="1152475"/>
            <a:ext cx="5787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❏"/>
            </a:pPr>
            <a:r>
              <a:rPr lang="en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Знаком с прописными истинами</a:t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❏"/>
            </a:pPr>
            <a:r>
              <a:rPr lang="en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Имеет опыт реальной работы</a:t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❏"/>
            </a:pPr>
            <a:r>
              <a:rPr lang="en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(Почти) определился с развитием</a:t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❏"/>
            </a:pPr>
            <a:r>
              <a:rPr lang="en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Не нуждается в опеке</a:t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86" name="Google Shape;286;p48"/>
          <p:cNvPicPr preferRelativeResize="0"/>
          <p:nvPr/>
        </p:nvPicPr>
        <p:blipFill rotWithShape="1">
          <a:blip r:embed="rId4">
            <a:alphaModFix/>
          </a:blip>
          <a:srcRect b="0" l="25000" r="24627" t="0"/>
          <a:stretch/>
        </p:blipFill>
        <p:spPr>
          <a:xfrm>
            <a:off x="6217175" y="933450"/>
            <a:ext cx="2926826" cy="327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2" y="1017725"/>
            <a:ext cx="5497462" cy="4125777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ahoma"/>
                <a:ea typeface="Tahoma"/>
                <a:cs typeface="Tahoma"/>
                <a:sym typeface="Tahoma"/>
              </a:rPr>
              <a:t>Почему еще не сеньор</a:t>
            </a:r>
            <a:endParaRPr b="1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93" name="Google Shape;293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54403" y="4475625"/>
            <a:ext cx="868771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2" y="1017725"/>
            <a:ext cx="5497462" cy="4125777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ahoma"/>
                <a:ea typeface="Tahoma"/>
                <a:cs typeface="Tahoma"/>
                <a:sym typeface="Tahoma"/>
              </a:rPr>
              <a:t>Почему еще не сеньор</a:t>
            </a:r>
            <a:endParaRPr b="1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00" name="Google Shape;300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54403" y="4475625"/>
            <a:ext cx="868771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50"/>
          <p:cNvSpPr txBox="1"/>
          <p:nvPr>
            <p:ph idx="1" type="body"/>
          </p:nvPr>
        </p:nvSpPr>
        <p:spPr>
          <a:xfrm>
            <a:off x="4393550" y="1152475"/>
            <a:ext cx="4438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❏"/>
            </a:pPr>
            <a:r>
              <a:rPr lang="en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Недостаточно практики и разнообразия</a:t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2" y="1017725"/>
            <a:ext cx="5497462" cy="4125777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ahoma"/>
                <a:ea typeface="Tahoma"/>
                <a:cs typeface="Tahoma"/>
                <a:sym typeface="Tahoma"/>
              </a:rPr>
              <a:t>Почему еще не сеньор</a:t>
            </a:r>
            <a:endParaRPr b="1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08" name="Google Shape;308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54403" y="4475625"/>
            <a:ext cx="868771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51"/>
          <p:cNvSpPr txBox="1"/>
          <p:nvPr>
            <p:ph idx="1" type="body"/>
          </p:nvPr>
        </p:nvSpPr>
        <p:spPr>
          <a:xfrm>
            <a:off x="4393550" y="1152475"/>
            <a:ext cx="4438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❏"/>
            </a:pPr>
            <a:r>
              <a:rPr lang="en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Недостаточно практики и разнообразия</a:t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❏"/>
            </a:pPr>
            <a:r>
              <a:rPr lang="en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Не имеет глубокой специализации</a:t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2" y="1017725"/>
            <a:ext cx="5497462" cy="4125777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ahoma"/>
                <a:ea typeface="Tahoma"/>
                <a:cs typeface="Tahoma"/>
                <a:sym typeface="Tahoma"/>
              </a:rPr>
              <a:t>Почему еще не сеньор</a:t>
            </a:r>
            <a:endParaRPr b="1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16" name="Google Shape;316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54403" y="4475625"/>
            <a:ext cx="868771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52"/>
          <p:cNvSpPr txBox="1"/>
          <p:nvPr>
            <p:ph idx="1" type="body"/>
          </p:nvPr>
        </p:nvSpPr>
        <p:spPr>
          <a:xfrm>
            <a:off x="4393550" y="1152475"/>
            <a:ext cx="4438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❏"/>
            </a:pPr>
            <a:r>
              <a:rPr lang="en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Недостаточно практики и разнообразия</a:t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❏"/>
            </a:pPr>
            <a:r>
              <a:rPr lang="en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Не имеет глубокой специализации</a:t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❏"/>
            </a:pPr>
            <a:r>
              <a:rPr lang="en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Неавтономен в своей работе</a:t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2" y="1017725"/>
            <a:ext cx="5497462" cy="4125777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5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ahoma"/>
                <a:ea typeface="Tahoma"/>
                <a:cs typeface="Tahoma"/>
                <a:sym typeface="Tahoma"/>
              </a:rPr>
              <a:t>Почему еще не сеньор</a:t>
            </a:r>
            <a:endParaRPr b="1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24" name="Google Shape;324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54403" y="4475625"/>
            <a:ext cx="868771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53"/>
          <p:cNvSpPr txBox="1"/>
          <p:nvPr>
            <p:ph idx="1" type="body"/>
          </p:nvPr>
        </p:nvSpPr>
        <p:spPr>
          <a:xfrm>
            <a:off x="4393550" y="1152475"/>
            <a:ext cx="4438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❏"/>
            </a:pPr>
            <a:r>
              <a:rPr lang="en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Недостаточно практики и разнообразия</a:t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❏"/>
            </a:pPr>
            <a:r>
              <a:rPr lang="en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Не имеет глубокой специализации</a:t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❏"/>
            </a:pPr>
            <a:r>
              <a:rPr lang="en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Неавтономен в своей работе</a:t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❏"/>
            </a:pPr>
            <a:r>
              <a:rPr lang="en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… и другие причины для отказа senior QA</a:t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Google Shape;330;p54"/>
          <p:cNvPicPr preferRelativeResize="0"/>
          <p:nvPr/>
        </p:nvPicPr>
        <p:blipFill rotWithShape="1">
          <a:blip r:embed="rId3">
            <a:alphaModFix/>
          </a:blip>
          <a:srcRect b="0" l="0" r="0" t="23289"/>
          <a:stretch/>
        </p:blipFill>
        <p:spPr>
          <a:xfrm>
            <a:off x="3995275" y="1280900"/>
            <a:ext cx="5148725" cy="3862600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5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ahoma"/>
                <a:ea typeface="Tahoma"/>
                <a:cs typeface="Tahoma"/>
                <a:sym typeface="Tahoma"/>
              </a:rPr>
              <a:t>Что делает мидла мидлом?</a:t>
            </a:r>
            <a:endParaRPr b="1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32" name="Google Shape;332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54403" y="4475625"/>
            <a:ext cx="868771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8"/>
          <p:cNvPicPr preferRelativeResize="0"/>
          <p:nvPr/>
        </p:nvPicPr>
        <p:blipFill rotWithShape="1">
          <a:blip r:embed="rId3">
            <a:alphaModFix/>
          </a:blip>
          <a:srcRect b="2789" l="0" r="0" t="0"/>
          <a:stretch/>
        </p:blipFill>
        <p:spPr>
          <a:xfrm>
            <a:off x="5043475" y="1123675"/>
            <a:ext cx="3790775" cy="371455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ahoma"/>
                <a:ea typeface="Tahoma"/>
                <a:cs typeface="Tahoma"/>
                <a:sym typeface="Tahoma"/>
              </a:rPr>
              <a:t>Всем нужны тестировщики</a:t>
            </a:r>
            <a:endParaRPr b="1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5" name="Google Shape;135;p28"/>
          <p:cNvSpPr txBox="1"/>
          <p:nvPr>
            <p:ph idx="1" type="body"/>
          </p:nvPr>
        </p:nvSpPr>
        <p:spPr>
          <a:xfrm>
            <a:off x="311700" y="1152475"/>
            <a:ext cx="4851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ahoma"/>
              <a:buChar char="❏"/>
            </a:pPr>
            <a:r>
              <a:rPr lang="en" sz="2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1500 вакансий</a:t>
            </a:r>
            <a:endParaRPr sz="24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ahoma"/>
              <a:buChar char="❏"/>
            </a:pPr>
            <a:r>
              <a:rPr lang="en" sz="2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24000 резюме</a:t>
            </a:r>
            <a:endParaRPr sz="24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ahoma"/>
              <a:buChar char="❏"/>
            </a:pPr>
            <a:r>
              <a:rPr lang="en" sz="2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100500+ школ тестирования</a:t>
            </a:r>
            <a:endParaRPr sz="24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36" name="Google Shape;136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54403" y="4475625"/>
            <a:ext cx="868771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Google Shape;337;p55"/>
          <p:cNvPicPr preferRelativeResize="0"/>
          <p:nvPr/>
        </p:nvPicPr>
        <p:blipFill rotWithShape="1">
          <a:blip r:embed="rId3">
            <a:alphaModFix/>
          </a:blip>
          <a:srcRect b="0" l="0" r="0" t="23289"/>
          <a:stretch/>
        </p:blipFill>
        <p:spPr>
          <a:xfrm>
            <a:off x="3995275" y="1280900"/>
            <a:ext cx="5148725" cy="3862600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5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ahoma"/>
                <a:ea typeface="Tahoma"/>
                <a:cs typeface="Tahoma"/>
                <a:sym typeface="Tahoma"/>
              </a:rPr>
              <a:t>Что делает мидла мидлом?</a:t>
            </a:r>
            <a:endParaRPr b="1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39" name="Google Shape;339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54403" y="4475625"/>
            <a:ext cx="868771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55"/>
          <p:cNvSpPr txBox="1"/>
          <p:nvPr>
            <p:ph idx="1" type="body"/>
          </p:nvPr>
        </p:nvSpPr>
        <p:spPr>
          <a:xfrm>
            <a:off x="311700" y="1152475"/>
            <a:ext cx="4805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❏"/>
            </a:pPr>
            <a:r>
              <a:rPr lang="en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Базовый опыт в 1-2 направлениях</a:t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Google Shape;345;p56"/>
          <p:cNvPicPr preferRelativeResize="0"/>
          <p:nvPr/>
        </p:nvPicPr>
        <p:blipFill rotWithShape="1">
          <a:blip r:embed="rId3">
            <a:alphaModFix/>
          </a:blip>
          <a:srcRect b="0" l="0" r="0" t="23289"/>
          <a:stretch/>
        </p:blipFill>
        <p:spPr>
          <a:xfrm>
            <a:off x="3995275" y="1280900"/>
            <a:ext cx="5148725" cy="3862600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5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ahoma"/>
                <a:ea typeface="Tahoma"/>
                <a:cs typeface="Tahoma"/>
                <a:sym typeface="Tahoma"/>
              </a:rPr>
              <a:t>Что делает мидла мидлом?</a:t>
            </a:r>
            <a:endParaRPr b="1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47" name="Google Shape;347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54403" y="4475625"/>
            <a:ext cx="868771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56"/>
          <p:cNvSpPr txBox="1"/>
          <p:nvPr>
            <p:ph idx="1" type="body"/>
          </p:nvPr>
        </p:nvSpPr>
        <p:spPr>
          <a:xfrm>
            <a:off x="311700" y="1152475"/>
            <a:ext cx="4805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❏"/>
            </a:pPr>
            <a:r>
              <a:rPr lang="en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Базовый опыт в 1-2 направлениях</a:t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❏"/>
            </a:pPr>
            <a:r>
              <a:rPr lang="en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Требует внимания руководителя</a:t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Google Shape;353;p57"/>
          <p:cNvPicPr preferRelativeResize="0"/>
          <p:nvPr/>
        </p:nvPicPr>
        <p:blipFill rotWithShape="1">
          <a:blip r:embed="rId3">
            <a:alphaModFix/>
          </a:blip>
          <a:srcRect b="0" l="0" r="0" t="23289"/>
          <a:stretch/>
        </p:blipFill>
        <p:spPr>
          <a:xfrm>
            <a:off x="3995275" y="1280900"/>
            <a:ext cx="5148725" cy="3862600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5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ahoma"/>
                <a:ea typeface="Tahoma"/>
                <a:cs typeface="Tahoma"/>
                <a:sym typeface="Tahoma"/>
              </a:rPr>
              <a:t>Что делает мидла мидлом?</a:t>
            </a:r>
            <a:endParaRPr b="1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55" name="Google Shape;355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54403" y="4475625"/>
            <a:ext cx="868771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57"/>
          <p:cNvSpPr txBox="1"/>
          <p:nvPr>
            <p:ph idx="1" type="body"/>
          </p:nvPr>
        </p:nvSpPr>
        <p:spPr>
          <a:xfrm>
            <a:off x="311700" y="1152475"/>
            <a:ext cx="4805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❏"/>
            </a:pPr>
            <a:r>
              <a:rPr lang="en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Базовый опыт в 1-2 направлениях</a:t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❏"/>
            </a:pPr>
            <a:r>
              <a:rPr lang="en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Требует внимания руководителя</a:t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❏"/>
            </a:pPr>
            <a:r>
              <a:rPr lang="en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Желание </a:t>
            </a:r>
            <a:r>
              <a:rPr b="1" lang="en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целенаправленно</a:t>
            </a:r>
            <a:r>
              <a:rPr lang="en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расти</a:t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p58"/>
          <p:cNvPicPr preferRelativeResize="0"/>
          <p:nvPr/>
        </p:nvPicPr>
        <p:blipFill rotWithShape="1">
          <a:blip r:embed="rId3">
            <a:alphaModFix/>
          </a:blip>
          <a:srcRect b="0" l="0" r="0" t="23289"/>
          <a:stretch/>
        </p:blipFill>
        <p:spPr>
          <a:xfrm>
            <a:off x="3995275" y="1280900"/>
            <a:ext cx="5148725" cy="3862600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5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ahoma"/>
                <a:ea typeface="Tahoma"/>
                <a:cs typeface="Tahoma"/>
                <a:sym typeface="Tahoma"/>
              </a:rPr>
              <a:t>Что делает мидла мидлом?</a:t>
            </a:r>
            <a:endParaRPr b="1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63" name="Google Shape;363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54403" y="4475625"/>
            <a:ext cx="868771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58"/>
          <p:cNvSpPr txBox="1"/>
          <p:nvPr>
            <p:ph idx="1" type="body"/>
          </p:nvPr>
        </p:nvSpPr>
        <p:spPr>
          <a:xfrm>
            <a:off x="311700" y="1152475"/>
            <a:ext cx="4805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❏"/>
            </a:pPr>
            <a:r>
              <a:rPr lang="en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Базовый опыт в 1-2 направлениях</a:t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❏"/>
            </a:pPr>
            <a:r>
              <a:rPr lang="en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Требует внимания руководителя</a:t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❏"/>
            </a:pPr>
            <a:r>
              <a:rPr lang="en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Желание </a:t>
            </a:r>
            <a:r>
              <a:rPr b="1" lang="en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целенаправленно</a:t>
            </a:r>
            <a:r>
              <a:rPr lang="en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расти</a:t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❏"/>
            </a:pPr>
            <a:r>
              <a:rPr lang="en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Перспективен в плане роста на горизонте 1-2 лет</a:t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5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ahoma"/>
                <a:ea typeface="Tahoma"/>
                <a:cs typeface="Tahoma"/>
                <a:sym typeface="Tahoma"/>
              </a:rPr>
              <a:t>Нужна система координат!</a:t>
            </a:r>
            <a:endParaRPr b="1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70" name="Google Shape;370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4403" y="4475625"/>
            <a:ext cx="868771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59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❏"/>
            </a:pPr>
            <a:r>
              <a:rPr lang="en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Матрица компетенций</a:t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❏"/>
            </a:pPr>
            <a:r>
              <a:rPr lang="en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Сверка уровней</a:t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72" name="Google Shape;372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76150" y="1152475"/>
            <a:ext cx="3277602" cy="32330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ahoma"/>
                <a:ea typeface="Tahoma"/>
                <a:cs typeface="Tahoma"/>
                <a:sym typeface="Tahoma"/>
              </a:rPr>
              <a:t>Стратегии развития</a:t>
            </a:r>
            <a:endParaRPr b="1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78" name="Google Shape;378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4403" y="4475625"/>
            <a:ext cx="868771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60"/>
          <p:cNvSpPr txBox="1"/>
          <p:nvPr>
            <p:ph idx="1" type="body"/>
          </p:nvPr>
        </p:nvSpPr>
        <p:spPr>
          <a:xfrm>
            <a:off x="4015000" y="1145825"/>
            <a:ext cx="4878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❏"/>
            </a:pPr>
            <a:r>
              <a:rPr lang="en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Развивать сильные стороны</a:t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❏"/>
            </a:pPr>
            <a:r>
              <a:rPr lang="en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Подтягивать слабые стороны</a:t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80" name="Google Shape;380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0" y="1055250"/>
            <a:ext cx="4088250" cy="408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6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ahoma"/>
                <a:ea typeface="Tahoma"/>
                <a:cs typeface="Tahoma"/>
                <a:sym typeface="Tahoma"/>
              </a:rPr>
              <a:t>Что дальше?</a:t>
            </a:r>
            <a:endParaRPr b="1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86" name="Google Shape;386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4403" y="4475625"/>
            <a:ext cx="868771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Google Shape;391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8325" y="1904750"/>
            <a:ext cx="3565676" cy="3238750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6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ahoma"/>
                <a:ea typeface="Tahoma"/>
                <a:cs typeface="Tahoma"/>
                <a:sym typeface="Tahoma"/>
              </a:rPr>
              <a:t>Что дальше?</a:t>
            </a:r>
            <a:endParaRPr b="1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93" name="Google Shape;393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54403" y="4475625"/>
            <a:ext cx="868771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62"/>
          <p:cNvSpPr txBox="1"/>
          <p:nvPr>
            <p:ph idx="1" type="body"/>
          </p:nvPr>
        </p:nvSpPr>
        <p:spPr>
          <a:xfrm>
            <a:off x="311700" y="1152475"/>
            <a:ext cx="4918200" cy="148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❏"/>
            </a:pPr>
            <a:r>
              <a:rPr lang="en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Эксперт</a:t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" name="Google Shape;399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8325" y="1904750"/>
            <a:ext cx="3565676" cy="3238750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6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ahoma"/>
                <a:ea typeface="Tahoma"/>
                <a:cs typeface="Tahoma"/>
                <a:sym typeface="Tahoma"/>
              </a:rPr>
              <a:t>Что дальше?</a:t>
            </a:r>
            <a:endParaRPr b="1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01" name="Google Shape;401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54403" y="4475625"/>
            <a:ext cx="868771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63"/>
          <p:cNvSpPr txBox="1"/>
          <p:nvPr>
            <p:ph idx="1" type="body"/>
          </p:nvPr>
        </p:nvSpPr>
        <p:spPr>
          <a:xfrm>
            <a:off x="311700" y="1152475"/>
            <a:ext cx="4918200" cy="148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❏"/>
            </a:pPr>
            <a:r>
              <a:rPr lang="en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Эксперт</a:t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❏"/>
            </a:pPr>
            <a:r>
              <a:rPr lang="en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Автоматизация тестирования</a:t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403" name="Google Shape;403;p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2946175"/>
            <a:ext cx="2332406" cy="219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64"/>
          <p:cNvPicPr preferRelativeResize="0"/>
          <p:nvPr/>
        </p:nvPicPr>
        <p:blipFill rotWithShape="1">
          <a:blip r:embed="rId3">
            <a:alphaModFix/>
          </a:blip>
          <a:srcRect b="5767" l="0" r="0" t="0"/>
          <a:stretch/>
        </p:blipFill>
        <p:spPr>
          <a:xfrm>
            <a:off x="1805200" y="2718000"/>
            <a:ext cx="4652375" cy="245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78325" y="1904750"/>
            <a:ext cx="3565676" cy="3238750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6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ahoma"/>
                <a:ea typeface="Tahoma"/>
                <a:cs typeface="Tahoma"/>
                <a:sym typeface="Tahoma"/>
              </a:rPr>
              <a:t>Что дальше?</a:t>
            </a:r>
            <a:endParaRPr b="1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11" name="Google Shape;411;p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54403" y="4475625"/>
            <a:ext cx="868771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64"/>
          <p:cNvSpPr txBox="1"/>
          <p:nvPr>
            <p:ph idx="1" type="body"/>
          </p:nvPr>
        </p:nvSpPr>
        <p:spPr>
          <a:xfrm>
            <a:off x="311700" y="1152475"/>
            <a:ext cx="4918200" cy="148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❏"/>
            </a:pPr>
            <a:r>
              <a:rPr lang="en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Эксперт</a:t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❏"/>
            </a:pPr>
            <a:r>
              <a:rPr lang="en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Автоматизация тестирования</a:t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❏"/>
            </a:pPr>
            <a:r>
              <a:rPr lang="en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Руководящие позиции</a:t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413" name="Google Shape;413;p6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2946175"/>
            <a:ext cx="2332406" cy="219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ahoma"/>
                <a:ea typeface="Tahoma"/>
                <a:cs typeface="Tahoma"/>
                <a:sym typeface="Tahoma"/>
              </a:rPr>
              <a:t>Junior. Легко!</a:t>
            </a:r>
            <a:endParaRPr b="1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2" name="Google Shape;142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ahoma"/>
              <a:buChar char="❏"/>
            </a:pPr>
            <a:r>
              <a:rPr lang="en" sz="2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Опытный лид</a:t>
            </a:r>
            <a:endParaRPr sz="24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ahoma"/>
              <a:buChar char="❏"/>
            </a:pPr>
            <a:r>
              <a:rPr lang="en" sz="2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Коллектив</a:t>
            </a:r>
            <a:endParaRPr sz="24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ahoma"/>
              <a:buChar char="❏"/>
            </a:pPr>
            <a:r>
              <a:rPr lang="en" sz="2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Простые задачи</a:t>
            </a:r>
            <a:endParaRPr sz="24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ahoma"/>
              <a:buChar char="❏"/>
            </a:pPr>
            <a:r>
              <a:rPr lang="en" sz="2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Учебная программа</a:t>
            </a:r>
            <a:endParaRPr sz="24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43" name="Google Shape;14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4403" y="4475625"/>
            <a:ext cx="868771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18225" y="0"/>
            <a:ext cx="4125775" cy="412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6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ahoma"/>
                <a:ea typeface="Tahoma"/>
                <a:cs typeface="Tahoma"/>
                <a:sym typeface="Tahoma"/>
              </a:rPr>
              <a:t>Итого</a:t>
            </a:r>
            <a:endParaRPr b="1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19" name="Google Shape;419;p6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ahoma"/>
              <a:buChar char="❏"/>
            </a:pPr>
            <a:r>
              <a:rPr lang="en" sz="2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Мидл- суперпозиция джуна и сеньора</a:t>
            </a:r>
            <a:endParaRPr sz="24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ahoma"/>
              <a:buChar char="❏"/>
            </a:pPr>
            <a:r>
              <a:rPr lang="en" sz="2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Хороший мидл – кратковременный мидл</a:t>
            </a:r>
            <a:endParaRPr sz="24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ahoma"/>
              <a:buChar char="❏"/>
            </a:pPr>
            <a:r>
              <a:rPr lang="en" sz="2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Мидла не нужно готовить, его нужно применять</a:t>
            </a:r>
            <a:endParaRPr sz="24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ahoma"/>
              <a:buChar char="❏"/>
            </a:pPr>
            <a:r>
              <a:rPr lang="en" sz="2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Вырасти(ть) сеньору из мидла – непростая задача</a:t>
            </a:r>
            <a:endParaRPr sz="24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20" name="Google Shape;420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4403" y="4475625"/>
            <a:ext cx="868771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6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ahoma"/>
                <a:ea typeface="Tahoma"/>
                <a:cs typeface="Tahoma"/>
                <a:sym typeface="Tahoma"/>
              </a:rPr>
              <a:t>От души!</a:t>
            </a:r>
            <a:endParaRPr b="1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26" name="Google Shape;426;p66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От души!</a:t>
            </a:r>
            <a:endParaRPr b="1" sz="28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27" name="Google Shape;427;p66"/>
          <p:cNvSpPr txBox="1"/>
          <p:nvPr/>
        </p:nvSpPr>
        <p:spPr>
          <a:xfrm>
            <a:off x="922850" y="2023350"/>
            <a:ext cx="3258600" cy="15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Tahoma"/>
                <a:ea typeface="Tahoma"/>
                <a:cs typeface="Tahoma"/>
                <a:sym typeface="Tahoma"/>
              </a:rPr>
              <a:t>                                                                           pifagor_mc</a:t>
            </a:r>
            <a:endParaRPr sz="24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>
                <a:latin typeface="Tahoma"/>
                <a:ea typeface="Tahoma"/>
                <a:cs typeface="Tahoma"/>
                <a:sym typeface="Tahoma"/>
              </a:rPr>
              <a:t>pif799@mail.ru</a:t>
            </a:r>
            <a:endParaRPr sz="2400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logotip-telegram.png" id="428" name="Google Shape;428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538" y="2558281"/>
            <a:ext cx="437650" cy="437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-2017-06-23-14-53-05.png" id="429" name="Google Shape;429;p66"/>
          <p:cNvPicPr preferRelativeResize="0"/>
          <p:nvPr/>
        </p:nvPicPr>
        <p:blipFill rotWithShape="1">
          <a:blip r:embed="rId4">
            <a:alphaModFix/>
          </a:blip>
          <a:srcRect b="13692" l="11246" r="69309" t="13047"/>
          <a:stretch/>
        </p:blipFill>
        <p:spPr>
          <a:xfrm>
            <a:off x="376425" y="3175050"/>
            <a:ext cx="363875" cy="355925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66"/>
          <p:cNvSpPr txBox="1"/>
          <p:nvPr/>
        </p:nvSpPr>
        <p:spPr>
          <a:xfrm>
            <a:off x="256500" y="1913925"/>
            <a:ext cx="3258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latin typeface="Tahoma"/>
                <a:ea typeface="Tahoma"/>
                <a:cs typeface="Tahoma"/>
                <a:sym typeface="Tahoma"/>
              </a:rPr>
              <a:t>Контакты:</a:t>
            </a:r>
            <a:endParaRPr sz="2400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31" name="Google Shape;431;p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54403" y="4475625"/>
            <a:ext cx="868771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ahoma"/>
                <a:ea typeface="Tahoma"/>
                <a:cs typeface="Tahoma"/>
                <a:sym typeface="Tahoma"/>
              </a:rPr>
              <a:t>Senior. Легко!</a:t>
            </a:r>
            <a:endParaRPr b="1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50" name="Google Shape;15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4403" y="4475625"/>
            <a:ext cx="868771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30"/>
          <p:cNvSpPr txBox="1"/>
          <p:nvPr>
            <p:ph idx="1" type="body"/>
          </p:nvPr>
        </p:nvSpPr>
        <p:spPr>
          <a:xfrm>
            <a:off x="311700" y="1152475"/>
            <a:ext cx="3132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❏"/>
            </a:pPr>
            <a:r>
              <a:rPr lang="en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Опытный лид</a:t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❏"/>
            </a:pPr>
            <a:r>
              <a:rPr lang="en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Сложные задачи</a:t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❏"/>
            </a:pPr>
            <a:r>
              <a:rPr lang="en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Деньги</a:t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52" name="Google Shape;152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57190" y="0"/>
            <a:ext cx="418681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ahoma"/>
                <a:ea typeface="Tahoma"/>
                <a:cs typeface="Tahoma"/>
                <a:sym typeface="Tahoma"/>
              </a:rPr>
              <a:t>Middle. Эээ?</a:t>
            </a:r>
            <a:endParaRPr b="1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58" name="Google Shape;15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4403" y="4475625"/>
            <a:ext cx="868771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ahoma"/>
              <a:buChar char="❏"/>
            </a:pPr>
            <a:r>
              <a:rPr lang="en" sz="2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Опытный лид</a:t>
            </a:r>
            <a:endParaRPr sz="24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ahoma"/>
              <a:buChar char="❏"/>
            </a:pPr>
            <a:r>
              <a:rPr lang="en" sz="2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Коллектив</a:t>
            </a:r>
            <a:endParaRPr sz="24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ahoma"/>
              <a:buChar char="❏"/>
            </a:pPr>
            <a:r>
              <a:rPr lang="en" sz="2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Подходящие задачи</a:t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❏"/>
            </a:pPr>
            <a:r>
              <a:rPr lang="en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Деньги</a:t>
            </a:r>
            <a:endParaRPr sz="24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60" name="Google Shape;160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4000" y="580225"/>
            <a:ext cx="38100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32"/>
          <p:cNvPicPr preferRelativeResize="0"/>
          <p:nvPr/>
        </p:nvPicPr>
        <p:blipFill rotWithShape="1">
          <a:blip r:embed="rId3">
            <a:alphaModFix/>
          </a:blip>
          <a:srcRect b="0" l="31258" r="23379" t="1681"/>
          <a:stretch/>
        </p:blipFill>
        <p:spPr>
          <a:xfrm>
            <a:off x="6283525" y="491125"/>
            <a:ext cx="2894149" cy="465237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ahoma"/>
                <a:ea typeface="Tahoma"/>
                <a:cs typeface="Tahoma"/>
                <a:sym typeface="Tahoma"/>
              </a:rPr>
              <a:t>А зачем вообще нужны мидлы?</a:t>
            </a:r>
            <a:endParaRPr b="1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67" name="Google Shape;167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54403" y="4475625"/>
            <a:ext cx="868771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33"/>
          <p:cNvPicPr preferRelativeResize="0"/>
          <p:nvPr/>
        </p:nvPicPr>
        <p:blipFill rotWithShape="1">
          <a:blip r:embed="rId3">
            <a:alphaModFix/>
          </a:blip>
          <a:srcRect b="0" l="31258" r="23379" t="0"/>
          <a:stretch/>
        </p:blipFill>
        <p:spPr>
          <a:xfrm>
            <a:off x="6283525" y="411475"/>
            <a:ext cx="2894150" cy="4732025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ahoma"/>
                <a:ea typeface="Tahoma"/>
                <a:cs typeface="Tahoma"/>
                <a:sym typeface="Tahoma"/>
              </a:rPr>
              <a:t>А зачем вообще нужны мидлы?</a:t>
            </a:r>
            <a:endParaRPr b="1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4" name="Google Shape;174;p33"/>
          <p:cNvSpPr txBox="1"/>
          <p:nvPr>
            <p:ph idx="1" type="body"/>
          </p:nvPr>
        </p:nvSpPr>
        <p:spPr>
          <a:xfrm>
            <a:off x="311700" y="1152475"/>
            <a:ext cx="4214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❏"/>
            </a:pPr>
            <a:r>
              <a:rPr lang="en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Дополнить коллектив</a:t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75" name="Google Shape;175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54403" y="4475625"/>
            <a:ext cx="868771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34"/>
          <p:cNvPicPr preferRelativeResize="0"/>
          <p:nvPr/>
        </p:nvPicPr>
        <p:blipFill rotWithShape="1">
          <a:blip r:embed="rId3">
            <a:alphaModFix/>
          </a:blip>
          <a:srcRect b="0" l="31258" r="23379" t="0"/>
          <a:stretch/>
        </p:blipFill>
        <p:spPr>
          <a:xfrm>
            <a:off x="6283525" y="411475"/>
            <a:ext cx="2894150" cy="4732025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ahoma"/>
                <a:ea typeface="Tahoma"/>
                <a:cs typeface="Tahoma"/>
                <a:sym typeface="Tahoma"/>
              </a:rPr>
              <a:t>А зачем вообще нужны мидлы?</a:t>
            </a:r>
            <a:endParaRPr b="1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2" name="Google Shape;182;p34"/>
          <p:cNvSpPr txBox="1"/>
          <p:nvPr>
            <p:ph idx="1" type="body"/>
          </p:nvPr>
        </p:nvSpPr>
        <p:spPr>
          <a:xfrm>
            <a:off x="311700" y="1152475"/>
            <a:ext cx="4214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❏"/>
            </a:pPr>
            <a:r>
              <a:rPr lang="en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Дополнить коллектив</a:t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❏"/>
            </a:pPr>
            <a:r>
              <a:rPr lang="en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В переходный период</a:t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83" name="Google Shape;183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54403" y="4475625"/>
            <a:ext cx="868771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