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2" r:id="rId21"/>
    <p:sldId id="303" r:id="rId22"/>
    <p:sldId id="304" r:id="rId23"/>
    <p:sldId id="278" r:id="rId24"/>
    <p:sldId id="279" r:id="rId25"/>
    <p:sldId id="280" r:id="rId26"/>
    <p:sldId id="281" r:id="rId27"/>
    <p:sldId id="283" r:id="rId28"/>
    <p:sldId id="299" r:id="rId29"/>
    <p:sldId id="284" r:id="rId30"/>
    <p:sldId id="285" r:id="rId31"/>
    <p:sldId id="286" r:id="rId32"/>
    <p:sldId id="287" r:id="rId33"/>
    <p:sldId id="288" r:id="rId34"/>
    <p:sldId id="289" r:id="rId35"/>
    <p:sldId id="30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irOSSiIrd86hgaaqvuwZz5gCWZ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aya Tolstunova" initials="" lastIdx="17" clrIdx="0"/>
  <p:cmAuthor id="1" name="Вержинский- Рынг Алексей" initials="ВРА" lastIdx="13" clrIdx="1">
    <p:extLst>
      <p:ext uri="{19B8F6BF-5375-455C-9EA6-DF929625EA0E}">
        <p15:presenceInfo xmlns:p15="http://schemas.microsoft.com/office/powerpoint/2012/main" userId="e41c6e4b19e66a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34:11.547" idx="1">
    <p:pos x="317" y="975"/>
    <p:text>Тут текст по ширине экрана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A"/>
      </p:ext>
    </p:extLst>
  </p:cm>
  <p:cm authorId="1" dt="2019-05-25T10:27:55.291" idx="6">
    <p:pos x="317" y="1111"/>
    <p:text>Текст по ширине экрана</p:text>
    <p:extLst>
      <p:ext uri="{C676402C-5697-4E1C-873F-D02D1690AC5C}">
        <p15:threadingInfo xmlns:p15="http://schemas.microsoft.com/office/powerpoint/2012/main" timeZoneBias="-180">
          <p15:parentCm authorId="0" idx="1"/>
        </p15:threadingInfo>
      </p:ext>
    </p:extLst>
  </p:cm>
  <p:cm authorId="0" dt="2019-05-18T16:37:40.414" idx="2">
    <p:pos x="6000" y="0"/>
    <p:text>+ увеличь размер шрифта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eo"/>
      </p:ext>
    </p:extLst>
  </p:cm>
  <p:cm authorId="1" dt="2019-05-25T10:28:23.097" idx="7">
    <p:pos x="6000" y="136"/>
    <p:text>Размер текст в description 20 пунктов</p:text>
    <p:extLst>
      <p:ext uri="{C676402C-5697-4E1C-873F-D02D1690AC5C}">
        <p15:threadingInfo xmlns:p15="http://schemas.microsoft.com/office/powerpoint/2012/main" timeZoneBias="-180">
          <p15:parentCm authorId="0" idx="2"/>
        </p15:threadingInfo>
      </p:ext>
    </p:extLst>
  </p:cm>
  <p:cm authorId="1" dt="2019-05-25T10:28:48" idx="9">
    <p:pos x="6000" y="272"/>
    <p:text>сделал 22</p:text>
    <p:extLst>
      <p:ext uri="{C676402C-5697-4E1C-873F-D02D1690AC5C}">
        <p15:threadingInfo xmlns:p15="http://schemas.microsoft.com/office/powerpoint/2012/main" timeZoneBias="-180">
          <p15:parentCm authorId="0" idx="2"/>
        </p15:threadingInfo>
      </p:ext>
    </p:extLst>
  </p:cm>
  <p:cm authorId="0" dt="2019-05-18T16:37:40.414" idx="3">
    <p:pos x="6000" y="0"/>
    <p:text>Везде, где менее 6 строк. Или сама сделаю, если ты не против, скажи об этом только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g"/>
      </p:ext>
    </p:extLst>
  </p:cm>
  <p:cm authorId="1" dt="2019-05-25T10:28:27.504" idx="8">
    <p:pos x="6000" y="136"/>
    <p:text>нет, не против</p:text>
    <p:extLst>
      <p:ext uri="{C676402C-5697-4E1C-873F-D02D1690AC5C}">
        <p15:threadingInfo xmlns:p15="http://schemas.microsoft.com/office/powerpoint/2012/main" timeZoneBias="-180">
          <p15:parentCm authorId="0" idx="3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2:36.834" idx="12">
    <p:pos x="6000" y="0"/>
    <p:text>Все скрины - аналогично предыдущему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c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3:21.802" idx="13">
    <p:pos x="6000" y="0"/>
    <p:text>А заголовок - о чем? Давай как-то иначе назовём слайд? По смыслу шага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es"/>
      </p:ext>
    </p:extLst>
  </p:cm>
  <p:cm authorId="1" dt="2019-05-25T10:31:09.336" idx="11">
    <p:pos x="6000" y="136"/>
    <p:text>"Наш выбор" \ "Вы</p:text>
    <p:extLst>
      <p:ext uri="{C676402C-5697-4E1C-873F-D02D1690AC5C}">
        <p15:threadingInfo xmlns:p15="http://schemas.microsoft.com/office/powerpoint/2012/main" timeZoneBias="-180">
          <p15:parentCm authorId="0" idx="13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3:37.775" idx="14">
    <p:pos x="2081" y="1890"/>
    <p:text>Ширина текстового поля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I"/>
      </p:ext>
    </p:extLst>
  </p:cm>
  <p:cm authorId="1" dt="2019-05-25T10:31:47.601" idx="12">
    <p:pos x="2081" y="2026"/>
    <p:text>Поправлено</p:text>
    <p:extLst>
      <p:ext uri="{C676402C-5697-4E1C-873F-D02D1690AC5C}">
        <p15:threadingInfo xmlns:p15="http://schemas.microsoft.com/office/powerpoint/2012/main" timeZoneBias="-180">
          <p15:parentCm authorId="0" idx="14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4:36.515" idx="16">
    <p:pos x="6000" y="0"/>
    <p:text>Аналогично предыдущему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Q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4:36.515" idx="16">
    <p:pos x="6000" y="0"/>
    <p:text>Аналогично предыдущему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Q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8:03.587" idx="17">
    <p:pos x="6000" y="0"/>
    <p:text>Тут скачут буллеты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ew"/>
      </p:ext>
    </p:extLst>
  </p:cm>
  <p:cm authorId="1" dt="2019-05-25T10:38:11.647" idx="13">
    <p:pos x="6000" y="136"/>
    <p:text>Поправлено</p:text>
    <p:extLst>
      <p:ext uri="{C676402C-5697-4E1C-873F-D02D1690AC5C}">
        <p15:threadingInfo xmlns:p15="http://schemas.microsoft.com/office/powerpoint/2012/main" timeZoneBias="-180">
          <p15:parentCm authorId="0" idx="17"/>
        </p15:threadingInfo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8:03.587" idx="17">
    <p:pos x="6000" y="0"/>
    <p:text>Тут скачут буллеты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ew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34:37.943" idx="4">
    <p:pos x="193" y="1016"/>
    <p:text>Тут тоже самое - шире текстовое поле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Y"/>
      </p:ext>
    </p:extLst>
  </p:cm>
  <p:cm authorId="1" dt="2019-05-25T10:27:39.951" idx="5">
    <p:pos x="193" y="1152"/>
    <p:text>Сделал шире шрифт увеличил</p:text>
    <p:extLst>
      <p:ext uri="{C676402C-5697-4E1C-873F-D02D1690AC5C}">
        <p15:threadingInfo xmlns:p15="http://schemas.microsoft.com/office/powerpoint/2012/main" timeZoneBias="-180">
          <p15:parentCm authorId="0" idx="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34:37.943" idx="4">
    <p:pos x="193" y="1016"/>
    <p:text>Тут тоже самое - шире текстовое поле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Y"/>
      </p:ext>
    </p:extLst>
  </p:cm>
  <p:cm authorId="1" dt="2019-05-25T10:27:39.951" idx="5">
    <p:pos x="193" y="1152"/>
    <p:text>Сделал шире шрифт увеличил</p:text>
    <p:extLst>
      <p:ext uri="{C676402C-5697-4E1C-873F-D02D1690AC5C}">
        <p15:threadingInfo xmlns:p15="http://schemas.microsoft.com/office/powerpoint/2012/main" timeZoneBias="-180">
          <p15:parentCm authorId="0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36:02.898" idx="5">
    <p:pos x="6000" y="0"/>
    <p:text>То же самое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M"/>
      </p:ext>
    </p:extLst>
  </p:cm>
  <p:cm authorId="1" dt="2019-05-25T10:27:26.092" idx="4">
    <p:pos x="6000" y="136"/>
    <p:text>Сделал шире насколько возможно, потом будет текст на smart объект или на другой текст накладываться</p:text>
    <p:extLst>
      <p:ext uri="{C676402C-5697-4E1C-873F-D02D1690AC5C}">
        <p15:threadingInfo xmlns:p15="http://schemas.microsoft.com/office/powerpoint/2012/main" timeZoneBias="-180">
          <p15:parentCm authorId="0" idx="5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39:12.295" idx="6">
    <p:pos x="374" y="904"/>
    <p:text>Выравнивание?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E"/>
      </p:ext>
    </p:extLst>
  </p:cm>
  <p:cm authorId="1" dt="2019-05-25T10:26:12.131" idx="2">
    <p:pos x="374" y="1040"/>
    <p:text>Выравниване готово</p:text>
    <p:extLst>
      <p:ext uri="{C676402C-5697-4E1C-873F-D02D1690AC5C}">
        <p15:threadingInfo xmlns:p15="http://schemas.microsoft.com/office/powerpoint/2012/main" timeZoneBias="-180">
          <p15:parentCm authorId="0" idx="6"/>
        </p15:threadingInfo>
      </p:ext>
    </p:extLst>
  </p:cm>
  <p:cm authorId="0" dt="2019-05-18T16:39:33.461" idx="7">
    <p:pos x="6000" y="0"/>
    <p:text>И точки в конце буллетов убрать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o"/>
      </p:ext>
    </p:extLst>
  </p:cm>
  <p:cm authorId="1" dt="2019-05-25T10:26:00.753" idx="1">
    <p:pos x="6000" y="136"/>
    <p:text>Точки убрал</p:text>
    <p:extLst>
      <p:ext uri="{C676402C-5697-4E1C-873F-D02D1690AC5C}">
        <p15:threadingInfo xmlns:p15="http://schemas.microsoft.com/office/powerpoint/2012/main" timeZoneBias="-180">
          <p15:parentCm authorId="0" idx="7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0:11.454" idx="8">
    <p:pos x="155" y="859"/>
    <p:text>Точки или везде, или нигде. Лучше тут - нигде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U"/>
      </p:ext>
    </p:extLst>
  </p:cm>
  <p:cm authorId="1" dt="2019-05-25T10:26:34.642" idx="3">
    <p:pos x="155" y="995"/>
    <p:text>Точки убрал</p:text>
    <p:extLst>
      <p:ext uri="{C676402C-5697-4E1C-873F-D02D1690AC5C}">
        <p15:threadingInfo xmlns:p15="http://schemas.microsoft.com/office/powerpoint/2012/main" timeZoneBias="-180">
          <p15:parentCm authorId="0" idx="8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1:10.520" idx="9">
    <p:pos x="96" y="737"/>
    <p:text>Давай переформулируем более коротко.
+размер шрифта больше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e4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2:02.746" idx="10">
    <p:pos x="6000" y="0"/>
    <p:text>Скрин придётся переделать - чтоб растянуть на весь слайд по ширине (например, за счёт самого наполненного столбца)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e0"/>
      </p:ext>
    </p:extLst>
  </p:cm>
  <p:cm authorId="1" dt="2019-05-25T10:30:31.508" idx="10">
    <p:pos x="6000" y="136"/>
    <p:text>переделаю после примерки таблицы на проекторе</p:text>
    <p:extLst>
      <p:ext uri="{C676402C-5697-4E1C-873F-D02D1690AC5C}">
        <p15:threadingInfo xmlns:p15="http://schemas.microsoft.com/office/powerpoint/2012/main" timeZoneBias="-180">
          <p15:parentCm authorId="0" idx="10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8T16:42:36.834" idx="12">
    <p:pos x="6000" y="0"/>
    <p:text>Все скрины - аналогично предыдущему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A_VBf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310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664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67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0" name="Google Shape;380;p2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482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0" name="Google Shape;380;p2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1" name="Google Shape;391;p2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3" name="Google Shape;403;p2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4" name="Google Shape;414;p2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Google Shape;438;p2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Google Shape;438;p2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320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2" name="Google Shape;462;p3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4" name="Google Shape;484;p3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4" name="Google Shape;494;p3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p3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6" name="Google Shape;526;p3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6" name="Google Shape;526;p3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7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4" name="Google Shape;574;p3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5" name="Google Shape;5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6" name="Google Shape;586;p3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9" name="Google Shape;599;p3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0" name="Google Shape;610;p3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1" name="Google Shape;621;p4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3" name="Google Shape;633;p4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Google Shape;6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4" name="Google Shape;644;p4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5" name="Google Shape;655;p4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hyperlink" Target="https://www.adaptavist.com/doco/display/KT/Test+Management+for+JIRA+Server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hyperlink" Target="https://marketplace.atlassian.com/apps/1214038/qaspace-test-management?hosting=server&amp;tab=overview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marketplace.atlassian.com/apps/1211769/xray-test-management-for-jira?hosting=cloud&amp;tab=overvie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0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1"/>
            <a:ext cx="12192000" cy="2416500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3"/>
              <a:buFont typeface="Times New Roman"/>
              <a:buNone/>
            </a:pPr>
            <a:endParaRPr sz="16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98" y="84969"/>
            <a:ext cx="1371024" cy="85113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095999" y="209543"/>
            <a:ext cx="53487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2"/>
              <a:buFont typeface="Arial"/>
              <a:buNone/>
            </a:pPr>
            <a:r>
              <a:rPr lang="ru-RU" sz="272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quality assurance 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095999" y="707475"/>
            <a:ext cx="53169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49"/>
              <a:buFont typeface="Arial"/>
              <a:buNone/>
            </a:pPr>
            <a:r>
              <a:rPr lang="ru-RU" sz="244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 Международная конференция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49"/>
              <a:buFont typeface="Arial"/>
              <a:buNone/>
            </a:pPr>
            <a:r>
              <a:rPr lang="ru-RU" sz="244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 вопросам качества ПО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095999" y="1641775"/>
            <a:ext cx="16995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5"/>
              <a:buFont typeface="Arial"/>
              <a:buNone/>
            </a:pPr>
            <a:r>
              <a:rPr lang="ru-RU" sz="199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sqadays.com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6270419"/>
            <a:ext cx="12192000" cy="58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3"/>
              <a:buFont typeface="Times New Roman"/>
              <a:buNone/>
            </a:pPr>
            <a:endParaRPr sz="16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6381311"/>
            <a:ext cx="426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3"/>
              <a:buFont typeface="Arial"/>
              <a:buNone/>
            </a:pPr>
            <a:r>
              <a:rPr lang="ru-RU" sz="16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Санкт-Петербург. 31 мая–1 июня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33426" y="2710365"/>
            <a:ext cx="96729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3"/>
              <a:buFont typeface="Arial"/>
              <a:buNone/>
            </a:pPr>
            <a:r>
              <a:rPr lang="ru-RU" sz="290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Вержинский-Рынг Алексей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33426" y="3233141"/>
            <a:ext cx="1008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3"/>
              <a:buFont typeface="Arial"/>
              <a:buNone/>
            </a:pPr>
            <a:r>
              <a:rPr lang="ru-RU" sz="16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Унитарное предприятие “Велком”. Минск, Республика Беларусь.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605608" y="4176439"/>
            <a:ext cx="8980800" cy="12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3"/>
              <a:buFont typeface="Arial"/>
              <a:buNone/>
            </a:pPr>
            <a:r>
              <a:rPr lang="ru-RU" sz="2903" b="0" i="0" u="none" strike="noStrike" cap="none" dirty="0">
                <a:solidFill>
                  <a:srgbClr val="24877A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2903" b="0" i="0" u="none" strike="noStrike" cap="none" dirty="0" err="1">
                <a:solidFill>
                  <a:srgbClr val="24877A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2903" b="0" i="0" u="none" strike="noStrike" cap="none" dirty="0">
                <a:solidFill>
                  <a:srgbClr val="2487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903" b="0" i="0" u="none" strike="noStrike" cap="none" dirty="0" err="1">
                <a:solidFill>
                  <a:srgbClr val="24877A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lang="ru-RU" sz="2903" b="0" i="0" u="none" strike="noStrike" cap="none" dirty="0">
                <a:solidFill>
                  <a:srgbClr val="24877A"/>
                </a:solidFill>
                <a:latin typeface="Calibri"/>
                <a:ea typeface="Calibri"/>
                <a:cs typeface="Calibri"/>
                <a:sym typeface="Calibri"/>
              </a:rPr>
              <a:t> в JIRA</a:t>
            </a:r>
            <a:endParaRPr sz="2903" b="0" i="0" u="none" strike="noStrike" cap="none" dirty="0">
              <a:solidFill>
                <a:srgbClr val="2487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Проблемы. Тестирование изнутри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0927" y="1512014"/>
            <a:ext cx="2972405" cy="23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5375" y="4610361"/>
            <a:ext cx="2778001" cy="166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2766" y="4724400"/>
            <a:ext cx="3426073" cy="140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10"/>
          <p:cNvCxnSpPr>
            <a:stCxn id="226" idx="1"/>
            <a:endCxn id="228" idx="0"/>
          </p:cNvCxnSpPr>
          <p:nvPr/>
        </p:nvCxnSpPr>
        <p:spPr>
          <a:xfrm flipH="1">
            <a:off x="6085727" y="2668587"/>
            <a:ext cx="2545200" cy="2055900"/>
          </a:xfrm>
          <a:prstGeom prst="straightConnector1">
            <a:avLst/>
          </a:prstGeom>
          <a:noFill/>
          <a:ln w="38100" cap="flat" cmpd="sng">
            <a:solidFill>
              <a:srgbClr val="24877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p10"/>
          <p:cNvCxnSpPr>
            <a:endCxn id="227" idx="0"/>
          </p:cNvCxnSpPr>
          <p:nvPr/>
        </p:nvCxnSpPr>
        <p:spPr>
          <a:xfrm flipH="1">
            <a:off x="10104375" y="3448161"/>
            <a:ext cx="1500" cy="1162200"/>
          </a:xfrm>
          <a:prstGeom prst="straightConnector1">
            <a:avLst/>
          </a:prstGeom>
          <a:noFill/>
          <a:ln w="38100" cap="flat" cmpd="sng">
            <a:solidFill>
              <a:srgbClr val="24877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0"/>
          <p:cNvCxnSpPr>
            <a:stCxn id="227" idx="1"/>
            <a:endCxn id="228" idx="3"/>
          </p:cNvCxnSpPr>
          <p:nvPr/>
        </p:nvCxnSpPr>
        <p:spPr>
          <a:xfrm rot="10800000">
            <a:off x="7798875" y="5429360"/>
            <a:ext cx="916500" cy="13800"/>
          </a:xfrm>
          <a:prstGeom prst="straightConnector1">
            <a:avLst/>
          </a:prstGeom>
          <a:noFill/>
          <a:ln w="38100" cap="flat" cmpd="sng">
            <a:solidFill>
              <a:srgbClr val="24877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830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Проблемы. Тестирование изнутри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0927" y="1512014"/>
            <a:ext cx="2972405" cy="23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5375" y="4610361"/>
            <a:ext cx="2778001" cy="166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2766" y="4724400"/>
            <a:ext cx="3426073" cy="140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10"/>
          <p:cNvCxnSpPr>
            <a:stCxn id="226" idx="1"/>
            <a:endCxn id="228" idx="0"/>
          </p:cNvCxnSpPr>
          <p:nvPr/>
        </p:nvCxnSpPr>
        <p:spPr>
          <a:xfrm flipH="1">
            <a:off x="6085727" y="2668587"/>
            <a:ext cx="2545200" cy="2055900"/>
          </a:xfrm>
          <a:prstGeom prst="straightConnector1">
            <a:avLst/>
          </a:prstGeom>
          <a:noFill/>
          <a:ln w="38100" cap="flat" cmpd="sng">
            <a:solidFill>
              <a:srgbClr val="24877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p10"/>
          <p:cNvCxnSpPr>
            <a:endCxn id="227" idx="0"/>
          </p:cNvCxnSpPr>
          <p:nvPr/>
        </p:nvCxnSpPr>
        <p:spPr>
          <a:xfrm flipH="1">
            <a:off x="10104375" y="3448161"/>
            <a:ext cx="1500" cy="1162200"/>
          </a:xfrm>
          <a:prstGeom prst="straightConnector1">
            <a:avLst/>
          </a:prstGeom>
          <a:noFill/>
          <a:ln w="38100" cap="flat" cmpd="sng">
            <a:solidFill>
              <a:srgbClr val="24877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1" name="Google Shape;231;p10"/>
          <p:cNvSpPr txBox="1"/>
          <p:nvPr/>
        </p:nvSpPr>
        <p:spPr>
          <a:xfrm>
            <a:off x="307180" y="1612900"/>
            <a:ext cx="763961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Нет поддержки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вендора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Нет нужных отчетов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Сложная ролевая модель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Некому поддерживать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32" name="Google Shape;232;p10"/>
          <p:cNvCxnSpPr>
            <a:stCxn id="227" idx="1"/>
            <a:endCxn id="228" idx="3"/>
          </p:cNvCxnSpPr>
          <p:nvPr/>
        </p:nvCxnSpPr>
        <p:spPr>
          <a:xfrm rot="10800000">
            <a:off x="7798875" y="5429360"/>
            <a:ext cx="916500" cy="13800"/>
          </a:xfrm>
          <a:prstGeom prst="straightConnector1">
            <a:avLst/>
          </a:prstGeom>
          <a:noFill/>
          <a:ln w="38100" cap="flat" cmpd="sng">
            <a:solidFill>
              <a:srgbClr val="24877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877A"/>
          </a:solidFill>
          <a:ln w="9525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1"/>
          <p:cNvSpPr txBox="1"/>
          <p:nvPr/>
        </p:nvSpPr>
        <p:spPr>
          <a:xfrm>
            <a:off x="1219200" y="2857501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Решили менять инструмент</a:t>
            </a:r>
          </a:p>
        </p:txBody>
      </p:sp>
      <p:sp>
        <p:nvSpPr>
          <p:cNvPr id="243" name="Google Shape;243;p11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71437" y="1443038"/>
            <a:ext cx="582031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Важно:</a:t>
            </a: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Готовое решение + поддержка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Управление ролями доступа.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Привычный интерфейс.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Отчеты по необходимым метрикам.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Соблюдение существующего процесса разработки ПО.</a:t>
            </a: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Возможность хранить актуальный результат.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3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1437" y="1443038"/>
            <a:ext cx="575432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Важно:</a:t>
            </a: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Готовое решение + поддержка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Управление ролями доступа.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Привычный интерфейс.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Отчеты по необходимым метрикам.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Соблюдение существующего процесса разработки ПО.</a:t>
            </a: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Возможность хранить актуальный результат.</a:t>
            </a:r>
            <a:endParaRPr sz="1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5541169" y="777876"/>
            <a:ext cx="644400" cy="5551500"/>
          </a:xfrm>
          <a:prstGeom prst="rightBrace">
            <a:avLst>
              <a:gd name="adj1" fmla="val 8334"/>
              <a:gd name="adj2" fmla="val 413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71438" y="1443038"/>
            <a:ext cx="576375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Важно: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Готовое решение + поддержка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Управление ролями доступа.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Привычный интерфейс.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Отчеты по необходимым метрикам.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Соблюдение существующего процесса разработки ПО.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Возможность хранить актуальный результат.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5541169" y="777876"/>
            <a:ext cx="644400" cy="5551500"/>
          </a:xfrm>
          <a:prstGeom prst="rightBrace">
            <a:avLst>
              <a:gd name="adj1" fmla="val 8334"/>
              <a:gd name="adj2" fmla="val 413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6185569" y="1443038"/>
            <a:ext cx="5917594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Формирование целей: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Единый инструмент для тестирования.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Плагин к JIRA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Server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чтобы избежать внутренней поддержки и интеграций.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 плагина можно ожидать покрытие критичных пунктов.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Кандидаты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0839" y="1226349"/>
            <a:ext cx="7717977" cy="4806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" name="Google Shape;292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54" y="1155375"/>
            <a:ext cx="646113" cy="6214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3" name="Google Shape;293;p1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6754" y="3123388"/>
            <a:ext cx="707971" cy="6866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4" name="Google Shape;294;p1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020" y="5054107"/>
            <a:ext cx="852747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5" name="Google Shape;295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3171" y="4021187"/>
            <a:ext cx="729005" cy="82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 descr="Картинки по запросу zephyr jira 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6063" y="2010393"/>
            <a:ext cx="728662" cy="725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06513" y="1226349"/>
            <a:ext cx="2093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QA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Space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306513" y="2197366"/>
            <a:ext cx="2338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Zephyr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v3.X.</a:t>
            </a: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416" y="3267697"/>
            <a:ext cx="2334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Test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312098" y="4216757"/>
            <a:ext cx="1555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Synapse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RT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306513" y="5248238"/>
            <a:ext cx="1493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X-Ray</a:t>
            </a:r>
            <a:endParaRPr lang="en-US"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Первые трудности при обзоре решений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594520" y="1435437"/>
            <a:ext cx="67422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описании плагина нет нужной информации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Некоторые плагины ориентированы на тестирование продукта в собственном JIRA –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всех дополнений присутствует поддержка версионности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каких-либо настраиваемых параметров дополнение JIRA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6" descr="Картинки по запросу сложн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1435437"/>
            <a:ext cx="4378325" cy="43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Критерии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246063" y="1363663"/>
            <a:ext cx="58785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Основные критерии: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Результат подтверждения тестирования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Тест-кейс должен состоять из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шагов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Привычный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интерфейс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Отчетность и промежуточная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статистика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Управления ролями пользователей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JIRA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20" name="Google Shape;3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6" y="2191"/>
            <a:ext cx="5568156" cy="646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Критерии еще не все…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7863" y="1149227"/>
            <a:ext cx="7761434" cy="507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46063" y="1897063"/>
            <a:ext cx="538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Алексей </a:t>
            </a:r>
            <a:r>
              <a:rPr lang="ru-RU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Вержинский</a:t>
            </a: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-Рынг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Унитарное предприятие «</a:t>
            </a:r>
            <a:r>
              <a:rPr lang="ru-RU" sz="2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Велком</a:t>
            </a:r>
            <a: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b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г. Минск, Беларусь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C:\Users\averz\AppData\Local\Temp\SNAGHTML90a642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500" y="-2474"/>
            <a:ext cx="4057650" cy="646518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себе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1672888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Плюсы плагинов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97" y="788976"/>
            <a:ext cx="9625606" cy="56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2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Потенциальные проблемы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48" y="776288"/>
            <a:ext cx="9612386" cy="56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Соответствие критериям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72" y="755263"/>
            <a:ext cx="9500656" cy="56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Соответствие критериям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3" descr="C:\Users\averz\AppData\Local\Temp\SNAGHTML9254f7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425" y="776288"/>
            <a:ext cx="7659486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4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Выбор соответственно 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результату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24" descr="Картинки по запросу adaptivist test management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3538" y="1732756"/>
            <a:ext cx="8897936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3538" y="3806031"/>
            <a:ext cx="9337674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"/>
          <p:cNvSpPr/>
          <p:nvPr/>
        </p:nvSpPr>
        <p:spPr>
          <a:xfrm>
            <a:off x="-9526" y="0"/>
            <a:ext cx="12201601" cy="6858000"/>
          </a:xfrm>
          <a:prstGeom prst="rect">
            <a:avLst/>
          </a:prstGeom>
          <a:solidFill>
            <a:srgbClr val="24877A"/>
          </a:solidFill>
          <a:ln w="9525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5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5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5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2103736" y="3001201"/>
            <a:ext cx="7975076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Проблемы после выбора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(подводные камни)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6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6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Согласование бюджета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6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6"/>
          <p:cNvSpPr txBox="1"/>
          <p:nvPr/>
        </p:nvSpPr>
        <p:spPr>
          <a:xfrm>
            <a:off x="6229351" y="1455737"/>
            <a:ext cx="58737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Минусы отсутствия перехода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Отсутствует поддержка и SLA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Отсутствует ресурс для интеграции с JIRA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Отсутствует ресурс для поддержки актуальной версии Test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Для подтверждения результата тестирования приходится использовать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Office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Word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246064" y="1455737"/>
            <a:ext cx="53094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Плюсы перехода: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Освобождение железа от Test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24/7 поддержка от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вендора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и SLA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Готовое решение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Доступ для тех у кого есть пользователь JIRA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Единый инструмент для прозрачного управления тест-кейсами вместе с багами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Стоимость решения всего 1.33$ на человека в год.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8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8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Проблемы поддержки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8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8"/>
          <p:cNvSpPr txBox="1"/>
          <p:nvPr/>
        </p:nvSpPr>
        <p:spPr>
          <a:xfrm>
            <a:off x="246063" y="1178609"/>
            <a:ext cx="11857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Нельзя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добавить больше 999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test-cases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test-cycle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218" y="1640233"/>
            <a:ext cx="7594313" cy="4585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8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8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Проблемы поддержки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8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172" y="1770124"/>
            <a:ext cx="9505655" cy="450649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446" name="Google Shape;446;p28"/>
          <p:cNvSpPr txBox="1"/>
          <p:nvPr/>
        </p:nvSpPr>
        <p:spPr>
          <a:xfrm>
            <a:off x="1552575" y="1122407"/>
            <a:ext cx="9629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удаляются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Test-cycle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если в них более 999 test-cases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8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9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9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9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Проблемы in progress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9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246063" y="1376850"/>
            <a:ext cx="867169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Длительное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добавление test-cases в test-cycles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422" y="2243064"/>
            <a:ext cx="608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289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TC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добавление 1 мин. 26 сек.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289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TC –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даление 25 сек.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472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 –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добавление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мин.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сек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472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удаление 37 сек.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726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 –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добавление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мин.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54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сек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726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удаление 1 мин.</a:t>
            </a:r>
          </a:p>
        </p:txBody>
      </p:sp>
      <p:sp>
        <p:nvSpPr>
          <p:cNvPr id="9" name="Google Shape;457;p29"/>
          <p:cNvSpPr txBox="1"/>
          <p:nvPr/>
        </p:nvSpPr>
        <p:spPr>
          <a:xfrm>
            <a:off x="6798413" y="2243064"/>
            <a:ext cx="51039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289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добавление 59 сек.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289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удаление 7 сек.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472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добавление  1мин. 12 сек.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472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удаление 12 сек.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726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добавление 3 мин. 13 сек.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726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удаление 23 сек.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170714" y="3513950"/>
            <a:ext cx="1262743" cy="0"/>
          </a:xfrm>
          <a:prstGeom prst="straightConnector1">
            <a:avLst/>
          </a:prstGeom>
          <a:ln w="82550">
            <a:solidFill>
              <a:srgbClr val="2487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0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0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Обратная связь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0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0"/>
          <p:cNvSpPr/>
          <p:nvPr/>
        </p:nvSpPr>
        <p:spPr>
          <a:xfrm>
            <a:off x="295397" y="1374183"/>
            <a:ext cx="257100" cy="2682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0"/>
          <p:cNvSpPr/>
          <p:nvPr/>
        </p:nvSpPr>
        <p:spPr>
          <a:xfrm>
            <a:off x="1428872" y="1361483"/>
            <a:ext cx="258900" cy="270000"/>
          </a:xfrm>
          <a:prstGeom prst="rect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0"/>
          <p:cNvSpPr/>
          <p:nvPr/>
        </p:nvSpPr>
        <p:spPr>
          <a:xfrm>
            <a:off x="2775072" y="1351958"/>
            <a:ext cx="257100" cy="2700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0"/>
          <p:cNvSpPr/>
          <p:nvPr/>
        </p:nvSpPr>
        <p:spPr>
          <a:xfrm>
            <a:off x="4440360" y="1361483"/>
            <a:ext cx="257100" cy="270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0"/>
          <p:cNvSpPr txBox="1"/>
          <p:nvPr/>
        </p:nvSpPr>
        <p:spPr>
          <a:xfrm>
            <a:off x="523997" y="1339258"/>
            <a:ext cx="877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Удобно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0"/>
          <p:cNvSpPr txBox="1"/>
          <p:nvPr/>
        </p:nvSpPr>
        <p:spPr>
          <a:xfrm>
            <a:off x="1654297" y="1326558"/>
            <a:ext cx="11175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Неудобно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0"/>
          <p:cNvSpPr txBox="1"/>
          <p:nvPr/>
        </p:nvSpPr>
        <p:spPr>
          <a:xfrm>
            <a:off x="3005260" y="1339258"/>
            <a:ext cx="1404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 разницы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0"/>
          <p:cNvSpPr txBox="1"/>
          <p:nvPr/>
        </p:nvSpPr>
        <p:spPr>
          <a:xfrm>
            <a:off x="4672135" y="1339258"/>
            <a:ext cx="16986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Есть замечания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0"/>
          <p:cNvSpPr txBox="1"/>
          <p:nvPr/>
        </p:nvSpPr>
        <p:spPr>
          <a:xfrm>
            <a:off x="6304913" y="698733"/>
            <a:ext cx="559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Спустя полтора месяца после внедрения</a:t>
            </a:r>
            <a:endParaRPr sz="1400" b="0" i="1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63" y="2092326"/>
            <a:ext cx="367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Подготовка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TC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TM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сравнению с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TL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4139" y="2085629"/>
            <a:ext cx="332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Прогон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TC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TM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сравнению с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TL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20192" y="2092326"/>
            <a:ext cx="327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Оформление отчетов в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TM 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сравнению с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TL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7" y="2949136"/>
            <a:ext cx="3420057" cy="3067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395" y="2951628"/>
            <a:ext cx="3337209" cy="2993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812" y="2949136"/>
            <a:ext cx="3324501" cy="29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1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1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Итого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1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2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2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Итого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2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33;p34"/>
          <p:cNvSpPr/>
          <p:nvPr/>
        </p:nvSpPr>
        <p:spPr>
          <a:xfrm>
            <a:off x="1477963" y="1239837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36;p34"/>
          <p:cNvSpPr/>
          <p:nvPr/>
        </p:nvSpPr>
        <p:spPr>
          <a:xfrm>
            <a:off x="474663" y="116522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537;p34"/>
          <p:cNvCxnSpPr>
            <a:endCxn id="13" idx="2"/>
          </p:cNvCxnSpPr>
          <p:nvPr/>
        </p:nvCxnSpPr>
        <p:spPr>
          <a:xfrm>
            <a:off x="441363" y="1219225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538;p34"/>
          <p:cNvCxnSpPr/>
          <p:nvPr/>
        </p:nvCxnSpPr>
        <p:spPr>
          <a:xfrm flipH="1">
            <a:off x="738113" y="10382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3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3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Итого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3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33;p34"/>
          <p:cNvSpPr/>
          <p:nvPr/>
        </p:nvSpPr>
        <p:spPr>
          <a:xfrm>
            <a:off x="1477963" y="1239837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34;p34"/>
          <p:cNvSpPr/>
          <p:nvPr/>
        </p:nvSpPr>
        <p:spPr>
          <a:xfrm>
            <a:off x="1477963" y="2441575"/>
            <a:ext cx="4170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критерии выбора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36;p34"/>
          <p:cNvSpPr/>
          <p:nvPr/>
        </p:nvSpPr>
        <p:spPr>
          <a:xfrm>
            <a:off x="474663" y="116522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537;p34"/>
          <p:cNvCxnSpPr>
            <a:endCxn id="17" idx="2"/>
          </p:cNvCxnSpPr>
          <p:nvPr/>
        </p:nvCxnSpPr>
        <p:spPr>
          <a:xfrm>
            <a:off x="441363" y="1219225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538;p34"/>
          <p:cNvCxnSpPr/>
          <p:nvPr/>
        </p:nvCxnSpPr>
        <p:spPr>
          <a:xfrm flipH="1">
            <a:off x="738113" y="10382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539;p34"/>
          <p:cNvSpPr/>
          <p:nvPr/>
        </p:nvSpPr>
        <p:spPr>
          <a:xfrm>
            <a:off x="474663" y="2335212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540;p34"/>
          <p:cNvCxnSpPr>
            <a:endCxn id="20" idx="2"/>
          </p:cNvCxnSpPr>
          <p:nvPr/>
        </p:nvCxnSpPr>
        <p:spPr>
          <a:xfrm>
            <a:off x="441363" y="2389212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541;p34"/>
          <p:cNvCxnSpPr/>
          <p:nvPr/>
        </p:nvCxnSpPr>
        <p:spPr>
          <a:xfrm flipH="1">
            <a:off x="738113" y="22066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4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4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Итого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1477963" y="1239837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1477963" y="2441575"/>
            <a:ext cx="4170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критерии выбора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4"/>
          <p:cNvSpPr/>
          <p:nvPr/>
        </p:nvSpPr>
        <p:spPr>
          <a:xfrm>
            <a:off x="474663" y="116522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7" name="Google Shape;537;p34"/>
          <p:cNvCxnSpPr>
            <a:endCxn id="536" idx="2"/>
          </p:cNvCxnSpPr>
          <p:nvPr/>
        </p:nvCxnSpPr>
        <p:spPr>
          <a:xfrm>
            <a:off x="441363" y="1219225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34"/>
          <p:cNvCxnSpPr/>
          <p:nvPr/>
        </p:nvCxnSpPr>
        <p:spPr>
          <a:xfrm flipH="1">
            <a:off x="738113" y="10382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34"/>
          <p:cNvSpPr/>
          <p:nvPr/>
        </p:nvSpPr>
        <p:spPr>
          <a:xfrm>
            <a:off x="474663" y="2335212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34"/>
          <p:cNvCxnSpPr>
            <a:endCxn id="539" idx="2"/>
          </p:cNvCxnSpPr>
          <p:nvPr/>
        </p:nvCxnSpPr>
        <p:spPr>
          <a:xfrm>
            <a:off x="441363" y="2389212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1" name="Google Shape;541;p34"/>
          <p:cNvCxnSpPr/>
          <p:nvPr/>
        </p:nvCxnSpPr>
        <p:spPr>
          <a:xfrm flipH="1">
            <a:off x="738113" y="22066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2" name="Google Shape;542;p34"/>
          <p:cNvSpPr/>
          <p:nvPr/>
        </p:nvSpPr>
        <p:spPr>
          <a:xfrm>
            <a:off x="474663" y="3671887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3" name="Google Shape;543;p34"/>
          <p:cNvCxnSpPr>
            <a:endCxn id="542" idx="2"/>
          </p:cNvCxnSpPr>
          <p:nvPr/>
        </p:nvCxnSpPr>
        <p:spPr>
          <a:xfrm>
            <a:off x="441363" y="3725887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4" name="Google Shape;544;p34"/>
          <p:cNvCxnSpPr/>
          <p:nvPr/>
        </p:nvCxnSpPr>
        <p:spPr>
          <a:xfrm flipH="1">
            <a:off x="738113" y="3544887"/>
            <a:ext cx="390600" cy="6732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77;p7"/>
          <p:cNvSpPr/>
          <p:nvPr/>
        </p:nvSpPr>
        <p:spPr>
          <a:xfrm>
            <a:off x="1477963" y="3372563"/>
            <a:ext cx="84393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Проверим на тестовом окружении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Плюсы и минусы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Выбор</a:t>
            </a: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4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4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Итого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1477963" y="1239837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1477963" y="2441575"/>
            <a:ext cx="4170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критерии выбора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36" name="Google Shape;536;p34"/>
          <p:cNvSpPr/>
          <p:nvPr/>
        </p:nvSpPr>
        <p:spPr>
          <a:xfrm>
            <a:off x="474663" y="116522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7" name="Google Shape;537;p34"/>
          <p:cNvCxnSpPr>
            <a:endCxn id="536" idx="2"/>
          </p:cNvCxnSpPr>
          <p:nvPr/>
        </p:nvCxnSpPr>
        <p:spPr>
          <a:xfrm>
            <a:off x="441363" y="1219225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34"/>
          <p:cNvCxnSpPr/>
          <p:nvPr/>
        </p:nvCxnSpPr>
        <p:spPr>
          <a:xfrm flipH="1">
            <a:off x="738113" y="10382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34"/>
          <p:cNvSpPr/>
          <p:nvPr/>
        </p:nvSpPr>
        <p:spPr>
          <a:xfrm>
            <a:off x="474663" y="2335212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34"/>
          <p:cNvCxnSpPr>
            <a:endCxn id="539" idx="2"/>
          </p:cNvCxnSpPr>
          <p:nvPr/>
        </p:nvCxnSpPr>
        <p:spPr>
          <a:xfrm>
            <a:off x="441363" y="2389212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1" name="Google Shape;541;p34"/>
          <p:cNvCxnSpPr/>
          <p:nvPr/>
        </p:nvCxnSpPr>
        <p:spPr>
          <a:xfrm flipH="1">
            <a:off x="738113" y="2206625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558;p35"/>
          <p:cNvSpPr/>
          <p:nvPr/>
        </p:nvSpPr>
        <p:spPr>
          <a:xfrm>
            <a:off x="1492250" y="4976812"/>
            <a:ext cx="80724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Подводные камни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Переход между инструментами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Обратная связь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Google Shape;568;p35"/>
          <p:cNvSpPr/>
          <p:nvPr/>
        </p:nvSpPr>
        <p:spPr>
          <a:xfrm>
            <a:off x="474663" y="528002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569;p35"/>
          <p:cNvCxnSpPr>
            <a:endCxn id="20" idx="2"/>
          </p:cNvCxnSpPr>
          <p:nvPr/>
        </p:nvCxnSpPr>
        <p:spPr>
          <a:xfrm>
            <a:off x="441363" y="5334025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570;p35"/>
          <p:cNvCxnSpPr/>
          <p:nvPr/>
        </p:nvCxnSpPr>
        <p:spPr>
          <a:xfrm flipH="1">
            <a:off x="738113" y="5151437"/>
            <a:ext cx="390600" cy="6747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542;p34"/>
          <p:cNvSpPr/>
          <p:nvPr/>
        </p:nvSpPr>
        <p:spPr>
          <a:xfrm>
            <a:off x="474663" y="3671887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543;p34"/>
          <p:cNvCxnSpPr>
            <a:endCxn id="23" idx="2"/>
          </p:cNvCxnSpPr>
          <p:nvPr/>
        </p:nvCxnSpPr>
        <p:spPr>
          <a:xfrm>
            <a:off x="441363" y="3725887"/>
            <a:ext cx="315900" cy="5223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544;p34"/>
          <p:cNvCxnSpPr/>
          <p:nvPr/>
        </p:nvCxnSpPr>
        <p:spPr>
          <a:xfrm flipH="1">
            <a:off x="738113" y="3544887"/>
            <a:ext cx="390600" cy="673200"/>
          </a:xfrm>
          <a:prstGeom prst="straightConnector1">
            <a:avLst/>
          </a:prstGeom>
          <a:noFill/>
          <a:ln w="8890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77;p7"/>
          <p:cNvSpPr/>
          <p:nvPr/>
        </p:nvSpPr>
        <p:spPr>
          <a:xfrm>
            <a:off x="1477963" y="3372563"/>
            <a:ext cx="84393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Проверим на тестовом окружении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Плюсы и минусы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Выбор</a:t>
            </a: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6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6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Полезные ссылки по плагинам JIRA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 txBox="1"/>
          <p:nvPr/>
        </p:nvSpPr>
        <p:spPr>
          <a:xfrm>
            <a:off x="352425" y="1064419"/>
            <a:ext cx="93948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JIRA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https://ru.atlassian.com/software/jira 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Marketplace ATLASSIAN: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https://marketplace.atlassian.com/ 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Список докладов SQA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документация тестирования: 	</a:t>
            </a:r>
            <a:r>
              <a:rPr lang="ru-RU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http://rinauzhevko.blogspot.com/2015/08/sqa-days_1.html</a:t>
            </a:r>
            <a:endParaRPr sz="2000" b="0" i="0" u="sng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Лучшие тест менеджмент инструменты в 2017 году: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https://geteasyqa.com/ru/blog/best-test-management-tools/ 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JIRA – инструмент для тестирования и управления проектами: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https://geteasyqa.com/ru/blog/jira-test-case-project-management-tool/ 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 txBox="1"/>
          <p:nvPr/>
        </p:nvSpPr>
        <p:spPr>
          <a:xfrm>
            <a:off x="5664263" y="5813240"/>
            <a:ext cx="6037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Будут доступны далее по QR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7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7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7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7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 txBox="1"/>
          <p:nvPr/>
        </p:nvSpPr>
        <p:spPr>
          <a:xfrm>
            <a:off x="436563" y="5233987"/>
            <a:ext cx="35289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Вержинский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-Рынг Алексей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a.verzhins@gmail.com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verzhins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 txBox="1"/>
          <p:nvPr/>
        </p:nvSpPr>
        <p:spPr>
          <a:xfrm>
            <a:off x="246063" y="1506537"/>
            <a:ext cx="61914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Презентация с полными файлами сравнительного анализа доступны по QR ссылке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10" y="1286706"/>
            <a:ext cx="3613531" cy="358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8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8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Adaptivist TM Test-Cases</a:t>
            </a:r>
            <a:endParaRPr sz="36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05" name="Google Shape;605;p38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063" y="1004888"/>
            <a:ext cx="11537741" cy="49768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9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9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9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Adaptivist TM Test-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Cycle</a:t>
            </a:r>
            <a:endParaRPr sz="36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16" name="Google Shape;616;p39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063" y="1163637"/>
            <a:ext cx="11676346" cy="48656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497013" y="1549400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93713" y="1474788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0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0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Adaptivist TM Test-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Player</a:t>
            </a:r>
            <a:endParaRPr sz="36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27" name="Google Shape;627;p40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40" descr="Картинки по запросу player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100" y="901700"/>
            <a:ext cx="9429750" cy="550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2575" y="1128713"/>
            <a:ext cx="9105072" cy="465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1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41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1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Adaptivist TM Test-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Plans</a:t>
            </a:r>
            <a:endParaRPr sz="36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39" name="Google Shape;639;p41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213" y="1068387"/>
            <a:ext cx="11338948" cy="50180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2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2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Adaptivist TM Reports</a:t>
            </a:r>
            <a:endParaRPr sz="36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50" name="Google Shape;650;p42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038" y="1035050"/>
            <a:ext cx="10584896" cy="50133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3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3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Report (Test Execution)</a:t>
            </a:r>
            <a:endParaRPr sz="36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61" name="Google Shape;661;p43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027" y="982663"/>
            <a:ext cx="10855148" cy="249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027" y="3682452"/>
            <a:ext cx="10699958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497013" y="1549400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93713" y="1474788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497013" y="2697163"/>
            <a:ext cx="417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критерии выбора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93713" y="264477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497013" y="1549400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493713" y="1474788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497013" y="2697163"/>
            <a:ext cx="417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критерии выбора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493713" y="264477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7;p7"/>
          <p:cNvSpPr/>
          <p:nvPr/>
        </p:nvSpPr>
        <p:spPr>
          <a:xfrm>
            <a:off x="1497013" y="3419476"/>
            <a:ext cx="84393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Проверим на тестовом окружении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Плюсы и минусы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Выбор</a:t>
            </a: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Google Shape;178;p7"/>
          <p:cNvSpPr/>
          <p:nvPr/>
        </p:nvSpPr>
        <p:spPr>
          <a:xfrm>
            <a:off x="493713" y="3843338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1497013" y="1549400"/>
            <a:ext cx="4175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Проблематика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93713" y="1474788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497013" y="2697163"/>
            <a:ext cx="417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критерии выбора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93713" y="2644775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497013" y="3419476"/>
            <a:ext cx="84393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Проверим на тестовом окружении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Плюсы и минусы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Выбор</a:t>
            </a: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93713" y="3843338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1497013" y="4986200"/>
            <a:ext cx="84249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Подводные камни: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Переход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между инструментами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Обратная связь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493713" y="5249863"/>
            <a:ext cx="565200" cy="576300"/>
          </a:xfrm>
          <a:prstGeom prst="rect">
            <a:avLst/>
          </a:prstGeom>
          <a:noFill/>
          <a:ln w="57150" cap="flat" cmpd="sng">
            <a:solidFill>
              <a:srgbClr val="24877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1552575" y="182563"/>
            <a:ext cx="5527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068" y="1727200"/>
            <a:ext cx="5324475" cy="164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489743" y="2339975"/>
            <a:ext cx="42435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Много сотрудников.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489744" y="1116013"/>
            <a:ext cx="42435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Много собственных продуктов.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(~50 в квартал)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381793" y="3679825"/>
            <a:ext cx="4972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Аудит. Важны протоколы тестирования.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489743" y="5962654"/>
            <a:ext cx="4435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Объемные тест-кейсы.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389743" y="4903875"/>
            <a:ext cx="496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Скрины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видео, </a:t>
            </a:r>
            <a:r>
              <a:rPr lang="ru-RU" sz="2000" b="0" i="0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логи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и другие файлы.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97" name="Google Shape;197;p8" descr="Похожее 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5836" y="529510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 descr="Картинки по запросу ножницы windows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6717" y="4543426"/>
            <a:ext cx="1355725" cy="13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 descr="Картинки по запросу аудит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5159" y="3429794"/>
            <a:ext cx="18605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35105" y="923925"/>
            <a:ext cx="673100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93730" y="901700"/>
            <a:ext cx="684213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74580" y="903288"/>
            <a:ext cx="665163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53843" y="909638"/>
            <a:ext cx="66675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70130" y="909638"/>
            <a:ext cx="663575" cy="66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0" y="6462713"/>
            <a:ext cx="12192000" cy="3954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30163" y="6462713"/>
            <a:ext cx="39354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Подбор инструмента Test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63" y="115888"/>
            <a:ext cx="10604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 txBox="1"/>
          <p:nvPr/>
        </p:nvSpPr>
        <p:spPr>
          <a:xfrm>
            <a:off x="1552575" y="182563"/>
            <a:ext cx="9753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Проблемы. Тестирование изнутри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11701463" y="6499225"/>
            <a:ext cx="401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246063" y="1547813"/>
            <a:ext cx="118571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 что бы вы понимали я вам расскажу с какими примерно объемами мы работаем: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Всего в тестировании 25 человек</a:t>
            </a:r>
            <a:endParaRPr sz="2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Отдел тестирования состоит из 3 групп</a:t>
            </a:r>
            <a:endParaRPr sz="2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Проекты по шаблону: ~ 400 TC, 5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дн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., 4чел.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Объем нового проекта:  ~ 3000 TC, 15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дн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., 2 чел.</a:t>
            </a:r>
            <a:endParaRPr sz="2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Ежедневно у отдела в работе около 10 проектов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1064</Words>
  <Application>Microsoft Office PowerPoint</Application>
  <PresentationFormat>Широкоэкранный</PresentationFormat>
  <Paragraphs>338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Вержинский- Рынг Алексей</dc:creator>
  <cp:lastModifiedBy>Вержинский- Рынг Алексей</cp:lastModifiedBy>
  <cp:revision>23</cp:revision>
  <dcterms:modified xsi:type="dcterms:W3CDTF">2019-06-01T06:19:01Z</dcterms:modified>
</cp:coreProperties>
</file>